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50"/>
  </p:notesMasterIdLst>
  <p:handoutMasterIdLst>
    <p:handoutMasterId r:id="rId51"/>
  </p:handoutMasterIdLst>
  <p:sldIdLst>
    <p:sldId id="256" r:id="rId5"/>
    <p:sldId id="258" r:id="rId6"/>
    <p:sldId id="259" r:id="rId7"/>
    <p:sldId id="260" r:id="rId8"/>
    <p:sldId id="261" r:id="rId9"/>
    <p:sldId id="262" r:id="rId10"/>
    <p:sldId id="263" r:id="rId11"/>
    <p:sldId id="264" r:id="rId12"/>
    <p:sldId id="265" r:id="rId13"/>
    <p:sldId id="266" r:id="rId14"/>
    <p:sldId id="267" r:id="rId15"/>
    <p:sldId id="270" r:id="rId16"/>
    <p:sldId id="271" r:id="rId17"/>
    <p:sldId id="276" r:id="rId18"/>
    <p:sldId id="277" r:id="rId19"/>
    <p:sldId id="278" r:id="rId20"/>
    <p:sldId id="279" r:id="rId21"/>
    <p:sldId id="280" r:id="rId22"/>
    <p:sldId id="283" r:id="rId23"/>
    <p:sldId id="286" r:id="rId24"/>
    <p:sldId id="289" r:id="rId25"/>
    <p:sldId id="291" r:id="rId26"/>
    <p:sldId id="301" r:id="rId27"/>
    <p:sldId id="302" r:id="rId28"/>
    <p:sldId id="303" r:id="rId29"/>
    <p:sldId id="306" r:id="rId30"/>
    <p:sldId id="310" r:id="rId31"/>
    <p:sldId id="320" r:id="rId32"/>
    <p:sldId id="327" r:id="rId33"/>
    <p:sldId id="328" r:id="rId34"/>
    <p:sldId id="332" r:id="rId35"/>
    <p:sldId id="340" r:id="rId36"/>
    <p:sldId id="350" r:id="rId37"/>
    <p:sldId id="351" r:id="rId38"/>
    <p:sldId id="356" r:id="rId39"/>
    <p:sldId id="357" r:id="rId40"/>
    <p:sldId id="358" r:id="rId41"/>
    <p:sldId id="363" r:id="rId42"/>
    <p:sldId id="364" r:id="rId43"/>
    <p:sldId id="371" r:id="rId44"/>
    <p:sldId id="445" r:id="rId45"/>
    <p:sldId id="446" r:id="rId46"/>
    <p:sldId id="424" r:id="rId47"/>
    <p:sldId id="437" r:id="rId48"/>
    <p:sldId id="439" r:id="rId4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4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4E245C0E-BFDF-479F-A1AC-2B3493E050AC}" type="datetimeFigureOut">
              <a:rPr lang="en-US" smtClean="0"/>
              <a:pPr/>
              <a:t>3/17/2014</a:t>
            </a:fld>
            <a:endParaRPr lang="en-US"/>
          </a:p>
        </p:txBody>
      </p:sp>
      <p:sp>
        <p:nvSpPr>
          <p:cNvPr id="4" name="Altbilgi Yer Tutucusu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ayt Numarası Yer Tutucusu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AFB83104-9CB2-4B89-AF39-B4B6BB98E62C}" type="slidenum">
              <a:rPr lang="en-US" smtClean="0"/>
              <a:pPr/>
              <a:t>‹#›</a:t>
            </a:fld>
            <a:endParaRPr lang="en-US"/>
          </a:p>
        </p:txBody>
      </p:sp>
    </p:spTree>
    <p:extLst>
      <p:ext uri="{BB962C8B-B14F-4D97-AF65-F5344CB8AC3E}">
        <p14:creationId xmlns:p14="http://schemas.microsoft.com/office/powerpoint/2010/main" xmlns="" val="264224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7C34BE10-29B9-4E2B-AD15-0D51933F7162}" type="datetimeFigureOut">
              <a:rPr lang="en-US" smtClean="0"/>
              <a:pPr/>
              <a:t>3/17/2014</a:t>
            </a:fld>
            <a:endParaRPr lang="en-US"/>
          </a:p>
        </p:txBody>
      </p:sp>
      <p:sp>
        <p:nvSpPr>
          <p:cNvPr id="4" name="Slayt Görüntüsü Yer Tutucusu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CEE57A45-9639-4F5C-8698-FFACAE296C24}" type="slidenum">
              <a:rPr lang="en-US" smtClean="0"/>
              <a:pPr/>
              <a:t>‹#›</a:t>
            </a:fld>
            <a:endParaRPr lang="en-US"/>
          </a:p>
        </p:txBody>
      </p:sp>
    </p:spTree>
    <p:extLst>
      <p:ext uri="{BB962C8B-B14F-4D97-AF65-F5344CB8AC3E}">
        <p14:creationId xmlns:p14="http://schemas.microsoft.com/office/powerpoint/2010/main" xmlns="" val="130189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CDD39E10-0073-4435-97AD-ED8FA089CAD4}"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xmlns="" val="2188951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AE20F0EB-7C93-45AD-A5B2-6E3E46DFD18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6472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90209D6-E0A3-4EB7-B41E-E002F3E68C4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0537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C8A97D2-0853-4D33-8A4E-ACB527A424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199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E060D38-7F1A-4882-9DE9-0046278058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2662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EC203AFF-1565-4B6E-817A-8B9120474CF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17930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5C491DAA-34E9-4626-BB1E-F26FBA416F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04730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9ABBBD33-176A-4870-90EC-60F4C487D4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6943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70407117-D2FB-4D2E-978C-0E88D511E4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41551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AF580D3E-0C05-43AD-8782-1C277EFA1DB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055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004050" y="617538"/>
            <a:ext cx="1951038" cy="5514975"/>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1150938" y="617538"/>
            <a:ext cx="5700712" cy="55149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2C13123-18E8-4A7B-950F-45DA836219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03789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D685CCE-79E3-4E58-985D-A4F8DB9CC71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xmlns="" val="820696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FB5D3A44-0D99-45A9-9EC4-B57620CB010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459641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0B8217A3-AF6E-4C31-979A-4F6DA8D881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672931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492F740F-2CD9-4F37-8276-D23EBEA3B7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67465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lvl1pPr>
              <a:defRPr/>
            </a:lvl1pPr>
          </a:lstStyle>
          <a:p>
            <a:endParaRPr lang="en-US">
              <a:solidFill>
                <a:srgbClr val="000000"/>
              </a:solidFill>
            </a:endParaRPr>
          </a:p>
        </p:txBody>
      </p:sp>
      <p:sp>
        <p:nvSpPr>
          <p:cNvPr id="8" name="Altbilgi Yer Tutucusu 7"/>
          <p:cNvSpPr>
            <a:spLocks noGrp="1"/>
          </p:cNvSpPr>
          <p:nvPr>
            <p:ph type="ftr" sz="quarter" idx="11"/>
          </p:nvPr>
        </p:nvSpPr>
        <p:spPr/>
        <p:txBody>
          <a:bodyPr/>
          <a:lstStyle>
            <a:lvl1pPr>
              <a:defRPr/>
            </a:lvl1pPr>
          </a:lstStyle>
          <a:p>
            <a:endParaRPr lang="en-US">
              <a:solidFill>
                <a:srgbClr val="000000"/>
              </a:solidFill>
            </a:endParaRPr>
          </a:p>
        </p:txBody>
      </p:sp>
      <p:sp>
        <p:nvSpPr>
          <p:cNvPr id="9" name="Slayt Numarası Yer Tutucusu 8"/>
          <p:cNvSpPr>
            <a:spLocks noGrp="1"/>
          </p:cNvSpPr>
          <p:nvPr>
            <p:ph type="sldNum" sz="quarter" idx="12"/>
          </p:nvPr>
        </p:nvSpPr>
        <p:spPr/>
        <p:txBody>
          <a:bodyPr/>
          <a:lstStyle>
            <a:lvl1pPr>
              <a:defRPr/>
            </a:lvl1pPr>
          </a:lstStyle>
          <a:p>
            <a:fld id="{48BF27B2-CD94-4EFE-A629-EA33B4285B8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568098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lvl1pPr>
              <a:defRPr/>
            </a:lvl1pPr>
          </a:lstStyle>
          <a:p>
            <a:endParaRPr lang="en-US">
              <a:solidFill>
                <a:srgbClr val="000000"/>
              </a:solidFill>
            </a:endParaRPr>
          </a:p>
        </p:txBody>
      </p:sp>
      <p:sp>
        <p:nvSpPr>
          <p:cNvPr id="4" name="Altbilgi Yer Tutucusu 3"/>
          <p:cNvSpPr>
            <a:spLocks noGrp="1"/>
          </p:cNvSpPr>
          <p:nvPr>
            <p:ph type="ftr" sz="quarter" idx="11"/>
          </p:nvPr>
        </p:nvSpPr>
        <p:spPr/>
        <p:txBody>
          <a:bodyPr/>
          <a:lstStyle>
            <a:lvl1pPr>
              <a:defRPr/>
            </a:lvl1pPr>
          </a:lstStyle>
          <a:p>
            <a:endParaRPr lang="en-US">
              <a:solidFill>
                <a:srgbClr val="000000"/>
              </a:solidFill>
            </a:endParaRPr>
          </a:p>
        </p:txBody>
      </p:sp>
      <p:sp>
        <p:nvSpPr>
          <p:cNvPr id="5" name="Slayt Numarası Yer Tutucusu 4"/>
          <p:cNvSpPr>
            <a:spLocks noGrp="1"/>
          </p:cNvSpPr>
          <p:nvPr>
            <p:ph type="sldNum" sz="quarter" idx="12"/>
          </p:nvPr>
        </p:nvSpPr>
        <p:spPr/>
        <p:txBody>
          <a:bodyPr/>
          <a:lstStyle>
            <a:lvl1pPr>
              <a:defRPr/>
            </a:lvl1pPr>
          </a:lstStyle>
          <a:p>
            <a:fld id="{B173B060-4AC2-4C88-AC07-A8AA3BD5F2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204970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US">
              <a:solidFill>
                <a:srgbClr val="000000"/>
              </a:solidFill>
            </a:endParaRPr>
          </a:p>
        </p:txBody>
      </p:sp>
      <p:sp>
        <p:nvSpPr>
          <p:cNvPr id="3" name="Altbilgi Yer Tutucusu 2"/>
          <p:cNvSpPr>
            <a:spLocks noGrp="1"/>
          </p:cNvSpPr>
          <p:nvPr>
            <p:ph type="ftr" sz="quarter" idx="11"/>
          </p:nvPr>
        </p:nvSpPr>
        <p:spPr/>
        <p:txBody>
          <a:bodyPr/>
          <a:lstStyle>
            <a:lvl1pPr>
              <a:defRPr/>
            </a:lvl1pPr>
          </a:lstStyle>
          <a:p>
            <a:endParaRPr lang="en-US">
              <a:solidFill>
                <a:srgbClr val="000000"/>
              </a:solidFill>
            </a:endParaRPr>
          </a:p>
        </p:txBody>
      </p:sp>
      <p:sp>
        <p:nvSpPr>
          <p:cNvPr id="4" name="Slayt Numarası Yer Tutucusu 3"/>
          <p:cNvSpPr>
            <a:spLocks noGrp="1"/>
          </p:cNvSpPr>
          <p:nvPr>
            <p:ph type="sldNum" sz="quarter" idx="12"/>
          </p:nvPr>
        </p:nvSpPr>
        <p:spPr/>
        <p:txBody>
          <a:bodyPr/>
          <a:lstStyle>
            <a:lvl1pPr>
              <a:defRPr/>
            </a:lvl1pPr>
          </a:lstStyle>
          <a:p>
            <a:fld id="{198C284B-CCE1-4506-B71E-98FBB878A20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97315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CC8F87D7-32FB-423A-87AF-9CA0FB371C3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7178935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51DD806C-6DF5-4330-A11B-348C626419F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57206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D8D6647B-5D4D-45C8-949E-763F5B60AD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221893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004050" y="617538"/>
            <a:ext cx="1951038" cy="5514975"/>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1150938" y="617538"/>
            <a:ext cx="5700712" cy="55149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76DF57E0-2390-4D07-8B12-DBF68AE1B2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374369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1147763"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4" name="Picture 12" descr="Quinnbird2-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3" descr="AW logo"/>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52400" y="5943600"/>
            <a:ext cx="1066800" cy="79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14" descr="Pink tissue paper"/>
          <p:cNvSpPr>
            <a:spLocks noChangeArrowheads="1"/>
          </p:cNvSpPr>
          <p:nvPr userDrawn="1"/>
        </p:nvSpPr>
        <p:spPr bwMode="auto">
          <a:xfrm>
            <a:off x="2286000" y="2895600"/>
            <a:ext cx="4549775" cy="2282825"/>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2400" b="1">
                <a:solidFill>
                  <a:srgbClr val="000000"/>
                </a:solidFill>
              </a:rPr>
              <a:t>Ethics for the Information Age</a:t>
            </a:r>
            <a:br>
              <a:rPr lang="en-US" sz="2400" b="1">
                <a:solidFill>
                  <a:srgbClr val="000000"/>
                </a:solidFill>
              </a:rPr>
            </a:br>
            <a:r>
              <a:rPr lang="en-US" sz="2400" b="1">
                <a:solidFill>
                  <a:srgbClr val="000000"/>
                </a:solidFill>
              </a:rPr>
              <a:t>Fourth Edition</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by </a:t>
            </a:r>
            <a:br>
              <a:rPr lang="en-US" sz="2400" b="1">
                <a:solidFill>
                  <a:srgbClr val="000000"/>
                </a:solidFill>
              </a:rPr>
            </a:br>
            <a:r>
              <a:rPr lang="en-US" sz="2400" b="1">
                <a:solidFill>
                  <a:srgbClr val="000000"/>
                </a:solidFill>
              </a:rPr>
              <a:t>Michael J. Quinn</a:t>
            </a:r>
            <a:br>
              <a:rPr lang="en-US" sz="2400" b="1">
                <a:solidFill>
                  <a:srgbClr val="000000"/>
                </a:solidFill>
              </a:rPr>
            </a:br>
            <a:endParaRPr lang="en-US" sz="2400" b="1">
              <a:solidFill>
                <a:srgbClr val="000000"/>
              </a:solidFill>
            </a:endParaRPr>
          </a:p>
        </p:txBody>
      </p:sp>
      <p:sp>
        <p:nvSpPr>
          <p:cNvPr id="178185" name="Rectangle 9"/>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extLst>
      <p:ext uri="{BB962C8B-B14F-4D97-AF65-F5344CB8AC3E}">
        <p14:creationId xmlns:p14="http://schemas.microsoft.com/office/powerpoint/2010/main" xmlns="" val="880925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261FFAC2-A714-42E6-A0E4-9F14419278A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00906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695B199B-7D75-4922-9D99-3D912B1703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116736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65AFBA3-122F-4CFC-8533-01B475FB4F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67799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83867E4A-0A8C-4421-8615-17A90B43FC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32489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8272A66-416C-4A21-BE17-408273A8DE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9537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951CFE2D-EAF6-4FBD-B5FD-C29E7D4F28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901807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B409064D-3FCF-4701-96D2-8C8B2C319E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93784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11FC59A-CB02-4427-B7AE-2B928C8A75C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82747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CDC75B0D-A59A-4C49-AEFC-6B2316E6DCA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50766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3302ED3-4387-4009-B138-A15DE116B0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7227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2A2A61-A6BC-456C-8D86-F13C5A13D74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lvl1pPr>
          </a:lstStyle>
          <a:p>
            <a:pPr fontAlgn="base">
              <a:spcBef>
                <a:spcPct val="0"/>
              </a:spcBef>
              <a:spcAft>
                <a:spcPct val="0"/>
              </a:spcAft>
              <a:defRPr/>
            </a:pPr>
            <a:endParaRPr lang="en-US">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fontAlgn="base">
              <a:spcBef>
                <a:spcPct val="0"/>
              </a:spcBef>
              <a:spcAft>
                <a:spcPct val="0"/>
              </a:spcAft>
              <a:defRPr/>
            </a:pPr>
            <a:endParaRPr lang="en-US">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vl1pPr>
          </a:lstStyle>
          <a:p>
            <a:pPr fontAlgn="base">
              <a:spcBef>
                <a:spcPct val="0"/>
              </a:spcBef>
              <a:spcAft>
                <a:spcPct val="0"/>
              </a:spcAft>
              <a:defRPr/>
            </a:pPr>
            <a:fld id="{D70B251C-A780-41C3-B624-2732784F66E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xmlns="" val="26979637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AD3EE82C-03C9-4EED-84FD-1F6D09836F1C}"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xmlns="" val="2706547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AutoShape 2"/>
          <p:cNvSpPr>
            <a:spLocks noChangeArrowheads="1"/>
          </p:cNvSpPr>
          <p:nvPr/>
        </p:nvSpPr>
        <p:spPr bwMode="auto">
          <a:xfrm flipH="1">
            <a:off x="0" y="0"/>
            <a:ext cx="9144000" cy="1295400"/>
          </a:xfrm>
          <a:prstGeom prst="homePlate">
            <a:avLst>
              <a:gd name="adj" fmla="val 0"/>
            </a:avLst>
          </a:prstGeom>
          <a:gradFill rotWithShape="1">
            <a:gsLst>
              <a:gs pos="0">
                <a:srgbClr val="003366">
                  <a:alpha val="78000"/>
                </a:srgbClr>
              </a:gs>
              <a:gs pos="100000">
                <a:srgbClr val="003366">
                  <a:gamma/>
                  <a:tint val="0"/>
                  <a:invGamma/>
                </a:srgbClr>
              </a:gs>
            </a:gsLst>
            <a:lin ang="5400000" scaled="1"/>
          </a:gradFill>
          <a:ln w="9525">
            <a:noFill/>
            <a:miter lim="800000"/>
            <a:headEnd/>
            <a:tailEnd/>
          </a:ln>
        </p:spPr>
        <p:txBody>
          <a:bodyPr wrap="none" anchor="ctr"/>
          <a:lstStyle/>
          <a:p>
            <a:pPr fontAlgn="base">
              <a:spcBef>
                <a:spcPct val="0"/>
              </a:spcBef>
              <a:spcAft>
                <a:spcPct val="0"/>
              </a:spcAft>
              <a:defRPr/>
            </a:pPr>
            <a:endParaRPr lang="en-US" sz="2400" baseline="-25000">
              <a:solidFill>
                <a:srgbClr val="000000"/>
              </a:solidFill>
              <a:latin typeface="Times New Roman"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57"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b="0">
                <a:latin typeface="Arial" charset="0"/>
              </a:defRPr>
            </a:lvl1pPr>
          </a:lstStyle>
          <a:p>
            <a:pPr fontAlgn="base">
              <a:spcBef>
                <a:spcPct val="0"/>
              </a:spcBef>
              <a:spcAft>
                <a:spcPct val="0"/>
              </a:spcAft>
              <a:defRPr/>
            </a:pPr>
            <a:r>
              <a:rPr lang="en-US">
                <a:solidFill>
                  <a:srgbClr val="000000"/>
                </a:solidFill>
              </a:rPr>
              <a:t>1-</a:t>
            </a:r>
            <a:fld id="{093A4978-3C59-4599-9D84-6EE9612A82AA}"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77158" name="Rectangle 6"/>
          <p:cNvSpPr>
            <a:spLocks noChangeArrowheads="1"/>
          </p:cNvSpPr>
          <p:nvPr/>
        </p:nvSpPr>
        <p:spPr bwMode="auto">
          <a:xfrm>
            <a:off x="7086600" y="5867400"/>
            <a:ext cx="1905000" cy="457200"/>
          </a:xfrm>
          <a:prstGeom prst="rect">
            <a:avLst/>
          </a:prstGeom>
          <a:noFill/>
          <a:ln w="9525">
            <a:noFill/>
            <a:miter lim="800000"/>
            <a:headEnd/>
            <a:tailEnd/>
          </a:ln>
          <a:effectLst/>
        </p:spPr>
        <p:txBody>
          <a:bodyPr anchor="b"/>
          <a:lstStyle/>
          <a:p>
            <a:pPr algn="r" eaLnBrk="0" fontAlgn="base" hangingPunct="0">
              <a:spcBef>
                <a:spcPct val="0"/>
              </a:spcBef>
              <a:spcAft>
                <a:spcPct val="0"/>
              </a:spcAft>
              <a:defRPr/>
            </a:pPr>
            <a:r>
              <a:rPr lang="en-US" sz="1200">
                <a:solidFill>
                  <a:srgbClr val="FFFFFF"/>
                </a:solidFill>
              </a:rPr>
              <a:t>1-</a:t>
            </a:r>
            <a:fld id="{29AEADDC-8081-4C39-A5B5-149FFA3F5FD9}" type="slidenum">
              <a:rPr lang="en-US" sz="1200">
                <a:solidFill>
                  <a:srgbClr val="FFFFFF"/>
                </a:solidFill>
              </a:rPr>
              <a:pPr algn="r" eaLnBrk="0" fontAlgn="base" hangingPunct="0">
                <a:spcBef>
                  <a:spcPct val="0"/>
                </a:spcBef>
                <a:spcAft>
                  <a:spcPct val="0"/>
                </a:spcAft>
                <a:defRPr/>
              </a:pPr>
              <a:t>‹#›</a:t>
            </a:fld>
            <a:endParaRPr lang="en-US" sz="1200">
              <a:solidFill>
                <a:srgbClr val="FFFFFF"/>
              </a:solidFill>
            </a:endParaRPr>
          </a:p>
        </p:txBody>
      </p:sp>
      <p:sp>
        <p:nvSpPr>
          <p:cNvPr id="177159"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1032" name="Picture 8" descr="Quinnbird3 copy"/>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8077200" y="5969000"/>
            <a:ext cx="1066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58054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defRPr>
      </a:lvl5pPr>
      <a:lvl6pPr marL="457200" algn="l" rtl="0" fontAlgn="base">
        <a:spcBef>
          <a:spcPct val="0"/>
        </a:spcBef>
        <a:spcAft>
          <a:spcPct val="0"/>
        </a:spcAft>
        <a:defRPr sz="3600" b="1">
          <a:solidFill>
            <a:schemeClr val="tx1"/>
          </a:solidFill>
          <a:latin typeface="Arial" charset="0"/>
          <a:ea typeface="ヒラギノ角ゴ Pro W3" pitchFamily="-48" charset="-128"/>
        </a:defRPr>
      </a:lvl6pPr>
      <a:lvl7pPr marL="914400" algn="l" rtl="0" fontAlgn="base">
        <a:spcBef>
          <a:spcPct val="0"/>
        </a:spcBef>
        <a:spcAft>
          <a:spcPct val="0"/>
        </a:spcAft>
        <a:defRPr sz="3600" b="1">
          <a:solidFill>
            <a:schemeClr val="tx1"/>
          </a:solidFill>
          <a:latin typeface="Arial" charset="0"/>
          <a:ea typeface="ヒラギノ角ゴ Pro W3" pitchFamily="-48" charset="-128"/>
        </a:defRPr>
      </a:lvl7pPr>
      <a:lvl8pPr marL="1371600" algn="l" rtl="0" fontAlgn="base">
        <a:spcBef>
          <a:spcPct val="0"/>
        </a:spcBef>
        <a:spcAft>
          <a:spcPct val="0"/>
        </a:spcAft>
        <a:defRPr sz="3600" b="1">
          <a:solidFill>
            <a:schemeClr val="tx1"/>
          </a:solidFill>
          <a:latin typeface="Arial" charset="0"/>
          <a:ea typeface="ヒラギノ角ゴ Pro W3" pitchFamily="-48" charset="-128"/>
        </a:defRPr>
      </a:lvl8pPr>
      <a:lvl9pPr marL="1828800" algn="l" rtl="0" fontAlgn="base">
        <a:spcBef>
          <a:spcPct val="0"/>
        </a:spcBef>
        <a:spcAft>
          <a:spcPct val="0"/>
        </a:spcAft>
        <a:defRPr sz="3600" b="1">
          <a:solidFill>
            <a:schemeClr val="tx1"/>
          </a:solidFill>
          <a:latin typeface="Arial" charset="0"/>
          <a:ea typeface="ヒラギノ角ゴ Pro W3" pitchFamily="-48" charset="-128"/>
        </a:defRPr>
      </a:lvl9pPr>
    </p:titleStyle>
    <p:bodyStyle>
      <a:lvl1pPr marL="342900" indent="-342900" algn="l" rtl="0" eaLnBrk="0" fontAlgn="base" hangingPunct="0">
        <a:spcBef>
          <a:spcPct val="20000"/>
        </a:spcBef>
        <a:spcAft>
          <a:spcPct val="0"/>
        </a:spcAft>
        <a:buClr>
          <a:schemeClr val="bg2"/>
        </a:buClr>
        <a:buFont typeface="Times" pitchFamily="-4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defRPr>
      </a:lvl5pPr>
      <a:lvl6pPr marL="2514600" indent="-228600" algn="l" rtl="0" fontAlgn="base">
        <a:spcBef>
          <a:spcPct val="20000"/>
        </a:spcBef>
        <a:spcAft>
          <a:spcPct val="0"/>
        </a:spcAft>
        <a:buClr>
          <a:schemeClr val="bg2"/>
        </a:buClr>
        <a:buChar char="»"/>
        <a:defRPr sz="2000">
          <a:solidFill>
            <a:schemeClr val="tx1"/>
          </a:solidFill>
          <a:latin typeface="+mn-lt"/>
          <a:ea typeface="+mn-ea"/>
        </a:defRPr>
      </a:lvl6pPr>
      <a:lvl7pPr marL="2971800" indent="-228600" algn="l" rtl="0" fontAlgn="base">
        <a:spcBef>
          <a:spcPct val="20000"/>
        </a:spcBef>
        <a:spcAft>
          <a:spcPct val="0"/>
        </a:spcAft>
        <a:buClr>
          <a:schemeClr val="bg2"/>
        </a:buClr>
        <a:buChar char="»"/>
        <a:defRPr sz="2000">
          <a:solidFill>
            <a:schemeClr val="tx1"/>
          </a:solidFill>
          <a:latin typeface="+mn-lt"/>
          <a:ea typeface="+mn-ea"/>
        </a:defRPr>
      </a:lvl7pPr>
      <a:lvl8pPr marL="3429000" indent="-228600" algn="l" rtl="0" fontAlgn="base">
        <a:spcBef>
          <a:spcPct val="20000"/>
        </a:spcBef>
        <a:spcAft>
          <a:spcPct val="0"/>
        </a:spcAft>
        <a:buClr>
          <a:schemeClr val="bg2"/>
        </a:buClr>
        <a:buChar char="»"/>
        <a:defRPr sz="2000">
          <a:solidFill>
            <a:schemeClr val="tx1"/>
          </a:solidFill>
          <a:latin typeface="+mn-lt"/>
          <a:ea typeface="+mn-ea"/>
        </a:defRPr>
      </a:lvl8pPr>
      <a:lvl9pPr marL="3886200" indent="-228600" algn="l" rtl="0" fontAlgn="base">
        <a:spcBef>
          <a:spcPct val="20000"/>
        </a:spcBef>
        <a:spcAft>
          <a:spcPct val="0"/>
        </a:spcAft>
        <a:buClr>
          <a:schemeClr val="bg2"/>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1844824"/>
            <a:ext cx="8640960" cy="936104"/>
          </a:xfrm>
        </p:spPr>
        <p:txBody>
          <a:bodyPr>
            <a:normAutofit fontScale="90000"/>
          </a:bodyPr>
          <a:lstStyle/>
          <a:p>
            <a:r>
              <a:rPr lang="tr-TR" dirty="0" smtClean="0"/>
              <a:t>BIL 472 ETHICS, SOCIETY and PROFESSION</a:t>
            </a:r>
            <a:endParaRPr lang="en-US" dirty="0"/>
          </a:p>
        </p:txBody>
      </p:sp>
      <p:sp>
        <p:nvSpPr>
          <p:cNvPr id="3" name="Alt Başlık 2"/>
          <p:cNvSpPr>
            <a:spLocks noGrp="1"/>
          </p:cNvSpPr>
          <p:nvPr>
            <p:ph type="subTitle" idx="1"/>
          </p:nvPr>
        </p:nvSpPr>
        <p:spPr>
          <a:xfrm>
            <a:off x="251520" y="3068960"/>
            <a:ext cx="8640960" cy="1473200"/>
          </a:xfrm>
        </p:spPr>
        <p:txBody>
          <a:bodyPr>
            <a:noAutofit/>
          </a:bodyPr>
          <a:lstStyle/>
          <a:p>
            <a:r>
              <a:rPr lang="tr-TR" sz="3200" dirty="0" smtClean="0"/>
              <a:t>Prof. Dr. A. Ziya AKTAŞ</a:t>
            </a:r>
          </a:p>
          <a:p>
            <a:r>
              <a:rPr lang="tr-TR" sz="3200" dirty="0" smtClean="0"/>
              <a:t>Department of Computer Engineering</a:t>
            </a:r>
          </a:p>
          <a:p>
            <a:endParaRPr lang="tr-TR" sz="3200" dirty="0"/>
          </a:p>
          <a:p>
            <a:r>
              <a:rPr lang="tr-TR" sz="3200" dirty="0" err="1" smtClean="0"/>
              <a:t>Spring</a:t>
            </a:r>
            <a:r>
              <a:rPr lang="tr-TR" sz="3200" dirty="0" smtClean="0"/>
              <a:t> </a:t>
            </a:r>
            <a:r>
              <a:rPr lang="tr-TR" sz="3200" dirty="0" smtClean="0"/>
              <a:t>2014</a:t>
            </a:r>
            <a:endParaRPr lang="en-US" sz="3200" dirty="0"/>
          </a:p>
        </p:txBody>
      </p:sp>
      <p:grpSp>
        <p:nvGrpSpPr>
          <p:cNvPr id="4" name="Group 5"/>
          <p:cNvGrpSpPr>
            <a:grpSpLocks/>
          </p:cNvGrpSpPr>
          <p:nvPr/>
        </p:nvGrpSpPr>
        <p:grpSpPr bwMode="auto">
          <a:xfrm>
            <a:off x="755576" y="692696"/>
            <a:ext cx="1071562" cy="627063"/>
            <a:chOff x="0" y="1"/>
            <a:chExt cx="20000" cy="19999"/>
          </a:xfrm>
        </p:grpSpPr>
        <p:sp>
          <p:nvSpPr>
            <p:cNvPr id="5" name="Freeform 6"/>
            <p:cNvSpPr>
              <a:spLocks/>
            </p:cNvSpPr>
            <p:nvPr/>
          </p:nvSpPr>
          <p:spPr bwMode="auto">
            <a:xfrm>
              <a:off x="0" y="5357"/>
              <a:ext cx="9825" cy="939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0" y="9971"/>
                  </a:moveTo>
                  <a:lnTo>
                    <a:pt x="9307" y="0"/>
                  </a:lnTo>
                  <a:lnTo>
                    <a:pt x="12950" y="3610"/>
                  </a:lnTo>
                  <a:lnTo>
                    <a:pt x="9188" y="7966"/>
                  </a:lnTo>
                  <a:lnTo>
                    <a:pt x="19960" y="9971"/>
                  </a:lnTo>
                  <a:lnTo>
                    <a:pt x="9386" y="11920"/>
                  </a:lnTo>
                  <a:lnTo>
                    <a:pt x="12990" y="16218"/>
                  </a:lnTo>
                  <a:lnTo>
                    <a:pt x="9426" y="19943"/>
                  </a:lnTo>
                  <a:lnTo>
                    <a:pt x="40" y="9914"/>
                  </a:lnTo>
                  <a:lnTo>
                    <a:pt x="79" y="9742"/>
                  </a:lnTo>
                  <a:lnTo>
                    <a:pt x="40" y="9914"/>
                  </a:lnTo>
                  <a:lnTo>
                    <a:pt x="198" y="9685"/>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6" name="Freeform 7"/>
            <p:cNvSpPr>
              <a:spLocks/>
            </p:cNvSpPr>
            <p:nvPr/>
          </p:nvSpPr>
          <p:spPr bwMode="auto">
            <a:xfrm>
              <a:off x="10175" y="5357"/>
              <a:ext cx="9825" cy="931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19960" y="9942"/>
                  </a:moveTo>
                  <a:lnTo>
                    <a:pt x="10495" y="0"/>
                  </a:lnTo>
                  <a:lnTo>
                    <a:pt x="7010" y="3526"/>
                  </a:lnTo>
                  <a:lnTo>
                    <a:pt x="10772" y="7861"/>
                  </a:lnTo>
                  <a:lnTo>
                    <a:pt x="0" y="9884"/>
                  </a:lnTo>
                  <a:lnTo>
                    <a:pt x="10574" y="11908"/>
                  </a:lnTo>
                  <a:lnTo>
                    <a:pt x="6970" y="16185"/>
                  </a:lnTo>
                  <a:lnTo>
                    <a:pt x="10495" y="19942"/>
                  </a:lnTo>
                  <a:lnTo>
                    <a:pt x="19921" y="9827"/>
                  </a:lnTo>
                  <a:lnTo>
                    <a:pt x="19881" y="9653"/>
                  </a:lnTo>
                  <a:lnTo>
                    <a:pt x="19921" y="9827"/>
                  </a:lnTo>
                  <a:lnTo>
                    <a:pt x="19762" y="9653"/>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7" name="Freeform 8"/>
            <p:cNvSpPr>
              <a:spLocks/>
            </p:cNvSpPr>
            <p:nvPr/>
          </p:nvSpPr>
          <p:spPr bwMode="auto">
            <a:xfrm>
              <a:off x="5370" y="1"/>
              <a:ext cx="9260"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0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1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874" y="19839"/>
                  </a:moveTo>
                  <a:lnTo>
                    <a:pt x="7941" y="9169"/>
                  </a:lnTo>
                  <a:lnTo>
                    <a:pt x="3908" y="12547"/>
                  </a:lnTo>
                  <a:lnTo>
                    <a:pt x="0" y="8901"/>
                  </a:lnTo>
                  <a:lnTo>
                    <a:pt x="9916" y="0"/>
                  </a:lnTo>
                  <a:lnTo>
                    <a:pt x="19958" y="9276"/>
                  </a:lnTo>
                  <a:lnTo>
                    <a:pt x="16008" y="12761"/>
                  </a:lnTo>
                  <a:lnTo>
                    <a:pt x="12017" y="9223"/>
                  </a:lnTo>
                  <a:lnTo>
                    <a:pt x="9874" y="19893"/>
                  </a:lnTo>
                  <a:lnTo>
                    <a:pt x="9874" y="19678"/>
                  </a:lnTo>
                  <a:lnTo>
                    <a:pt x="9832" y="19893"/>
                  </a:lnTo>
                  <a:lnTo>
                    <a:pt x="9958" y="19893"/>
                  </a:lnTo>
                  <a:lnTo>
                    <a:pt x="9832" y="19678"/>
                  </a:lnTo>
                  <a:lnTo>
                    <a:pt x="9832" y="19893"/>
                  </a:lnTo>
                  <a:lnTo>
                    <a:pt x="9916" y="19839"/>
                  </a:lnTo>
                  <a:lnTo>
                    <a:pt x="9748" y="19678"/>
                  </a:lnTo>
                  <a:lnTo>
                    <a:pt x="9874" y="19625"/>
                  </a:lnTo>
                  <a:lnTo>
                    <a:pt x="9958" y="19625"/>
                  </a:lnTo>
                  <a:lnTo>
                    <a:pt x="9958" y="19893"/>
                  </a:lnTo>
                  <a:lnTo>
                    <a:pt x="9832" y="19464"/>
                  </a:lnTo>
                  <a:lnTo>
                    <a:pt x="10000" y="19249"/>
                  </a:lnTo>
                  <a:lnTo>
                    <a:pt x="9832" y="19946"/>
                  </a:lnTo>
                  <a:lnTo>
                    <a:pt x="9916" y="19893"/>
                  </a:lnTo>
                  <a:lnTo>
                    <a:pt x="9832" y="19839"/>
                  </a:lnTo>
                  <a:lnTo>
                    <a:pt x="9874" y="19732"/>
                  </a:lnTo>
                  <a:lnTo>
                    <a:pt x="9748" y="19786"/>
                  </a:lnTo>
                  <a:lnTo>
                    <a:pt x="9874" y="19893"/>
                  </a:lnTo>
                  <a:lnTo>
                    <a:pt x="9832" y="19893"/>
                  </a:lnTo>
                  <a:lnTo>
                    <a:pt x="9958" y="19893"/>
                  </a:lnTo>
                  <a:lnTo>
                    <a:pt x="9916" y="19464"/>
                  </a:lnTo>
                  <a:lnTo>
                    <a:pt x="9916" y="19678"/>
                  </a:lnTo>
                  <a:lnTo>
                    <a:pt x="9874" y="19678"/>
                  </a:lnTo>
                  <a:lnTo>
                    <a:pt x="9874" y="19839"/>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8" name="Freeform 9"/>
            <p:cNvSpPr>
              <a:spLocks/>
            </p:cNvSpPr>
            <p:nvPr/>
          </p:nvSpPr>
          <p:spPr bwMode="auto">
            <a:xfrm>
              <a:off x="5409" y="9960"/>
              <a:ext cx="9182"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1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0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958" y="54"/>
                  </a:moveTo>
                  <a:lnTo>
                    <a:pt x="8008" y="10777"/>
                  </a:lnTo>
                  <a:lnTo>
                    <a:pt x="3983" y="7399"/>
                  </a:lnTo>
                  <a:lnTo>
                    <a:pt x="0" y="10992"/>
                  </a:lnTo>
                  <a:lnTo>
                    <a:pt x="10000" y="19946"/>
                  </a:lnTo>
                  <a:lnTo>
                    <a:pt x="19958" y="10831"/>
                  </a:lnTo>
                  <a:lnTo>
                    <a:pt x="16144" y="7131"/>
                  </a:lnTo>
                  <a:lnTo>
                    <a:pt x="12119" y="10724"/>
                  </a:lnTo>
                  <a:lnTo>
                    <a:pt x="9958" y="54"/>
                  </a:lnTo>
                  <a:lnTo>
                    <a:pt x="9958" y="268"/>
                  </a:lnTo>
                  <a:lnTo>
                    <a:pt x="9915" y="54"/>
                  </a:lnTo>
                  <a:lnTo>
                    <a:pt x="10042" y="54"/>
                  </a:lnTo>
                  <a:lnTo>
                    <a:pt x="9915" y="268"/>
                  </a:lnTo>
                  <a:lnTo>
                    <a:pt x="9915" y="54"/>
                  </a:lnTo>
                  <a:lnTo>
                    <a:pt x="10000" y="54"/>
                  </a:lnTo>
                  <a:lnTo>
                    <a:pt x="9873" y="268"/>
                  </a:lnTo>
                  <a:lnTo>
                    <a:pt x="9958" y="322"/>
                  </a:lnTo>
                  <a:lnTo>
                    <a:pt x="10042" y="322"/>
                  </a:lnTo>
                  <a:lnTo>
                    <a:pt x="10042" y="54"/>
                  </a:lnTo>
                  <a:lnTo>
                    <a:pt x="9915" y="483"/>
                  </a:lnTo>
                  <a:lnTo>
                    <a:pt x="10085" y="697"/>
                  </a:lnTo>
                  <a:lnTo>
                    <a:pt x="9915" y="0"/>
                  </a:lnTo>
                  <a:lnTo>
                    <a:pt x="10000" y="54"/>
                  </a:lnTo>
                  <a:lnTo>
                    <a:pt x="9915" y="54"/>
                  </a:lnTo>
                  <a:lnTo>
                    <a:pt x="9958" y="214"/>
                  </a:lnTo>
                  <a:lnTo>
                    <a:pt x="9873" y="107"/>
                  </a:lnTo>
                  <a:lnTo>
                    <a:pt x="9958" y="54"/>
                  </a:lnTo>
                  <a:lnTo>
                    <a:pt x="9915" y="54"/>
                  </a:lnTo>
                  <a:lnTo>
                    <a:pt x="10042" y="54"/>
                  </a:lnTo>
                  <a:lnTo>
                    <a:pt x="10000" y="483"/>
                  </a:lnTo>
                  <a:lnTo>
                    <a:pt x="10000" y="268"/>
                  </a:lnTo>
                  <a:lnTo>
                    <a:pt x="9958" y="268"/>
                  </a:lnTo>
                  <a:lnTo>
                    <a:pt x="9958" y="54"/>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grpSp>
      <p:sp>
        <p:nvSpPr>
          <p:cNvPr id="9" name="Dikdörtgen 8"/>
          <p:cNvSpPr/>
          <p:nvPr/>
        </p:nvSpPr>
        <p:spPr>
          <a:xfrm>
            <a:off x="1907704" y="888975"/>
            <a:ext cx="3456384" cy="307777"/>
          </a:xfrm>
          <a:prstGeom prst="rect">
            <a:avLst/>
          </a:prstGeom>
        </p:spPr>
        <p:txBody>
          <a:bodyPr wrap="square">
            <a:spAutoFit/>
          </a:bodyPr>
          <a:lstStyle/>
          <a:p>
            <a:pPr lvl="0" indent="450850" eaLnBrk="0" fontAlgn="base" hangingPunct="0">
              <a:spcBef>
                <a:spcPct val="20000"/>
              </a:spcBef>
              <a:spcAft>
                <a:spcPct val="0"/>
              </a:spcAft>
            </a:pPr>
            <a:r>
              <a:rPr lang="tr-TR" sz="1400" b="1" dirty="0">
                <a:solidFill>
                  <a:prstClr val="black"/>
                </a:solidFill>
                <a:latin typeface="Arial Black" pitchFamily="34" charset="0"/>
                <a:cs typeface="Times New Roman" pitchFamily="18" charset="0"/>
              </a:rPr>
              <a:t>BAŞKENT </a:t>
            </a:r>
            <a:r>
              <a:rPr lang="tr-TR" sz="1400" b="1" dirty="0" smtClean="0">
                <a:solidFill>
                  <a:prstClr val="black"/>
                </a:solidFill>
                <a:latin typeface="Arial Black" pitchFamily="34" charset="0"/>
                <a:cs typeface="Times New Roman" pitchFamily="18" charset="0"/>
              </a:rPr>
              <a:t>UNIVERSITY</a:t>
            </a:r>
            <a:endParaRPr lang="tr-TR" sz="3200" dirty="0">
              <a:solidFill>
                <a:prstClr val="black"/>
              </a:solidFill>
              <a:latin typeface="Calibri" pitchFamily="34" charset="0"/>
            </a:endParaRPr>
          </a:p>
        </p:txBody>
      </p:sp>
    </p:spTree>
    <p:extLst>
      <p:ext uri="{BB962C8B-B14F-4D97-AF65-F5344CB8AC3E}">
        <p14:creationId xmlns:p14="http://schemas.microsoft.com/office/powerpoint/2010/main" xmlns="" val="1586788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4000" smtClean="0"/>
              <a:t>The Evolution of Cybertechnology and Cyberethics (Continued)</a:t>
            </a:r>
          </a:p>
        </p:txBody>
      </p:sp>
      <p:sp>
        <p:nvSpPr>
          <p:cNvPr id="47107" name="Rectangle 3"/>
          <p:cNvSpPr>
            <a:spLocks noGrp="1" noChangeArrowheads="1"/>
          </p:cNvSpPr>
          <p:nvPr>
            <p:ph type="body" idx="1"/>
          </p:nvPr>
        </p:nvSpPr>
        <p:spPr/>
        <p:txBody>
          <a:bodyPr/>
          <a:lstStyle/>
          <a:p>
            <a:pPr eaLnBrk="1" hangingPunct="1">
              <a:lnSpc>
                <a:spcPct val="80000"/>
              </a:lnSpc>
            </a:pPr>
            <a:r>
              <a:rPr lang="en-US" sz="2400" dirty="0" smtClean="0"/>
              <a:t>As cybertechnology evolves in </a:t>
            </a:r>
            <a:r>
              <a:rPr lang="en-US" sz="2400" i="1" dirty="0" smtClean="0"/>
              <a:t>Phase 4</a:t>
            </a:r>
            <a:r>
              <a:rPr lang="en-US" sz="2400" dirty="0" smtClean="0"/>
              <a:t>, computers will likely become more and more a part of who or what we are as human beings. </a:t>
            </a:r>
          </a:p>
          <a:p>
            <a:pPr eaLnBrk="1" hangingPunct="1">
              <a:lnSpc>
                <a:spcPct val="80000"/>
              </a:lnSpc>
            </a:pPr>
            <a:r>
              <a:rPr lang="en-US" sz="2400" dirty="0" smtClean="0"/>
              <a:t>James Moor (2005) notes that computing devices will soon be a part of our clothing, and even our bodies.</a:t>
            </a:r>
          </a:p>
          <a:p>
            <a:pPr eaLnBrk="1" hangingPunct="1">
              <a:lnSpc>
                <a:spcPct val="80000"/>
              </a:lnSpc>
            </a:pPr>
            <a:r>
              <a:rPr lang="en-US" sz="2400" dirty="0" smtClean="0"/>
              <a:t>Computers are already becoming </a:t>
            </a:r>
            <a:r>
              <a:rPr lang="en-US" sz="2400" i="1" dirty="0" smtClean="0"/>
              <a:t>ubiquitous</a:t>
            </a:r>
            <a:r>
              <a:rPr lang="en-US" sz="2400" dirty="0" smtClean="0"/>
              <a:t>, and are beginning to “pervade” both our work and recreational environments. </a:t>
            </a:r>
          </a:p>
          <a:p>
            <a:pPr eaLnBrk="1" hangingPunct="1">
              <a:lnSpc>
                <a:spcPct val="80000"/>
              </a:lnSpc>
            </a:pPr>
            <a:r>
              <a:rPr lang="en-US" sz="2400" dirty="0" smtClean="0"/>
              <a:t>Objects in these environments already exhibit what Philip </a:t>
            </a:r>
            <a:r>
              <a:rPr lang="en-US" sz="2400" dirty="0" err="1" smtClean="0"/>
              <a:t>Brey</a:t>
            </a:r>
            <a:r>
              <a:rPr lang="en-US" sz="2400" dirty="0" smtClean="0"/>
              <a:t> (2005) calls “ambient intelligence,” which enables “smart objects” to be connected to one another via wireless technology. </a:t>
            </a:r>
            <a:endParaRPr lang="tr-TR" sz="2400" dirty="0" smtClean="0"/>
          </a:p>
          <a:p>
            <a:pPr marL="0" indent="0" eaLnBrk="1" hangingPunct="1">
              <a:lnSpc>
                <a:spcPct val="80000"/>
              </a:lnSpc>
              <a:buNone/>
            </a:pPr>
            <a:endParaRPr lang="tr-TR" sz="2400" dirty="0"/>
          </a:p>
          <a:p>
            <a:pPr marL="0" indent="0" eaLnBrk="1" hangingPunct="1">
              <a:lnSpc>
                <a:spcPct val="80000"/>
              </a:lnSpc>
              <a:buNone/>
            </a:pPr>
            <a:r>
              <a:rPr lang="tr-TR" sz="1800" dirty="0" smtClean="0"/>
              <a:t>Ambient: environment, surrounding ; ambians, hava</a:t>
            </a:r>
            <a:endParaRPr lang="en-US" sz="1800" dirty="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xmlns="" val="418196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fade">
                                      <p:cBhvr>
                                        <p:cTn id="7" dur="20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7">
                                            <p:txEl>
                                              <p:pRg st="0" end="0"/>
                                            </p:txEl>
                                          </p:spTgt>
                                        </p:tgtEl>
                                        <p:attrNameLst>
                                          <p:attrName>style.visibility</p:attrName>
                                        </p:attrNameLst>
                                      </p:cBhvr>
                                      <p:to>
                                        <p:strVal val="visible"/>
                                      </p:to>
                                    </p:set>
                                    <p:animEffect transition="in" filter="fade">
                                      <p:cBhvr>
                                        <p:cTn id="12" dur="2000"/>
                                        <p:tgtEl>
                                          <p:spTgt spid="471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107">
                                            <p:txEl>
                                              <p:pRg st="1" end="1"/>
                                            </p:txEl>
                                          </p:spTgt>
                                        </p:tgtEl>
                                        <p:attrNameLst>
                                          <p:attrName>style.visibility</p:attrName>
                                        </p:attrNameLst>
                                      </p:cBhvr>
                                      <p:to>
                                        <p:strVal val="visible"/>
                                      </p:to>
                                    </p:set>
                                    <p:animEffect transition="in" filter="fade">
                                      <p:cBhvr>
                                        <p:cTn id="17" dur="2000"/>
                                        <p:tgtEl>
                                          <p:spTgt spid="471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107">
                                            <p:txEl>
                                              <p:pRg st="2" end="2"/>
                                            </p:txEl>
                                          </p:spTgt>
                                        </p:tgtEl>
                                        <p:attrNameLst>
                                          <p:attrName>style.visibility</p:attrName>
                                        </p:attrNameLst>
                                      </p:cBhvr>
                                      <p:to>
                                        <p:strVal val="visible"/>
                                      </p:to>
                                    </p:set>
                                    <p:animEffect transition="in" filter="fade">
                                      <p:cBhvr>
                                        <p:cTn id="22" dur="2000"/>
                                        <p:tgtEl>
                                          <p:spTgt spid="471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107">
                                            <p:txEl>
                                              <p:pRg st="3" end="3"/>
                                            </p:txEl>
                                          </p:spTgt>
                                        </p:tgtEl>
                                        <p:attrNameLst>
                                          <p:attrName>style.visibility</p:attrName>
                                        </p:attrNameLst>
                                      </p:cBhvr>
                                      <p:to>
                                        <p:strVal val="visible"/>
                                      </p:to>
                                    </p:set>
                                    <p:animEffect transition="in" filter="fade">
                                      <p:cBhvr>
                                        <p:cTn id="27" dur="2000"/>
                                        <p:tgtEl>
                                          <p:spTgt spid="471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fade">
                                      <p:cBhvr>
                                        <p:cTn id="32" dur="20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07504" y="260648"/>
            <a:ext cx="9036496" cy="648072"/>
          </a:xfrm>
        </p:spPr>
        <p:txBody>
          <a:bodyPr/>
          <a:lstStyle/>
          <a:p>
            <a:pPr eaLnBrk="1" hangingPunct="1">
              <a:defRPr/>
            </a:pPr>
            <a:r>
              <a:rPr lang="en-US" sz="2800" dirty="0" smtClean="0">
                <a:effectLst>
                  <a:outerShdw blurRad="38100" dist="38100" dir="2700000" algn="tl">
                    <a:srgbClr val="C0C0C0"/>
                  </a:outerShdw>
                </a:effectLst>
                <a:latin typeface="mathematicpi 6"/>
                <a:cs typeface="Times New Roman" pitchFamily="18" charset="0"/>
              </a:rPr>
              <a:t>Table 1-1: Summary of Four Phases of Cyberethics</a:t>
            </a:r>
            <a:r>
              <a:rPr lang="en-US" sz="2800" dirty="0" smtClean="0"/>
              <a:t> </a:t>
            </a:r>
          </a:p>
        </p:txBody>
      </p:sp>
      <p:graphicFrame>
        <p:nvGraphicFramePr>
          <p:cNvPr id="2265" name="Group 217"/>
          <p:cNvGraphicFramePr>
            <a:graphicFrameLocks noGrp="1"/>
          </p:cNvGraphicFramePr>
          <p:nvPr>
            <p:extLst>
              <p:ext uri="{D42A27DB-BD31-4B8C-83A1-F6EECF244321}">
                <p14:modId xmlns:p14="http://schemas.microsoft.com/office/powerpoint/2010/main" xmlns="" val="3956639987"/>
              </p:ext>
            </p:extLst>
          </p:nvPr>
        </p:nvGraphicFramePr>
        <p:xfrm>
          <a:off x="228600" y="1196752"/>
          <a:ext cx="8534400" cy="5544616"/>
        </p:xfrm>
        <a:graphic>
          <a:graphicData uri="http://schemas.openxmlformats.org/drawingml/2006/table">
            <a:tbl>
              <a:tblPr/>
              <a:tblGrid>
                <a:gridCol w="941388"/>
                <a:gridCol w="1879600"/>
                <a:gridCol w="2970212"/>
                <a:gridCol w="2743200"/>
              </a:tblGrid>
              <a:tr h="7436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cs typeface="Times New Roman" pitchFamily="18" charset="0"/>
                        </a:rPr>
                        <a:t>Phase</a:t>
                      </a:r>
                      <a:r>
                        <a:rPr kumimoji="0" lang="en-US" sz="1800" b="0" i="0" u="none" strike="noStrike" cap="none" normalizeH="0" baseline="0" dirty="0" smtClean="0">
                          <a:ln>
                            <a:noFill/>
                          </a:ln>
                          <a:solidFill>
                            <a:schemeClr val="tx1"/>
                          </a:solidFill>
                          <a:effectLst/>
                          <a:latin typeface="Tahoma" pitchFamily="34" charset="0"/>
                        </a:rPr>
                        <a:t> </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Times New Roman" pitchFamily="18" charset="0"/>
                        </a:rPr>
                        <a:t>Time Period</a:t>
                      </a:r>
                      <a:r>
                        <a:rPr kumimoji="0" lang="en-US" sz="1800" b="0" i="0" u="none" strike="noStrike" cap="none" normalizeH="0" baseline="0" smtClean="0">
                          <a:ln>
                            <a:noFill/>
                          </a:ln>
                          <a:solidFill>
                            <a:schemeClr val="tx1"/>
                          </a:solidFill>
                          <a:effectLst/>
                          <a:latin typeface="Tahoma" pitchFamily="34" charset="0"/>
                        </a:rPr>
                        <a:t>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000000"/>
                          </a:solidFill>
                          <a:effectLst/>
                          <a:latin typeface="Tahoma" pitchFamily="34" charset="0"/>
                          <a:cs typeface="Times New Roman" pitchFamily="18" charset="0"/>
                        </a:rPr>
                        <a:t>Technological Features</a:t>
                      </a:r>
                      <a:endParaRPr kumimoji="0" lang="en-US" sz="1800" b="0" i="0" u="none" strike="noStrike" cap="none" normalizeH="0" baseline="0" dirty="0" smtClean="0">
                        <a:ln>
                          <a:noFill/>
                        </a:ln>
                        <a:solidFill>
                          <a:srgbClr val="000000"/>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cs typeface="Times New Roman" pitchFamily="18" charset="0"/>
                        </a:rPr>
                        <a:t>Associated Issues</a:t>
                      </a:r>
                      <a:endParaRPr kumimoji="0" lang="en-US" sz="1800" b="0"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8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1950s-1960s</a:t>
                      </a:r>
                      <a:r>
                        <a:rPr kumimoji="0" lang="en-US" sz="1800" b="0" i="0" u="none" strike="noStrike" cap="none" normalizeH="0" baseline="0" smtClean="0">
                          <a:ln>
                            <a:noFill/>
                          </a:ln>
                          <a:solidFill>
                            <a:schemeClr val="tx1"/>
                          </a:solidFill>
                          <a:effectLst/>
                          <a:latin typeface="Tahoma" pitchFamily="34" charset="0"/>
                        </a:rPr>
                        <a:t>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Stand-alone machines (large mainframe computers)</a:t>
                      </a:r>
                      <a:r>
                        <a:rPr kumimoji="0" lang="en-US" sz="1400" b="0" i="0" u="none" strike="noStrike" cap="none" normalizeH="0" baseline="0" dirty="0" smtClean="0">
                          <a:ln>
                            <a:noFill/>
                          </a:ln>
                          <a:solidFill>
                            <a:schemeClr val="tx1"/>
                          </a:solidFill>
                          <a:effectLst/>
                          <a:latin typeface="Tahoma" pitchFamily="34" charset="0"/>
                        </a:rPr>
                        <a:t>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Artificial intelligence (AI), database privacy ("Big Brother")</a:t>
                      </a:r>
                      <a:r>
                        <a:rPr kumimoji="0" lang="en-US" sz="1400" b="0" i="0" u="none" strike="noStrike" cap="none" normalizeH="0" baseline="0" smtClean="0">
                          <a:ln>
                            <a:noFill/>
                          </a:ln>
                          <a:solidFill>
                            <a:schemeClr val="tx1"/>
                          </a:solidFill>
                          <a:effectLst/>
                          <a:latin typeface="Tahoma" pitchFamily="34" charset="0"/>
                        </a:rPr>
                        <a:t>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3946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2</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000000"/>
                          </a:solidFill>
                          <a:effectLst/>
                          <a:latin typeface="Tahoma" pitchFamily="34" charset="0"/>
                          <a:cs typeface="Times New Roman" pitchFamily="18" charset="0"/>
                        </a:rPr>
                        <a:t>1970s-1980s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rgbClr val="000000"/>
                          </a:solidFill>
                          <a:effectLst/>
                          <a:latin typeface="Tahoma" pitchFamily="34" charset="0"/>
                          <a:cs typeface="Times New Roman" pitchFamily="18" charset="0"/>
                        </a:rPr>
                        <a:t>Minicomputers and PCs interconnected via privately owned networks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rgbClr val="000000"/>
                          </a:solidFill>
                          <a:effectLst/>
                          <a:latin typeface="Tahoma" pitchFamily="34" charset="0"/>
                          <a:cs typeface="Times New Roman" pitchFamily="18" charset="0"/>
                        </a:rPr>
                        <a:t>Issues from Phase 1 plus concerns involving intellectual property and software piracy, computer crime, privacy and the exchange of records.</a:t>
                      </a:r>
                      <a:endParaRPr kumimoji="0" lang="en-US" sz="14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111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3</a:t>
                      </a:r>
                      <a:endParaRPr kumimoji="0" lang="en-US" sz="1800" b="0" i="0" u="none" strike="noStrike" cap="none" normalizeH="0" baseline="0" smtClean="0">
                        <a:ln>
                          <a:noFill/>
                        </a:ln>
                        <a:solidFill>
                          <a:schemeClr val="tx1"/>
                        </a:solidFill>
                        <a:effectLst/>
                        <a:latin typeface="Tahoma" pitchFamily="34"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000000"/>
                          </a:solidFill>
                          <a:effectLst/>
                          <a:latin typeface="Tahoma" pitchFamily="34" charset="0"/>
                          <a:cs typeface="Times New Roman" pitchFamily="18" charset="0"/>
                        </a:rPr>
                        <a:t>1990s-Present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Internet and World Wide Web</a:t>
                      </a:r>
                      <a:r>
                        <a:rPr kumimoji="0" lang="en-US" sz="1400" b="0" i="0" u="none" strike="noStrike" cap="none" normalizeH="0" baseline="0" smtClean="0">
                          <a:ln>
                            <a:noFill/>
                          </a:ln>
                          <a:solidFill>
                            <a:schemeClr val="tx1"/>
                          </a:solidFill>
                          <a:effectLst/>
                          <a:latin typeface="Tahoma" pitchFamily="34" charset="0"/>
                        </a:rPr>
                        <a:t>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rgbClr val="000000"/>
                          </a:solidFill>
                          <a:effectLst/>
                          <a:latin typeface="Tahoma" pitchFamily="34" charset="0"/>
                          <a:cs typeface="Times New Roman" pitchFamily="18" charset="0"/>
                        </a:rPr>
                        <a:t>Issues from Phases 1 and 2 plus concerns about free speech, anonymity, legal jurisdiction, virtual communities, etc.</a:t>
                      </a:r>
                      <a:endParaRPr kumimoji="0" lang="en-US" sz="14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416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4</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00"/>
                          </a:solidFill>
                          <a:effectLst/>
                          <a:latin typeface="Tahoma" pitchFamily="34" charset="0"/>
                          <a:cs typeface="Times New Roman" pitchFamily="18" charset="0"/>
                        </a:rPr>
                        <a:t>Present to</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00"/>
                          </a:solidFill>
                          <a:effectLst/>
                          <a:latin typeface="Tahoma" pitchFamily="34" charset="0"/>
                          <a:cs typeface="Times New Roman" pitchFamily="18" charset="0"/>
                        </a:rPr>
                        <a:t>Near Future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rgbClr val="000000"/>
                          </a:solidFill>
                          <a:effectLst/>
                          <a:latin typeface="Tahoma" pitchFamily="34" charset="0"/>
                          <a:cs typeface="Times New Roman" pitchFamily="18" charset="0"/>
                        </a:rPr>
                        <a:t>Convergence of information and communication  technologies with nanotechnology research and bioinformatics research, etc.</a:t>
                      </a:r>
                      <a:endParaRPr kumimoji="0" lang="en-US" sz="1400" b="0" i="0" u="none" strike="noStrike" cap="none" normalizeH="0" baseline="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rgbClr val="000000"/>
                          </a:solidFill>
                          <a:effectLst/>
                          <a:latin typeface="Tahoma" pitchFamily="34" charset="0"/>
                          <a:cs typeface="Times New Roman" pitchFamily="18" charset="0"/>
                        </a:rPr>
                        <a:t>Issues from Phases 1-3 plus concerns about artificial electronic agents ("bots") with decision-making capabilities, bionic chip implants, Nano computing research, etc.</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xmlns="" val="2168614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50938" y="685800"/>
            <a:ext cx="7793037" cy="1143000"/>
          </a:xfrm>
        </p:spPr>
        <p:txBody>
          <a:bodyPr/>
          <a:lstStyle/>
          <a:p>
            <a:pPr eaLnBrk="1" hangingPunct="1"/>
            <a:r>
              <a:rPr lang="en-US" smtClean="0"/>
              <a:t>Uniqueness Issue (Continued)</a:t>
            </a:r>
          </a:p>
        </p:txBody>
      </p:sp>
      <p:sp>
        <p:nvSpPr>
          <p:cNvPr id="15363" name="Rectangle 3"/>
          <p:cNvSpPr>
            <a:spLocks noGrp="1" noChangeArrowheads="1"/>
          </p:cNvSpPr>
          <p:nvPr>
            <p:ph type="body" idx="1"/>
          </p:nvPr>
        </p:nvSpPr>
        <p:spPr>
          <a:xfrm>
            <a:off x="609600" y="2017713"/>
            <a:ext cx="8345488" cy="4114800"/>
          </a:xfrm>
        </p:spPr>
        <p:txBody>
          <a:bodyPr/>
          <a:lstStyle/>
          <a:p>
            <a:pPr eaLnBrk="1" hangingPunct="1">
              <a:lnSpc>
                <a:spcPct val="90000"/>
              </a:lnSpc>
            </a:pPr>
            <a:r>
              <a:rPr lang="en-US" dirty="0" smtClean="0"/>
              <a:t>There are two points of view on whether cybertechnology has generated any new or unique ethical issues:</a:t>
            </a:r>
          </a:p>
          <a:p>
            <a:pPr eaLnBrk="1" hangingPunct="1">
              <a:lnSpc>
                <a:spcPct val="90000"/>
              </a:lnSpc>
            </a:pPr>
            <a:r>
              <a:rPr lang="en-US" sz="2800" dirty="0" smtClean="0"/>
              <a:t>(1) </a:t>
            </a:r>
            <a:r>
              <a:rPr lang="en-US" sz="2800" i="1" dirty="0" smtClean="0"/>
              <a:t>Traditionalists</a:t>
            </a:r>
            <a:r>
              <a:rPr lang="en-US" sz="2800" dirty="0" smtClean="0"/>
              <a:t> </a:t>
            </a:r>
            <a:r>
              <a:rPr lang="tr-TR" sz="2800" dirty="0" smtClean="0"/>
              <a:t> </a:t>
            </a:r>
            <a:r>
              <a:rPr lang="en-US" sz="2800" dirty="0" smtClean="0"/>
              <a:t>argue that nothing is new – crime is crime, and murder is murder.</a:t>
            </a:r>
          </a:p>
          <a:p>
            <a:pPr eaLnBrk="1" hangingPunct="1">
              <a:lnSpc>
                <a:spcPct val="90000"/>
              </a:lnSpc>
            </a:pPr>
            <a:r>
              <a:rPr lang="en-US" sz="2800" dirty="0" smtClean="0"/>
              <a:t>(2) </a:t>
            </a:r>
            <a:r>
              <a:rPr lang="en-US" sz="2800" i="1" dirty="0" smtClean="0"/>
              <a:t>Uniqueness Proponents</a:t>
            </a:r>
            <a:r>
              <a:rPr lang="en-US" sz="2800" dirty="0" smtClean="0"/>
              <a:t> </a:t>
            </a:r>
            <a:r>
              <a:rPr lang="tr-TR" sz="2800" dirty="0" smtClean="0"/>
              <a:t> </a:t>
            </a:r>
            <a:r>
              <a:rPr lang="en-US" sz="2800" dirty="0" smtClean="0"/>
              <a:t>argue that cybertechnology has introduced (at least some) new and unique ethical issues that could not have existed before computers.</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xmlns="" val="193840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Uniqueness Issue (Continued)</a:t>
            </a:r>
          </a:p>
        </p:txBody>
      </p:sp>
      <p:sp>
        <p:nvSpPr>
          <p:cNvPr id="16387" name="Rectangle 3"/>
          <p:cNvSpPr>
            <a:spLocks noGrp="1" noChangeArrowheads="1"/>
          </p:cNvSpPr>
          <p:nvPr>
            <p:ph type="body" idx="1"/>
          </p:nvPr>
        </p:nvSpPr>
        <p:spPr/>
        <p:txBody>
          <a:bodyPr/>
          <a:lstStyle/>
          <a:p>
            <a:pPr eaLnBrk="1" hangingPunct="1">
              <a:lnSpc>
                <a:spcPct val="90000"/>
              </a:lnSpc>
            </a:pPr>
            <a:r>
              <a:rPr lang="en-US" sz="2800" smtClean="0"/>
              <a:t>Both sides seem correct on some claims, and both seem to be wrong on others.</a:t>
            </a:r>
          </a:p>
          <a:p>
            <a:pPr eaLnBrk="1" hangingPunct="1">
              <a:lnSpc>
                <a:spcPct val="90000"/>
              </a:lnSpc>
            </a:pPr>
            <a:r>
              <a:rPr lang="en-US" sz="2800" smtClean="0"/>
              <a:t>Traditionalists underestimate the role that issues of </a:t>
            </a:r>
            <a:r>
              <a:rPr lang="en-US" sz="2800" i="1" smtClean="0"/>
              <a:t>scale</a:t>
            </a:r>
            <a:r>
              <a:rPr lang="en-US" sz="2800" smtClean="0"/>
              <a:t> and </a:t>
            </a:r>
            <a:r>
              <a:rPr lang="en-US" sz="2800" i="1" smtClean="0"/>
              <a:t>scope </a:t>
            </a:r>
            <a:r>
              <a:rPr lang="en-US" sz="2800" smtClean="0"/>
              <a:t>that apply because of the impact of computer technology.</a:t>
            </a:r>
          </a:p>
          <a:p>
            <a:pPr eaLnBrk="1" hangingPunct="1">
              <a:lnSpc>
                <a:spcPct val="90000"/>
              </a:lnSpc>
            </a:pPr>
            <a:r>
              <a:rPr lang="en-US" sz="2400" smtClean="0"/>
              <a:t>For example, cyberstalkers can stalk multiple victims simultaneously (scale) and globally (because of the scope or reach of the Internet).</a:t>
            </a:r>
          </a:p>
          <a:p>
            <a:pPr eaLnBrk="1" hangingPunct="1">
              <a:lnSpc>
                <a:spcPct val="90000"/>
              </a:lnSpc>
            </a:pPr>
            <a:r>
              <a:rPr lang="en-US" sz="2400" smtClean="0"/>
              <a:t>Cyberstalkers can also operate without ever having to leave the comfort of their homes.</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xmlns="" val="85400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smtClean="0"/>
              <a:t>Alternative Strategy for Analyzing the Uniqueness Issue</a:t>
            </a:r>
          </a:p>
        </p:txBody>
      </p:sp>
      <p:sp>
        <p:nvSpPr>
          <p:cNvPr id="21507" name="Rectangle 3"/>
          <p:cNvSpPr>
            <a:spLocks noGrp="1" noChangeArrowheads="1"/>
          </p:cNvSpPr>
          <p:nvPr>
            <p:ph type="body" idx="1"/>
          </p:nvPr>
        </p:nvSpPr>
        <p:spPr/>
        <p:txBody>
          <a:bodyPr/>
          <a:lstStyle/>
          <a:p>
            <a:pPr eaLnBrk="1" hangingPunct="1">
              <a:lnSpc>
                <a:spcPct val="90000"/>
              </a:lnSpc>
            </a:pPr>
            <a:r>
              <a:rPr lang="en-US" smtClean="0"/>
              <a:t>James Moor (2000) argues that computer technology generates “new possibilities for human action” because computers are </a:t>
            </a:r>
            <a:r>
              <a:rPr lang="en-US" i="1" smtClean="0"/>
              <a:t>logically malleable</a:t>
            </a:r>
            <a:r>
              <a:rPr lang="en-US" smtClean="0"/>
              <a:t>.</a:t>
            </a:r>
          </a:p>
          <a:p>
            <a:pPr eaLnBrk="1" hangingPunct="1">
              <a:lnSpc>
                <a:spcPct val="90000"/>
              </a:lnSpc>
            </a:pPr>
            <a:r>
              <a:rPr lang="en-US" smtClean="0"/>
              <a:t>Logical malleability, in turn, introduces </a:t>
            </a:r>
            <a:r>
              <a:rPr lang="en-US" i="1" smtClean="0"/>
              <a:t>policy vacuums</a:t>
            </a:r>
            <a:r>
              <a:rPr lang="en-US" smtClean="0"/>
              <a:t>.</a:t>
            </a:r>
          </a:p>
          <a:p>
            <a:pPr eaLnBrk="1" hangingPunct="1">
              <a:lnSpc>
                <a:spcPct val="90000"/>
              </a:lnSpc>
            </a:pPr>
            <a:r>
              <a:rPr lang="en-US" smtClean="0"/>
              <a:t>Policy vacuums often arise because of </a:t>
            </a:r>
            <a:r>
              <a:rPr lang="en-US" i="1" smtClean="0"/>
              <a:t>conceptual muddles</a:t>
            </a:r>
            <a:r>
              <a:rPr lang="en-US" smtClean="0"/>
              <a:t>.</a:t>
            </a:r>
          </a:p>
        </p:txBody>
      </p:sp>
      <p:sp>
        <p:nvSpPr>
          <p:cNvPr id="20484" name="Metin kutusu 1"/>
          <p:cNvSpPr txBox="1">
            <a:spLocks noChangeArrowheads="1"/>
          </p:cNvSpPr>
          <p:nvPr/>
        </p:nvSpPr>
        <p:spPr bwMode="auto">
          <a:xfrm>
            <a:off x="609600" y="5867400"/>
            <a:ext cx="7010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fontAlgn="base" hangingPunct="1">
              <a:spcBef>
                <a:spcPct val="0"/>
              </a:spcBef>
              <a:spcAft>
                <a:spcPct val="0"/>
              </a:spcAft>
            </a:pPr>
            <a:r>
              <a:rPr lang="tr-TR" smtClean="0">
                <a:solidFill>
                  <a:srgbClr val="000000"/>
                </a:solidFill>
              </a:rPr>
              <a:t>Malleable : çekiçle dövülebilir; uysal</a:t>
            </a:r>
          </a:p>
          <a:p>
            <a:pPr eaLnBrk="1" fontAlgn="base" hangingPunct="1">
              <a:spcBef>
                <a:spcPct val="0"/>
              </a:spcBef>
              <a:spcAft>
                <a:spcPct val="0"/>
              </a:spcAft>
            </a:pPr>
            <a:r>
              <a:rPr lang="tr-TR" smtClean="0">
                <a:solidFill>
                  <a:srgbClr val="000000"/>
                </a:solidFill>
              </a:rPr>
              <a:t>Muddle    : karışıklık, şaşkınlık, sersemlik</a:t>
            </a:r>
            <a:endParaRPr lang="en-US" smtClean="0">
              <a:solidFill>
                <a:srgbClr val="000000"/>
              </a:solidFill>
            </a:endParaRP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xmlns="" val="34763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Case Illustration of a Policy Vacuum: Duplicating Software</a:t>
            </a:r>
          </a:p>
        </p:txBody>
      </p:sp>
      <p:sp>
        <p:nvSpPr>
          <p:cNvPr id="22531" name="Rectangle 3"/>
          <p:cNvSpPr>
            <a:spLocks noGrp="1" noChangeArrowheads="1"/>
          </p:cNvSpPr>
          <p:nvPr>
            <p:ph type="body" idx="1"/>
          </p:nvPr>
        </p:nvSpPr>
        <p:spPr/>
        <p:txBody>
          <a:bodyPr/>
          <a:lstStyle/>
          <a:p>
            <a:pPr eaLnBrk="1" hangingPunct="1">
              <a:lnSpc>
                <a:spcPct val="90000"/>
              </a:lnSpc>
            </a:pPr>
            <a:r>
              <a:rPr lang="en-US" smtClean="0"/>
              <a:t>In the early 1980s, there were no clear laws regarding the duplication of software programs, which was made easy because of personal computers.</a:t>
            </a:r>
          </a:p>
          <a:p>
            <a:pPr eaLnBrk="1" hangingPunct="1">
              <a:lnSpc>
                <a:spcPct val="90000"/>
              </a:lnSpc>
            </a:pPr>
            <a:r>
              <a:rPr lang="en-US" smtClean="0"/>
              <a:t>A policy vacuum arose.</a:t>
            </a:r>
          </a:p>
          <a:p>
            <a:pPr eaLnBrk="1" hangingPunct="1">
              <a:lnSpc>
                <a:spcPct val="90000"/>
              </a:lnSpc>
            </a:pPr>
            <a:r>
              <a:rPr lang="en-US" smtClean="0"/>
              <a:t>Before the policy vacuum could be filled, we had to clear up a conceptual muddle: What exactly is software?</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xmlns="" val="3546948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Cyberethics as a Branch of Applied Ethics</a:t>
            </a:r>
          </a:p>
        </p:txBody>
      </p:sp>
      <p:sp>
        <p:nvSpPr>
          <p:cNvPr id="23555" name="Rectangle 3"/>
          <p:cNvSpPr>
            <a:spLocks noGrp="1" noChangeArrowheads="1"/>
          </p:cNvSpPr>
          <p:nvPr>
            <p:ph type="body" idx="1"/>
          </p:nvPr>
        </p:nvSpPr>
        <p:spPr/>
        <p:txBody>
          <a:bodyPr/>
          <a:lstStyle/>
          <a:p>
            <a:pPr eaLnBrk="1" hangingPunct="1"/>
            <a:r>
              <a:rPr lang="en-US" sz="2800" i="1" smtClean="0">
                <a:solidFill>
                  <a:srgbClr val="000000"/>
                </a:solidFill>
                <a:cs typeface="Times New Roman" pitchFamily="18" charset="0"/>
              </a:rPr>
              <a:t>Applied ethics</a:t>
            </a:r>
            <a:r>
              <a:rPr lang="en-US" sz="2800" smtClean="0">
                <a:solidFill>
                  <a:srgbClr val="000000"/>
                </a:solidFill>
                <a:cs typeface="Times New Roman" pitchFamily="18" charset="0"/>
              </a:rPr>
              <a:t>, unlike theoretical ethics, examines "practical" ethical issues. </a:t>
            </a:r>
          </a:p>
          <a:p>
            <a:pPr eaLnBrk="1" hangingPunct="1"/>
            <a:r>
              <a:rPr lang="en-US" sz="2800" smtClean="0">
                <a:solidFill>
                  <a:srgbClr val="000000"/>
                </a:solidFill>
                <a:cs typeface="Times New Roman" pitchFamily="18" charset="0"/>
              </a:rPr>
              <a:t>It analyzes moral issues from the vantage-point of one or more ethical theories. </a:t>
            </a:r>
          </a:p>
          <a:p>
            <a:pPr eaLnBrk="1" hangingPunct="1"/>
            <a:r>
              <a:rPr lang="en-US" sz="2800" smtClean="0">
                <a:solidFill>
                  <a:srgbClr val="000000"/>
                </a:solidFill>
                <a:cs typeface="Times New Roman" pitchFamily="18" charset="0"/>
              </a:rPr>
              <a:t>Ethicists working in fields of applied ethics are more interested in applying ethical theories to the analysis of specific moral problems than in debating the ethical theories themselves.</a:t>
            </a:r>
          </a:p>
          <a:p>
            <a:pPr eaLnBrk="1" hangingPunct="1"/>
            <a:endParaRPr lang="en-US" sz="280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xmlns="" val="3998829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Cyberethics as a Branch of Applied Ethics (continued)</a:t>
            </a:r>
          </a:p>
        </p:txBody>
      </p:sp>
      <p:sp>
        <p:nvSpPr>
          <p:cNvPr id="24579" name="Rectangle 3"/>
          <p:cNvSpPr>
            <a:spLocks noGrp="1" noChangeArrowheads="1"/>
          </p:cNvSpPr>
          <p:nvPr>
            <p:ph type="body" idx="1"/>
          </p:nvPr>
        </p:nvSpPr>
        <p:spPr/>
        <p:txBody>
          <a:bodyPr/>
          <a:lstStyle/>
          <a:p>
            <a:pPr eaLnBrk="1" hangingPunct="1"/>
            <a:r>
              <a:rPr lang="en-US" sz="3600" smtClean="0"/>
              <a:t>Three distinct perspectives of applied ethics (as applied to cyberethics):</a:t>
            </a:r>
          </a:p>
          <a:p>
            <a:pPr eaLnBrk="1" hangingPunct="1"/>
            <a:r>
              <a:rPr lang="en-US" smtClean="0"/>
              <a:t>   Professional Ethics;</a:t>
            </a:r>
          </a:p>
          <a:p>
            <a:pPr eaLnBrk="1" hangingPunct="1"/>
            <a:r>
              <a:rPr lang="en-US" smtClean="0"/>
              <a:t>   Philosophical Ethics;</a:t>
            </a:r>
          </a:p>
          <a:p>
            <a:pPr eaLnBrk="1" hangingPunct="1"/>
            <a:r>
              <a:rPr lang="en-US" smtClean="0"/>
              <a:t>   Descriptive Ethics.</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xmlns="" val="803565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cs typeface="Times New Roman" pitchFamily="18" charset="0"/>
              </a:rPr>
              <a:t>Perspective # 1: Professional Ethics</a:t>
            </a:r>
            <a:r>
              <a:rPr lang="en-US" smtClean="0"/>
              <a:t> </a:t>
            </a:r>
          </a:p>
        </p:txBody>
      </p:sp>
      <p:sp>
        <p:nvSpPr>
          <p:cNvPr id="25603" name="Rectangle 3"/>
          <p:cNvSpPr>
            <a:spLocks noGrp="1" noChangeArrowheads="1"/>
          </p:cNvSpPr>
          <p:nvPr>
            <p:ph type="body" idx="1"/>
          </p:nvPr>
        </p:nvSpPr>
        <p:spPr/>
        <p:txBody>
          <a:bodyPr/>
          <a:lstStyle/>
          <a:p>
            <a:pPr eaLnBrk="1" hangingPunct="1">
              <a:lnSpc>
                <a:spcPct val="90000"/>
              </a:lnSpc>
            </a:pPr>
            <a:r>
              <a:rPr lang="en-US" sz="2800" dirty="0" smtClean="0"/>
              <a:t>According to this view, cyberethics is the </a:t>
            </a:r>
            <a:r>
              <a:rPr lang="en-US" sz="2800" dirty="0" smtClean="0">
                <a:cs typeface="Times New Roman" pitchFamily="18" charset="0"/>
              </a:rPr>
              <a:t>field that identifies and analyzes issues of ethical responsibility for computer professionals. </a:t>
            </a:r>
          </a:p>
          <a:p>
            <a:pPr eaLnBrk="1" hangingPunct="1">
              <a:lnSpc>
                <a:spcPct val="90000"/>
              </a:lnSpc>
            </a:pPr>
            <a:r>
              <a:rPr lang="en-US" sz="2800" dirty="0" smtClean="0">
                <a:cs typeface="Times New Roman" pitchFamily="18" charset="0"/>
              </a:rPr>
              <a:t>Consider a computer professional's role in designing, developing, and maintaining computer hardware and software systems. </a:t>
            </a:r>
          </a:p>
          <a:p>
            <a:pPr eaLnBrk="1" hangingPunct="1">
              <a:lnSpc>
                <a:spcPct val="90000"/>
              </a:lnSpc>
            </a:pPr>
            <a:r>
              <a:rPr lang="en-US" sz="2400" dirty="0" smtClean="0">
                <a:cs typeface="Times New Roman" pitchFamily="18" charset="0"/>
              </a:rPr>
              <a:t>Suppose a programmer discovers that a software product she has been working on is about to be released for sale to the public, even though it is unreliable because it contains “buggy” software. </a:t>
            </a:r>
          </a:p>
          <a:p>
            <a:pPr eaLnBrk="1" hangingPunct="1">
              <a:lnSpc>
                <a:spcPct val="90000"/>
              </a:lnSpc>
            </a:pPr>
            <a:r>
              <a:rPr lang="en-US" sz="2400" dirty="0" smtClean="0">
                <a:cs typeface="Times New Roman" pitchFamily="18" charset="0"/>
              </a:rPr>
              <a:t>Should she “blow the whistle”?</a:t>
            </a:r>
            <a:r>
              <a:rPr lang="tr-TR" sz="2400" dirty="0" smtClean="0">
                <a:cs typeface="Times New Roman" pitchFamily="18" charset="0"/>
              </a:rPr>
              <a:t>(</a:t>
            </a:r>
            <a:r>
              <a:rPr lang="en-GB" sz="1800" dirty="0">
                <a:cs typeface="Times New Roman" pitchFamily="18" charset="0"/>
              </a:rPr>
              <a:t>to report someone's wrongdoing to </a:t>
            </a:r>
            <a:r>
              <a:rPr lang="en-GB" sz="1800" dirty="0" smtClean="0">
                <a:cs typeface="Times New Roman" pitchFamily="18" charset="0"/>
              </a:rPr>
              <a:t>someone</a:t>
            </a:r>
            <a:r>
              <a:rPr lang="tr-TR" sz="1800" dirty="0" smtClean="0">
                <a:cs typeface="Times New Roman" pitchFamily="18" charset="0"/>
              </a:rPr>
              <a:t>,</a:t>
            </a:r>
            <a:r>
              <a:rPr lang="en-GB" sz="1800" dirty="0" smtClean="0">
                <a:cs typeface="Times New Roman" pitchFamily="18" charset="0"/>
              </a:rPr>
              <a:t>such </a:t>
            </a:r>
            <a:r>
              <a:rPr lang="en-GB" sz="1800" dirty="0">
                <a:cs typeface="Times New Roman" pitchFamily="18" charset="0"/>
              </a:rPr>
              <a:t>as the </a:t>
            </a:r>
            <a:r>
              <a:rPr lang="en-GB" sz="1800" dirty="0" smtClean="0">
                <a:cs typeface="Times New Roman" pitchFamily="18" charset="0"/>
              </a:rPr>
              <a:t>police</a:t>
            </a:r>
            <a:r>
              <a:rPr lang="tr-TR" sz="1800" dirty="0" smtClean="0">
                <a:cs typeface="Times New Roman" pitchFamily="18" charset="0"/>
              </a:rPr>
              <a:t>,</a:t>
            </a:r>
            <a:r>
              <a:rPr lang="en-GB" sz="1800" dirty="0" smtClean="0">
                <a:cs typeface="Times New Roman" pitchFamily="18" charset="0"/>
              </a:rPr>
              <a:t> </a:t>
            </a:r>
            <a:r>
              <a:rPr lang="en-GB" sz="1800" dirty="0">
                <a:cs typeface="Times New Roman" pitchFamily="18" charset="0"/>
              </a:rPr>
              <a:t>who can stop the wrongdoing</a:t>
            </a:r>
            <a:r>
              <a:rPr lang="en-GB" sz="1800" dirty="0" smtClean="0">
                <a:cs typeface="Times New Roman" pitchFamily="18" charset="0"/>
              </a:rPr>
              <a:t>.</a:t>
            </a:r>
            <a:r>
              <a:rPr lang="tr-TR" sz="1800" dirty="0" smtClean="0">
                <a:cs typeface="Times New Roman" pitchFamily="18" charset="0"/>
              </a:rPr>
              <a:t>)</a:t>
            </a:r>
            <a:endParaRPr lang="en-US" sz="1800" dirty="0" smtClean="0">
              <a:cs typeface="Times New Roman" pitchFamily="18" charset="0"/>
            </a:endParaRP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xmlns="" val="2239683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Perspective # 2: Philosophical Ethics</a:t>
            </a:r>
          </a:p>
        </p:txBody>
      </p:sp>
      <p:sp>
        <p:nvSpPr>
          <p:cNvPr id="26627" name="Rectangle 3"/>
          <p:cNvSpPr>
            <a:spLocks noGrp="1" noChangeArrowheads="1"/>
          </p:cNvSpPr>
          <p:nvPr>
            <p:ph type="body" idx="1"/>
          </p:nvPr>
        </p:nvSpPr>
        <p:spPr/>
        <p:txBody>
          <a:bodyPr/>
          <a:lstStyle/>
          <a:p>
            <a:pPr eaLnBrk="1" hangingPunct="1">
              <a:buSzTx/>
              <a:buFont typeface="Wingdings" pitchFamily="2" charset="2"/>
              <a:buChar char="§"/>
            </a:pPr>
            <a:r>
              <a:rPr lang="en-US" sz="2800" dirty="0" smtClean="0">
                <a:solidFill>
                  <a:srgbClr val="000000"/>
                </a:solidFill>
                <a:cs typeface="Times New Roman" pitchFamily="18" charset="0"/>
              </a:rPr>
              <a:t>From this perspective, cyberethics is a field of philosophical analysis and inquiry that goes beyond professional ethics.</a:t>
            </a:r>
          </a:p>
          <a:p>
            <a:pPr eaLnBrk="1" hangingPunct="1">
              <a:buSzTx/>
              <a:buFont typeface="Wingdings" pitchFamily="2" charset="2"/>
              <a:buChar char="§"/>
            </a:pPr>
            <a:r>
              <a:rPr lang="en-US" sz="2800" dirty="0" smtClean="0">
                <a:solidFill>
                  <a:srgbClr val="000000"/>
                </a:solidFill>
                <a:cs typeface="Times New Roman" pitchFamily="18" charset="0"/>
              </a:rPr>
              <a:t>Moor (2000) defines computer ethics as:</a:t>
            </a:r>
          </a:p>
          <a:p>
            <a:pPr eaLnBrk="1" hangingPunct="1">
              <a:buFont typeface="Wingdings" pitchFamily="2" charset="2"/>
              <a:buNone/>
            </a:pPr>
            <a:endParaRPr lang="en-US" sz="1200" dirty="0" smtClean="0">
              <a:solidFill>
                <a:srgbClr val="000000"/>
              </a:solidFill>
              <a:cs typeface="Times New Roman" pitchFamily="18" charset="0"/>
            </a:endParaRPr>
          </a:p>
          <a:p>
            <a:pPr lvl="1" eaLnBrk="1" hangingPunct="1">
              <a:buFont typeface="Wingdings" pitchFamily="2" charset="2"/>
              <a:buNone/>
            </a:pPr>
            <a:r>
              <a:rPr lang="en-US" sz="2400" i="1" dirty="0" smtClean="0">
                <a:solidFill>
                  <a:srgbClr val="000000"/>
                </a:solidFill>
                <a:cs typeface="Times New Roman" pitchFamily="18" charset="0"/>
              </a:rPr>
              <a:t>   ...the analysis of the nature and social impact of computer technology and the corresponding formulation and justification of policies for the ethical use of such technology</a:t>
            </a:r>
            <a:r>
              <a:rPr lang="en-US" sz="2400" dirty="0" smtClean="0">
                <a:solidFill>
                  <a:srgbClr val="000000"/>
                </a:solidFill>
                <a:cs typeface="Times New Roman" pitchFamily="18" charset="0"/>
              </a:rPr>
              <a:t>. </a:t>
            </a:r>
            <a:endParaRPr lang="en-US" sz="2800" dirty="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xmlns="" val="4277863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 calcmode="lin" valueType="num">
                                      <p:cBhvr additive="base">
                                        <p:cTn id="17"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95536" y="2675467"/>
            <a:ext cx="8748463" cy="3450696"/>
          </a:xfrm>
        </p:spPr>
        <p:txBody>
          <a:bodyPr>
            <a:normAutofit fontScale="77500" lnSpcReduction="20000"/>
          </a:bodyPr>
          <a:lstStyle/>
          <a:p>
            <a:pPr marL="0" indent="0" algn="ctr">
              <a:buNone/>
            </a:pPr>
            <a:r>
              <a:rPr lang="tr-TR" sz="6000" dirty="0" smtClean="0"/>
              <a:t>TOPIC_02</a:t>
            </a:r>
          </a:p>
          <a:p>
            <a:pPr marL="0" indent="0" algn="ctr">
              <a:buNone/>
            </a:pPr>
            <a:r>
              <a:rPr lang="tr-TR" sz="5400" dirty="0" smtClean="0"/>
              <a:t>Cyberethics </a:t>
            </a:r>
            <a:br>
              <a:rPr lang="tr-TR" sz="5400" dirty="0" smtClean="0"/>
            </a:br>
            <a:r>
              <a:rPr lang="tr-TR" sz="5400" dirty="0" smtClean="0"/>
              <a:t> and </a:t>
            </a:r>
            <a:br>
              <a:rPr lang="tr-TR" sz="5400" dirty="0" smtClean="0"/>
            </a:br>
            <a:r>
              <a:rPr lang="tr-TR" sz="5400" dirty="0" smtClean="0"/>
              <a:t>Cybertechnology</a:t>
            </a:r>
          </a:p>
          <a:p>
            <a:pPr marL="0" indent="0" algn="ctr">
              <a:buNone/>
            </a:pPr>
            <a:endParaRPr lang="tr-TR" sz="5400" dirty="0"/>
          </a:p>
          <a:p>
            <a:pPr lvl="0">
              <a:buClr>
                <a:srgbClr val="31B6FD"/>
              </a:buClr>
            </a:pPr>
            <a:r>
              <a:rPr lang="tr-TR" dirty="0">
                <a:solidFill>
                  <a:srgbClr val="073E87"/>
                </a:solidFill>
              </a:rPr>
              <a:t>Ref</a:t>
            </a:r>
            <a:r>
              <a:rPr lang="tr-TR" dirty="0" smtClean="0">
                <a:solidFill>
                  <a:srgbClr val="073E87"/>
                </a:solidFill>
              </a:rPr>
              <a:t>: Tavani</a:t>
            </a:r>
            <a:r>
              <a:rPr lang="tr-TR" dirty="0">
                <a:solidFill>
                  <a:srgbClr val="073E87"/>
                </a:solidFill>
              </a:rPr>
              <a:t>, Chapt. 1</a:t>
            </a:r>
            <a:endParaRPr lang="en-US" dirty="0">
              <a:solidFill>
                <a:srgbClr val="073E87"/>
              </a:solidFill>
            </a:endParaRPr>
          </a:p>
          <a:p>
            <a:pPr marL="0" indent="0">
              <a:buNone/>
            </a:pPr>
            <a:endParaRPr lang="en-US" dirty="0"/>
          </a:p>
        </p:txBody>
      </p:sp>
      <p:sp>
        <p:nvSpPr>
          <p:cNvPr id="3" name="Slayt Numarası Yer Tutucusu 2"/>
          <p:cNvSpPr>
            <a:spLocks noGrp="1"/>
          </p:cNvSpPr>
          <p:nvPr>
            <p:ph type="sldNum" sz="quarter" idx="12"/>
          </p:nvPr>
        </p:nvSpPr>
        <p:spPr/>
        <p:txBody>
          <a:bodyPr/>
          <a:lstStyle/>
          <a:p>
            <a:fld id="{DA2A2A61-A6BC-456C-8D86-F13C5A13D74B}" type="slidenum">
              <a:rPr lang="en-US" smtClean="0"/>
              <a:pPr/>
              <a:t>2</a:t>
            </a:fld>
            <a:endParaRPr lang="en-US"/>
          </a:p>
        </p:txBody>
      </p:sp>
    </p:spTree>
    <p:extLst>
      <p:ext uri="{BB962C8B-B14F-4D97-AF65-F5344CB8AC3E}">
        <p14:creationId xmlns:p14="http://schemas.microsoft.com/office/powerpoint/2010/main" xmlns="" val="4220426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609600"/>
            <a:ext cx="7793038" cy="1143000"/>
          </a:xfrm>
        </p:spPr>
        <p:txBody>
          <a:bodyPr/>
          <a:lstStyle/>
          <a:p>
            <a:pPr eaLnBrk="1" hangingPunct="1"/>
            <a:r>
              <a:rPr lang="en-US" sz="3600" smtClean="0">
                <a:cs typeface="Times New Roman" pitchFamily="18" charset="0"/>
              </a:rPr>
              <a:t>Perspective #3: Cyberethics as a Field of Descriptive Ethics</a:t>
            </a:r>
            <a:endParaRPr lang="en-US" sz="3600" smtClean="0"/>
          </a:p>
        </p:txBody>
      </p:sp>
      <p:sp>
        <p:nvSpPr>
          <p:cNvPr id="31747" name="Rectangle 3"/>
          <p:cNvSpPr>
            <a:spLocks noGrp="1" noChangeArrowheads="1"/>
          </p:cNvSpPr>
          <p:nvPr>
            <p:ph type="body" idx="1"/>
          </p:nvPr>
        </p:nvSpPr>
        <p:spPr/>
        <p:txBody>
          <a:bodyPr/>
          <a:lstStyle/>
          <a:p>
            <a:pPr eaLnBrk="1" hangingPunct="1">
              <a:lnSpc>
                <a:spcPct val="90000"/>
              </a:lnSpc>
            </a:pPr>
            <a:r>
              <a:rPr lang="en-US" sz="2800" dirty="0" smtClean="0">
                <a:solidFill>
                  <a:srgbClr val="000000"/>
                </a:solidFill>
                <a:cs typeface="Times New Roman" pitchFamily="18" charset="0"/>
              </a:rPr>
              <a:t>The professional and philosophical perspectives both illustrate </a:t>
            </a:r>
            <a:r>
              <a:rPr lang="en-US" sz="2800" i="1" dirty="0" smtClean="0">
                <a:solidFill>
                  <a:srgbClr val="000000"/>
                </a:solidFill>
                <a:cs typeface="Times New Roman" pitchFamily="18" charset="0"/>
              </a:rPr>
              <a:t>normative</a:t>
            </a:r>
            <a:r>
              <a:rPr lang="en-US" sz="2800" dirty="0" smtClean="0">
                <a:solidFill>
                  <a:srgbClr val="000000"/>
                </a:solidFill>
                <a:cs typeface="Times New Roman" pitchFamily="18" charset="0"/>
              </a:rPr>
              <a:t> inquiries into applied ethics issues. </a:t>
            </a:r>
          </a:p>
          <a:p>
            <a:pPr eaLnBrk="1" hangingPunct="1">
              <a:lnSpc>
                <a:spcPct val="90000"/>
              </a:lnSpc>
            </a:pPr>
            <a:r>
              <a:rPr lang="en-US" sz="2800" dirty="0" smtClean="0">
                <a:solidFill>
                  <a:srgbClr val="000000"/>
                </a:solidFill>
                <a:cs typeface="Times New Roman" pitchFamily="18" charset="0"/>
              </a:rPr>
              <a:t>Normative inquiries or studies are contrasted with </a:t>
            </a:r>
            <a:r>
              <a:rPr lang="en-US" sz="2800" i="1" dirty="0" smtClean="0">
                <a:solidFill>
                  <a:srgbClr val="000000"/>
                </a:solidFill>
                <a:cs typeface="Times New Roman" pitchFamily="18" charset="0"/>
              </a:rPr>
              <a:t>descriptive</a:t>
            </a:r>
            <a:r>
              <a:rPr lang="en-US" sz="2800" dirty="0" smtClean="0">
                <a:solidFill>
                  <a:srgbClr val="000000"/>
                </a:solidFill>
                <a:cs typeface="Times New Roman" pitchFamily="18" charset="0"/>
              </a:rPr>
              <a:t> studies. </a:t>
            </a:r>
          </a:p>
          <a:p>
            <a:pPr eaLnBrk="1" hangingPunct="1">
              <a:lnSpc>
                <a:spcPct val="90000"/>
              </a:lnSpc>
            </a:pPr>
            <a:r>
              <a:rPr lang="en-US" sz="2400" dirty="0" smtClean="0">
                <a:solidFill>
                  <a:srgbClr val="000000"/>
                </a:solidFill>
                <a:cs typeface="Times New Roman" pitchFamily="18" charset="0"/>
              </a:rPr>
              <a:t>Descriptive investigations report about “What </a:t>
            </a:r>
            <a:r>
              <a:rPr lang="en-US" sz="2400" i="1" dirty="0" smtClean="0">
                <a:solidFill>
                  <a:srgbClr val="000000"/>
                </a:solidFill>
                <a:cs typeface="Times New Roman" pitchFamily="18" charset="0"/>
              </a:rPr>
              <a:t>is</a:t>
            </a:r>
            <a:r>
              <a:rPr lang="en-US" sz="2400" dirty="0" smtClean="0">
                <a:solidFill>
                  <a:srgbClr val="000000"/>
                </a:solidFill>
                <a:cs typeface="Times New Roman" pitchFamily="18" charset="0"/>
              </a:rPr>
              <a:t> the case.“ </a:t>
            </a:r>
          </a:p>
          <a:p>
            <a:pPr eaLnBrk="1" hangingPunct="1">
              <a:lnSpc>
                <a:spcPct val="90000"/>
              </a:lnSpc>
            </a:pPr>
            <a:r>
              <a:rPr lang="en-US" sz="2400" dirty="0" smtClean="0">
                <a:solidFill>
                  <a:srgbClr val="000000"/>
                </a:solidFill>
                <a:cs typeface="Times New Roman" pitchFamily="18" charset="0"/>
              </a:rPr>
              <a:t>Normative inquiries evaluate situations from the vantage-point of the question: “What </a:t>
            </a:r>
            <a:r>
              <a:rPr lang="en-US" sz="2400" i="1" dirty="0" smtClean="0">
                <a:solidFill>
                  <a:srgbClr val="000000"/>
                </a:solidFill>
                <a:cs typeface="Times New Roman" pitchFamily="18" charset="0"/>
              </a:rPr>
              <a:t>ought to be</a:t>
            </a:r>
            <a:r>
              <a:rPr lang="en-US" sz="2400" dirty="0" smtClean="0">
                <a:solidFill>
                  <a:srgbClr val="000000"/>
                </a:solidFill>
                <a:cs typeface="Times New Roman" pitchFamily="18" charset="0"/>
              </a:rPr>
              <a:t> the case?”.</a:t>
            </a:r>
            <a:endParaRPr lang="tr-TR" sz="2400" dirty="0" smtClean="0">
              <a:solidFill>
                <a:srgbClr val="000000"/>
              </a:solidFill>
              <a:cs typeface="Times New Roman" pitchFamily="18" charset="0"/>
            </a:endParaRPr>
          </a:p>
          <a:p>
            <a:pPr marL="0" indent="0" eaLnBrk="1" hangingPunct="1">
              <a:lnSpc>
                <a:spcPct val="90000"/>
              </a:lnSpc>
              <a:buNone/>
            </a:pPr>
            <a:r>
              <a:rPr lang="tr-TR" sz="1800" dirty="0" smtClean="0">
                <a:solidFill>
                  <a:srgbClr val="000000"/>
                </a:solidFill>
                <a:cs typeface="Times New Roman" pitchFamily="18" charset="0"/>
              </a:rPr>
              <a:t>Vantage: advantage, benefit</a:t>
            </a:r>
            <a:endParaRPr lang="en-US" sz="1800" dirty="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xmlns="" val="2249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mathematicpi 6"/>
                <a:cs typeface="Times New Roman" pitchFamily="18" charset="0"/>
              </a:rPr>
              <a:t>Figure 1-1: Descriptive vs. Normative Claims</a:t>
            </a:r>
            <a:r>
              <a:rPr lang="en-US" smtClean="0"/>
              <a:t> </a:t>
            </a:r>
          </a:p>
        </p:txBody>
      </p:sp>
      <p:sp>
        <p:nvSpPr>
          <p:cNvPr id="33795" name="Rectangle 9"/>
          <p:cNvSpPr>
            <a:spLocks noChangeArrowheads="1"/>
          </p:cNvSpPr>
          <p:nvPr/>
        </p:nvSpPr>
        <p:spPr bwMode="auto">
          <a:xfrm>
            <a:off x="0" y="3276600"/>
            <a:ext cx="9144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000" smtClean="0">
                <a:solidFill>
                  <a:srgbClr val="000000"/>
                </a:solidFill>
                <a:latin typeface="Times New Roman" pitchFamily="18" charset="0"/>
                <a:cs typeface="Times New Roman" pitchFamily="18" charset="0"/>
              </a:rPr>
              <a:t>                                                                                               </a:t>
            </a:r>
            <a:endParaRPr lang="en-US" sz="12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endParaRPr lang="en-US" sz="2400" smtClean="0">
              <a:solidFill>
                <a:srgbClr val="000000"/>
              </a:solidFill>
              <a:latin typeface="Times New Roman" pitchFamily="18" charset="0"/>
            </a:endParaRPr>
          </a:p>
        </p:txBody>
      </p:sp>
      <p:sp>
        <p:nvSpPr>
          <p:cNvPr id="33796" name="Rectangle 13"/>
          <p:cNvSpPr>
            <a:spLocks noChangeArrowheads="1"/>
          </p:cNvSpPr>
          <p:nvPr/>
        </p:nvSpPr>
        <p:spPr bwMode="auto">
          <a:xfrm>
            <a:off x="0" y="2590800"/>
            <a:ext cx="9144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smtClean="0">
                <a:solidFill>
                  <a:srgbClr val="000000"/>
                </a:solidFill>
                <a:latin typeface="Times New Roman" pitchFamily="18" charset="0"/>
              </a:rPr>
              <a:t>                    Descriptive                 Normative</a:t>
            </a:r>
          </a:p>
          <a:p>
            <a:pPr eaLnBrk="0" fontAlgn="base" hangingPunct="0">
              <a:spcBef>
                <a:spcPct val="0"/>
              </a:spcBef>
              <a:spcAft>
                <a:spcPct val="0"/>
              </a:spcAft>
            </a:pPr>
            <a:r>
              <a:rPr lang="en-US" sz="1600" smtClean="0">
                <a:solidFill>
                  <a:srgbClr val="000000"/>
                </a:solidFill>
                <a:latin typeface="Times New Roman" pitchFamily="18" charset="0"/>
              </a:rPr>
              <a:t>           (Report or describe what </a:t>
            </a:r>
            <a:r>
              <a:rPr lang="en-US" sz="1600" i="1" smtClean="0">
                <a:solidFill>
                  <a:srgbClr val="000000"/>
                </a:solidFill>
                <a:latin typeface="Times New Roman" pitchFamily="18" charset="0"/>
              </a:rPr>
              <a:t>is</a:t>
            </a:r>
            <a:r>
              <a:rPr lang="en-US" sz="1600" smtClean="0">
                <a:solidFill>
                  <a:srgbClr val="000000"/>
                </a:solidFill>
                <a:latin typeface="Times New Roman" pitchFamily="18" charset="0"/>
              </a:rPr>
              <a:t> the case)      </a:t>
            </a:r>
            <a:r>
              <a:rPr lang="en-US" sz="1600" smtClean="0">
                <a:solidFill>
                  <a:srgbClr val="000000"/>
                </a:solidFill>
                <a:latin typeface="Times New Roman" pitchFamily="18" charset="0"/>
                <a:cs typeface="Times New Roman" pitchFamily="18" charset="0"/>
              </a:rPr>
              <a:t>(Prescribe what </a:t>
            </a:r>
            <a:r>
              <a:rPr lang="en-US" sz="1600" i="1" smtClean="0">
                <a:solidFill>
                  <a:srgbClr val="000000"/>
                </a:solidFill>
                <a:latin typeface="Times New Roman" pitchFamily="18" charset="0"/>
                <a:cs typeface="Times New Roman" pitchFamily="18" charset="0"/>
              </a:rPr>
              <a:t>ought to be </a:t>
            </a:r>
            <a:r>
              <a:rPr lang="en-US" sz="1600" smtClean="0">
                <a:solidFill>
                  <a:srgbClr val="000000"/>
                </a:solidFill>
                <a:latin typeface="Times New Roman" pitchFamily="18" charset="0"/>
                <a:cs typeface="Times New Roman" pitchFamily="18" charset="0"/>
              </a:rPr>
              <a:t>the case)</a:t>
            </a:r>
            <a:r>
              <a:rPr lang="en-US" sz="1600" smtClean="0">
                <a:solidFill>
                  <a:srgbClr val="000000"/>
                </a:solidFill>
                <a:latin typeface="Times New Roman" pitchFamily="18" charset="0"/>
              </a:rPr>
              <a:t> </a:t>
            </a:r>
          </a:p>
        </p:txBody>
      </p:sp>
      <p:sp>
        <p:nvSpPr>
          <p:cNvPr id="33797" name="Rectangle 16"/>
          <p:cNvSpPr>
            <a:spLocks noChangeArrowheads="1"/>
          </p:cNvSpPr>
          <p:nvPr/>
        </p:nvSpPr>
        <p:spPr bwMode="auto">
          <a:xfrm>
            <a:off x="3962400" y="3886200"/>
            <a:ext cx="9144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000" smtClean="0">
                <a:solidFill>
                  <a:srgbClr val="000000"/>
                </a:solidFill>
                <a:latin typeface="Times New Roman" pitchFamily="18" charset="0"/>
                <a:cs typeface="Times New Roman" pitchFamily="18" charset="0"/>
              </a:rPr>
              <a:t>         </a:t>
            </a:r>
            <a:r>
              <a:rPr lang="en-US" sz="2000" smtClean="0">
                <a:solidFill>
                  <a:srgbClr val="000000"/>
                </a:solidFill>
                <a:latin typeface="Times New Roman" pitchFamily="18" charset="0"/>
                <a:cs typeface="Times New Roman" pitchFamily="18" charset="0"/>
              </a:rPr>
              <a:t>Non-moral</a:t>
            </a:r>
            <a:r>
              <a:rPr lang="en-US" sz="1000" smtClean="0">
                <a:solidFill>
                  <a:srgbClr val="000000"/>
                </a:solidFill>
                <a:latin typeface="Times New Roman" pitchFamily="18" charset="0"/>
                <a:cs typeface="Times New Roman" pitchFamily="18" charset="0"/>
              </a:rPr>
              <a:t>                                    </a:t>
            </a:r>
            <a:r>
              <a:rPr lang="en-US" sz="2000" smtClean="0">
                <a:solidFill>
                  <a:srgbClr val="000000"/>
                </a:solidFill>
                <a:latin typeface="Times New Roman" pitchFamily="18" charset="0"/>
                <a:cs typeface="Times New Roman" pitchFamily="18" charset="0"/>
              </a:rPr>
              <a:t>Moral</a:t>
            </a:r>
          </a:p>
          <a:p>
            <a:pPr fontAlgn="base">
              <a:spcBef>
                <a:spcPct val="0"/>
              </a:spcBef>
              <a:spcAft>
                <a:spcPct val="0"/>
              </a:spcAft>
            </a:pPr>
            <a:endParaRPr lang="en-US" sz="1600" smtClean="0">
              <a:solidFill>
                <a:srgbClr val="000000"/>
              </a:solidFill>
              <a:latin typeface="Times New Roman" pitchFamily="18" charset="0"/>
            </a:endParaRPr>
          </a:p>
        </p:txBody>
      </p:sp>
      <p:sp>
        <p:nvSpPr>
          <p:cNvPr id="33798" name="Line 17"/>
          <p:cNvSpPr>
            <a:spLocks noChangeShapeType="1"/>
          </p:cNvSpPr>
          <p:nvPr/>
        </p:nvSpPr>
        <p:spPr bwMode="auto">
          <a:xfrm flipH="1">
            <a:off x="4724400" y="4267200"/>
            <a:ext cx="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33799" name="Line 18"/>
          <p:cNvSpPr>
            <a:spLocks noChangeShapeType="1"/>
          </p:cNvSpPr>
          <p:nvPr/>
        </p:nvSpPr>
        <p:spPr bwMode="auto">
          <a:xfrm>
            <a:off x="7010400" y="4267200"/>
            <a:ext cx="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33800" name="Rectangle 19"/>
          <p:cNvSpPr>
            <a:spLocks noChangeArrowheads="1"/>
          </p:cNvSpPr>
          <p:nvPr/>
        </p:nvSpPr>
        <p:spPr bwMode="auto">
          <a:xfrm>
            <a:off x="3429000" y="4876800"/>
            <a:ext cx="91440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Prescribe or evaluate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in matters involving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standards such as art and sports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(e.g., criteria for a good painting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or an outstanding athlete).	</a:t>
            </a:r>
          </a:p>
          <a:p>
            <a:pPr eaLnBrk="0" fontAlgn="base" hangingPunct="0">
              <a:spcBef>
                <a:spcPct val="0"/>
              </a:spcBef>
              <a:spcAft>
                <a:spcPct val="0"/>
              </a:spcAft>
            </a:pPr>
            <a:endParaRPr lang="en-US" sz="1600" smtClean="0">
              <a:solidFill>
                <a:srgbClr val="000000"/>
              </a:solidFill>
              <a:latin typeface="Times New Roman" pitchFamily="18" charset="0"/>
            </a:endParaRPr>
          </a:p>
        </p:txBody>
      </p:sp>
      <p:sp>
        <p:nvSpPr>
          <p:cNvPr id="33801" name="Rectangle 20"/>
          <p:cNvSpPr>
            <a:spLocks noChangeArrowheads="1"/>
          </p:cNvSpPr>
          <p:nvPr/>
        </p:nvSpPr>
        <p:spPr bwMode="auto">
          <a:xfrm>
            <a:off x="6553200" y="4800600"/>
            <a:ext cx="22860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Prescribe or evaluate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in matters having to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do with fairness and </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Obligation (e.g., criteria for just and unjust actions and policies).</a:t>
            </a:r>
            <a:r>
              <a:rPr lang="en-US" sz="1600" smtClean="0">
                <a:solidFill>
                  <a:srgbClr val="000000"/>
                </a:solidFill>
                <a:latin typeface="Times New Roman" pitchFamily="18" charset="0"/>
              </a:rPr>
              <a:t> </a:t>
            </a:r>
          </a:p>
        </p:txBody>
      </p:sp>
      <p:sp>
        <p:nvSpPr>
          <p:cNvPr id="33802" name="Line 22"/>
          <p:cNvSpPr>
            <a:spLocks noChangeShapeType="1"/>
          </p:cNvSpPr>
          <p:nvPr/>
        </p:nvSpPr>
        <p:spPr bwMode="auto">
          <a:xfrm flipH="1">
            <a:off x="2514600" y="1905000"/>
            <a:ext cx="9906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33803" name="Line 23"/>
          <p:cNvSpPr>
            <a:spLocks noChangeShapeType="1"/>
          </p:cNvSpPr>
          <p:nvPr/>
        </p:nvSpPr>
        <p:spPr bwMode="auto">
          <a:xfrm>
            <a:off x="3505200" y="1905000"/>
            <a:ext cx="9906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33804" name="Line 29"/>
          <p:cNvSpPr>
            <a:spLocks noChangeShapeType="1"/>
          </p:cNvSpPr>
          <p:nvPr/>
        </p:nvSpPr>
        <p:spPr bwMode="auto">
          <a:xfrm flipH="1">
            <a:off x="4953000" y="3429000"/>
            <a:ext cx="609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33805" name="Line 33"/>
          <p:cNvSpPr>
            <a:spLocks noChangeShapeType="1"/>
          </p:cNvSpPr>
          <p:nvPr/>
        </p:nvSpPr>
        <p:spPr bwMode="auto">
          <a:xfrm>
            <a:off x="5562600" y="3429000"/>
            <a:ext cx="10668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xmlns="" val="2977657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z="4000" smtClean="0">
                <a:effectLst>
                  <a:outerShdw blurRad="38100" dist="38100" dir="2700000" algn="tl">
                    <a:srgbClr val="C0C0C0"/>
                  </a:outerShdw>
                </a:effectLst>
                <a:latin typeface="mathematicpi 6"/>
                <a:cs typeface="Times New Roman" pitchFamily="18" charset="0"/>
              </a:rPr>
              <a:t>Table 1-2: Summary of Cyberethics Perspectives</a:t>
            </a:r>
            <a:r>
              <a:rPr lang="en-US" smtClean="0"/>
              <a:t> </a:t>
            </a:r>
          </a:p>
        </p:txBody>
      </p:sp>
      <p:graphicFrame>
        <p:nvGraphicFramePr>
          <p:cNvPr id="5162" name="Group 42"/>
          <p:cNvGraphicFramePr>
            <a:graphicFrameLocks noGrp="1"/>
          </p:cNvGraphicFramePr>
          <p:nvPr/>
        </p:nvGraphicFramePr>
        <p:xfrm>
          <a:off x="762000" y="1828800"/>
          <a:ext cx="7924800" cy="4545420"/>
        </p:xfrm>
        <a:graphic>
          <a:graphicData uri="http://schemas.openxmlformats.org/drawingml/2006/table">
            <a:tbl>
              <a:tblPr/>
              <a:tblGrid>
                <a:gridCol w="2641600"/>
                <a:gridCol w="2641600"/>
                <a:gridCol w="2641600"/>
              </a:tblGrid>
              <a:tr h="12982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1"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cs typeface="Times New Roman" pitchFamily="18" charset="0"/>
                        </a:rPr>
                        <a:t>Type of Perspective</a:t>
                      </a:r>
                      <a:endParaRPr kumimoji="0" lang="en-US" sz="1800" b="0"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1"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cs typeface="Times New Roman" pitchFamily="18" charset="0"/>
                        </a:rPr>
                        <a:t>Associated Disciplines</a:t>
                      </a:r>
                      <a:endParaRPr kumimoji="0" lang="en-US" sz="1800" b="0"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1"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cs typeface="Times New Roman" pitchFamily="18" charset="0"/>
                        </a:rPr>
                        <a:t>Issues Examined</a:t>
                      </a:r>
                      <a:endParaRPr kumimoji="0" lang="en-US" sz="1800" b="0" i="0" u="none" strike="noStrike" cap="none" normalizeH="0" baseline="0" smtClean="0">
                        <a:ln>
                          <a:noFill/>
                        </a:ln>
                        <a:solidFill>
                          <a:srgbClr val="000000"/>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641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ahoma" pitchFamily="34" charset="0"/>
                          <a:cs typeface="Times New Roman" pitchFamily="18" charset="0"/>
                        </a:rPr>
                        <a:t>Professional</a:t>
                      </a:r>
                      <a:r>
                        <a:rPr kumimoji="0" lang="en-US" sz="1800" b="0" i="1" u="none" strike="noStrike" cap="none" normalizeH="0" baseline="0" smtClean="0">
                          <a:ln>
                            <a:noFill/>
                          </a:ln>
                          <a:solidFill>
                            <a:schemeClr val="tx1"/>
                          </a:solidFill>
                          <a:effectLst/>
                          <a:latin typeface="Tahoma" pitchFamily="34" charset="0"/>
                        </a:rPr>
                        <a:t> </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Computer Science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Engineering</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Library/Information Science</a:t>
                      </a:r>
                      <a:r>
                        <a:rPr kumimoji="0" lang="en-US" sz="1600" b="0" i="0" u="none" strike="noStrike" cap="none" normalizeH="0" baseline="0" smtClean="0">
                          <a:ln>
                            <a:noFill/>
                          </a:ln>
                          <a:solidFill>
                            <a:schemeClr val="tx1"/>
                          </a:solidFill>
                          <a:effectLst/>
                          <a:latin typeface="Tahoma" pitchFamily="34" charset="0"/>
                        </a:rPr>
                        <a:t> </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Professional Responsibility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System Reliability/Safety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Codes of Conduct</a:t>
                      </a:r>
                      <a:r>
                        <a:rPr kumimoji="0" lang="en-US" sz="1600" b="0" i="0" u="none" strike="noStrike" cap="none" normalizeH="0" baseline="0" smtClean="0">
                          <a:ln>
                            <a:noFill/>
                          </a:ln>
                          <a:solidFill>
                            <a:schemeClr val="tx1"/>
                          </a:solidFill>
                          <a:effectLst/>
                          <a:latin typeface="Tahoma" pitchFamily="34" charset="0"/>
                        </a:rPr>
                        <a:t> </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158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ahoma" pitchFamily="34" charset="0"/>
                          <a:cs typeface="Times New Roman" pitchFamily="18" charset="0"/>
                        </a:rPr>
                        <a:t>Philosophical</a:t>
                      </a:r>
                      <a:r>
                        <a:rPr kumimoji="0" lang="en-US" sz="1800" b="0" i="1" u="none" strike="noStrike" cap="none" normalizeH="0" baseline="0" smtClean="0">
                          <a:ln>
                            <a:noFill/>
                          </a:ln>
                          <a:solidFill>
                            <a:schemeClr val="tx1"/>
                          </a:solidFill>
                          <a:effectLst/>
                          <a:latin typeface="Tahoma" pitchFamily="34" charset="0"/>
                        </a:rPr>
                        <a:t> </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Philosophy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Law</a:t>
                      </a:r>
                      <a:r>
                        <a:rPr kumimoji="0" lang="en-US" sz="1600" b="0" i="0" u="none" strike="noStrike" cap="none" normalizeH="0" baseline="0" smtClean="0">
                          <a:ln>
                            <a:noFill/>
                          </a:ln>
                          <a:solidFill>
                            <a:schemeClr val="tx1"/>
                          </a:solidFill>
                          <a:effectLst/>
                          <a:latin typeface="Tahoma" pitchFamily="34" charset="0"/>
                        </a:rPr>
                        <a:t> </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Privacy &amp; Anonymity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Intellectual Property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Free Speech</a:t>
                      </a:r>
                      <a:r>
                        <a:rPr kumimoji="0" lang="en-US" sz="1600" b="0" i="0" u="none" strike="noStrike" cap="none" normalizeH="0" baseline="0" smtClean="0">
                          <a:ln>
                            <a:noFill/>
                          </a:ln>
                          <a:solidFill>
                            <a:schemeClr val="tx1"/>
                          </a:solidFill>
                          <a:effectLst/>
                          <a:latin typeface="Tahoma" pitchFamily="34" charset="0"/>
                        </a:rPr>
                        <a:t> </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666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ahoma" pitchFamily="34" charset="0"/>
                          <a:cs typeface="Times New Roman" pitchFamily="18" charset="0"/>
                        </a:rPr>
                        <a:t>Descriptive</a:t>
                      </a:r>
                      <a:r>
                        <a:rPr kumimoji="0" lang="en-US" sz="1800" b="0" i="1" u="none" strike="noStrike" cap="none" normalizeH="0" baseline="0" smtClean="0">
                          <a:ln>
                            <a:noFill/>
                          </a:ln>
                          <a:solidFill>
                            <a:schemeClr val="tx1"/>
                          </a:solidFill>
                          <a:effectLst/>
                          <a:latin typeface="Tahoma" pitchFamily="34" charset="0"/>
                        </a:rPr>
                        <a:t> </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Sociology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Behavioral Sciences</a:t>
                      </a:r>
                      <a:r>
                        <a:rPr kumimoji="0" lang="en-US" sz="1600" b="0" i="0" u="none" strike="noStrike" cap="none" normalizeH="0" baseline="0" smtClean="0">
                          <a:ln>
                            <a:noFill/>
                          </a:ln>
                          <a:solidFill>
                            <a:schemeClr val="tx1"/>
                          </a:solidFill>
                          <a:effectLst/>
                          <a:latin typeface="Tahoma" pitchFamily="34" charset="0"/>
                        </a:rPr>
                        <a:t> </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rgbClr val="000000"/>
                          </a:solidFill>
                          <a:effectLst/>
                          <a:latin typeface="Tahoma" pitchFamily="34" charset="0"/>
                          <a:cs typeface="Times New Roman" pitchFamily="18" charset="0"/>
                        </a:rPr>
                        <a:t>Impact of cybertechnology on governmental/financial/ educational institutions and socio-demographic groups</a:t>
                      </a:r>
                      <a:endParaRPr kumimoji="0" lang="en-US" sz="1600" b="0" i="0" u="none" strike="noStrike" cap="none" normalizeH="0" baseline="0" dirty="0" smtClean="0">
                        <a:ln>
                          <a:noFill/>
                        </a:ln>
                        <a:solidFill>
                          <a:schemeClr val="tx1"/>
                        </a:solidFill>
                        <a:effectLst/>
                        <a:latin typeface="Tahoma" pitchFamily="34" charset="0"/>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xmlns="" val="3229803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609600"/>
            <a:ext cx="7793037" cy="1143000"/>
          </a:xfrm>
        </p:spPr>
        <p:txBody>
          <a:bodyPr/>
          <a:lstStyle/>
          <a:p>
            <a:r>
              <a:rPr lang="en-US"/>
              <a:t>The Digital Divide</a:t>
            </a:r>
          </a:p>
        </p:txBody>
      </p:sp>
      <p:sp>
        <p:nvSpPr>
          <p:cNvPr id="8195" name="Rectangle 3"/>
          <p:cNvSpPr>
            <a:spLocks noGrp="1" noChangeArrowheads="1"/>
          </p:cNvSpPr>
          <p:nvPr>
            <p:ph type="body" idx="1"/>
          </p:nvPr>
        </p:nvSpPr>
        <p:spPr/>
        <p:txBody>
          <a:bodyPr/>
          <a:lstStyle/>
          <a:p>
            <a:r>
              <a:rPr lang="en-US">
                <a:cs typeface="Times New Roman" pitchFamily="18" charset="0"/>
              </a:rPr>
              <a:t>The phrase “the digital divide,” coined in the 1990s, is a new label for an old concept involving information “haves” and “have-nots.”</a:t>
            </a:r>
          </a:p>
          <a:p>
            <a:r>
              <a:rPr lang="en-US" i="1">
                <a:cs typeface="Times New Roman" pitchFamily="18" charset="0"/>
              </a:rPr>
              <a:t>The digital divide</a:t>
            </a:r>
            <a:r>
              <a:rPr lang="en-US">
                <a:cs typeface="Times New Roman" pitchFamily="18" charset="0"/>
              </a:rPr>
              <a:t> is now used to describe the disparity between those who have access to Internet technology and those who do not.</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xmlns="" val="526108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Digital Divide (Continued)</a:t>
            </a:r>
          </a:p>
        </p:txBody>
      </p:sp>
      <p:sp>
        <p:nvSpPr>
          <p:cNvPr id="38915" name="Rectangle 3"/>
          <p:cNvSpPr>
            <a:spLocks noGrp="1" noChangeArrowheads="1"/>
          </p:cNvSpPr>
          <p:nvPr>
            <p:ph type="body" idx="1"/>
          </p:nvPr>
        </p:nvSpPr>
        <p:spPr/>
        <p:txBody>
          <a:bodyPr/>
          <a:lstStyle/>
          <a:p>
            <a:r>
              <a:rPr lang="tr-TR" dirty="0" smtClean="0"/>
              <a:t>T</a:t>
            </a:r>
            <a:r>
              <a:rPr lang="en-US" dirty="0" smtClean="0"/>
              <a:t>he </a:t>
            </a:r>
            <a:r>
              <a:rPr lang="en-US" dirty="0"/>
              <a:t>digital </a:t>
            </a:r>
            <a:r>
              <a:rPr lang="en-US" dirty="0" smtClean="0"/>
              <a:t>divide</a:t>
            </a:r>
            <a:r>
              <a:rPr lang="tr-TR" dirty="0" smtClean="0"/>
              <a:t> may be defined </a:t>
            </a:r>
            <a:r>
              <a:rPr lang="en-US" dirty="0" smtClean="0"/>
              <a:t> </a:t>
            </a:r>
            <a:r>
              <a:rPr lang="en-US" dirty="0"/>
              <a:t>as the perceived gap between those who have and those who do not have either:</a:t>
            </a:r>
          </a:p>
          <a:p>
            <a:r>
              <a:rPr lang="en-US" sz="2800" dirty="0"/>
              <a:t>(a) access to cybertechnology,</a:t>
            </a:r>
          </a:p>
          <a:p>
            <a:r>
              <a:rPr lang="en-US" sz="2800" dirty="0"/>
              <a:t>(b) the knowledge and ability to use that technology.</a:t>
            </a:r>
            <a:r>
              <a:rPr lang="en-US" dirty="0"/>
              <a:t> </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xmlns="" val="13194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fade">
                                      <p:cBhvr>
                                        <p:cTn id="22" dur="20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Digital Divide (Continued)</a:t>
            </a:r>
          </a:p>
        </p:txBody>
      </p:sp>
      <p:sp>
        <p:nvSpPr>
          <p:cNvPr id="37891" name="Rectangle 3"/>
          <p:cNvSpPr>
            <a:spLocks noGrp="1" noChangeArrowheads="1"/>
          </p:cNvSpPr>
          <p:nvPr>
            <p:ph type="body" idx="1"/>
          </p:nvPr>
        </p:nvSpPr>
        <p:spPr/>
        <p:txBody>
          <a:bodyPr/>
          <a:lstStyle/>
          <a:p>
            <a:r>
              <a:rPr lang="en-US" sz="4000"/>
              <a:t>The digital divide exists at two distinct levels:</a:t>
            </a:r>
          </a:p>
          <a:p>
            <a:r>
              <a:rPr lang="en-US"/>
              <a:t>(i) a “global digital divide” </a:t>
            </a:r>
            <a:r>
              <a:rPr lang="en-US" i="1"/>
              <a:t>between developed and developing nations</a:t>
            </a:r>
            <a:r>
              <a:rPr lang="en-US"/>
              <a:t>.</a:t>
            </a:r>
          </a:p>
          <a:p>
            <a:r>
              <a:rPr lang="en-US"/>
              <a:t>(ii) a divide between </a:t>
            </a:r>
            <a:r>
              <a:rPr lang="en-US" i="1"/>
              <a:t>groups within developed nations</a:t>
            </a:r>
            <a:r>
              <a:rPr lang="en-US"/>
              <a:t>, based on factors such as income and education.</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xmlns="" val="3875760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20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fade">
                                      <p:cBhvr>
                                        <p:cTn id="12" dur="2000"/>
                                        <p:tgtEl>
                                          <p:spTgt spid="378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fade">
                                      <p:cBhvr>
                                        <p:cTn id="17" dur="2000"/>
                                        <p:tgtEl>
                                          <p:spTgt spid="378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2" end="2"/>
                                            </p:txEl>
                                          </p:spTgt>
                                        </p:tgtEl>
                                        <p:attrNameLst>
                                          <p:attrName>style.visibility</p:attrName>
                                        </p:attrNameLst>
                                      </p:cBhvr>
                                      <p:to>
                                        <p:strVal val="visible"/>
                                      </p:to>
                                    </p:set>
                                    <p:animEffect transition="in" filter="fade">
                                      <p:cBhvr>
                                        <p:cTn id="22" dur="20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600">
                <a:cs typeface="Times New Roman" pitchFamily="18" charset="0"/>
              </a:rPr>
              <a:t>Table 10-1: Summary of Global Internet Usage (as of 2000)</a:t>
            </a:r>
            <a:endParaRPr lang="en-US" sz="3600"/>
          </a:p>
        </p:txBody>
      </p:sp>
      <p:graphicFrame>
        <p:nvGraphicFramePr>
          <p:cNvPr id="2080" name="Group 32"/>
          <p:cNvGraphicFramePr>
            <a:graphicFrameLocks noGrp="1"/>
          </p:cNvGraphicFramePr>
          <p:nvPr/>
        </p:nvGraphicFramePr>
        <p:xfrm>
          <a:off x="457200" y="2667000"/>
          <a:ext cx="8077200" cy="2499360"/>
        </p:xfrm>
        <a:graphic>
          <a:graphicData uri="http://schemas.openxmlformats.org/drawingml/2006/table">
            <a:tbl>
              <a:tblPr/>
              <a:tblGrid>
                <a:gridCol w="2692400"/>
                <a:gridCol w="2692400"/>
                <a:gridCol w="2692400"/>
              </a:tblGrid>
              <a:tr h="1981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000000"/>
                          </a:solidFill>
                          <a:effectLst/>
                          <a:latin typeface="Tahoma" pitchFamily="34" charset="0"/>
                          <a:cs typeface="Times New Roman" pitchFamily="18" charset="0"/>
                        </a:rPr>
                        <a:t>Number of Internet users worldwide</a:t>
                      </a:r>
                      <a:endParaRPr kumimoji="0" lang="en-US" sz="24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000000"/>
                          </a:solidFill>
                          <a:effectLst/>
                          <a:latin typeface="Tahoma" pitchFamily="34" charset="0"/>
                          <a:cs typeface="Times New Roman" pitchFamily="18" charset="0"/>
                        </a:rPr>
                        <a:t>Percentage of the world's population who are on-line</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000000"/>
                          </a:solidFill>
                          <a:effectLst/>
                          <a:latin typeface="Tahoma" pitchFamily="34" charset="0"/>
                          <a:cs typeface="Times New Roman" pitchFamily="18" charset="0"/>
                        </a:rPr>
                        <a:t>Percentage of global Internet users residing in Europe or North America</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429 million</a:t>
                      </a:r>
                      <a:r>
                        <a:rPr kumimoji="0" lang="en-US" sz="28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6%</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68%</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xmlns="" val="2299156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The Digital Divide in the U.S.</a:t>
            </a:r>
          </a:p>
        </p:txBody>
      </p:sp>
      <p:sp>
        <p:nvSpPr>
          <p:cNvPr id="11267" name="Rectangle 3"/>
          <p:cNvSpPr>
            <a:spLocks noGrp="1" noChangeArrowheads="1"/>
          </p:cNvSpPr>
          <p:nvPr>
            <p:ph type="body" idx="1"/>
          </p:nvPr>
        </p:nvSpPr>
        <p:spPr/>
        <p:txBody>
          <a:bodyPr/>
          <a:lstStyle/>
          <a:p>
            <a:r>
              <a:rPr lang="en-US" sz="3600">
                <a:cs typeface="Times New Roman" pitchFamily="18" charset="0"/>
              </a:rPr>
              <a:t>In the U.S., discussions about the digital divide have focused on factors such as:</a:t>
            </a:r>
          </a:p>
          <a:p>
            <a:r>
              <a:rPr lang="en-US" sz="2800">
                <a:cs typeface="Times New Roman" pitchFamily="18" charset="0"/>
              </a:rPr>
              <a:t>income,</a:t>
            </a:r>
          </a:p>
          <a:p>
            <a:r>
              <a:rPr lang="en-US" sz="2800">
                <a:cs typeface="Times New Roman" pitchFamily="18" charset="0"/>
              </a:rPr>
              <a:t>education,</a:t>
            </a:r>
          </a:p>
          <a:p>
            <a:r>
              <a:rPr lang="en-US" sz="2800">
                <a:cs typeface="Times New Roman" pitchFamily="18" charset="0"/>
              </a:rPr>
              <a:t>race,</a:t>
            </a:r>
          </a:p>
          <a:p>
            <a:r>
              <a:rPr lang="en-US" sz="2800">
                <a:cs typeface="Times New Roman" pitchFamily="18" charset="0"/>
              </a:rPr>
              <a:t>gender.</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xmlns="" val="6548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fade">
                                      <p:cBhvr>
                                        <p:cTn id="22" dur="2000"/>
                                        <p:tgtEl>
                                          <p:spTgt spid="112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fade">
                                      <p:cBhvr>
                                        <p:cTn id="27" dur="2000"/>
                                        <p:tgtEl>
                                          <p:spTgt spid="112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fade">
                                      <p:cBhvr>
                                        <p:cTn id="32" dur="2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Is the Digital Divide an Ethical Issue (Continued)?</a:t>
            </a:r>
          </a:p>
        </p:txBody>
      </p:sp>
      <p:sp>
        <p:nvSpPr>
          <p:cNvPr id="13315" name="Rectangle 3"/>
          <p:cNvSpPr>
            <a:spLocks noGrp="1" noChangeArrowheads="1"/>
          </p:cNvSpPr>
          <p:nvPr>
            <p:ph type="body" idx="1"/>
          </p:nvPr>
        </p:nvSpPr>
        <p:spPr/>
        <p:txBody>
          <a:bodyPr/>
          <a:lstStyle/>
          <a:p>
            <a:pPr>
              <a:lnSpc>
                <a:spcPct val="90000"/>
              </a:lnSpc>
            </a:pPr>
            <a:r>
              <a:rPr lang="en-US">
                <a:solidFill>
                  <a:srgbClr val="000000"/>
                </a:solidFill>
                <a:cs typeface="Times New Roman" pitchFamily="18" charset="0"/>
              </a:rPr>
              <a:t>Jeremy Moss (2002) argues that people in developing countries who do not have access to cybertechnology are  unfairly disadvantaged because:  </a:t>
            </a:r>
          </a:p>
          <a:p>
            <a:pPr>
              <a:lnSpc>
                <a:spcPct val="90000"/>
              </a:lnSpc>
            </a:pPr>
            <a:r>
              <a:rPr lang="en-US" sz="2800">
                <a:solidFill>
                  <a:srgbClr val="000000"/>
                </a:solidFill>
                <a:cs typeface="Times New Roman" pitchFamily="18" charset="0"/>
              </a:rPr>
              <a:t>(i) they are denied access to knowledge; </a:t>
            </a:r>
          </a:p>
          <a:p>
            <a:pPr>
              <a:lnSpc>
                <a:spcPct val="90000"/>
              </a:lnSpc>
            </a:pPr>
            <a:r>
              <a:rPr lang="en-US" sz="2800">
                <a:solidFill>
                  <a:srgbClr val="000000"/>
                </a:solidFill>
                <a:cs typeface="Times New Roman" pitchFamily="18" charset="0"/>
              </a:rPr>
              <a:t>(ii) they are unable to participate fully in democratic decision making processes;</a:t>
            </a:r>
          </a:p>
          <a:p>
            <a:pPr>
              <a:lnSpc>
                <a:spcPct val="90000"/>
              </a:lnSpc>
            </a:pPr>
            <a:r>
              <a:rPr lang="en-US" sz="2800">
                <a:solidFill>
                  <a:srgbClr val="000000"/>
                </a:solidFill>
                <a:cs typeface="Times New Roman" pitchFamily="18" charset="0"/>
              </a:rPr>
              <a:t>(iii) their prospects for economic growth are hindered. </a:t>
            </a:r>
            <a:endParaRPr lang="en-US" sz="2800"/>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28</a:t>
            </a:fld>
            <a:endParaRPr lang="en-US">
              <a:solidFill>
                <a:srgbClr val="000000"/>
              </a:solidFill>
            </a:endParaRPr>
          </a:p>
        </p:txBody>
      </p:sp>
    </p:spTree>
    <p:extLst>
      <p:ext uri="{BB962C8B-B14F-4D97-AF65-F5344CB8AC3E}">
        <p14:creationId xmlns:p14="http://schemas.microsoft.com/office/powerpoint/2010/main" xmlns="" val="2972301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t>Cybertechnology and the Disabled</a:t>
            </a:r>
          </a:p>
        </p:txBody>
      </p:sp>
      <p:sp>
        <p:nvSpPr>
          <p:cNvPr id="51203" name="Rectangle 3"/>
          <p:cNvSpPr>
            <a:spLocks noGrp="1" noChangeArrowheads="1"/>
          </p:cNvSpPr>
          <p:nvPr>
            <p:ph type="body" idx="1"/>
          </p:nvPr>
        </p:nvSpPr>
        <p:spPr/>
        <p:txBody>
          <a:bodyPr/>
          <a:lstStyle/>
          <a:p>
            <a:r>
              <a:rPr lang="en-US" sz="2800"/>
              <a:t>The World Wide Web Consortium (W3C) was formed to promote standards that ensure universal Web access.</a:t>
            </a:r>
          </a:p>
          <a:p>
            <a:r>
              <a:rPr lang="en-US" sz="2800"/>
              <a:t>It established a Web Accessibility Initiative (WAI), which has produced guidelines and protocols for developing software applications that improve access for disabled persons. </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29</a:t>
            </a:fld>
            <a:endParaRPr lang="en-US">
              <a:solidFill>
                <a:srgbClr val="000000"/>
              </a:solidFill>
            </a:endParaRPr>
          </a:p>
        </p:txBody>
      </p:sp>
    </p:spTree>
    <p:extLst>
      <p:ext uri="{BB962C8B-B14F-4D97-AF65-F5344CB8AC3E}">
        <p14:creationId xmlns:p14="http://schemas.microsoft.com/office/powerpoint/2010/main" xmlns="" val="2016172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fade">
                                      <p:cBhvr>
                                        <p:cTn id="7" dur="20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fade">
                                      <p:cBhvr>
                                        <p:cTn id="12" dur="2000"/>
                                        <p:tgtEl>
                                          <p:spTgt spid="512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fade">
                                      <p:cBhvr>
                                        <p:cTn id="17" dur="20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What Is Cyberethics?</a:t>
            </a:r>
          </a:p>
        </p:txBody>
      </p:sp>
      <p:sp>
        <p:nvSpPr>
          <p:cNvPr id="9219" name="Rectangle 3"/>
          <p:cNvSpPr>
            <a:spLocks noGrp="1" noChangeArrowheads="1"/>
          </p:cNvSpPr>
          <p:nvPr>
            <p:ph type="body" idx="1"/>
          </p:nvPr>
        </p:nvSpPr>
        <p:spPr/>
        <p:txBody>
          <a:bodyPr/>
          <a:lstStyle/>
          <a:p>
            <a:pPr eaLnBrk="1" hangingPunct="1"/>
            <a:r>
              <a:rPr lang="en-US" sz="2800" i="1" smtClean="0">
                <a:cs typeface="Times New Roman" pitchFamily="18" charset="0"/>
              </a:rPr>
              <a:t>Cyberethics</a:t>
            </a:r>
            <a:r>
              <a:rPr lang="en-US" sz="2800" smtClean="0">
                <a:cs typeface="Times New Roman" pitchFamily="18" charset="0"/>
              </a:rPr>
              <a:t> is the study of moral, legal, and social issues involving cybertechnology. </a:t>
            </a:r>
          </a:p>
          <a:p>
            <a:pPr eaLnBrk="1" hangingPunct="1"/>
            <a:r>
              <a:rPr lang="en-US" sz="2800" smtClean="0">
                <a:cs typeface="Times New Roman" pitchFamily="18" charset="0"/>
              </a:rPr>
              <a:t>It examines the impact that cybertechnology has for our social, legal, and moral systems.</a:t>
            </a:r>
            <a:endParaRPr lang="en-US" sz="1200" smtClean="0">
              <a:cs typeface="Times New Roman" pitchFamily="18" charset="0"/>
            </a:endParaRPr>
          </a:p>
          <a:p>
            <a:pPr eaLnBrk="1" hangingPunct="1"/>
            <a:r>
              <a:rPr lang="en-US" sz="2800" smtClean="0">
                <a:cs typeface="Times New Roman" pitchFamily="18" charset="0"/>
              </a:rPr>
              <a:t>It also evaluates the social policies and laws that we frame in response to issues generated by the development and use of cybertechnology.  </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xmlns="" val="1360763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4000"/>
              <a:t>Cybertechnology and the Disabled (Continued)</a:t>
            </a:r>
          </a:p>
        </p:txBody>
      </p:sp>
      <p:sp>
        <p:nvSpPr>
          <p:cNvPr id="80899" name="Rectangle 3"/>
          <p:cNvSpPr>
            <a:spLocks noGrp="1" noChangeArrowheads="1"/>
          </p:cNvSpPr>
          <p:nvPr>
            <p:ph type="body" idx="1"/>
          </p:nvPr>
        </p:nvSpPr>
        <p:spPr/>
        <p:txBody>
          <a:bodyPr/>
          <a:lstStyle/>
          <a:p>
            <a:pPr>
              <a:lnSpc>
                <a:spcPct val="90000"/>
              </a:lnSpc>
            </a:pPr>
            <a:r>
              <a:rPr lang="en-US" dirty="0"/>
              <a:t>WAI applications range from software used in speech synthesizers and screen magnifiers to proposed applications that will benefit disabilities that are: </a:t>
            </a:r>
          </a:p>
          <a:p>
            <a:pPr marL="914400" indent="-450850">
              <a:lnSpc>
                <a:spcPct val="90000"/>
              </a:lnSpc>
            </a:pPr>
            <a:r>
              <a:rPr lang="en-US" sz="2400" dirty="0"/>
              <a:t>visual, </a:t>
            </a:r>
          </a:p>
          <a:p>
            <a:pPr marL="914400" indent="-450850">
              <a:lnSpc>
                <a:spcPct val="90000"/>
              </a:lnSpc>
            </a:pPr>
            <a:r>
              <a:rPr lang="en-US" sz="2400" dirty="0"/>
              <a:t>hearing, </a:t>
            </a:r>
          </a:p>
          <a:p>
            <a:pPr marL="914400" indent="-450850">
              <a:lnSpc>
                <a:spcPct val="90000"/>
              </a:lnSpc>
            </a:pPr>
            <a:r>
              <a:rPr lang="en-US" sz="2400" dirty="0"/>
              <a:t>physical,</a:t>
            </a:r>
          </a:p>
          <a:p>
            <a:pPr marL="914400" indent="-450850">
              <a:lnSpc>
                <a:spcPct val="90000"/>
              </a:lnSpc>
            </a:pPr>
            <a:r>
              <a:rPr lang="en-US" sz="2400" dirty="0"/>
              <a:t>cognitive, </a:t>
            </a:r>
          </a:p>
          <a:p>
            <a:pPr marL="914400" indent="-450850">
              <a:lnSpc>
                <a:spcPct val="90000"/>
              </a:lnSpc>
            </a:pPr>
            <a:r>
              <a:rPr lang="en-US" sz="2400" dirty="0"/>
              <a:t>neurological.</a:t>
            </a:r>
            <a:endParaRPr lang="en-US" dirty="0"/>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xmlns="" val="139511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fade">
                                      <p:cBhvr>
                                        <p:cTn id="12" dur="2000"/>
                                        <p:tgtEl>
                                          <p:spTgt spid="80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899">
                                            <p:txEl>
                                              <p:pRg st="1" end="1"/>
                                            </p:txEl>
                                          </p:spTgt>
                                        </p:tgtEl>
                                        <p:attrNameLst>
                                          <p:attrName>style.visibility</p:attrName>
                                        </p:attrNameLst>
                                      </p:cBhvr>
                                      <p:to>
                                        <p:strVal val="visible"/>
                                      </p:to>
                                    </p:set>
                                    <p:animEffect transition="in" filter="fade">
                                      <p:cBhvr>
                                        <p:cTn id="17" dur="2000"/>
                                        <p:tgtEl>
                                          <p:spTgt spid="80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899">
                                            <p:txEl>
                                              <p:pRg st="2" end="2"/>
                                            </p:txEl>
                                          </p:spTgt>
                                        </p:tgtEl>
                                        <p:attrNameLst>
                                          <p:attrName>style.visibility</p:attrName>
                                        </p:attrNameLst>
                                      </p:cBhvr>
                                      <p:to>
                                        <p:strVal val="visible"/>
                                      </p:to>
                                    </p:set>
                                    <p:animEffect transition="in" filter="fade">
                                      <p:cBhvr>
                                        <p:cTn id="22" dur="2000"/>
                                        <p:tgtEl>
                                          <p:spTgt spid="80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899">
                                            <p:txEl>
                                              <p:pRg st="3" end="3"/>
                                            </p:txEl>
                                          </p:spTgt>
                                        </p:tgtEl>
                                        <p:attrNameLst>
                                          <p:attrName>style.visibility</p:attrName>
                                        </p:attrNameLst>
                                      </p:cBhvr>
                                      <p:to>
                                        <p:strVal val="visible"/>
                                      </p:to>
                                    </p:set>
                                    <p:animEffect transition="in" filter="fade">
                                      <p:cBhvr>
                                        <p:cTn id="27" dur="2000"/>
                                        <p:tgtEl>
                                          <p:spTgt spid="808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0899">
                                            <p:txEl>
                                              <p:pRg st="4" end="4"/>
                                            </p:txEl>
                                          </p:spTgt>
                                        </p:tgtEl>
                                        <p:attrNameLst>
                                          <p:attrName>style.visibility</p:attrName>
                                        </p:attrNameLst>
                                      </p:cBhvr>
                                      <p:to>
                                        <p:strVal val="visible"/>
                                      </p:to>
                                    </p:set>
                                    <p:animEffect transition="in" filter="fade">
                                      <p:cBhvr>
                                        <p:cTn id="32" dur="2000"/>
                                        <p:tgtEl>
                                          <p:spTgt spid="808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0899">
                                            <p:txEl>
                                              <p:pRg st="5" end="5"/>
                                            </p:txEl>
                                          </p:spTgt>
                                        </p:tgtEl>
                                        <p:attrNameLst>
                                          <p:attrName>style.visibility</p:attrName>
                                        </p:attrNameLst>
                                      </p:cBhvr>
                                      <p:to>
                                        <p:strVal val="visible"/>
                                      </p:to>
                                    </p:set>
                                    <p:animEffect transition="in" filter="fade">
                                      <p:cBhvr>
                                        <p:cTn id="37" dur="2000"/>
                                        <p:tgtEl>
                                          <p:spTgt spid="80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Race and Cybertechnology</a:t>
            </a:r>
          </a:p>
        </p:txBody>
      </p:sp>
      <p:sp>
        <p:nvSpPr>
          <p:cNvPr id="17411" name="Rectangle 3"/>
          <p:cNvSpPr>
            <a:spLocks noGrp="1" noChangeArrowheads="1"/>
          </p:cNvSpPr>
          <p:nvPr>
            <p:ph type="body" idx="1"/>
          </p:nvPr>
        </p:nvSpPr>
        <p:spPr/>
        <p:txBody>
          <a:bodyPr/>
          <a:lstStyle/>
          <a:p>
            <a:r>
              <a:rPr lang="en-US"/>
              <a:t>Three kinds of issues affecting race and cybertechnology can be distinguished:</a:t>
            </a:r>
          </a:p>
          <a:p>
            <a:r>
              <a:rPr lang="en-US" sz="2800"/>
              <a:t>Internet usage patterns among minority groups;</a:t>
            </a:r>
          </a:p>
          <a:p>
            <a:r>
              <a:rPr lang="en-US" sz="2800"/>
              <a:t>technology policies affecting African Americans and racial minorities;</a:t>
            </a:r>
          </a:p>
          <a:p>
            <a:r>
              <a:rPr lang="en-US" sz="2800"/>
              <a:t>how the Internet has been used as a medium to spread racial prejudice.</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31</a:t>
            </a:fld>
            <a:endParaRPr lang="en-US">
              <a:solidFill>
                <a:srgbClr val="000000"/>
              </a:solidFill>
            </a:endParaRPr>
          </a:p>
        </p:txBody>
      </p:sp>
    </p:spTree>
    <p:extLst>
      <p:ext uri="{BB962C8B-B14F-4D97-AF65-F5344CB8AC3E}">
        <p14:creationId xmlns:p14="http://schemas.microsoft.com/office/powerpoint/2010/main" xmlns="" val="3770587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Gender and Cybertechnology</a:t>
            </a:r>
          </a:p>
        </p:txBody>
      </p:sp>
      <p:sp>
        <p:nvSpPr>
          <p:cNvPr id="21507" name="Rectangle 3"/>
          <p:cNvSpPr>
            <a:spLocks noGrp="1" noChangeArrowheads="1"/>
          </p:cNvSpPr>
          <p:nvPr>
            <p:ph type="body" idx="1"/>
          </p:nvPr>
        </p:nvSpPr>
        <p:spPr/>
        <p:txBody>
          <a:bodyPr/>
          <a:lstStyle/>
          <a:p>
            <a:r>
              <a:rPr lang="en-US" sz="4000"/>
              <a:t>Three distinct kinds of issues to consider affecting gender:</a:t>
            </a:r>
          </a:p>
          <a:p>
            <a:r>
              <a:rPr lang="en-US"/>
              <a:t>1. access issues (jobs for women in the computing/engineering fields);</a:t>
            </a:r>
          </a:p>
          <a:p>
            <a:r>
              <a:rPr lang="en-US"/>
              <a:t>2. gender bias in video-game software;</a:t>
            </a:r>
          </a:p>
          <a:p>
            <a:r>
              <a:rPr lang="en-US"/>
              <a:t>3. theoretical frameworks for understanding gender issues.</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32</a:t>
            </a:fld>
            <a:endParaRPr lang="en-US">
              <a:solidFill>
                <a:srgbClr val="000000"/>
              </a:solidFill>
            </a:endParaRPr>
          </a:p>
        </p:txBody>
      </p:sp>
    </p:spTree>
    <p:extLst>
      <p:ext uri="{BB962C8B-B14F-4D97-AF65-F5344CB8AC3E}">
        <p14:creationId xmlns:p14="http://schemas.microsoft.com/office/powerpoint/2010/main" xmlns="" val="3179634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Employment and Work</a:t>
            </a:r>
          </a:p>
        </p:txBody>
      </p:sp>
      <p:sp>
        <p:nvSpPr>
          <p:cNvPr id="26627" name="Rectangle 3"/>
          <p:cNvSpPr>
            <a:spLocks noGrp="1" noChangeArrowheads="1"/>
          </p:cNvSpPr>
          <p:nvPr>
            <p:ph type="body" idx="1"/>
          </p:nvPr>
        </p:nvSpPr>
        <p:spPr/>
        <p:txBody>
          <a:bodyPr/>
          <a:lstStyle/>
          <a:p>
            <a:pPr>
              <a:lnSpc>
                <a:spcPct val="90000"/>
              </a:lnSpc>
            </a:pPr>
            <a:r>
              <a:rPr lang="en-US"/>
              <a:t>Issues affecting employment and work in the Cyber-era can be examined in terms of two different kinds of concerns:</a:t>
            </a:r>
          </a:p>
          <a:p>
            <a:pPr>
              <a:lnSpc>
                <a:spcPct val="90000"/>
              </a:lnSpc>
            </a:pPr>
            <a:r>
              <a:rPr lang="en-US" sz="2800"/>
              <a:t>1. </a:t>
            </a:r>
            <a:r>
              <a:rPr lang="en-US" sz="2800" i="1"/>
              <a:t>quantity</a:t>
            </a:r>
            <a:r>
              <a:rPr lang="en-US" sz="2800"/>
              <a:t> of jobs;</a:t>
            </a:r>
          </a:p>
          <a:p>
            <a:pPr>
              <a:lnSpc>
                <a:spcPct val="90000"/>
              </a:lnSpc>
            </a:pPr>
            <a:r>
              <a:rPr lang="en-US" sz="2800"/>
              <a:t>2. </a:t>
            </a:r>
            <a:r>
              <a:rPr lang="en-US" sz="2800" i="1"/>
              <a:t>quality</a:t>
            </a:r>
            <a:r>
              <a:rPr lang="en-US" sz="2800"/>
              <a:t> of work.</a:t>
            </a:r>
          </a:p>
          <a:p>
            <a:pPr>
              <a:lnSpc>
                <a:spcPct val="90000"/>
              </a:lnSpc>
            </a:pPr>
            <a:r>
              <a:rPr lang="en-US"/>
              <a:t>Some social theorists suggest that work in the Cyber-era has been </a:t>
            </a:r>
            <a:r>
              <a:rPr lang="en-US" i="1"/>
              <a:t>transformed</a:t>
            </a:r>
            <a:r>
              <a:rPr lang="en-US"/>
              <a:t>.</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xmlns="" val="421057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4000"/>
              <a:t>Transformation of Work in the Era of Cybertechnology</a:t>
            </a:r>
          </a:p>
        </p:txBody>
      </p:sp>
      <p:sp>
        <p:nvSpPr>
          <p:cNvPr id="57347" name="Rectangle 3"/>
          <p:cNvSpPr>
            <a:spLocks noGrp="1" noChangeArrowheads="1"/>
          </p:cNvSpPr>
          <p:nvPr>
            <p:ph type="body" idx="1"/>
          </p:nvPr>
        </p:nvSpPr>
        <p:spPr>
          <a:xfrm>
            <a:off x="107504" y="2017713"/>
            <a:ext cx="8847584" cy="4114800"/>
          </a:xfrm>
        </p:spPr>
        <p:txBody>
          <a:bodyPr/>
          <a:lstStyle/>
          <a:p>
            <a:r>
              <a:rPr lang="en-US" dirty="0"/>
              <a:t>Cybertechnology has transformed the nature of work, raising social and ethical issues involving: </a:t>
            </a:r>
          </a:p>
          <a:p>
            <a:pPr indent="350838"/>
            <a:r>
              <a:rPr lang="en-US" i="1" dirty="0"/>
              <a:t>job displacement</a:t>
            </a:r>
            <a:r>
              <a:rPr lang="en-US" dirty="0"/>
              <a:t> and </a:t>
            </a:r>
            <a:r>
              <a:rPr lang="en-US" i="1" dirty="0"/>
              <a:t>automation</a:t>
            </a:r>
            <a:r>
              <a:rPr lang="en-US" dirty="0"/>
              <a:t>, </a:t>
            </a:r>
          </a:p>
          <a:p>
            <a:pPr indent="350838"/>
            <a:r>
              <a:rPr lang="en-US" i="1" dirty="0"/>
              <a:t>robotics</a:t>
            </a:r>
            <a:r>
              <a:rPr lang="en-US" dirty="0"/>
              <a:t> and </a:t>
            </a:r>
            <a:r>
              <a:rPr lang="en-US" i="1" dirty="0"/>
              <a:t>expert systems</a:t>
            </a:r>
            <a:r>
              <a:rPr lang="en-US" dirty="0"/>
              <a:t>, </a:t>
            </a:r>
          </a:p>
          <a:p>
            <a:pPr indent="350838"/>
            <a:r>
              <a:rPr lang="en-US" i="1" dirty="0"/>
              <a:t>remote work</a:t>
            </a:r>
            <a:r>
              <a:rPr lang="en-US" dirty="0"/>
              <a:t> and </a:t>
            </a:r>
            <a:r>
              <a:rPr lang="en-US" i="1" dirty="0"/>
              <a:t>virtual organizations</a:t>
            </a:r>
            <a:r>
              <a:rPr lang="en-US" dirty="0"/>
              <a:t>,</a:t>
            </a:r>
          </a:p>
          <a:p>
            <a:pPr indent="350838"/>
            <a:r>
              <a:rPr lang="en-US" i="1" dirty="0"/>
              <a:t>globalization</a:t>
            </a:r>
            <a:r>
              <a:rPr lang="en-US" dirty="0"/>
              <a:t> and </a:t>
            </a:r>
            <a:r>
              <a:rPr lang="en-US" i="1" dirty="0"/>
              <a:t>outsourcing</a:t>
            </a:r>
            <a:r>
              <a:rPr lang="en-US" dirty="0"/>
              <a:t>. </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34</a:t>
            </a:fld>
            <a:endParaRPr lang="en-US" dirty="0">
              <a:solidFill>
                <a:srgbClr val="000000"/>
              </a:solidFill>
            </a:endParaRPr>
          </a:p>
        </p:txBody>
      </p:sp>
    </p:spTree>
    <p:extLst>
      <p:ext uri="{BB962C8B-B14F-4D97-AF65-F5344CB8AC3E}">
        <p14:creationId xmlns:p14="http://schemas.microsoft.com/office/powerpoint/2010/main" xmlns="" val="1092553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20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fade">
                                      <p:cBhvr>
                                        <p:cTn id="12" dur="2000"/>
                                        <p:tgtEl>
                                          <p:spTgt spid="57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347">
                                            <p:txEl>
                                              <p:pRg st="1" end="1"/>
                                            </p:txEl>
                                          </p:spTgt>
                                        </p:tgtEl>
                                        <p:attrNameLst>
                                          <p:attrName>style.visibility</p:attrName>
                                        </p:attrNameLst>
                                      </p:cBhvr>
                                      <p:to>
                                        <p:strVal val="visible"/>
                                      </p:to>
                                    </p:set>
                                    <p:animEffect transition="in" filter="fade">
                                      <p:cBhvr>
                                        <p:cTn id="17" dur="2000"/>
                                        <p:tgtEl>
                                          <p:spTgt spid="573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347">
                                            <p:txEl>
                                              <p:pRg st="2" end="2"/>
                                            </p:txEl>
                                          </p:spTgt>
                                        </p:tgtEl>
                                        <p:attrNameLst>
                                          <p:attrName>style.visibility</p:attrName>
                                        </p:attrNameLst>
                                      </p:cBhvr>
                                      <p:to>
                                        <p:strVal val="visible"/>
                                      </p:to>
                                    </p:set>
                                    <p:animEffect transition="in" filter="fade">
                                      <p:cBhvr>
                                        <p:cTn id="22" dur="2000"/>
                                        <p:tgtEl>
                                          <p:spTgt spid="573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347">
                                            <p:txEl>
                                              <p:pRg st="3" end="3"/>
                                            </p:txEl>
                                          </p:spTgt>
                                        </p:tgtEl>
                                        <p:attrNameLst>
                                          <p:attrName>style.visibility</p:attrName>
                                        </p:attrNameLst>
                                      </p:cBhvr>
                                      <p:to>
                                        <p:strVal val="visible"/>
                                      </p:to>
                                    </p:set>
                                    <p:animEffect transition="in" filter="fade">
                                      <p:cBhvr>
                                        <p:cTn id="27" dur="2000"/>
                                        <p:tgtEl>
                                          <p:spTgt spid="573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7347">
                                            <p:txEl>
                                              <p:pRg st="4" end="4"/>
                                            </p:txEl>
                                          </p:spTgt>
                                        </p:tgtEl>
                                        <p:attrNameLst>
                                          <p:attrName>style.visibility</p:attrName>
                                        </p:attrNameLst>
                                      </p:cBhvr>
                                      <p:to>
                                        <p:strVal val="visible"/>
                                      </p:to>
                                    </p:set>
                                    <p:animEffect transition="in" filter="fade">
                                      <p:cBhvr>
                                        <p:cTn id="32" dur="20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a:t>Virtual Organizations and Remote Work (Continued)</a:t>
            </a:r>
          </a:p>
        </p:txBody>
      </p:sp>
      <p:sp>
        <p:nvSpPr>
          <p:cNvPr id="86019" name="Rectangle 3"/>
          <p:cNvSpPr>
            <a:spLocks noGrp="1" noChangeArrowheads="1"/>
          </p:cNvSpPr>
          <p:nvPr>
            <p:ph type="body" idx="1"/>
          </p:nvPr>
        </p:nvSpPr>
        <p:spPr/>
        <p:txBody>
          <a:bodyPr/>
          <a:lstStyle/>
          <a:p>
            <a:pPr>
              <a:lnSpc>
                <a:spcPct val="80000"/>
              </a:lnSpc>
            </a:pPr>
            <a:r>
              <a:rPr lang="en-US" sz="3600" i="1"/>
              <a:t>Remote Work </a:t>
            </a:r>
            <a:r>
              <a:rPr lang="en-US" sz="3600"/>
              <a:t>can be organized into:</a:t>
            </a:r>
          </a:p>
          <a:p>
            <a:pPr>
              <a:lnSpc>
                <a:spcPct val="80000"/>
              </a:lnSpc>
            </a:pPr>
            <a:r>
              <a:rPr lang="en-US" sz="2800" i="1"/>
              <a:t>telework</a:t>
            </a:r>
            <a:r>
              <a:rPr lang="en-US" sz="2800"/>
              <a:t> – i.e., </a:t>
            </a:r>
            <a:r>
              <a:rPr lang="en-US" sz="2800">
                <a:cs typeface="Times New Roman" pitchFamily="18" charset="0"/>
              </a:rPr>
              <a:t>organizational work performed outside the organizational confines.</a:t>
            </a:r>
          </a:p>
          <a:p>
            <a:pPr>
              <a:lnSpc>
                <a:spcPct val="80000"/>
              </a:lnSpc>
            </a:pPr>
            <a:r>
              <a:rPr lang="en-US" sz="2800" i="1">
                <a:cs typeface="Times New Roman" pitchFamily="18" charset="0"/>
              </a:rPr>
              <a:t>telecommuting – </a:t>
            </a:r>
            <a:r>
              <a:rPr lang="en-US" sz="2800">
                <a:cs typeface="Times New Roman" pitchFamily="18" charset="0"/>
              </a:rPr>
              <a:t>i.e.,</a:t>
            </a:r>
            <a:r>
              <a:rPr lang="en-US" sz="2800" i="1">
                <a:cs typeface="Times New Roman" pitchFamily="18" charset="0"/>
              </a:rPr>
              <a:t> </a:t>
            </a:r>
            <a:r>
              <a:rPr lang="en-US" sz="2800">
                <a:cs typeface="Times New Roman" pitchFamily="18" charset="0"/>
              </a:rPr>
              <a:t>the use of computer and communications technologies to transport work to the worker as a substitute for physical transportation of the worker to the workplace (Rosenberg, 1997).</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xmlns="" val="2725434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fade">
                                      <p:cBhvr>
                                        <p:cTn id="7" dur="2000"/>
                                        <p:tgtEl>
                                          <p:spTgt spid="86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fade">
                                      <p:cBhvr>
                                        <p:cTn id="12" dur="2000"/>
                                        <p:tgtEl>
                                          <p:spTgt spid="86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fade">
                                      <p:cBhvr>
                                        <p:cTn id="17" dur="2000"/>
                                        <p:tgtEl>
                                          <p:spTgt spid="860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019">
                                            <p:txEl>
                                              <p:pRg st="2" end="2"/>
                                            </p:txEl>
                                          </p:spTgt>
                                        </p:tgtEl>
                                        <p:attrNameLst>
                                          <p:attrName>style.visibility</p:attrName>
                                        </p:attrNameLst>
                                      </p:cBhvr>
                                      <p:to>
                                        <p:strVal val="visible"/>
                                      </p:to>
                                    </p:set>
                                    <p:animEffect transition="in" filter="fade">
                                      <p:cBhvr>
                                        <p:cTn id="22" dur="2000"/>
                                        <p:tgtEl>
                                          <p:spTgt spid="8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Globalization and Outsourcing</a:t>
            </a:r>
          </a:p>
        </p:txBody>
      </p:sp>
      <p:sp>
        <p:nvSpPr>
          <p:cNvPr id="58371" name="Rectangle 3"/>
          <p:cNvSpPr>
            <a:spLocks noGrp="1" noChangeArrowheads="1"/>
          </p:cNvSpPr>
          <p:nvPr>
            <p:ph type="body" idx="1"/>
          </p:nvPr>
        </p:nvSpPr>
        <p:spPr/>
        <p:txBody>
          <a:bodyPr/>
          <a:lstStyle/>
          <a:p>
            <a:r>
              <a:rPr lang="en-US" sz="3600"/>
              <a:t>Torin Monahan (2005) defines </a:t>
            </a:r>
            <a:r>
              <a:rPr lang="en-US" sz="3600" i="1"/>
              <a:t>globalization</a:t>
            </a:r>
            <a:r>
              <a:rPr lang="en-US" sz="3600"/>
              <a:t> as</a:t>
            </a:r>
            <a:endParaRPr lang="en-US"/>
          </a:p>
          <a:p>
            <a:pPr lvl="1">
              <a:buFont typeface="Wingdings" pitchFamily="2" charset="2"/>
              <a:buNone/>
            </a:pPr>
            <a:r>
              <a:rPr lang="en-US"/>
              <a:t>   …</a:t>
            </a:r>
            <a:r>
              <a:rPr lang="en-US" sz="3200"/>
              <a:t>the blurring of boundaries previously held as stable and fixed…between local/global, public/private [and] nation/world.</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36</a:t>
            </a:fld>
            <a:endParaRPr lang="en-US">
              <a:solidFill>
                <a:srgbClr val="000000"/>
              </a:solidFill>
            </a:endParaRPr>
          </a:p>
        </p:txBody>
      </p:sp>
    </p:spTree>
    <p:extLst>
      <p:ext uri="{BB962C8B-B14F-4D97-AF65-F5344CB8AC3E}">
        <p14:creationId xmlns:p14="http://schemas.microsoft.com/office/powerpoint/2010/main" xmlns="" val="2897648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20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0" end="0"/>
                                            </p:txEl>
                                          </p:spTgt>
                                        </p:tgtEl>
                                        <p:attrNameLst>
                                          <p:attrName>style.visibility</p:attrName>
                                        </p:attrNameLst>
                                      </p:cBhvr>
                                      <p:to>
                                        <p:strVal val="visible"/>
                                      </p:to>
                                    </p:set>
                                    <p:animEffect transition="in" filter="fade">
                                      <p:cBhvr>
                                        <p:cTn id="12" dur="2000"/>
                                        <p:tgtEl>
                                          <p:spTgt spid="5837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371">
                                            <p:txEl>
                                              <p:pRg st="1" end="1"/>
                                            </p:txEl>
                                          </p:spTgt>
                                        </p:tgtEl>
                                        <p:attrNameLst>
                                          <p:attrName>style.visibility</p:attrName>
                                        </p:attrNameLst>
                                      </p:cBhvr>
                                      <p:to>
                                        <p:strVal val="visible"/>
                                      </p:to>
                                    </p:set>
                                    <p:animEffect transition="in" filter="fade">
                                      <p:cBhvr>
                                        <p:cTn id="15" dur="20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Globalization (Continued)</a:t>
            </a:r>
          </a:p>
        </p:txBody>
      </p:sp>
      <p:sp>
        <p:nvSpPr>
          <p:cNvPr id="87043" name="Rectangle 3"/>
          <p:cNvSpPr>
            <a:spLocks noGrp="1" noChangeArrowheads="1"/>
          </p:cNvSpPr>
          <p:nvPr>
            <p:ph type="body" idx="1"/>
          </p:nvPr>
        </p:nvSpPr>
        <p:spPr/>
        <p:txBody>
          <a:bodyPr/>
          <a:lstStyle/>
          <a:p>
            <a:r>
              <a:rPr lang="en-US" sz="3600" dirty="0"/>
              <a:t>Discussions of globalization tend to focus on concerns affecting: </a:t>
            </a:r>
          </a:p>
          <a:p>
            <a:pPr indent="346075"/>
            <a:r>
              <a:rPr lang="en-US" sz="2800" dirty="0"/>
              <a:t>labor outsourcing, </a:t>
            </a:r>
          </a:p>
          <a:p>
            <a:pPr indent="346075"/>
            <a:r>
              <a:rPr lang="en-US" sz="2800" dirty="0"/>
              <a:t>international trade agreements, </a:t>
            </a:r>
          </a:p>
          <a:p>
            <a:pPr indent="346075"/>
            <a:r>
              <a:rPr lang="en-US" sz="2800" dirty="0"/>
              <a:t>immigration, </a:t>
            </a:r>
          </a:p>
          <a:p>
            <a:pPr indent="346075"/>
            <a:r>
              <a:rPr lang="en-US" sz="2800" dirty="0"/>
              <a:t>cultural homogenization.</a:t>
            </a:r>
            <a:endParaRPr lang="en-US" dirty="0"/>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xmlns="" val="850114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fade">
                                      <p:cBhvr>
                                        <p:cTn id="7" dur="20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0" end="0"/>
                                            </p:txEl>
                                          </p:spTgt>
                                        </p:tgtEl>
                                        <p:attrNameLst>
                                          <p:attrName>style.visibility</p:attrName>
                                        </p:attrNameLst>
                                      </p:cBhvr>
                                      <p:to>
                                        <p:strVal val="visible"/>
                                      </p:to>
                                    </p:set>
                                    <p:animEffect transition="in" filter="fade">
                                      <p:cBhvr>
                                        <p:cTn id="12" dur="2000"/>
                                        <p:tgtEl>
                                          <p:spTgt spid="87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3">
                                            <p:txEl>
                                              <p:pRg st="1" end="1"/>
                                            </p:txEl>
                                          </p:spTgt>
                                        </p:tgtEl>
                                        <p:attrNameLst>
                                          <p:attrName>style.visibility</p:attrName>
                                        </p:attrNameLst>
                                      </p:cBhvr>
                                      <p:to>
                                        <p:strVal val="visible"/>
                                      </p:to>
                                    </p:set>
                                    <p:animEffect transition="in" filter="fade">
                                      <p:cBhvr>
                                        <p:cTn id="17" dur="2000"/>
                                        <p:tgtEl>
                                          <p:spTgt spid="870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043">
                                            <p:txEl>
                                              <p:pRg st="2" end="2"/>
                                            </p:txEl>
                                          </p:spTgt>
                                        </p:tgtEl>
                                        <p:attrNameLst>
                                          <p:attrName>style.visibility</p:attrName>
                                        </p:attrNameLst>
                                      </p:cBhvr>
                                      <p:to>
                                        <p:strVal val="visible"/>
                                      </p:to>
                                    </p:set>
                                    <p:animEffect transition="in" filter="fade">
                                      <p:cBhvr>
                                        <p:cTn id="22" dur="2000"/>
                                        <p:tgtEl>
                                          <p:spTgt spid="870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043">
                                            <p:txEl>
                                              <p:pRg st="3" end="3"/>
                                            </p:txEl>
                                          </p:spTgt>
                                        </p:tgtEl>
                                        <p:attrNameLst>
                                          <p:attrName>style.visibility</p:attrName>
                                        </p:attrNameLst>
                                      </p:cBhvr>
                                      <p:to>
                                        <p:strVal val="visible"/>
                                      </p:to>
                                    </p:set>
                                    <p:animEffect transition="in" filter="fade">
                                      <p:cBhvr>
                                        <p:cTn id="27" dur="2000"/>
                                        <p:tgtEl>
                                          <p:spTgt spid="870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7043">
                                            <p:txEl>
                                              <p:pRg st="4" end="4"/>
                                            </p:txEl>
                                          </p:spTgt>
                                        </p:tgtEl>
                                        <p:attrNameLst>
                                          <p:attrName>style.visibility</p:attrName>
                                        </p:attrNameLst>
                                      </p:cBhvr>
                                      <p:to>
                                        <p:strVal val="visible"/>
                                      </p:to>
                                    </p:set>
                                    <p:animEffect transition="in" filter="fade">
                                      <p:cBhvr>
                                        <p:cTn id="32" dur="20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i="1"/>
              <a:t>Quality</a:t>
            </a:r>
            <a:r>
              <a:rPr lang="en-US"/>
              <a:t> of Work-life</a:t>
            </a:r>
          </a:p>
        </p:txBody>
      </p:sp>
      <p:sp>
        <p:nvSpPr>
          <p:cNvPr id="30723" name="Rectangle 3"/>
          <p:cNvSpPr>
            <a:spLocks noGrp="1" noChangeArrowheads="1"/>
          </p:cNvSpPr>
          <p:nvPr>
            <p:ph type="body" idx="1"/>
          </p:nvPr>
        </p:nvSpPr>
        <p:spPr>
          <a:xfrm>
            <a:off x="179512" y="2122512"/>
            <a:ext cx="8775576" cy="4114800"/>
          </a:xfrm>
        </p:spPr>
        <p:txBody>
          <a:bodyPr/>
          <a:lstStyle/>
          <a:p>
            <a:pPr marL="0" indent="0">
              <a:lnSpc>
                <a:spcPct val="80000"/>
              </a:lnSpc>
              <a:buNone/>
            </a:pPr>
            <a:r>
              <a:rPr lang="en-US" sz="2800" dirty="0"/>
              <a:t>Some quality-related issues affecting work-life include health and safety concerns such as:</a:t>
            </a:r>
          </a:p>
          <a:p>
            <a:pPr>
              <a:buFont typeface="Wingdings" pitchFamily="2" charset="2"/>
              <a:buChar char="§"/>
            </a:pPr>
            <a:r>
              <a:rPr lang="en-US" sz="2800" dirty="0"/>
              <a:t>repetitive stress injury (RSI) and carpal tunnel syndrome (CTS</a:t>
            </a:r>
            <a:r>
              <a:rPr lang="en-US" sz="2800" dirty="0" smtClean="0"/>
              <a:t>)</a:t>
            </a:r>
            <a:r>
              <a:rPr lang="tr-TR" sz="2800" dirty="0" smtClean="0"/>
              <a:t> (</a:t>
            </a:r>
            <a:r>
              <a:rPr lang="en-GB" sz="2000" i="1" dirty="0">
                <a:solidFill>
                  <a:srgbClr val="222222"/>
                </a:solidFill>
                <a:latin typeface="arial"/>
              </a:rPr>
              <a:t>Carpal tunnel syndrome</a:t>
            </a:r>
            <a:r>
              <a:rPr lang="en-GB" sz="2000" dirty="0">
                <a:solidFill>
                  <a:srgbClr val="222222"/>
                </a:solidFill>
                <a:latin typeface="arial"/>
              </a:rPr>
              <a:t> is a common source of hand numbness and pain. It is more common in women than men. el bileği ağrıları </a:t>
            </a:r>
            <a:r>
              <a:rPr lang="tr-TR" sz="2000" dirty="0" smtClean="0">
                <a:solidFill>
                  <a:srgbClr val="222222"/>
                </a:solidFill>
                <a:latin typeface="arial"/>
              </a:rPr>
              <a:t>)</a:t>
            </a:r>
            <a:endParaRPr lang="en-GB" sz="2000" dirty="0">
              <a:solidFill>
                <a:srgbClr val="222222"/>
              </a:solidFill>
              <a:latin typeface="arial"/>
            </a:endParaRPr>
          </a:p>
          <a:p>
            <a:pPr>
              <a:lnSpc>
                <a:spcPct val="80000"/>
              </a:lnSpc>
              <a:buFont typeface="Wingdings" pitchFamily="2" charset="2"/>
              <a:buChar char="§"/>
            </a:pPr>
            <a:r>
              <a:rPr lang="en-US" sz="2800" dirty="0" smtClean="0"/>
              <a:t>video </a:t>
            </a:r>
            <a:r>
              <a:rPr lang="en-US" sz="2800" dirty="0"/>
              <a:t>operator’s distress syndrome (VODS</a:t>
            </a:r>
            <a:r>
              <a:rPr lang="en-US" sz="2800" dirty="0" smtClean="0"/>
              <a:t>).</a:t>
            </a:r>
            <a:r>
              <a:rPr lang="tr-TR" sz="1200" dirty="0" smtClean="0"/>
              <a:t>        ( </a:t>
            </a:r>
            <a:r>
              <a:rPr lang="en-GB" sz="2000" dirty="0">
                <a:solidFill>
                  <a:srgbClr val="222222"/>
                </a:solidFill>
                <a:latin typeface="arial"/>
              </a:rPr>
              <a:t>If you are in </a:t>
            </a:r>
            <a:r>
              <a:rPr lang="en-GB" sz="2000" i="1" dirty="0" smtClean="0">
                <a:solidFill>
                  <a:srgbClr val="222222"/>
                </a:solidFill>
                <a:latin typeface="arial"/>
              </a:rPr>
              <a:t>distress</a:t>
            </a:r>
            <a:r>
              <a:rPr lang="tr-TR" sz="2000" i="1" dirty="0" smtClean="0">
                <a:solidFill>
                  <a:srgbClr val="222222"/>
                </a:solidFill>
                <a:latin typeface="arial"/>
              </a:rPr>
              <a:t> (</a:t>
            </a:r>
            <a:r>
              <a:rPr lang="tr-TR" sz="1600" b="1" i="1" dirty="0" smtClean="0">
                <a:solidFill>
                  <a:srgbClr val="222222"/>
                </a:solidFill>
                <a:latin typeface="arial"/>
              </a:rPr>
              <a:t>üzüntü, dert</a:t>
            </a:r>
            <a:r>
              <a:rPr lang="tr-TR" sz="2000" i="1" dirty="0" smtClean="0">
                <a:solidFill>
                  <a:srgbClr val="222222"/>
                </a:solidFill>
                <a:latin typeface="arial"/>
              </a:rPr>
              <a:t>,)</a:t>
            </a:r>
            <a:r>
              <a:rPr lang="en-GB" sz="2000" dirty="0" smtClean="0">
                <a:solidFill>
                  <a:srgbClr val="222222"/>
                </a:solidFill>
                <a:latin typeface="arial"/>
              </a:rPr>
              <a:t> </a:t>
            </a:r>
            <a:r>
              <a:rPr lang="en-GB" sz="2000" dirty="0">
                <a:solidFill>
                  <a:srgbClr val="222222"/>
                </a:solidFill>
                <a:latin typeface="arial"/>
              </a:rPr>
              <a:t>, you are in trouble. You're hurting — </a:t>
            </a:r>
            <a:r>
              <a:rPr lang="en-GB" sz="2000" dirty="0" smtClean="0">
                <a:solidFill>
                  <a:srgbClr val="222222"/>
                </a:solidFill>
                <a:latin typeface="arial"/>
              </a:rPr>
              <a:t>either </a:t>
            </a:r>
            <a:r>
              <a:rPr lang="en-GB" sz="2000" dirty="0">
                <a:solidFill>
                  <a:srgbClr val="222222"/>
                </a:solidFill>
                <a:latin typeface="arial"/>
              </a:rPr>
              <a:t>physically or mentally</a:t>
            </a:r>
            <a:r>
              <a:rPr lang="en-GB" sz="2000" dirty="0" smtClean="0">
                <a:solidFill>
                  <a:srgbClr val="222222"/>
                </a:solidFill>
                <a:latin typeface="arial"/>
              </a:rPr>
              <a:t>.</a:t>
            </a:r>
            <a:r>
              <a:rPr lang="tr-TR" sz="2000" dirty="0" smtClean="0">
                <a:solidFill>
                  <a:srgbClr val="222222"/>
                </a:solidFill>
                <a:latin typeface="arial"/>
              </a:rPr>
              <a:t>)</a:t>
            </a:r>
          </a:p>
          <a:p>
            <a:pPr marL="0" indent="0">
              <a:lnSpc>
                <a:spcPct val="80000"/>
              </a:lnSpc>
              <a:buNone/>
            </a:pPr>
            <a:endParaRPr lang="tr-TR" sz="2000" dirty="0" smtClean="0">
              <a:solidFill>
                <a:srgbClr val="222222"/>
              </a:solidFill>
              <a:latin typeface="arial"/>
            </a:endParaRPr>
          </a:p>
          <a:p>
            <a:pPr marL="0" indent="0">
              <a:lnSpc>
                <a:spcPct val="80000"/>
              </a:lnSpc>
              <a:buNone/>
            </a:pPr>
            <a:r>
              <a:rPr lang="en-US" dirty="0" smtClean="0"/>
              <a:t>Many </a:t>
            </a:r>
            <a:r>
              <a:rPr lang="en-US" dirty="0"/>
              <a:t>companies have developed ergonomic </a:t>
            </a:r>
            <a:r>
              <a:rPr lang="tr-TR" dirty="0" smtClean="0"/>
              <a:t/>
            </a:r>
            <a:br>
              <a:rPr lang="tr-TR" dirty="0" smtClean="0"/>
            </a:br>
            <a:r>
              <a:rPr lang="en-US" dirty="0" smtClean="0"/>
              <a:t>policies </a:t>
            </a:r>
            <a:r>
              <a:rPr lang="en-US" dirty="0"/>
              <a:t>to respond to these concerns.</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xmlns="" val="111328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4000"/>
              <a:t>Quality of Work-Life (Continued)</a:t>
            </a:r>
          </a:p>
        </p:txBody>
      </p:sp>
      <p:sp>
        <p:nvSpPr>
          <p:cNvPr id="61443" name="Rectangle 3"/>
          <p:cNvSpPr>
            <a:spLocks noGrp="1" noChangeArrowheads="1"/>
          </p:cNvSpPr>
          <p:nvPr>
            <p:ph type="body" idx="1"/>
          </p:nvPr>
        </p:nvSpPr>
        <p:spPr/>
        <p:txBody>
          <a:bodyPr/>
          <a:lstStyle/>
          <a:p>
            <a:r>
              <a:rPr lang="en-US" sz="3600"/>
              <a:t>Other quality-related issues affecting work-life include stress resulting from:</a:t>
            </a:r>
          </a:p>
          <a:p>
            <a:r>
              <a:rPr lang="en-US" i="1"/>
              <a:t>workplace surveillance</a:t>
            </a:r>
            <a:r>
              <a:rPr lang="en-US"/>
              <a:t>;</a:t>
            </a:r>
          </a:p>
          <a:p>
            <a:r>
              <a:rPr lang="en-US" i="1"/>
              <a:t>employee monitoring</a:t>
            </a:r>
            <a:r>
              <a:rPr lang="en-US"/>
              <a:t>.</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xmlns="" val="1704895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fade">
                                      <p:cBhvr>
                                        <p:cTn id="7" dur="20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0" end="0"/>
                                            </p:txEl>
                                          </p:spTgt>
                                        </p:tgtEl>
                                        <p:attrNameLst>
                                          <p:attrName>style.visibility</p:attrName>
                                        </p:attrNameLst>
                                      </p:cBhvr>
                                      <p:to>
                                        <p:strVal val="visible"/>
                                      </p:to>
                                    </p:set>
                                    <p:animEffect transition="in" filter="fade">
                                      <p:cBhvr>
                                        <p:cTn id="12" dur="2000"/>
                                        <p:tgtEl>
                                          <p:spTgt spid="614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43">
                                            <p:txEl>
                                              <p:pRg st="1" end="1"/>
                                            </p:txEl>
                                          </p:spTgt>
                                        </p:tgtEl>
                                        <p:attrNameLst>
                                          <p:attrName>style.visibility</p:attrName>
                                        </p:attrNameLst>
                                      </p:cBhvr>
                                      <p:to>
                                        <p:strVal val="visible"/>
                                      </p:to>
                                    </p:set>
                                    <p:animEffect transition="in" filter="fade">
                                      <p:cBhvr>
                                        <p:cTn id="17" dur="2000"/>
                                        <p:tgtEl>
                                          <p:spTgt spid="614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43">
                                            <p:txEl>
                                              <p:pRg st="2" end="2"/>
                                            </p:txEl>
                                          </p:spTgt>
                                        </p:tgtEl>
                                        <p:attrNameLst>
                                          <p:attrName>style.visibility</p:attrName>
                                        </p:attrNameLst>
                                      </p:cBhvr>
                                      <p:to>
                                        <p:strVal val="visible"/>
                                      </p:to>
                                    </p:set>
                                    <p:animEffect transition="in" filter="fade">
                                      <p:cBhvr>
                                        <p:cTn id="22" dur="20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What Is Cybertechnology?</a:t>
            </a:r>
          </a:p>
        </p:txBody>
      </p:sp>
      <p:sp>
        <p:nvSpPr>
          <p:cNvPr id="11267" name="Rectangle 3"/>
          <p:cNvSpPr>
            <a:spLocks noGrp="1" noChangeArrowheads="1"/>
          </p:cNvSpPr>
          <p:nvPr>
            <p:ph type="body" idx="1"/>
          </p:nvPr>
        </p:nvSpPr>
        <p:spPr/>
        <p:txBody>
          <a:bodyPr/>
          <a:lstStyle/>
          <a:p>
            <a:pPr eaLnBrk="1" hangingPunct="1">
              <a:lnSpc>
                <a:spcPct val="90000"/>
              </a:lnSpc>
            </a:pPr>
            <a:r>
              <a:rPr lang="en-US" sz="2800" i="1" smtClean="0">
                <a:solidFill>
                  <a:srgbClr val="000000"/>
                </a:solidFill>
                <a:cs typeface="Times New Roman" pitchFamily="18" charset="0"/>
              </a:rPr>
              <a:t>Cybertechnology</a:t>
            </a:r>
            <a:r>
              <a:rPr lang="en-US" sz="2800" smtClean="0">
                <a:solidFill>
                  <a:srgbClr val="000000"/>
                </a:solidFill>
                <a:cs typeface="Times New Roman" pitchFamily="18" charset="0"/>
              </a:rPr>
              <a:t> refers to a wide range of computing and communications devices </a:t>
            </a:r>
          </a:p>
          <a:p>
            <a:pPr lvl="1" eaLnBrk="1" hangingPunct="1">
              <a:lnSpc>
                <a:spcPct val="90000"/>
              </a:lnSpc>
              <a:buFont typeface="Wingdings" pitchFamily="2" charset="2"/>
              <a:buNone/>
            </a:pPr>
            <a:r>
              <a:rPr lang="en-US" sz="2400" smtClean="0">
                <a:solidFill>
                  <a:srgbClr val="000000"/>
                </a:solidFill>
                <a:cs typeface="Times New Roman" pitchFamily="18" charset="0"/>
              </a:rPr>
              <a:t>   – from standalone computers, to "connected" or networked computing and communications technologies, to the Internet itself. </a:t>
            </a:r>
          </a:p>
          <a:p>
            <a:pPr eaLnBrk="1" hangingPunct="1">
              <a:lnSpc>
                <a:spcPct val="90000"/>
              </a:lnSpc>
            </a:pPr>
            <a:r>
              <a:rPr lang="en-US" sz="2800" smtClean="0">
                <a:solidFill>
                  <a:srgbClr val="000000"/>
                </a:solidFill>
                <a:cs typeface="Times New Roman" pitchFamily="18" charset="0"/>
              </a:rPr>
              <a:t>Cybertechnologies include: </a:t>
            </a:r>
          </a:p>
          <a:p>
            <a:pPr eaLnBrk="1" hangingPunct="1">
              <a:lnSpc>
                <a:spcPct val="90000"/>
              </a:lnSpc>
            </a:pPr>
            <a:r>
              <a:rPr lang="en-US" sz="2400" smtClean="0">
                <a:solidFill>
                  <a:srgbClr val="000000"/>
                </a:solidFill>
                <a:cs typeface="Times New Roman" pitchFamily="18" charset="0"/>
              </a:rPr>
              <a:t>hand-held devices (such as personal digital assistants);</a:t>
            </a:r>
          </a:p>
          <a:p>
            <a:pPr eaLnBrk="1" hangingPunct="1">
              <a:lnSpc>
                <a:spcPct val="90000"/>
              </a:lnSpc>
            </a:pPr>
            <a:r>
              <a:rPr lang="en-US" sz="2400" smtClean="0">
                <a:solidFill>
                  <a:srgbClr val="000000"/>
                </a:solidFill>
                <a:cs typeface="Times New Roman" pitchFamily="18" charset="0"/>
              </a:rPr>
              <a:t>personal computers (desktops and laptops);</a:t>
            </a:r>
          </a:p>
          <a:p>
            <a:pPr eaLnBrk="1" hangingPunct="1">
              <a:lnSpc>
                <a:spcPct val="90000"/>
              </a:lnSpc>
            </a:pPr>
            <a:r>
              <a:rPr lang="en-US" sz="2400" smtClean="0">
                <a:solidFill>
                  <a:srgbClr val="000000"/>
                </a:solidFill>
                <a:cs typeface="Times New Roman" pitchFamily="18" charset="0"/>
              </a:rPr>
              <a:t>large mainframe computers.</a:t>
            </a:r>
            <a:r>
              <a:rPr lang="en-US" sz="2800" smtClean="0">
                <a:solidFill>
                  <a:srgbClr val="000000"/>
                </a:solidFill>
                <a:cs typeface="Times New Roman" pitchFamily="18" charset="0"/>
              </a:rPr>
              <a:t> </a:t>
            </a:r>
            <a:endParaRPr lang="en-US" sz="280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xmlns="" val="129865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 calcmode="lin" valueType="num">
                                      <p:cBhvr additive="base">
                                        <p:cTn id="29"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267">
                                            <p:txEl>
                                              <p:pRg st="5" end="5"/>
                                            </p:txEl>
                                          </p:spTgt>
                                        </p:tgtEl>
                                        <p:attrNameLst>
                                          <p:attrName>style.visibility</p:attrName>
                                        </p:attrNameLst>
                                      </p:cBhvr>
                                      <p:to>
                                        <p:strVal val="visible"/>
                                      </p:to>
                                    </p:set>
                                    <p:anim calcmode="lin" valueType="num">
                                      <p:cBhvr additive="base">
                                        <p:cTn id="35"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Email Privacy and Employer Policies</a:t>
            </a:r>
          </a:p>
        </p:txBody>
      </p:sp>
      <p:sp>
        <p:nvSpPr>
          <p:cNvPr id="36867" name="Rectangle 3"/>
          <p:cNvSpPr>
            <a:spLocks noGrp="1" noChangeArrowheads="1"/>
          </p:cNvSpPr>
          <p:nvPr>
            <p:ph type="body" idx="1"/>
          </p:nvPr>
        </p:nvSpPr>
        <p:spPr/>
        <p:txBody>
          <a:bodyPr/>
          <a:lstStyle/>
          <a:p>
            <a:r>
              <a:rPr lang="en-US"/>
              <a:t>What should the status of email privacy be in the context of the workplace?</a:t>
            </a:r>
          </a:p>
          <a:p>
            <a:r>
              <a:rPr lang="en-US"/>
              <a:t>Should employee email messages be allowed to be monitored by employers?</a:t>
            </a:r>
          </a:p>
          <a:p>
            <a:r>
              <a:rPr lang="en-US"/>
              <a:t>Some companies have formal policies regarding employee email, but many companies do not have explicit policies.</a:t>
            </a:r>
          </a:p>
        </p:txBody>
      </p:sp>
      <p:sp>
        <p:nvSpPr>
          <p:cNvPr id="2" name="Slayt Numarası Yer Tutucusu 1"/>
          <p:cNvSpPr>
            <a:spLocks noGrp="1"/>
          </p:cNvSpPr>
          <p:nvPr>
            <p:ph type="sldNum" sz="quarter" idx="12"/>
          </p:nvPr>
        </p:nvSpPr>
        <p:spPr/>
        <p:txBody>
          <a:bodyPr/>
          <a:lstStyle/>
          <a:p>
            <a:fld id="{FB5D3A44-0D99-45A9-9EC4-B57620CB0109}"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xmlns="" val="241235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404664"/>
            <a:ext cx="8511480" cy="4950296"/>
          </a:xfrm>
        </p:spPr>
        <p:txBody>
          <a:bodyPr/>
          <a:lstStyle/>
          <a:p>
            <a:pPr marL="0" marR="0" indent="0">
              <a:lnSpc>
                <a:spcPct val="115000"/>
              </a:lnSpc>
              <a:spcBef>
                <a:spcPts val="0"/>
              </a:spcBef>
              <a:spcAft>
                <a:spcPts val="1000"/>
              </a:spcAft>
              <a:buNone/>
            </a:pPr>
            <a:r>
              <a:rPr lang="en-GB" dirty="0">
                <a:latin typeface="Calibri"/>
                <a:ea typeface="Calibri"/>
                <a:cs typeface="Times New Roman"/>
              </a:rPr>
              <a:t>(</a:t>
            </a:r>
            <a:r>
              <a:rPr lang="en-GB" baseline="30000" dirty="0">
                <a:latin typeface="Calibri"/>
                <a:ea typeface="Calibri"/>
                <a:cs typeface="Times New Roman"/>
              </a:rPr>
              <a:t>*</a:t>
            </a:r>
            <a:r>
              <a:rPr lang="en-GB" baseline="30000" dirty="0" smtClean="0">
                <a:latin typeface="Calibri"/>
                <a:ea typeface="Calibri"/>
                <a:cs typeface="Times New Roman"/>
              </a:rPr>
              <a:t>1</a:t>
            </a:r>
            <a:r>
              <a:rPr lang="en-GB" dirty="0" smtClean="0">
                <a:latin typeface="Calibri"/>
                <a:ea typeface="Calibri"/>
                <a:cs typeface="Times New Roman"/>
              </a:rPr>
              <a:t>)</a:t>
            </a:r>
            <a:r>
              <a:rPr lang="tr-TR" dirty="0" smtClean="0">
                <a:latin typeface="Calibri"/>
                <a:ea typeface="Calibri"/>
                <a:cs typeface="Times New Roman"/>
              </a:rPr>
              <a:t> </a:t>
            </a:r>
            <a:r>
              <a:rPr lang="en-GB" dirty="0" smtClean="0"/>
              <a:t>In </a:t>
            </a:r>
            <a:r>
              <a:rPr lang="en-GB" dirty="0"/>
              <a:t>1971, Ray Tomlinson, a Principal Scientist at Raytheon BBN Technologies, was already well known for his work on early mail and file transfer programs, but he became better known for a single decision he made while </a:t>
            </a:r>
            <a:r>
              <a:rPr lang="en-GB" dirty="0" smtClean="0"/>
              <a:t>hacking</a:t>
            </a:r>
            <a:r>
              <a:rPr lang="tr-TR" dirty="0" smtClean="0"/>
              <a:t> </a:t>
            </a:r>
            <a:r>
              <a:rPr lang="en-GB" dirty="0" smtClean="0"/>
              <a:t>those </a:t>
            </a:r>
            <a:r>
              <a:rPr lang="en-GB" dirty="0"/>
              <a:t>programs. Tomlinson combined the file transfer protocols of one program with the send and receive message capabilities of two others to create the first electronic email program.</a:t>
            </a:r>
            <a:endParaRPr lang="en-US" dirty="0"/>
          </a:p>
        </p:txBody>
      </p:sp>
      <p:sp>
        <p:nvSpPr>
          <p:cNvPr id="4" name="Slayt Numarası Yer Tutucusu 3"/>
          <p:cNvSpPr>
            <a:spLocks noGrp="1"/>
          </p:cNvSpPr>
          <p:nvPr>
            <p:ph type="sldNum" sz="quarter" idx="10"/>
          </p:nvPr>
        </p:nvSpPr>
        <p:spPr/>
        <p:txBody>
          <a:bodyPr/>
          <a:lstStyle/>
          <a:p>
            <a:pPr>
              <a:defRPr/>
            </a:pPr>
            <a:r>
              <a:rPr lang="en-US" smtClean="0">
                <a:solidFill>
                  <a:srgbClr val="000000"/>
                </a:solidFill>
              </a:rPr>
              <a:t>1-</a:t>
            </a:r>
            <a:fld id="{261FFAC2-A714-42E6-A0E4-9F14419278AB}"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xmlns="" val="2187686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en-GB" dirty="0" smtClean="0">
                <a:solidFill>
                  <a:srgbClr val="000000"/>
                </a:solidFill>
                <a:latin typeface="Calibri"/>
                <a:ea typeface="Calibri"/>
                <a:cs typeface="Times New Roman"/>
              </a:rPr>
              <a:t>(</a:t>
            </a:r>
            <a:r>
              <a:rPr lang="en-GB" baseline="30000" dirty="0" smtClean="0">
                <a:solidFill>
                  <a:srgbClr val="000000"/>
                </a:solidFill>
                <a:latin typeface="Calibri"/>
                <a:ea typeface="Calibri"/>
                <a:cs typeface="Times New Roman"/>
              </a:rPr>
              <a:t>*</a:t>
            </a:r>
            <a:r>
              <a:rPr lang="tr-TR" baseline="30000" dirty="0" smtClean="0">
                <a:solidFill>
                  <a:srgbClr val="000000"/>
                </a:solidFill>
                <a:latin typeface="Calibri"/>
                <a:ea typeface="Calibri"/>
                <a:cs typeface="Times New Roman"/>
              </a:rPr>
              <a:t>2</a:t>
            </a:r>
            <a:r>
              <a:rPr lang="en-GB" dirty="0" smtClean="0">
                <a:solidFill>
                  <a:srgbClr val="000000"/>
                </a:solidFill>
                <a:latin typeface="Calibri"/>
                <a:ea typeface="Calibri"/>
                <a:cs typeface="Times New Roman"/>
              </a:rPr>
              <a:t>)</a:t>
            </a:r>
            <a:r>
              <a:rPr lang="tr-TR" dirty="0" smtClean="0">
                <a:solidFill>
                  <a:srgbClr val="000000"/>
                </a:solidFill>
                <a:latin typeface="Calibri"/>
                <a:ea typeface="Calibri"/>
                <a:cs typeface="Times New Roman"/>
              </a:rPr>
              <a:t> Lawrence Roberts was</a:t>
            </a:r>
            <a:r>
              <a:rPr lang="en-GB" dirty="0" smtClean="0"/>
              <a:t> </a:t>
            </a:r>
            <a:r>
              <a:rPr lang="en-GB" dirty="0"/>
              <a:t>a program manager and office director at the </a:t>
            </a:r>
            <a:r>
              <a:rPr lang="tr-TR" dirty="0" smtClean="0"/>
              <a:t>Advanced Research Projects Agency (ARPA).</a:t>
            </a:r>
            <a:r>
              <a:rPr lang="en-GB" dirty="0" smtClean="0"/>
              <a:t> </a:t>
            </a:r>
            <a:r>
              <a:rPr lang="en-GB" dirty="0"/>
              <a:t>Roberts and his team created the </a:t>
            </a:r>
            <a:r>
              <a:rPr lang="tr-TR" dirty="0" smtClean="0"/>
              <a:t>ARPANET</a:t>
            </a:r>
            <a:r>
              <a:rPr lang="en-GB" dirty="0" smtClean="0"/>
              <a:t> </a:t>
            </a:r>
            <a:r>
              <a:rPr lang="en-GB" dirty="0"/>
              <a:t>using </a:t>
            </a:r>
            <a:r>
              <a:rPr lang="tr-TR" dirty="0" smtClean="0"/>
              <a:t>packet switching </a:t>
            </a:r>
            <a:r>
              <a:rPr lang="en-GB" dirty="0" smtClean="0"/>
              <a:t>techniques</a:t>
            </a:r>
            <a:r>
              <a:rPr lang="tr-TR" dirty="0" smtClean="0"/>
              <a:t>.</a:t>
            </a:r>
            <a:endParaRPr lang="en-US" dirty="0"/>
          </a:p>
        </p:txBody>
      </p:sp>
      <p:sp>
        <p:nvSpPr>
          <p:cNvPr id="4" name="Slayt Numarası Yer Tutucusu 3"/>
          <p:cNvSpPr>
            <a:spLocks noGrp="1"/>
          </p:cNvSpPr>
          <p:nvPr>
            <p:ph type="sldNum" sz="quarter" idx="10"/>
          </p:nvPr>
        </p:nvSpPr>
        <p:spPr/>
        <p:txBody>
          <a:bodyPr/>
          <a:lstStyle/>
          <a:p>
            <a:pPr>
              <a:defRPr/>
            </a:pPr>
            <a:r>
              <a:rPr lang="en-US" smtClean="0">
                <a:solidFill>
                  <a:srgbClr val="000000"/>
                </a:solidFill>
              </a:rPr>
              <a:t>1-</a:t>
            </a:r>
            <a:fld id="{261FFAC2-A714-42E6-A0E4-9F14419278AB}" type="slidenum">
              <a:rPr lang="en-US" smtClean="0">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xmlns="" val="2043666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ヒラギノ角ゴ Pro W3" pitchFamily="-48" charset="-128"/>
              </a:defRPr>
            </a:lvl1pPr>
            <a:lvl2pPr marL="742950" indent="-285750" eaLnBrk="0" hangingPunct="0">
              <a:defRPr sz="2400" b="1">
                <a:solidFill>
                  <a:schemeClr val="tx1"/>
                </a:solidFill>
                <a:latin typeface="Arial" pitchFamily="34" charset="0"/>
                <a:ea typeface="ヒラギノ角ゴ Pro W3" pitchFamily="-48" charset="-128"/>
              </a:defRPr>
            </a:lvl2pPr>
            <a:lvl3pPr marL="1143000" indent="-228600" eaLnBrk="0" hangingPunct="0">
              <a:defRPr sz="2400" b="1">
                <a:solidFill>
                  <a:schemeClr val="tx1"/>
                </a:solidFill>
                <a:latin typeface="Arial" pitchFamily="34" charset="0"/>
                <a:ea typeface="ヒラギノ角ゴ Pro W3" pitchFamily="-48" charset="-128"/>
              </a:defRPr>
            </a:lvl3pPr>
            <a:lvl4pPr marL="1600200" indent="-228600" eaLnBrk="0" hangingPunct="0">
              <a:defRPr sz="2400" b="1">
                <a:solidFill>
                  <a:schemeClr val="tx1"/>
                </a:solidFill>
                <a:latin typeface="Arial" pitchFamily="34" charset="0"/>
                <a:ea typeface="ヒラギノ角ゴ Pro W3" pitchFamily="-48" charset="-128"/>
              </a:defRPr>
            </a:lvl4pPr>
            <a:lvl5pPr marL="2057400" indent="-228600" eaLnBrk="0" hangingPunct="0">
              <a:defRPr sz="2400" b="1">
                <a:solidFill>
                  <a:schemeClr val="tx1"/>
                </a:solidFill>
                <a:latin typeface="Arial" pitchFamily="34" charset="0"/>
                <a:ea typeface="ヒラギノ角ゴ Pro W3" pitchFamily="-48" charset="-128"/>
              </a:defRPr>
            </a:lvl5pPr>
            <a:lvl6pPr marL="25146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6pPr>
            <a:lvl7pPr marL="29718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7pPr>
            <a:lvl8pPr marL="34290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8pPr>
            <a:lvl9pPr marL="38862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9pPr>
          </a:lstStyle>
          <a:p>
            <a:r>
              <a:rPr lang="en-US" sz="1000" b="0" smtClean="0">
                <a:solidFill>
                  <a:srgbClr val="000000"/>
                </a:solidFill>
              </a:rPr>
              <a:t>1-</a:t>
            </a:r>
            <a:fld id="{0E5F3E77-D6F2-4FAE-8A3F-2722745BBF0C}" type="slidenum">
              <a:rPr lang="en-US" sz="1000" b="0" smtClean="0">
                <a:solidFill>
                  <a:srgbClr val="000000"/>
                </a:solidFill>
              </a:rPr>
              <a:pPr/>
              <a:t>43</a:t>
            </a:fld>
            <a:endParaRPr lang="en-US" sz="1000" b="0" smtClean="0">
              <a:solidFill>
                <a:srgbClr val="000000"/>
              </a:solidFill>
            </a:endParaRPr>
          </a:p>
        </p:txBody>
      </p:sp>
      <p:sp>
        <p:nvSpPr>
          <p:cNvPr id="55299" name="Rectangle 2"/>
          <p:cNvSpPr>
            <a:spLocks noGrp="1" noChangeArrowheads="1"/>
          </p:cNvSpPr>
          <p:nvPr>
            <p:ph type="title"/>
          </p:nvPr>
        </p:nvSpPr>
        <p:spPr/>
        <p:txBody>
          <a:bodyPr/>
          <a:lstStyle/>
          <a:p>
            <a:pPr eaLnBrk="1" hangingPunct="1"/>
            <a:r>
              <a:rPr lang="en-US" smtClean="0"/>
              <a:t>Internet</a:t>
            </a:r>
          </a:p>
        </p:txBody>
      </p:sp>
      <p:sp>
        <p:nvSpPr>
          <p:cNvPr id="55300" name="Rectangle 3"/>
          <p:cNvSpPr>
            <a:spLocks noGrp="1" noChangeArrowheads="1"/>
          </p:cNvSpPr>
          <p:nvPr>
            <p:ph type="body" idx="1"/>
          </p:nvPr>
        </p:nvSpPr>
        <p:spPr/>
        <p:txBody>
          <a:bodyPr/>
          <a:lstStyle/>
          <a:p>
            <a:pPr eaLnBrk="1" hangingPunct="1"/>
            <a:r>
              <a:rPr lang="en-US" dirty="0" smtClean="0"/>
              <a:t>Kahn conceives of open architecture networking</a:t>
            </a:r>
          </a:p>
          <a:p>
            <a:pPr eaLnBrk="1" hangingPunct="1"/>
            <a:r>
              <a:rPr lang="en-US" dirty="0" smtClean="0"/>
              <a:t>Cerf and Kahn design TCP/IP protocol</a:t>
            </a:r>
          </a:p>
          <a:p>
            <a:pPr eaLnBrk="1" hangingPunct="1"/>
            <a:r>
              <a:rPr lang="en-US" dirty="0" smtClean="0"/>
              <a:t>Internet: network of networks communicating using TCP/IP</a:t>
            </a:r>
            <a:endParaRPr lang="tr-TR" dirty="0" smtClean="0"/>
          </a:p>
          <a:p>
            <a:pPr marL="0" indent="0" eaLnBrk="1" hangingPunct="1">
              <a:buNone/>
            </a:pPr>
            <a:endParaRPr lang="tr-TR" sz="2000" dirty="0" smtClean="0"/>
          </a:p>
          <a:p>
            <a:pPr marL="0" indent="0" eaLnBrk="1" hangingPunct="1">
              <a:buNone/>
            </a:pPr>
            <a:r>
              <a:rPr lang="en-GB" sz="2000" i="1" dirty="0"/>
              <a:t>Robert </a:t>
            </a:r>
            <a:r>
              <a:rPr lang="en-GB" sz="2000" i="1" dirty="0" smtClean="0"/>
              <a:t>E</a:t>
            </a:r>
            <a:r>
              <a:rPr lang="tr-TR" sz="2000" i="1" dirty="0" smtClean="0"/>
              <a:t>.</a:t>
            </a:r>
            <a:r>
              <a:rPr lang="en-GB" sz="2000" i="1" dirty="0" smtClean="0"/>
              <a:t>Kahn  </a:t>
            </a:r>
            <a:r>
              <a:rPr lang="en-GB" sz="2000" i="1" dirty="0"/>
              <a:t>is an American Internet </a:t>
            </a:r>
            <a:r>
              <a:rPr lang="en-GB" sz="2000" i="1" dirty="0" smtClean="0"/>
              <a:t>pioneer, </a:t>
            </a:r>
            <a:r>
              <a:rPr lang="en-GB" sz="2000" i="1" dirty="0"/>
              <a:t>engineer and computer scientist, who, along with Vinton G. Cerf, invented the Transmission Control Protocol (TCP) and the Internet Protocol (IP), the fundamental communication protocols at the heart of the Internet.</a:t>
            </a:r>
          </a:p>
          <a:p>
            <a:pPr marL="0" indent="0" eaLnBrk="1" hangingPunct="1">
              <a:buNone/>
            </a:pPr>
            <a:endParaRPr lang="en-GB" sz="1600" dirty="0"/>
          </a:p>
          <a:p>
            <a:pPr marL="0" indent="0" eaLnBrk="1" hangingPunct="1">
              <a:buNone/>
            </a:pPr>
            <a:r>
              <a:rPr lang="en-GB" sz="1600" dirty="0" smtClean="0"/>
              <a:t> </a:t>
            </a:r>
            <a:endParaRPr lang="en-GB" sz="1600" dirty="0"/>
          </a:p>
          <a:p>
            <a:pPr marL="0" indent="0" eaLnBrk="1" hangingPunct="1">
              <a:buNone/>
            </a:pPr>
            <a:endParaRPr lang="en-US" sz="1600" dirty="0" smtClean="0"/>
          </a:p>
        </p:txBody>
      </p:sp>
    </p:spTree>
    <p:extLst>
      <p:ext uri="{BB962C8B-B14F-4D97-AF65-F5344CB8AC3E}">
        <p14:creationId xmlns:p14="http://schemas.microsoft.com/office/powerpoint/2010/main" xmlns="" val="290731989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ヒラギノ角ゴ Pro W3" pitchFamily="-48" charset="-128"/>
              </a:defRPr>
            </a:lvl1pPr>
            <a:lvl2pPr marL="742950" indent="-285750" eaLnBrk="0" hangingPunct="0">
              <a:defRPr sz="2400" b="1">
                <a:solidFill>
                  <a:schemeClr val="tx1"/>
                </a:solidFill>
                <a:latin typeface="Arial" pitchFamily="34" charset="0"/>
                <a:ea typeface="ヒラギノ角ゴ Pro W3" pitchFamily="-48" charset="-128"/>
              </a:defRPr>
            </a:lvl2pPr>
            <a:lvl3pPr marL="1143000" indent="-228600" eaLnBrk="0" hangingPunct="0">
              <a:defRPr sz="2400" b="1">
                <a:solidFill>
                  <a:schemeClr val="tx1"/>
                </a:solidFill>
                <a:latin typeface="Arial" pitchFamily="34" charset="0"/>
                <a:ea typeface="ヒラギノ角ゴ Pro W3" pitchFamily="-48" charset="-128"/>
              </a:defRPr>
            </a:lvl3pPr>
            <a:lvl4pPr marL="1600200" indent="-228600" eaLnBrk="0" hangingPunct="0">
              <a:defRPr sz="2400" b="1">
                <a:solidFill>
                  <a:schemeClr val="tx1"/>
                </a:solidFill>
                <a:latin typeface="Arial" pitchFamily="34" charset="0"/>
                <a:ea typeface="ヒラギノ角ゴ Pro W3" pitchFamily="-48" charset="-128"/>
              </a:defRPr>
            </a:lvl4pPr>
            <a:lvl5pPr marL="2057400" indent="-228600" eaLnBrk="0" hangingPunct="0">
              <a:defRPr sz="2400" b="1">
                <a:solidFill>
                  <a:schemeClr val="tx1"/>
                </a:solidFill>
                <a:latin typeface="Arial" pitchFamily="34" charset="0"/>
                <a:ea typeface="ヒラギノ角ゴ Pro W3" pitchFamily="-48" charset="-128"/>
              </a:defRPr>
            </a:lvl5pPr>
            <a:lvl6pPr marL="25146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6pPr>
            <a:lvl7pPr marL="29718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7pPr>
            <a:lvl8pPr marL="34290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8pPr>
            <a:lvl9pPr marL="38862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9pPr>
          </a:lstStyle>
          <a:p>
            <a:r>
              <a:rPr lang="en-US" sz="1000" b="0" smtClean="0">
                <a:solidFill>
                  <a:srgbClr val="000000"/>
                </a:solidFill>
              </a:rPr>
              <a:t>1-</a:t>
            </a:r>
            <a:fld id="{B5F2C037-3E36-42EE-8097-73ACCF35227C}" type="slidenum">
              <a:rPr lang="en-US" sz="1000" b="0" smtClean="0">
                <a:solidFill>
                  <a:srgbClr val="000000"/>
                </a:solidFill>
              </a:rPr>
              <a:pPr/>
              <a:t>44</a:t>
            </a:fld>
            <a:endParaRPr lang="en-US" sz="1000" b="0" smtClean="0">
              <a:solidFill>
                <a:srgbClr val="000000"/>
              </a:solidFill>
            </a:endParaRPr>
          </a:p>
        </p:txBody>
      </p:sp>
      <p:sp>
        <p:nvSpPr>
          <p:cNvPr id="68611" name="Rectangle 2"/>
          <p:cNvSpPr>
            <a:spLocks noGrp="1" noChangeArrowheads="1"/>
          </p:cNvSpPr>
          <p:nvPr>
            <p:ph type="title"/>
          </p:nvPr>
        </p:nvSpPr>
        <p:spPr/>
        <p:txBody>
          <a:bodyPr/>
          <a:lstStyle/>
          <a:p>
            <a:pPr eaLnBrk="1" hangingPunct="1"/>
            <a:r>
              <a:rPr lang="en-US" smtClean="0"/>
              <a:t>World Wide Web</a:t>
            </a:r>
          </a:p>
        </p:txBody>
      </p:sp>
      <p:sp>
        <p:nvSpPr>
          <p:cNvPr id="68612" name="Rectangle 3"/>
          <p:cNvSpPr>
            <a:spLocks noGrp="1" noChangeArrowheads="1"/>
          </p:cNvSpPr>
          <p:nvPr>
            <p:ph type="body" idx="1"/>
          </p:nvPr>
        </p:nvSpPr>
        <p:spPr/>
        <p:txBody>
          <a:bodyPr/>
          <a:lstStyle/>
          <a:p>
            <a:pPr eaLnBrk="1" hangingPunct="1"/>
            <a:r>
              <a:rPr lang="en-US" sz="2800" dirty="0" smtClean="0"/>
              <a:t>First browser built at CERN in Switzerland</a:t>
            </a:r>
          </a:p>
          <a:p>
            <a:pPr lvl="1" eaLnBrk="1" hangingPunct="1"/>
            <a:r>
              <a:rPr lang="en-US" sz="2400" dirty="0" smtClean="0"/>
              <a:t>Tim Berners-Lee: World</a:t>
            </a:r>
            <a:r>
              <a:rPr lang="tr-TR" sz="2400" dirty="0" smtClean="0"/>
              <a:t> </a:t>
            </a:r>
            <a:r>
              <a:rPr lang="en-US" sz="2400" dirty="0" smtClean="0"/>
              <a:t>Wide</a:t>
            </a:r>
            <a:r>
              <a:rPr lang="tr-TR" sz="2400" dirty="0" smtClean="0"/>
              <a:t> </a:t>
            </a:r>
            <a:r>
              <a:rPr lang="en-US" sz="2400" dirty="0" smtClean="0"/>
              <a:t>Web (1990)</a:t>
            </a:r>
          </a:p>
          <a:p>
            <a:pPr lvl="1" eaLnBrk="1" hangingPunct="1"/>
            <a:r>
              <a:rPr lang="en-US" sz="2400" dirty="0" smtClean="0"/>
              <a:t>Berners-Lee created Web protocols</a:t>
            </a:r>
          </a:p>
          <a:p>
            <a:pPr lvl="1" eaLnBrk="1" hangingPunct="1"/>
            <a:r>
              <a:rPr lang="en-US" sz="2400" dirty="0" smtClean="0"/>
              <a:t>Protocols based on TCP/IP </a:t>
            </a:r>
            <a:r>
              <a:rPr lang="en-US" sz="2400" dirty="0" smtClean="0">
                <a:sym typeface="Symbol" pitchFamily="18" charset="2"/>
              </a:rPr>
              <a:t> general</a:t>
            </a:r>
          </a:p>
          <a:p>
            <a:pPr eaLnBrk="1" hangingPunct="1"/>
            <a:r>
              <a:rPr lang="en-US" sz="2800" dirty="0" smtClean="0"/>
              <a:t>Later browsers</a:t>
            </a:r>
          </a:p>
          <a:p>
            <a:pPr lvl="1" eaLnBrk="1" hangingPunct="1"/>
            <a:r>
              <a:rPr lang="en-US" sz="2400" dirty="0" smtClean="0"/>
              <a:t>Mosaic</a:t>
            </a:r>
          </a:p>
          <a:p>
            <a:pPr lvl="1" eaLnBrk="1" hangingPunct="1"/>
            <a:r>
              <a:rPr lang="en-US" sz="2400" dirty="0" smtClean="0"/>
              <a:t>Netscape Navigator</a:t>
            </a:r>
          </a:p>
          <a:p>
            <a:pPr lvl="1" eaLnBrk="1" hangingPunct="1"/>
            <a:r>
              <a:rPr lang="en-US" sz="2400" dirty="0" smtClean="0"/>
              <a:t>Netscape Mozilla</a:t>
            </a:r>
          </a:p>
          <a:p>
            <a:pPr lvl="1" eaLnBrk="1" hangingPunct="1"/>
            <a:r>
              <a:rPr lang="en-US" sz="2400" dirty="0" smtClean="0"/>
              <a:t>Microsoft Internet Explorer (most popular)</a:t>
            </a:r>
          </a:p>
        </p:txBody>
      </p:sp>
    </p:spTree>
    <p:extLst>
      <p:ext uri="{BB962C8B-B14F-4D97-AF65-F5344CB8AC3E}">
        <p14:creationId xmlns:p14="http://schemas.microsoft.com/office/powerpoint/2010/main" xmlns="" val="4268062132"/>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ヒラギノ角ゴ Pro W3" pitchFamily="-48" charset="-128"/>
              </a:defRPr>
            </a:lvl1pPr>
            <a:lvl2pPr marL="742950" indent="-285750" eaLnBrk="0" hangingPunct="0">
              <a:defRPr sz="2400" b="1">
                <a:solidFill>
                  <a:schemeClr val="tx1"/>
                </a:solidFill>
                <a:latin typeface="Arial" pitchFamily="34" charset="0"/>
                <a:ea typeface="ヒラギノ角ゴ Pro W3" pitchFamily="-48" charset="-128"/>
              </a:defRPr>
            </a:lvl2pPr>
            <a:lvl3pPr marL="1143000" indent="-228600" eaLnBrk="0" hangingPunct="0">
              <a:defRPr sz="2400" b="1">
                <a:solidFill>
                  <a:schemeClr val="tx1"/>
                </a:solidFill>
                <a:latin typeface="Arial" pitchFamily="34" charset="0"/>
                <a:ea typeface="ヒラギノ角ゴ Pro W3" pitchFamily="-48" charset="-128"/>
              </a:defRPr>
            </a:lvl3pPr>
            <a:lvl4pPr marL="1600200" indent="-228600" eaLnBrk="0" hangingPunct="0">
              <a:defRPr sz="2400" b="1">
                <a:solidFill>
                  <a:schemeClr val="tx1"/>
                </a:solidFill>
                <a:latin typeface="Arial" pitchFamily="34" charset="0"/>
                <a:ea typeface="ヒラギノ角ゴ Pro W3" pitchFamily="-48" charset="-128"/>
              </a:defRPr>
            </a:lvl4pPr>
            <a:lvl5pPr marL="2057400" indent="-228600" eaLnBrk="0" hangingPunct="0">
              <a:defRPr sz="2400" b="1">
                <a:solidFill>
                  <a:schemeClr val="tx1"/>
                </a:solidFill>
                <a:latin typeface="Arial" pitchFamily="34" charset="0"/>
                <a:ea typeface="ヒラギノ角ゴ Pro W3" pitchFamily="-48" charset="-128"/>
              </a:defRPr>
            </a:lvl5pPr>
            <a:lvl6pPr marL="25146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6pPr>
            <a:lvl7pPr marL="29718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7pPr>
            <a:lvl8pPr marL="34290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8pPr>
            <a:lvl9pPr marL="3886200" indent="-228600" algn="ctr" eaLnBrk="0" fontAlgn="base" hangingPunct="0">
              <a:spcBef>
                <a:spcPct val="0"/>
              </a:spcBef>
              <a:spcAft>
                <a:spcPct val="0"/>
              </a:spcAft>
              <a:defRPr sz="2400" b="1">
                <a:solidFill>
                  <a:schemeClr val="tx1"/>
                </a:solidFill>
                <a:latin typeface="Arial" pitchFamily="34" charset="0"/>
                <a:ea typeface="ヒラギノ角ゴ Pro W3" pitchFamily="-48" charset="-128"/>
              </a:defRPr>
            </a:lvl9pPr>
          </a:lstStyle>
          <a:p>
            <a:r>
              <a:rPr lang="en-US" sz="1000" b="0" smtClean="0">
                <a:solidFill>
                  <a:srgbClr val="000000"/>
                </a:solidFill>
              </a:rPr>
              <a:t>1-</a:t>
            </a:r>
            <a:fld id="{1AD170EA-9FD9-44EF-8B23-86F3DBCEB092}" type="slidenum">
              <a:rPr lang="en-US" sz="1000" b="0" smtClean="0">
                <a:solidFill>
                  <a:srgbClr val="000000"/>
                </a:solidFill>
              </a:rPr>
              <a:pPr/>
              <a:t>45</a:t>
            </a:fld>
            <a:endParaRPr lang="en-US" sz="1000" b="0" smtClean="0">
              <a:solidFill>
                <a:srgbClr val="000000"/>
              </a:solidFill>
            </a:endParaRPr>
          </a:p>
        </p:txBody>
      </p:sp>
      <p:sp>
        <p:nvSpPr>
          <p:cNvPr id="70659" name="Rectangle 2"/>
          <p:cNvSpPr>
            <a:spLocks noGrp="1" noChangeArrowheads="1"/>
          </p:cNvSpPr>
          <p:nvPr>
            <p:ph type="title"/>
          </p:nvPr>
        </p:nvSpPr>
        <p:spPr/>
        <p:txBody>
          <a:bodyPr/>
          <a:lstStyle/>
          <a:p>
            <a:pPr eaLnBrk="1" hangingPunct="1"/>
            <a:r>
              <a:rPr lang="en-US" smtClean="0"/>
              <a:t>Search Engines</a:t>
            </a:r>
          </a:p>
        </p:txBody>
      </p:sp>
      <p:sp>
        <p:nvSpPr>
          <p:cNvPr id="70660" name="Rectangle 3"/>
          <p:cNvSpPr>
            <a:spLocks noGrp="1" noChangeArrowheads="1"/>
          </p:cNvSpPr>
          <p:nvPr>
            <p:ph type="body" idx="1"/>
          </p:nvPr>
        </p:nvSpPr>
        <p:spPr/>
        <p:txBody>
          <a:bodyPr/>
          <a:lstStyle/>
          <a:p>
            <a:pPr eaLnBrk="1" hangingPunct="1"/>
            <a:r>
              <a:rPr lang="en-US" sz="2800" smtClean="0"/>
              <a:t>Crawler-based engines (Google, AltaVista)</a:t>
            </a:r>
          </a:p>
          <a:p>
            <a:pPr lvl="1" eaLnBrk="1" hangingPunct="1"/>
            <a:r>
              <a:rPr lang="en-US" sz="2400" smtClean="0"/>
              <a:t>Programs called spiders follow hyperlinks and visit millions of Web pages</a:t>
            </a:r>
          </a:p>
          <a:p>
            <a:pPr lvl="1" eaLnBrk="1" hangingPunct="1"/>
            <a:r>
              <a:rPr lang="en-US" sz="2400" smtClean="0"/>
              <a:t>System automatically constructs Web page database</a:t>
            </a:r>
          </a:p>
          <a:p>
            <a:pPr eaLnBrk="1" hangingPunct="1"/>
            <a:r>
              <a:rPr lang="en-US" sz="2800" smtClean="0"/>
              <a:t>Human-assisted engines (Open Directory)</a:t>
            </a:r>
          </a:p>
          <a:p>
            <a:pPr lvl="1" eaLnBrk="1" hangingPunct="1"/>
            <a:r>
              <a:rPr lang="en-US" sz="2400" smtClean="0"/>
              <a:t>Humans build Web page database</a:t>
            </a:r>
          </a:p>
          <a:p>
            <a:pPr lvl="1" eaLnBrk="1" hangingPunct="1"/>
            <a:r>
              <a:rPr lang="en-US" sz="2400" smtClean="0"/>
              <a:t>Web page summaries more accurate</a:t>
            </a:r>
          </a:p>
          <a:p>
            <a:pPr lvl="1" eaLnBrk="1" hangingPunct="1"/>
            <a:r>
              <a:rPr lang="en-US" sz="2400" smtClean="0"/>
              <a:t>Far fewer Web pages in database</a:t>
            </a:r>
          </a:p>
          <a:p>
            <a:pPr eaLnBrk="1" hangingPunct="1"/>
            <a:r>
              <a:rPr lang="en-US" sz="2800" smtClean="0"/>
              <a:t>Hybrid systems (MSN Search)</a:t>
            </a:r>
          </a:p>
        </p:txBody>
      </p:sp>
    </p:spTree>
    <p:extLst>
      <p:ext uri="{BB962C8B-B14F-4D97-AF65-F5344CB8AC3E}">
        <p14:creationId xmlns:p14="http://schemas.microsoft.com/office/powerpoint/2010/main" xmlns="" val="125084620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Cybertechnology (Continued)</a:t>
            </a:r>
          </a:p>
        </p:txBody>
      </p:sp>
      <p:sp>
        <p:nvSpPr>
          <p:cNvPr id="12291" name="Rectangle 3"/>
          <p:cNvSpPr>
            <a:spLocks noGrp="1" noChangeArrowheads="1"/>
          </p:cNvSpPr>
          <p:nvPr>
            <p:ph type="body" idx="1"/>
          </p:nvPr>
        </p:nvSpPr>
        <p:spPr/>
        <p:txBody>
          <a:bodyPr/>
          <a:lstStyle/>
          <a:p>
            <a:pPr eaLnBrk="1" hangingPunct="1">
              <a:lnSpc>
                <a:spcPct val="90000"/>
              </a:lnSpc>
            </a:pPr>
            <a:r>
              <a:rPr lang="en-US" smtClean="0">
                <a:solidFill>
                  <a:srgbClr val="000000"/>
                </a:solidFill>
                <a:cs typeface="Times New Roman" pitchFamily="18" charset="0"/>
              </a:rPr>
              <a:t>Networked devices can be connected directly to the Internet.</a:t>
            </a:r>
          </a:p>
          <a:p>
            <a:pPr eaLnBrk="1" hangingPunct="1">
              <a:lnSpc>
                <a:spcPct val="90000"/>
              </a:lnSpc>
            </a:pPr>
            <a:r>
              <a:rPr lang="en-US" smtClean="0">
                <a:solidFill>
                  <a:srgbClr val="000000"/>
                </a:solidFill>
                <a:cs typeface="Times New Roman" pitchFamily="18" charset="0"/>
              </a:rPr>
              <a:t>They also can be connected to other devices through one or more privately owned computer networks. </a:t>
            </a:r>
          </a:p>
          <a:p>
            <a:pPr eaLnBrk="1" hangingPunct="1">
              <a:lnSpc>
                <a:spcPct val="90000"/>
              </a:lnSpc>
            </a:pPr>
            <a:r>
              <a:rPr lang="en-US" smtClean="0">
                <a:solidFill>
                  <a:srgbClr val="000000"/>
                </a:solidFill>
                <a:cs typeface="Times New Roman" pitchFamily="18" charset="0"/>
              </a:rPr>
              <a:t>Privately owned networks include both:</a:t>
            </a:r>
          </a:p>
          <a:p>
            <a:pPr eaLnBrk="1" hangingPunct="1">
              <a:lnSpc>
                <a:spcPct val="90000"/>
              </a:lnSpc>
            </a:pPr>
            <a:r>
              <a:rPr lang="en-US" sz="2800" i="1" smtClean="0">
                <a:solidFill>
                  <a:srgbClr val="000000"/>
                </a:solidFill>
                <a:cs typeface="Times New Roman" pitchFamily="18" charset="0"/>
              </a:rPr>
              <a:t>Local Area Networks</a:t>
            </a:r>
            <a:r>
              <a:rPr lang="en-US" sz="2800" smtClean="0">
                <a:solidFill>
                  <a:srgbClr val="000000"/>
                </a:solidFill>
                <a:cs typeface="Times New Roman" pitchFamily="18" charset="0"/>
              </a:rPr>
              <a:t> </a:t>
            </a:r>
            <a:r>
              <a:rPr lang="en-US" sz="2800" i="1" smtClean="0">
                <a:solidFill>
                  <a:srgbClr val="000000"/>
                </a:solidFill>
                <a:cs typeface="Times New Roman" pitchFamily="18" charset="0"/>
              </a:rPr>
              <a:t>(LANs)</a:t>
            </a:r>
            <a:r>
              <a:rPr lang="en-US" sz="2800" smtClean="0">
                <a:solidFill>
                  <a:srgbClr val="000000"/>
                </a:solidFill>
                <a:cs typeface="Times New Roman" pitchFamily="18" charset="0"/>
              </a:rPr>
              <a:t>, </a:t>
            </a:r>
          </a:p>
          <a:p>
            <a:pPr eaLnBrk="1" hangingPunct="1">
              <a:lnSpc>
                <a:spcPct val="90000"/>
              </a:lnSpc>
            </a:pPr>
            <a:r>
              <a:rPr lang="en-US" sz="2800" i="1" smtClean="0">
                <a:solidFill>
                  <a:srgbClr val="000000"/>
                </a:solidFill>
                <a:cs typeface="Times New Roman" pitchFamily="18" charset="0"/>
              </a:rPr>
              <a:t>Wide Area Networks</a:t>
            </a:r>
            <a:r>
              <a:rPr lang="en-US" sz="2800" smtClean="0">
                <a:solidFill>
                  <a:srgbClr val="000000"/>
                </a:solidFill>
                <a:cs typeface="Times New Roman" pitchFamily="18" charset="0"/>
              </a:rPr>
              <a:t> </a:t>
            </a:r>
            <a:r>
              <a:rPr lang="en-US" sz="2800" i="1" smtClean="0">
                <a:solidFill>
                  <a:srgbClr val="000000"/>
                </a:solidFill>
                <a:cs typeface="Times New Roman" pitchFamily="18" charset="0"/>
              </a:rPr>
              <a:t>(WANs)</a:t>
            </a:r>
            <a:r>
              <a:rPr lang="en-US" sz="2800" smtClean="0">
                <a:solidFill>
                  <a:srgbClr val="000000"/>
                </a:solidFill>
                <a:cs typeface="Times New Roman" pitchFamily="18" charset="0"/>
              </a:rPr>
              <a:t>. </a:t>
            </a:r>
            <a:endParaRPr lang="en-US" sz="2800" smtClean="0"/>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xmlns="" val="11874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Why the term c</a:t>
            </a:r>
            <a:r>
              <a:rPr lang="en-US" i="1" smtClean="0"/>
              <a:t>yberethics</a:t>
            </a:r>
            <a:r>
              <a:rPr lang="en-US" smtClean="0"/>
              <a:t>?</a:t>
            </a:r>
          </a:p>
        </p:txBody>
      </p:sp>
      <p:sp>
        <p:nvSpPr>
          <p:cNvPr id="13315" name="Rectangle 3"/>
          <p:cNvSpPr>
            <a:spLocks noGrp="1" noChangeArrowheads="1"/>
          </p:cNvSpPr>
          <p:nvPr>
            <p:ph type="body" idx="1"/>
          </p:nvPr>
        </p:nvSpPr>
        <p:spPr/>
        <p:txBody>
          <a:bodyPr/>
          <a:lstStyle/>
          <a:p>
            <a:pPr eaLnBrk="1" hangingPunct="1"/>
            <a:r>
              <a:rPr lang="en-US" sz="2800" i="1" smtClean="0"/>
              <a:t>Cyberethics </a:t>
            </a:r>
            <a:r>
              <a:rPr lang="en-US" sz="2800" smtClean="0"/>
              <a:t>is a more accurate label than </a:t>
            </a:r>
            <a:r>
              <a:rPr lang="en-US" sz="2800" i="1" smtClean="0"/>
              <a:t>computer ethics</a:t>
            </a:r>
            <a:r>
              <a:rPr lang="en-US" sz="2800" smtClean="0"/>
              <a:t>, which can suggest the study of ethical issues limited either to:</a:t>
            </a:r>
          </a:p>
          <a:p>
            <a:pPr eaLnBrk="1" hangingPunct="1"/>
            <a:r>
              <a:rPr lang="en-US" sz="2400" smtClean="0"/>
              <a:t>computing machines, </a:t>
            </a:r>
          </a:p>
          <a:p>
            <a:pPr eaLnBrk="1" hangingPunct="1"/>
            <a:r>
              <a:rPr lang="en-US" sz="2400" smtClean="0"/>
              <a:t>computing professionals.</a:t>
            </a:r>
          </a:p>
          <a:p>
            <a:pPr eaLnBrk="1" hangingPunct="1"/>
            <a:r>
              <a:rPr lang="en-US" sz="2800" i="1" smtClean="0"/>
              <a:t>Cyberethics</a:t>
            </a:r>
            <a:r>
              <a:rPr lang="en-US" sz="2800" smtClean="0"/>
              <a:t> is also more accurate than </a:t>
            </a:r>
            <a:r>
              <a:rPr lang="en-US" sz="2800" i="1" smtClean="0"/>
              <a:t>Internet ethics</a:t>
            </a:r>
            <a:r>
              <a:rPr lang="en-US" sz="2800" smtClean="0"/>
              <a:t>, which is limited only to ethical issues affecting computer networks.</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xmlns="" val="1071580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smtClean="0"/>
              <a:t>The Evolution of Cybertechnology and Cyberethics: Four Phases</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Computer technology emerged in the late 1940s, when some analysts confidently predicted that no more than six computers would ever need to be built. </a:t>
            </a:r>
          </a:p>
          <a:p>
            <a:pPr eaLnBrk="1" hangingPunct="1">
              <a:lnSpc>
                <a:spcPct val="80000"/>
              </a:lnSpc>
            </a:pPr>
            <a:r>
              <a:rPr lang="en-US" sz="2400" smtClean="0"/>
              <a:t>The first phase of computing technology (1950s and 1960s) consisted mainly of huge mainframe computers that were unconnected (i.e., stand-alone machines). </a:t>
            </a:r>
          </a:p>
          <a:p>
            <a:pPr eaLnBrk="1" hangingPunct="1">
              <a:lnSpc>
                <a:spcPct val="80000"/>
              </a:lnSpc>
            </a:pPr>
            <a:r>
              <a:rPr lang="en-US" sz="2400" smtClean="0"/>
              <a:t>One ethical/social question that arose during </a:t>
            </a:r>
            <a:r>
              <a:rPr lang="en-US" sz="2400" i="1" smtClean="0"/>
              <a:t>Phase 1</a:t>
            </a:r>
            <a:r>
              <a:rPr lang="en-US" sz="2400" smtClean="0"/>
              <a:t> dealt with the impact of computing machines as “giant brains” and what that meant for being human. </a:t>
            </a:r>
          </a:p>
          <a:p>
            <a:pPr eaLnBrk="1" hangingPunct="1">
              <a:lnSpc>
                <a:spcPct val="80000"/>
              </a:lnSpc>
            </a:pPr>
            <a:r>
              <a:rPr lang="en-US" sz="2400" smtClean="0"/>
              <a:t>Another question raised during this phase concerned privacy threats and the fear of Big Brother.</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xmlns="" val="2934076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fade">
                                      <p:cBhvr>
                                        <p:cTn id="7" dur="20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fade">
                                      <p:cBhvr>
                                        <p:cTn id="12" dur="2000"/>
                                        <p:tgtEl>
                                          <p:spTgt spid="440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1" end="1"/>
                                            </p:txEl>
                                          </p:spTgt>
                                        </p:tgtEl>
                                        <p:attrNameLst>
                                          <p:attrName>style.visibility</p:attrName>
                                        </p:attrNameLst>
                                      </p:cBhvr>
                                      <p:to>
                                        <p:strVal val="visible"/>
                                      </p:to>
                                    </p:set>
                                    <p:animEffect transition="in" filter="fade">
                                      <p:cBhvr>
                                        <p:cTn id="17" dur="2000"/>
                                        <p:tgtEl>
                                          <p:spTgt spid="440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5">
                                            <p:txEl>
                                              <p:pRg st="2" end="2"/>
                                            </p:txEl>
                                          </p:spTgt>
                                        </p:tgtEl>
                                        <p:attrNameLst>
                                          <p:attrName>style.visibility</p:attrName>
                                        </p:attrNameLst>
                                      </p:cBhvr>
                                      <p:to>
                                        <p:strVal val="visible"/>
                                      </p:to>
                                    </p:set>
                                    <p:animEffect transition="in" filter="fade">
                                      <p:cBhvr>
                                        <p:cTn id="22" dur="2000"/>
                                        <p:tgtEl>
                                          <p:spTgt spid="440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035">
                                            <p:txEl>
                                              <p:pRg st="3" end="3"/>
                                            </p:txEl>
                                          </p:spTgt>
                                        </p:tgtEl>
                                        <p:attrNameLst>
                                          <p:attrName>style.visibility</p:attrName>
                                        </p:attrNameLst>
                                      </p:cBhvr>
                                      <p:to>
                                        <p:strVal val="visible"/>
                                      </p:to>
                                    </p:set>
                                    <p:animEffect transition="in" filter="fade">
                                      <p:cBhvr>
                                        <p:cTn id="27" dur="20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smtClean="0"/>
              <a:t>The Evolution of Cybertechnology and Cyberethics (Continued)</a:t>
            </a:r>
          </a:p>
        </p:txBody>
      </p:sp>
      <p:sp>
        <p:nvSpPr>
          <p:cNvPr id="45059" name="Rectangle 3"/>
          <p:cNvSpPr>
            <a:spLocks noGrp="1" noChangeArrowheads="1"/>
          </p:cNvSpPr>
          <p:nvPr>
            <p:ph type="body" idx="1"/>
          </p:nvPr>
        </p:nvSpPr>
        <p:spPr/>
        <p:txBody>
          <a:bodyPr/>
          <a:lstStyle/>
          <a:p>
            <a:pPr eaLnBrk="1" hangingPunct="1">
              <a:lnSpc>
                <a:spcPct val="80000"/>
              </a:lnSpc>
            </a:pPr>
            <a:r>
              <a:rPr lang="en-US" sz="2400" smtClean="0"/>
              <a:t>In </a:t>
            </a:r>
            <a:r>
              <a:rPr lang="en-US" sz="2400" i="1" smtClean="0"/>
              <a:t>Phase 2</a:t>
            </a:r>
            <a:r>
              <a:rPr lang="en-US" sz="2400" smtClean="0"/>
              <a:t> (1970s and 1980s), computing machines and communications devices began to converge. </a:t>
            </a:r>
          </a:p>
          <a:p>
            <a:pPr eaLnBrk="1" hangingPunct="1">
              <a:lnSpc>
                <a:spcPct val="80000"/>
              </a:lnSpc>
            </a:pPr>
            <a:r>
              <a:rPr lang="en-US" sz="2400" smtClean="0"/>
              <a:t>Mainframe computers and personal computers could be linked together via privately owned networks such as LANs and WANs. </a:t>
            </a:r>
          </a:p>
          <a:p>
            <a:pPr eaLnBrk="1" hangingPunct="1">
              <a:lnSpc>
                <a:spcPct val="80000"/>
              </a:lnSpc>
            </a:pPr>
            <a:r>
              <a:rPr lang="en-US" sz="2400" smtClean="0"/>
              <a:t>Privacy concerns arose because confidential information could easily be exchanged between networked databases.</a:t>
            </a:r>
          </a:p>
          <a:p>
            <a:pPr eaLnBrk="1" hangingPunct="1">
              <a:lnSpc>
                <a:spcPct val="80000"/>
              </a:lnSpc>
            </a:pPr>
            <a:r>
              <a:rPr lang="en-US" sz="2400" smtClean="0"/>
              <a:t>Intellectual property issues emerged because personal computers could easily duplicate proprietary software programs.</a:t>
            </a:r>
          </a:p>
          <a:p>
            <a:pPr eaLnBrk="1" hangingPunct="1">
              <a:lnSpc>
                <a:spcPct val="80000"/>
              </a:lnSpc>
            </a:pPr>
            <a:r>
              <a:rPr lang="en-US" sz="2400" smtClean="0"/>
              <a:t>Computer crime was possible because people could break into the computers of large organizations.</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xmlns="" val="1824598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fade">
                                      <p:cBhvr>
                                        <p:cTn id="7" dur="20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fade">
                                      <p:cBhvr>
                                        <p:cTn id="12" dur="2000"/>
                                        <p:tgtEl>
                                          <p:spTgt spid="450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fade">
                                      <p:cBhvr>
                                        <p:cTn id="17" dur="2000"/>
                                        <p:tgtEl>
                                          <p:spTgt spid="450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fade">
                                      <p:cBhvr>
                                        <p:cTn id="22" dur="2000"/>
                                        <p:tgtEl>
                                          <p:spTgt spid="450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fade">
                                      <p:cBhvr>
                                        <p:cTn id="27" dur="2000"/>
                                        <p:tgtEl>
                                          <p:spTgt spid="450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059">
                                            <p:txEl>
                                              <p:pRg st="4" end="4"/>
                                            </p:txEl>
                                          </p:spTgt>
                                        </p:tgtEl>
                                        <p:attrNameLst>
                                          <p:attrName>style.visibility</p:attrName>
                                        </p:attrNameLst>
                                      </p:cBhvr>
                                      <p:to>
                                        <p:strVal val="visible"/>
                                      </p:to>
                                    </p:set>
                                    <p:animEffect transition="in" filter="fade">
                                      <p:cBhvr>
                                        <p:cTn id="32" dur="20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The Evolution of Cybertechnology and Cyberethics (Continued)</a:t>
            </a:r>
          </a:p>
        </p:txBody>
      </p:sp>
      <p:sp>
        <p:nvSpPr>
          <p:cNvPr id="46083" name="Rectangle 3"/>
          <p:cNvSpPr>
            <a:spLocks noGrp="1" noChangeArrowheads="1"/>
          </p:cNvSpPr>
          <p:nvPr>
            <p:ph type="body" idx="1"/>
          </p:nvPr>
        </p:nvSpPr>
        <p:spPr/>
        <p:txBody>
          <a:bodyPr/>
          <a:lstStyle/>
          <a:p>
            <a:pPr eaLnBrk="1" hangingPunct="1">
              <a:lnSpc>
                <a:spcPct val="90000"/>
              </a:lnSpc>
            </a:pPr>
            <a:r>
              <a:rPr lang="en-US" sz="2400" dirty="0" smtClean="0"/>
              <a:t>During </a:t>
            </a:r>
            <a:r>
              <a:rPr lang="en-US" sz="2400" i="1" dirty="0" smtClean="0"/>
              <a:t>Phase 3</a:t>
            </a:r>
            <a:r>
              <a:rPr lang="en-US" sz="2400" dirty="0" smtClean="0"/>
              <a:t> (1990-present), the availability of Internet access to the general public has increased significantly. </a:t>
            </a:r>
          </a:p>
          <a:p>
            <a:pPr eaLnBrk="1" hangingPunct="1">
              <a:lnSpc>
                <a:spcPct val="90000"/>
              </a:lnSpc>
            </a:pPr>
            <a:r>
              <a:rPr lang="en-US" sz="2400" dirty="0" smtClean="0"/>
              <a:t>This has been facilitated by the phenomenal growth of the World Wide Web. </a:t>
            </a:r>
          </a:p>
          <a:p>
            <a:pPr eaLnBrk="1" hangingPunct="1">
              <a:lnSpc>
                <a:spcPct val="90000"/>
              </a:lnSpc>
            </a:pPr>
            <a:r>
              <a:rPr lang="en-US" sz="2400" dirty="0" smtClean="0"/>
              <a:t>The proliferation of Internet- and Web-based technologies in this phase has raised ethical and social concerns affecting: </a:t>
            </a:r>
          </a:p>
          <a:p>
            <a:pPr marL="1084263" indent="-282575" eaLnBrk="1" hangingPunct="1">
              <a:lnSpc>
                <a:spcPct val="90000"/>
              </a:lnSpc>
            </a:pPr>
            <a:r>
              <a:rPr lang="en-US" sz="2400" dirty="0" smtClean="0"/>
              <a:t>free speech, </a:t>
            </a:r>
          </a:p>
          <a:p>
            <a:pPr marL="1084263" indent="-282575" eaLnBrk="1" hangingPunct="1">
              <a:lnSpc>
                <a:spcPct val="90000"/>
              </a:lnSpc>
            </a:pPr>
            <a:r>
              <a:rPr lang="en-US" sz="2400" dirty="0" smtClean="0"/>
              <a:t>anonymity, </a:t>
            </a:r>
          </a:p>
          <a:p>
            <a:pPr marL="1084263" indent="-282575" eaLnBrk="1" hangingPunct="1">
              <a:lnSpc>
                <a:spcPct val="90000"/>
              </a:lnSpc>
            </a:pPr>
            <a:r>
              <a:rPr lang="en-US" sz="2400" dirty="0" smtClean="0"/>
              <a:t>jurisdiction.</a:t>
            </a:r>
          </a:p>
        </p:txBody>
      </p:sp>
      <p:sp>
        <p:nvSpPr>
          <p:cNvPr id="2" name="Slayt Numarası Yer Tutucusu 1"/>
          <p:cNvSpPr>
            <a:spLocks noGrp="1"/>
          </p:cNvSpPr>
          <p:nvPr>
            <p:ph type="sldNum" sz="quarter" idx="12"/>
          </p:nvPr>
        </p:nvSpPr>
        <p:spPr/>
        <p:txBody>
          <a:bodyPr/>
          <a:lstStyle/>
          <a:p>
            <a:pPr>
              <a:defRPr/>
            </a:pPr>
            <a:fld id="{AE20F0EB-7C93-45AD-A5B2-6E3E46DFD187}"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xmlns="" val="942654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fade">
                                      <p:cBhvr>
                                        <p:cTn id="7" dur="20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fade">
                                      <p:cBhvr>
                                        <p:cTn id="12" dur="2000"/>
                                        <p:tgtEl>
                                          <p:spTgt spid="46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fade">
                                      <p:cBhvr>
                                        <p:cTn id="17" dur="2000"/>
                                        <p:tgtEl>
                                          <p:spTgt spid="460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83">
                                            <p:txEl>
                                              <p:pRg st="2" end="2"/>
                                            </p:txEl>
                                          </p:spTgt>
                                        </p:tgtEl>
                                        <p:attrNameLst>
                                          <p:attrName>style.visibility</p:attrName>
                                        </p:attrNameLst>
                                      </p:cBhvr>
                                      <p:to>
                                        <p:strVal val="visible"/>
                                      </p:to>
                                    </p:set>
                                    <p:animEffect transition="in" filter="fade">
                                      <p:cBhvr>
                                        <p:cTn id="22" dur="2000"/>
                                        <p:tgtEl>
                                          <p:spTgt spid="460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083">
                                            <p:txEl>
                                              <p:pRg st="3" end="3"/>
                                            </p:txEl>
                                          </p:spTgt>
                                        </p:tgtEl>
                                        <p:attrNameLst>
                                          <p:attrName>style.visibility</p:attrName>
                                        </p:attrNameLst>
                                      </p:cBhvr>
                                      <p:to>
                                        <p:strVal val="visible"/>
                                      </p:to>
                                    </p:set>
                                    <p:animEffect transition="in" filter="fade">
                                      <p:cBhvr>
                                        <p:cTn id="27" dur="2000"/>
                                        <p:tgtEl>
                                          <p:spTgt spid="460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083">
                                            <p:txEl>
                                              <p:pRg st="4" end="4"/>
                                            </p:txEl>
                                          </p:spTgt>
                                        </p:tgtEl>
                                        <p:attrNameLst>
                                          <p:attrName>style.visibility</p:attrName>
                                        </p:attrNameLst>
                                      </p:cBhvr>
                                      <p:to>
                                        <p:strVal val="visible"/>
                                      </p:to>
                                    </p:set>
                                    <p:animEffect transition="in" filter="fade">
                                      <p:cBhvr>
                                        <p:cTn id="32" dur="2000"/>
                                        <p:tgtEl>
                                          <p:spTgt spid="4608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083">
                                            <p:txEl>
                                              <p:pRg st="5" end="5"/>
                                            </p:txEl>
                                          </p:spTgt>
                                        </p:tgtEl>
                                        <p:attrNameLst>
                                          <p:attrName>style.visibility</p:attrName>
                                        </p:attrNameLst>
                                      </p:cBhvr>
                                      <p:to>
                                        <p:strVal val="visible"/>
                                      </p:to>
                                    </p:set>
                                    <p:animEffect transition="in" filter="fade">
                                      <p:cBhvr>
                                        <p:cTn id="37" dur="20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h01">
  <a:themeElements>
    <a:clrScheme name="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01">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48"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48" charset="-128"/>
          </a:defRPr>
        </a:defPPr>
      </a:lstStyle>
    </a:lnDef>
  </a:objectDefaults>
  <a:extraClrSchemeLst>
    <a:extraClrScheme>
      <a:clrScheme name="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237</TotalTime>
  <Words>2631</Words>
  <Application>Microsoft Office PowerPoint</Application>
  <PresentationFormat>Ekran Gösterisi (4:3)</PresentationFormat>
  <Paragraphs>321</Paragraphs>
  <Slides>45</Slides>
  <Notes>0</Notes>
  <HiddenSlides>0</HiddenSlides>
  <MMClips>0</MMClips>
  <ScaleCrop>false</ScaleCrop>
  <HeadingPairs>
    <vt:vector size="4" baseType="variant">
      <vt:variant>
        <vt:lpstr>Tema</vt:lpstr>
      </vt:variant>
      <vt:variant>
        <vt:i4>4</vt:i4>
      </vt:variant>
      <vt:variant>
        <vt:lpstr>Slayt Başlıkları</vt:lpstr>
      </vt:variant>
      <vt:variant>
        <vt:i4>45</vt:i4>
      </vt:variant>
    </vt:vector>
  </HeadingPairs>
  <TitlesOfParts>
    <vt:vector size="49" baseType="lpstr">
      <vt:lpstr>Dalga Biçimi</vt:lpstr>
      <vt:lpstr>Blends</vt:lpstr>
      <vt:lpstr>1_Blends</vt:lpstr>
      <vt:lpstr>ch01</vt:lpstr>
      <vt:lpstr>BIL 472 ETHICS, SOCIETY and PROFESSION</vt:lpstr>
      <vt:lpstr>Slayt 2</vt:lpstr>
      <vt:lpstr>What Is Cyberethics?</vt:lpstr>
      <vt:lpstr>What Is Cybertechnology?</vt:lpstr>
      <vt:lpstr>Cybertechnology (Continued)</vt:lpstr>
      <vt:lpstr>Why the term cyberethics?</vt:lpstr>
      <vt:lpstr>The Evolution of Cybertechnology and Cyberethics: Four Phases</vt:lpstr>
      <vt:lpstr>The Evolution of Cybertechnology and Cyberethics (Continued)</vt:lpstr>
      <vt:lpstr>The Evolution of Cybertechnology and Cyberethics (Continued)</vt:lpstr>
      <vt:lpstr>The Evolution of Cybertechnology and Cyberethics (Continued)</vt:lpstr>
      <vt:lpstr>Table 1-1: Summary of Four Phases of Cyberethics </vt:lpstr>
      <vt:lpstr>Uniqueness Issue (Continued)</vt:lpstr>
      <vt:lpstr>Uniqueness Issue (Continued)</vt:lpstr>
      <vt:lpstr>Alternative Strategy for Analyzing the Uniqueness Issue</vt:lpstr>
      <vt:lpstr>Case Illustration of a Policy Vacuum: Duplicating Software</vt:lpstr>
      <vt:lpstr>Cyberethics as a Branch of Applied Ethics</vt:lpstr>
      <vt:lpstr>Cyberethics as a Branch of Applied Ethics (continued)</vt:lpstr>
      <vt:lpstr>Perspective # 1: Professional Ethics </vt:lpstr>
      <vt:lpstr>Perspective # 2: Philosophical Ethics</vt:lpstr>
      <vt:lpstr>Perspective #3: Cyberethics as a Field of Descriptive Ethics</vt:lpstr>
      <vt:lpstr>Figure 1-1: Descriptive vs. Normative Claims </vt:lpstr>
      <vt:lpstr>Table 1-2: Summary of Cyberethics Perspectives </vt:lpstr>
      <vt:lpstr>The Digital Divide</vt:lpstr>
      <vt:lpstr>Digital Divide (Continued)</vt:lpstr>
      <vt:lpstr>Digital Divide (Continued)</vt:lpstr>
      <vt:lpstr>Table 10-1: Summary of Global Internet Usage (as of 2000)</vt:lpstr>
      <vt:lpstr>The Digital Divide in the U.S.</vt:lpstr>
      <vt:lpstr>Is the Digital Divide an Ethical Issue (Continued)?</vt:lpstr>
      <vt:lpstr>Cybertechnology and the Disabled</vt:lpstr>
      <vt:lpstr>Cybertechnology and the Disabled (Continued)</vt:lpstr>
      <vt:lpstr>Race and Cybertechnology</vt:lpstr>
      <vt:lpstr>Gender and Cybertechnology</vt:lpstr>
      <vt:lpstr>Employment and Work</vt:lpstr>
      <vt:lpstr>Transformation of Work in the Era of Cybertechnology</vt:lpstr>
      <vt:lpstr>Virtual Organizations and Remote Work (Continued)</vt:lpstr>
      <vt:lpstr>Globalization and Outsourcing</vt:lpstr>
      <vt:lpstr>Globalization (Continued)</vt:lpstr>
      <vt:lpstr>Quality of Work-life</vt:lpstr>
      <vt:lpstr>Quality of Work-Life (Continued)</vt:lpstr>
      <vt:lpstr>Email Privacy and Employer Policies</vt:lpstr>
      <vt:lpstr>Slayt 41</vt:lpstr>
      <vt:lpstr>Slayt 42</vt:lpstr>
      <vt:lpstr>Internet</vt:lpstr>
      <vt:lpstr>World Wide Web</vt:lpstr>
      <vt:lpstr>Search Engines</vt:lpstr>
    </vt:vector>
  </TitlesOfParts>
  <Company>Baskent Universitesi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 472 ETHICS, SOCIETY and PROFESSION</dc:title>
  <dc:creator>Kullanıcı</dc:creator>
  <cp:lastModifiedBy>user</cp:lastModifiedBy>
  <cp:revision>26</cp:revision>
  <cp:lastPrinted>2014-02-24T17:52:14Z</cp:lastPrinted>
  <dcterms:created xsi:type="dcterms:W3CDTF">2012-02-08T15:44:13Z</dcterms:created>
  <dcterms:modified xsi:type="dcterms:W3CDTF">2014-03-17T09:02:58Z</dcterms:modified>
</cp:coreProperties>
</file>