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708" r:id="rId3"/>
    <p:sldMasterId id="2147483720" r:id="rId4"/>
  </p:sldMasterIdLst>
  <p:notesMasterIdLst>
    <p:notesMasterId r:id="rId55"/>
  </p:notesMasterIdLst>
  <p:handoutMasterIdLst>
    <p:handoutMasterId r:id="rId56"/>
  </p:handoutMasterIdLst>
  <p:sldIdLst>
    <p:sldId id="256" r:id="rId5"/>
    <p:sldId id="258" r:id="rId6"/>
    <p:sldId id="301" r:id="rId7"/>
    <p:sldId id="302" r:id="rId8"/>
    <p:sldId id="303" r:id="rId9"/>
    <p:sldId id="307" r:id="rId10"/>
    <p:sldId id="309" r:id="rId11"/>
    <p:sldId id="310" r:id="rId12"/>
    <p:sldId id="314" r:id="rId13"/>
    <p:sldId id="316" r:id="rId14"/>
    <p:sldId id="317" r:id="rId15"/>
    <p:sldId id="318" r:id="rId16"/>
    <p:sldId id="322" r:id="rId17"/>
    <p:sldId id="342" r:id="rId18"/>
    <p:sldId id="343" r:id="rId19"/>
    <p:sldId id="344" r:id="rId20"/>
    <p:sldId id="355" r:id="rId21"/>
    <p:sldId id="356" r:id="rId22"/>
    <p:sldId id="357" r:id="rId23"/>
    <p:sldId id="358" r:id="rId24"/>
    <p:sldId id="359" r:id="rId25"/>
    <p:sldId id="439" r:id="rId26"/>
    <p:sldId id="440" r:id="rId27"/>
    <p:sldId id="441" r:id="rId28"/>
    <p:sldId id="448" r:id="rId29"/>
    <p:sldId id="451" r:id="rId30"/>
    <p:sldId id="452" r:id="rId31"/>
    <p:sldId id="453" r:id="rId32"/>
    <p:sldId id="457" r:id="rId33"/>
    <p:sldId id="459" r:id="rId34"/>
    <p:sldId id="463" r:id="rId35"/>
    <p:sldId id="469" r:id="rId36"/>
    <p:sldId id="471" r:id="rId37"/>
    <p:sldId id="473" r:id="rId38"/>
    <p:sldId id="474" r:id="rId39"/>
    <p:sldId id="476" r:id="rId40"/>
    <p:sldId id="479" r:id="rId41"/>
    <p:sldId id="483" r:id="rId42"/>
    <p:sldId id="486" r:id="rId43"/>
    <p:sldId id="487" r:id="rId44"/>
    <p:sldId id="488" r:id="rId45"/>
    <p:sldId id="495" r:id="rId46"/>
    <p:sldId id="496" r:id="rId47"/>
    <p:sldId id="497" r:id="rId48"/>
    <p:sldId id="505" r:id="rId49"/>
    <p:sldId id="510" r:id="rId50"/>
    <p:sldId id="511" r:id="rId51"/>
    <p:sldId id="513" r:id="rId52"/>
    <p:sldId id="514" r:id="rId53"/>
    <p:sldId id="521" r:id="rId54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17491-C3A5-4430-86BC-81753BF08D34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62B3D-77DA-405D-AC6D-49839DD83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24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DC2FE-81BC-47D7-81CC-EFB81059862F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67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E16D6-A731-41EA-B693-CBC13B99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07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E05-F6AF-422B-809B-305A7127AA53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E05-F6AF-422B-809B-305A7127AA53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E05-F6AF-422B-809B-305A7127AA53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i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i="1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i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i="1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i="1" smtClean="0">
                <a:solidFill>
                  <a:srgbClr val="000000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i="1" smtClean="0">
                <a:solidFill>
                  <a:srgbClr val="000000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i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1C1C1C"/>
              </a:solidFill>
            </a:endParaRP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1C1C1C"/>
              </a:solidFill>
            </a:endParaRP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8278740-57BE-4F86-9588-22BF202F1590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108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52356-9408-4213-AD87-AA3604ACFE2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82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AE6E2-248C-4560-BE73-F647B4131C1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293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EE3D3-C595-4236-B522-AB14A731820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142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3A460-D1DA-4A92-9D71-D3AEEB2BE89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59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E48155-D0E3-46FD-A800-805621114AA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476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746F4-2280-48EB-8430-ACF6AFB4173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89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BDFF8B-8281-4792-80F7-6B00957264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41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E05-F6AF-422B-809B-305A7127AA53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D82BD3-C13A-4FE5-8C5A-F358854FB91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0219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7269C-B016-4FD4-8760-E0B4B92E80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62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D2E61-19D8-405F-8AF8-52401D7D9A3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859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47763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Times New Roman" pitchFamily="18" charset="0"/>
              </a:rPr>
              <a:t>Copyright © 2011 Pearson Education, Inc. Publishing as Pearson Addison-Wesley</a:t>
            </a:r>
          </a:p>
        </p:txBody>
      </p:sp>
      <p:pic>
        <p:nvPicPr>
          <p:cNvPr id="4" name="Picture 9" descr="Quinnbird2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AW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943600"/>
            <a:ext cx="10668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 descr="Pink tissue paper"/>
          <p:cNvSpPr>
            <a:spLocks noChangeArrowheads="1"/>
          </p:cNvSpPr>
          <p:nvPr userDrawn="1"/>
        </p:nvSpPr>
        <p:spPr bwMode="auto">
          <a:xfrm>
            <a:off x="2286000" y="2895600"/>
            <a:ext cx="4549775" cy="228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000000"/>
                </a:solidFill>
              </a:rPr>
              <a:t>Ethics for the Information Age</a:t>
            </a:r>
            <a:br>
              <a:rPr lang="en-US" sz="2400" b="1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</a:rPr>
              <a:t>Fourth Edition</a:t>
            </a:r>
            <a:br>
              <a:rPr lang="en-US" sz="2400" b="1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</a:rPr>
              <a:t/>
            </a:r>
            <a:br>
              <a:rPr lang="en-US" sz="2400" b="1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</a:rPr>
              <a:t>by </a:t>
            </a:r>
            <a:br>
              <a:rPr lang="en-US" sz="2400" b="1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</a:rPr>
              <a:t>Michael J. Quinn</a:t>
            </a:r>
            <a:br>
              <a:rPr lang="en-US" sz="2400" b="1">
                <a:solidFill>
                  <a:srgbClr val="000000"/>
                </a:solidFill>
              </a:rPr>
            </a:b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30310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381000"/>
            <a:ext cx="7467600" cy="914400"/>
          </a:xfrm>
        </p:spPr>
        <p:txBody>
          <a:bodyPr wrap="none" anchor="t"/>
          <a:lstStyle>
            <a:lvl1pPr algn="ctr"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957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BF72F3E7-0C57-40CE-BF92-1987A97F51C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7001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40EC5ECA-A7F7-4A2B-AF6C-D6C9974D3C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1139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87244E4F-CBE1-425D-B1ED-AD63FED6B41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631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33D26523-DCFE-444D-9921-DBD560C8F8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7608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EA7B5875-3342-4329-86BF-EE3C0D8F2BA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2051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8B1E95F7-BEF2-431E-B2FE-A022445B639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20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E05-F6AF-422B-809B-305A7127AA53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B2138336-F3DF-4C73-A4CC-8D64A7DBB1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37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00E3EAC0-A0A4-4899-8126-1EB1E42228D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456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6B4057E6-2CE8-4DA4-B01F-0681CF7912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8065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22E9A913-823E-41C6-9994-13E8F861F83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51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47763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Times New Roman" pitchFamily="18" charset="0"/>
              </a:rPr>
              <a:t>Copyright © 2011 Pearson Education, Inc. Publishing as Pearson Addison-Wesley</a:t>
            </a:r>
          </a:p>
        </p:txBody>
      </p:sp>
      <p:pic>
        <p:nvPicPr>
          <p:cNvPr id="4" name="Picture 9" descr="Quinnbird2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AW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943600"/>
            <a:ext cx="10668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 descr="Pink tissue paper"/>
          <p:cNvSpPr>
            <a:spLocks noChangeArrowheads="1"/>
          </p:cNvSpPr>
          <p:nvPr userDrawn="1"/>
        </p:nvSpPr>
        <p:spPr bwMode="auto">
          <a:xfrm>
            <a:off x="2286000" y="2895600"/>
            <a:ext cx="4549775" cy="228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000000"/>
                </a:solidFill>
              </a:rPr>
              <a:t>Ethics for the Information Age</a:t>
            </a:r>
            <a:br>
              <a:rPr lang="en-US" sz="2400" b="1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</a:rPr>
              <a:t>Fourth Edition</a:t>
            </a:r>
            <a:br>
              <a:rPr lang="en-US" sz="2400" b="1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</a:rPr>
              <a:t/>
            </a:r>
            <a:br>
              <a:rPr lang="en-US" sz="2400" b="1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</a:rPr>
              <a:t>by </a:t>
            </a:r>
            <a:br>
              <a:rPr lang="en-US" sz="2400" b="1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</a:rPr>
              <a:t>Michael J. Quinn</a:t>
            </a:r>
            <a:br>
              <a:rPr lang="en-US" sz="2400" b="1">
                <a:solidFill>
                  <a:srgbClr val="000000"/>
                </a:solidFill>
              </a:rPr>
            </a:b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46182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381000"/>
            <a:ext cx="7467600" cy="914400"/>
          </a:xfrm>
        </p:spPr>
        <p:txBody>
          <a:bodyPr wrap="none" anchor="t"/>
          <a:lstStyle>
            <a:lvl1pPr algn="ctr"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267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5C6B25C3-FD8C-4022-89D1-BF0DDE2F54B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322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8D133C7E-7D7F-4903-8BB3-0084E09408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9541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1C37CA18-AF11-4269-BA0D-30D89FD0277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818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E9EEF312-8E2C-4192-9791-9DE2774B864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067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3486A824-2C1B-4FF1-A040-995024AB200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0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E05-F6AF-422B-809B-305A7127AA53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5C052AF5-351C-4456-B5C2-1B655831EB8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443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0BD00B8B-AD53-4701-A388-558E36E5D1E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632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5505B85F-7325-4E20-9E35-E6AB8FEABC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9620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55861663-69A6-4A2B-8BED-6174BA8902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247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763447DB-82D9-43C9-9071-E7B2EA9A5B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85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E05-F6AF-422B-809B-305A7127AA53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E05-F6AF-422B-809B-305A7127AA53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E05-F6AF-422B-809B-305A7127AA53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E05-F6AF-422B-809B-305A7127AA53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E05-F6AF-422B-809B-305A7127AA53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2837E05-F6AF-422B-809B-305A7127AA53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A2A2A61-A6BC-456C-8D86-F13C5A13D74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i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8B2B25-2BBD-4763-A679-5FD8EB3690A9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69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003366">
                  <a:alpha val="78000"/>
                </a:srgbClr>
              </a:gs>
              <a:gs pos="100000">
                <a:srgbClr val="003366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aseline="-25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5DDFB694-0921-4DFD-88E5-0F470A284787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2086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FFFFFF"/>
                </a:solidFill>
              </a:rPr>
              <a:t>1-</a:t>
            </a:r>
            <a:fld id="{D11A22E4-6016-440A-9FAD-AECD5E62B141}" type="slidenum">
              <a:rPr lang="en-US" sz="1200">
                <a:solidFill>
                  <a:srgbClr val="FFFFFF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302087" name="Rectangle 7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Times New Roman" pitchFamily="18" charset="0"/>
              </a:rPr>
              <a:t>Copyright © 2011 Pearson Education, Inc. Publishing as Pearson Addison-Wesley</a:t>
            </a:r>
          </a:p>
        </p:txBody>
      </p:sp>
      <p:pic>
        <p:nvPicPr>
          <p:cNvPr id="1032" name="Picture 8" descr="Quinnbird3 copy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69000"/>
            <a:ext cx="10668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39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Times" pitchFamily="-4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003366">
                  <a:alpha val="78000"/>
                </a:srgbClr>
              </a:gs>
              <a:gs pos="100000">
                <a:srgbClr val="003366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aseline="-25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0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D8F73381-C3E2-4435-B519-F2BB0A501122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FFFFFF"/>
                </a:solidFill>
              </a:rPr>
              <a:t>1-</a:t>
            </a:r>
            <a:fld id="{FE170004-5598-492A-8ABA-AF4E56F8BDE7}" type="slidenum">
              <a:rPr lang="en-US" sz="1200">
                <a:solidFill>
                  <a:srgbClr val="FFFFFF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Times New Roman" pitchFamily="18" charset="0"/>
              </a:rPr>
              <a:t>Copyright © 2011 Pearson Education, Inc. Publishing as Pearson Addison-Wesley</a:t>
            </a:r>
          </a:p>
        </p:txBody>
      </p:sp>
      <p:pic>
        <p:nvPicPr>
          <p:cNvPr id="1032" name="Picture 8" descr="Quinnbird3 copy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69000"/>
            <a:ext cx="10668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70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Times" pitchFamily="-4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net" TargetMode="External"/><Relationship Id="rId2" Type="http://schemas.openxmlformats.org/officeDocument/2006/relationships/hyperlink" Target="http://en.wikipedia.org/wiki/Robot" TargetMode="Externa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640960" cy="93610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BIL 472 ETHICS, SOCIETY and PROFESSION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51520" y="3068960"/>
            <a:ext cx="8640960" cy="1473200"/>
          </a:xfrm>
        </p:spPr>
        <p:txBody>
          <a:bodyPr>
            <a:noAutofit/>
          </a:bodyPr>
          <a:lstStyle/>
          <a:p>
            <a:r>
              <a:rPr lang="tr-TR" sz="3200" dirty="0" smtClean="0"/>
              <a:t>Prof. Dr. A. Ziya AKTAŞ</a:t>
            </a:r>
          </a:p>
          <a:p>
            <a:r>
              <a:rPr lang="tr-TR" sz="3200" dirty="0" smtClean="0"/>
              <a:t>Department of Computer Engineering</a:t>
            </a:r>
          </a:p>
          <a:p>
            <a:endParaRPr lang="tr-TR" sz="3200" dirty="0"/>
          </a:p>
          <a:p>
            <a:pPr lvl="0">
              <a:buClr>
                <a:srgbClr val="31B6FD"/>
              </a:buClr>
            </a:pPr>
            <a:r>
              <a:rPr lang="tr-TR" sz="3200" dirty="0"/>
              <a:t>Spring </a:t>
            </a:r>
            <a:r>
              <a:rPr lang="tr-TR" sz="3200" dirty="0" smtClean="0"/>
              <a:t>2014</a:t>
            </a:r>
            <a:endParaRPr lang="en-US" sz="3200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755576" y="692696"/>
            <a:ext cx="1071562" cy="627063"/>
            <a:chOff x="0" y="1"/>
            <a:chExt cx="20000" cy="19999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0" y="5357"/>
              <a:ext cx="9825" cy="939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000"/>
                <a:gd name="T37" fmla="*/ 0 h 20000"/>
                <a:gd name="T38" fmla="*/ 20000 w 20000"/>
                <a:gd name="T39" fmla="*/ 20000 h 200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000" h="20000">
                  <a:moveTo>
                    <a:pt x="0" y="9971"/>
                  </a:moveTo>
                  <a:lnTo>
                    <a:pt x="9307" y="0"/>
                  </a:lnTo>
                  <a:lnTo>
                    <a:pt x="12950" y="3610"/>
                  </a:lnTo>
                  <a:lnTo>
                    <a:pt x="9188" y="7966"/>
                  </a:lnTo>
                  <a:lnTo>
                    <a:pt x="19960" y="9971"/>
                  </a:lnTo>
                  <a:lnTo>
                    <a:pt x="9386" y="11920"/>
                  </a:lnTo>
                  <a:lnTo>
                    <a:pt x="12990" y="16218"/>
                  </a:lnTo>
                  <a:lnTo>
                    <a:pt x="9426" y="19943"/>
                  </a:lnTo>
                  <a:lnTo>
                    <a:pt x="40" y="9914"/>
                  </a:lnTo>
                  <a:lnTo>
                    <a:pt x="79" y="9742"/>
                  </a:lnTo>
                  <a:lnTo>
                    <a:pt x="40" y="9914"/>
                  </a:lnTo>
                  <a:lnTo>
                    <a:pt x="198" y="9685"/>
                  </a:lnTo>
                </a:path>
              </a:pathLst>
            </a:custGeom>
            <a:solidFill>
              <a:srgbClr val="FF0000"/>
            </a:solidFill>
            <a:ln w="3175">
              <a:solidFill>
                <a:srgbClr val="FF0000"/>
              </a:solidFill>
              <a:round/>
              <a:headEnd type="none" w="sm" len="lg"/>
              <a:tailEnd type="none" w="sm" len="lg"/>
            </a:ln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0175" y="5357"/>
              <a:ext cx="9825" cy="931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000"/>
                <a:gd name="T37" fmla="*/ 0 h 20000"/>
                <a:gd name="T38" fmla="*/ 20000 w 20000"/>
                <a:gd name="T39" fmla="*/ 20000 h 200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000" h="20000">
                  <a:moveTo>
                    <a:pt x="19960" y="9942"/>
                  </a:moveTo>
                  <a:lnTo>
                    <a:pt x="10495" y="0"/>
                  </a:lnTo>
                  <a:lnTo>
                    <a:pt x="7010" y="3526"/>
                  </a:lnTo>
                  <a:lnTo>
                    <a:pt x="10772" y="7861"/>
                  </a:lnTo>
                  <a:lnTo>
                    <a:pt x="0" y="9884"/>
                  </a:lnTo>
                  <a:lnTo>
                    <a:pt x="10574" y="11908"/>
                  </a:lnTo>
                  <a:lnTo>
                    <a:pt x="6970" y="16185"/>
                  </a:lnTo>
                  <a:lnTo>
                    <a:pt x="10495" y="19942"/>
                  </a:lnTo>
                  <a:lnTo>
                    <a:pt x="19921" y="9827"/>
                  </a:lnTo>
                  <a:lnTo>
                    <a:pt x="19881" y="9653"/>
                  </a:lnTo>
                  <a:lnTo>
                    <a:pt x="19921" y="9827"/>
                  </a:lnTo>
                  <a:lnTo>
                    <a:pt x="19762" y="9653"/>
                  </a:lnTo>
                </a:path>
              </a:pathLst>
            </a:custGeom>
            <a:solidFill>
              <a:srgbClr val="FF0000"/>
            </a:solidFill>
            <a:ln w="3175">
              <a:solidFill>
                <a:srgbClr val="FF0000"/>
              </a:solidFill>
              <a:round/>
              <a:headEnd type="none" w="sm" len="lg"/>
              <a:tailEnd type="none" w="sm" len="lg"/>
            </a:ln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370" y="1"/>
              <a:ext cx="9260" cy="10040"/>
            </a:xfrm>
            <a:custGeom>
              <a:avLst/>
              <a:gdLst>
                <a:gd name="T0" fmla="*/ 0 w 20000"/>
                <a:gd name="T1" fmla="*/ 1 h 20000"/>
                <a:gd name="T2" fmla="*/ 0 w 20000"/>
                <a:gd name="T3" fmla="*/ 1 h 20000"/>
                <a:gd name="T4" fmla="*/ 0 w 20000"/>
                <a:gd name="T5" fmla="*/ 1 h 20000"/>
                <a:gd name="T6" fmla="*/ 0 w 20000"/>
                <a:gd name="T7" fmla="*/ 1 h 20000"/>
                <a:gd name="T8" fmla="*/ 0 w 20000"/>
                <a:gd name="T9" fmla="*/ 0 h 20000"/>
                <a:gd name="T10" fmla="*/ 0 w 20000"/>
                <a:gd name="T11" fmla="*/ 1 h 20000"/>
                <a:gd name="T12" fmla="*/ 0 w 20000"/>
                <a:gd name="T13" fmla="*/ 1 h 20000"/>
                <a:gd name="T14" fmla="*/ 0 w 20000"/>
                <a:gd name="T15" fmla="*/ 1 h 20000"/>
                <a:gd name="T16" fmla="*/ 0 w 20000"/>
                <a:gd name="T17" fmla="*/ 1 h 20000"/>
                <a:gd name="T18" fmla="*/ 0 w 20000"/>
                <a:gd name="T19" fmla="*/ 1 h 20000"/>
                <a:gd name="T20" fmla="*/ 0 w 20000"/>
                <a:gd name="T21" fmla="*/ 1 h 20000"/>
                <a:gd name="T22" fmla="*/ 0 w 20000"/>
                <a:gd name="T23" fmla="*/ 1 h 20000"/>
                <a:gd name="T24" fmla="*/ 0 w 20000"/>
                <a:gd name="T25" fmla="*/ 1 h 20000"/>
                <a:gd name="T26" fmla="*/ 0 w 20000"/>
                <a:gd name="T27" fmla="*/ 1 h 20000"/>
                <a:gd name="T28" fmla="*/ 0 w 20000"/>
                <a:gd name="T29" fmla="*/ 1 h 20000"/>
                <a:gd name="T30" fmla="*/ 0 w 20000"/>
                <a:gd name="T31" fmla="*/ 1 h 20000"/>
                <a:gd name="T32" fmla="*/ 0 w 20000"/>
                <a:gd name="T33" fmla="*/ 1 h 20000"/>
                <a:gd name="T34" fmla="*/ 0 w 20000"/>
                <a:gd name="T35" fmla="*/ 1 h 20000"/>
                <a:gd name="T36" fmla="*/ 0 w 20000"/>
                <a:gd name="T37" fmla="*/ 1 h 20000"/>
                <a:gd name="T38" fmla="*/ 0 w 20000"/>
                <a:gd name="T39" fmla="*/ 1 h 20000"/>
                <a:gd name="T40" fmla="*/ 0 w 20000"/>
                <a:gd name="T41" fmla="*/ 1 h 20000"/>
                <a:gd name="T42" fmla="*/ 0 w 20000"/>
                <a:gd name="T43" fmla="*/ 1 h 20000"/>
                <a:gd name="T44" fmla="*/ 0 w 20000"/>
                <a:gd name="T45" fmla="*/ 1 h 20000"/>
                <a:gd name="T46" fmla="*/ 0 w 20000"/>
                <a:gd name="T47" fmla="*/ 1 h 20000"/>
                <a:gd name="T48" fmla="*/ 0 w 20000"/>
                <a:gd name="T49" fmla="*/ 1 h 20000"/>
                <a:gd name="T50" fmla="*/ 0 w 20000"/>
                <a:gd name="T51" fmla="*/ 1 h 20000"/>
                <a:gd name="T52" fmla="*/ 0 w 20000"/>
                <a:gd name="T53" fmla="*/ 1 h 20000"/>
                <a:gd name="T54" fmla="*/ 0 w 20000"/>
                <a:gd name="T55" fmla="*/ 1 h 20000"/>
                <a:gd name="T56" fmla="*/ 0 w 20000"/>
                <a:gd name="T57" fmla="*/ 1 h 20000"/>
                <a:gd name="T58" fmla="*/ 0 w 20000"/>
                <a:gd name="T59" fmla="*/ 1 h 20000"/>
                <a:gd name="T60" fmla="*/ 0 w 20000"/>
                <a:gd name="T61" fmla="*/ 1 h 20000"/>
                <a:gd name="T62" fmla="*/ 0 w 20000"/>
                <a:gd name="T63" fmla="*/ 1 h 20000"/>
                <a:gd name="T64" fmla="*/ 0 w 20000"/>
                <a:gd name="T65" fmla="*/ 1 h 200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000"/>
                <a:gd name="T100" fmla="*/ 0 h 20000"/>
                <a:gd name="T101" fmla="*/ 20000 w 20000"/>
                <a:gd name="T102" fmla="*/ 20000 h 200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000" h="20000">
                  <a:moveTo>
                    <a:pt x="9874" y="19839"/>
                  </a:moveTo>
                  <a:lnTo>
                    <a:pt x="7941" y="9169"/>
                  </a:lnTo>
                  <a:lnTo>
                    <a:pt x="3908" y="12547"/>
                  </a:lnTo>
                  <a:lnTo>
                    <a:pt x="0" y="8901"/>
                  </a:lnTo>
                  <a:lnTo>
                    <a:pt x="9916" y="0"/>
                  </a:lnTo>
                  <a:lnTo>
                    <a:pt x="19958" y="9276"/>
                  </a:lnTo>
                  <a:lnTo>
                    <a:pt x="16008" y="12761"/>
                  </a:lnTo>
                  <a:lnTo>
                    <a:pt x="12017" y="9223"/>
                  </a:lnTo>
                  <a:lnTo>
                    <a:pt x="9874" y="19893"/>
                  </a:lnTo>
                  <a:lnTo>
                    <a:pt x="9874" y="19678"/>
                  </a:lnTo>
                  <a:lnTo>
                    <a:pt x="9832" y="19893"/>
                  </a:lnTo>
                  <a:lnTo>
                    <a:pt x="9958" y="19893"/>
                  </a:lnTo>
                  <a:lnTo>
                    <a:pt x="9832" y="19678"/>
                  </a:lnTo>
                  <a:lnTo>
                    <a:pt x="9832" y="19893"/>
                  </a:lnTo>
                  <a:lnTo>
                    <a:pt x="9916" y="19839"/>
                  </a:lnTo>
                  <a:lnTo>
                    <a:pt x="9748" y="19678"/>
                  </a:lnTo>
                  <a:lnTo>
                    <a:pt x="9874" y="19625"/>
                  </a:lnTo>
                  <a:lnTo>
                    <a:pt x="9958" y="19625"/>
                  </a:lnTo>
                  <a:lnTo>
                    <a:pt x="9958" y="19893"/>
                  </a:lnTo>
                  <a:lnTo>
                    <a:pt x="9832" y="19464"/>
                  </a:lnTo>
                  <a:lnTo>
                    <a:pt x="10000" y="19249"/>
                  </a:lnTo>
                  <a:lnTo>
                    <a:pt x="9832" y="19946"/>
                  </a:lnTo>
                  <a:lnTo>
                    <a:pt x="9916" y="19893"/>
                  </a:lnTo>
                  <a:lnTo>
                    <a:pt x="9832" y="19839"/>
                  </a:lnTo>
                  <a:lnTo>
                    <a:pt x="9874" y="19732"/>
                  </a:lnTo>
                  <a:lnTo>
                    <a:pt x="9748" y="19786"/>
                  </a:lnTo>
                  <a:lnTo>
                    <a:pt x="9874" y="19893"/>
                  </a:lnTo>
                  <a:lnTo>
                    <a:pt x="9832" y="19893"/>
                  </a:lnTo>
                  <a:lnTo>
                    <a:pt x="9958" y="19893"/>
                  </a:lnTo>
                  <a:lnTo>
                    <a:pt x="9916" y="19464"/>
                  </a:lnTo>
                  <a:lnTo>
                    <a:pt x="9916" y="19678"/>
                  </a:lnTo>
                  <a:lnTo>
                    <a:pt x="9874" y="19678"/>
                  </a:lnTo>
                  <a:lnTo>
                    <a:pt x="9874" y="19839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rgbClr val="FF0000"/>
              </a:solidFill>
              <a:round/>
              <a:headEnd type="none" w="sm" len="lg"/>
              <a:tailEnd type="none" w="sm" len="lg"/>
            </a:ln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5409" y="9960"/>
              <a:ext cx="9182" cy="10040"/>
            </a:xfrm>
            <a:custGeom>
              <a:avLst/>
              <a:gdLst>
                <a:gd name="T0" fmla="*/ 0 w 20000"/>
                <a:gd name="T1" fmla="*/ 1 h 20000"/>
                <a:gd name="T2" fmla="*/ 0 w 20000"/>
                <a:gd name="T3" fmla="*/ 1 h 20000"/>
                <a:gd name="T4" fmla="*/ 0 w 20000"/>
                <a:gd name="T5" fmla="*/ 1 h 20000"/>
                <a:gd name="T6" fmla="*/ 0 w 20000"/>
                <a:gd name="T7" fmla="*/ 1 h 20000"/>
                <a:gd name="T8" fmla="*/ 0 w 20000"/>
                <a:gd name="T9" fmla="*/ 1 h 20000"/>
                <a:gd name="T10" fmla="*/ 0 w 20000"/>
                <a:gd name="T11" fmla="*/ 1 h 20000"/>
                <a:gd name="T12" fmla="*/ 0 w 20000"/>
                <a:gd name="T13" fmla="*/ 1 h 20000"/>
                <a:gd name="T14" fmla="*/ 0 w 20000"/>
                <a:gd name="T15" fmla="*/ 1 h 20000"/>
                <a:gd name="T16" fmla="*/ 0 w 20000"/>
                <a:gd name="T17" fmla="*/ 1 h 20000"/>
                <a:gd name="T18" fmla="*/ 0 w 20000"/>
                <a:gd name="T19" fmla="*/ 1 h 20000"/>
                <a:gd name="T20" fmla="*/ 0 w 20000"/>
                <a:gd name="T21" fmla="*/ 1 h 20000"/>
                <a:gd name="T22" fmla="*/ 0 w 20000"/>
                <a:gd name="T23" fmla="*/ 1 h 20000"/>
                <a:gd name="T24" fmla="*/ 0 w 20000"/>
                <a:gd name="T25" fmla="*/ 1 h 20000"/>
                <a:gd name="T26" fmla="*/ 0 w 20000"/>
                <a:gd name="T27" fmla="*/ 1 h 20000"/>
                <a:gd name="T28" fmla="*/ 0 w 20000"/>
                <a:gd name="T29" fmla="*/ 1 h 20000"/>
                <a:gd name="T30" fmla="*/ 0 w 20000"/>
                <a:gd name="T31" fmla="*/ 1 h 20000"/>
                <a:gd name="T32" fmla="*/ 0 w 20000"/>
                <a:gd name="T33" fmla="*/ 1 h 20000"/>
                <a:gd name="T34" fmla="*/ 0 w 20000"/>
                <a:gd name="T35" fmla="*/ 1 h 20000"/>
                <a:gd name="T36" fmla="*/ 0 w 20000"/>
                <a:gd name="T37" fmla="*/ 1 h 20000"/>
                <a:gd name="T38" fmla="*/ 0 w 20000"/>
                <a:gd name="T39" fmla="*/ 1 h 20000"/>
                <a:gd name="T40" fmla="*/ 0 w 20000"/>
                <a:gd name="T41" fmla="*/ 1 h 20000"/>
                <a:gd name="T42" fmla="*/ 0 w 20000"/>
                <a:gd name="T43" fmla="*/ 0 h 20000"/>
                <a:gd name="T44" fmla="*/ 0 w 20000"/>
                <a:gd name="T45" fmla="*/ 1 h 20000"/>
                <a:gd name="T46" fmla="*/ 0 w 20000"/>
                <a:gd name="T47" fmla="*/ 1 h 20000"/>
                <a:gd name="T48" fmla="*/ 0 w 20000"/>
                <a:gd name="T49" fmla="*/ 1 h 20000"/>
                <a:gd name="T50" fmla="*/ 0 w 20000"/>
                <a:gd name="T51" fmla="*/ 1 h 20000"/>
                <a:gd name="T52" fmla="*/ 0 w 20000"/>
                <a:gd name="T53" fmla="*/ 1 h 20000"/>
                <a:gd name="T54" fmla="*/ 0 w 20000"/>
                <a:gd name="T55" fmla="*/ 1 h 20000"/>
                <a:gd name="T56" fmla="*/ 0 w 20000"/>
                <a:gd name="T57" fmla="*/ 1 h 20000"/>
                <a:gd name="T58" fmla="*/ 0 w 20000"/>
                <a:gd name="T59" fmla="*/ 1 h 20000"/>
                <a:gd name="T60" fmla="*/ 0 w 20000"/>
                <a:gd name="T61" fmla="*/ 1 h 20000"/>
                <a:gd name="T62" fmla="*/ 0 w 20000"/>
                <a:gd name="T63" fmla="*/ 1 h 20000"/>
                <a:gd name="T64" fmla="*/ 0 w 20000"/>
                <a:gd name="T65" fmla="*/ 1 h 200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000"/>
                <a:gd name="T100" fmla="*/ 0 h 20000"/>
                <a:gd name="T101" fmla="*/ 20000 w 20000"/>
                <a:gd name="T102" fmla="*/ 20000 h 200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000" h="20000">
                  <a:moveTo>
                    <a:pt x="9958" y="54"/>
                  </a:moveTo>
                  <a:lnTo>
                    <a:pt x="8008" y="10777"/>
                  </a:lnTo>
                  <a:lnTo>
                    <a:pt x="3983" y="7399"/>
                  </a:lnTo>
                  <a:lnTo>
                    <a:pt x="0" y="10992"/>
                  </a:lnTo>
                  <a:lnTo>
                    <a:pt x="10000" y="19946"/>
                  </a:lnTo>
                  <a:lnTo>
                    <a:pt x="19958" y="10831"/>
                  </a:lnTo>
                  <a:lnTo>
                    <a:pt x="16144" y="7131"/>
                  </a:lnTo>
                  <a:lnTo>
                    <a:pt x="12119" y="10724"/>
                  </a:lnTo>
                  <a:lnTo>
                    <a:pt x="9958" y="54"/>
                  </a:lnTo>
                  <a:lnTo>
                    <a:pt x="9958" y="268"/>
                  </a:lnTo>
                  <a:lnTo>
                    <a:pt x="9915" y="54"/>
                  </a:lnTo>
                  <a:lnTo>
                    <a:pt x="10042" y="54"/>
                  </a:lnTo>
                  <a:lnTo>
                    <a:pt x="9915" y="268"/>
                  </a:lnTo>
                  <a:lnTo>
                    <a:pt x="9915" y="54"/>
                  </a:lnTo>
                  <a:lnTo>
                    <a:pt x="10000" y="54"/>
                  </a:lnTo>
                  <a:lnTo>
                    <a:pt x="9873" y="268"/>
                  </a:lnTo>
                  <a:lnTo>
                    <a:pt x="9958" y="322"/>
                  </a:lnTo>
                  <a:lnTo>
                    <a:pt x="10042" y="322"/>
                  </a:lnTo>
                  <a:lnTo>
                    <a:pt x="10042" y="54"/>
                  </a:lnTo>
                  <a:lnTo>
                    <a:pt x="9915" y="483"/>
                  </a:lnTo>
                  <a:lnTo>
                    <a:pt x="10085" y="697"/>
                  </a:lnTo>
                  <a:lnTo>
                    <a:pt x="9915" y="0"/>
                  </a:lnTo>
                  <a:lnTo>
                    <a:pt x="10000" y="54"/>
                  </a:lnTo>
                  <a:lnTo>
                    <a:pt x="9915" y="54"/>
                  </a:lnTo>
                  <a:lnTo>
                    <a:pt x="9958" y="214"/>
                  </a:lnTo>
                  <a:lnTo>
                    <a:pt x="9873" y="107"/>
                  </a:lnTo>
                  <a:lnTo>
                    <a:pt x="9958" y="54"/>
                  </a:lnTo>
                  <a:lnTo>
                    <a:pt x="9915" y="54"/>
                  </a:lnTo>
                  <a:lnTo>
                    <a:pt x="10042" y="54"/>
                  </a:lnTo>
                  <a:lnTo>
                    <a:pt x="10000" y="483"/>
                  </a:lnTo>
                  <a:lnTo>
                    <a:pt x="10000" y="268"/>
                  </a:lnTo>
                  <a:lnTo>
                    <a:pt x="9958" y="268"/>
                  </a:lnTo>
                  <a:lnTo>
                    <a:pt x="9958" y="54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rgbClr val="FF0000"/>
              </a:solidFill>
              <a:round/>
              <a:headEnd type="none" w="sm" len="lg"/>
              <a:tailEnd type="none" w="sm" len="lg"/>
            </a:ln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9" name="Dikdörtgen 8"/>
          <p:cNvSpPr/>
          <p:nvPr/>
        </p:nvSpPr>
        <p:spPr>
          <a:xfrm>
            <a:off x="1907704" y="888975"/>
            <a:ext cx="3456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tr-TR" sz="1400" b="1" dirty="0">
                <a:solidFill>
                  <a:prstClr val="black"/>
                </a:solidFill>
                <a:latin typeface="Arial Black" pitchFamily="34" charset="0"/>
                <a:cs typeface="Times New Roman" pitchFamily="18" charset="0"/>
              </a:rPr>
              <a:t>BAŞKENT </a:t>
            </a:r>
            <a:r>
              <a:rPr lang="tr-TR" sz="1400" b="1" dirty="0" smtClean="0">
                <a:solidFill>
                  <a:prstClr val="black"/>
                </a:solidFill>
                <a:latin typeface="Arial Black" pitchFamily="34" charset="0"/>
                <a:cs typeface="Times New Roman" pitchFamily="18" charset="0"/>
              </a:rPr>
              <a:t>UNIVERSITY</a:t>
            </a:r>
            <a:endParaRPr lang="tr-TR" sz="3200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788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Democracy and the </a:t>
            </a:r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017713"/>
            <a:ext cx="8703568" cy="41148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Does the Internet facilitate democracy and democratic ideals?</a:t>
            </a:r>
          </a:p>
          <a:p>
            <a:pPr marL="1377950" indent="-520700"/>
            <a:r>
              <a:rPr lang="en-US" sz="2800" dirty="0">
                <a:cs typeface="Times New Roman" pitchFamily="18" charset="0"/>
              </a:rPr>
              <a:t>The Internet tends to be an open forum in which ideas can be communicated freely and easily. </a:t>
            </a:r>
          </a:p>
          <a:p>
            <a:pPr marL="1377950" indent="-520700"/>
            <a:r>
              <a:rPr lang="en-US" sz="2800" dirty="0">
                <a:cs typeface="Times New Roman" pitchFamily="18" charset="0"/>
              </a:rPr>
              <a:t>Values involving freedom, choice, openness, etc., seem to favor democracy and democratic ideals.</a:t>
            </a:r>
            <a:r>
              <a:rPr lang="en-US" dirty="0"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580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P spid="512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Democracy and the Internet (Continued)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cs typeface="Times New Roman" pitchFamily="18" charset="0"/>
              </a:rPr>
              <a:t>Graham suggests that Internet technology favors many aspects of democracy.</a:t>
            </a:r>
          </a:p>
          <a:p>
            <a:r>
              <a:rPr lang="en-US" sz="2800">
                <a:cs typeface="Times New Roman" pitchFamily="18" charset="0"/>
              </a:rPr>
              <a:t>Richard Sclove (1995) believes that technology tends to undermine, rather than facilitate, democracy and community life. </a:t>
            </a:r>
          </a:p>
          <a:p>
            <a:r>
              <a:rPr lang="en-US" sz="2800">
                <a:cs typeface="Times New Roman" pitchFamily="18" charset="0"/>
              </a:rPr>
              <a:t>Cass Sunstein (2002) argues that the Internet has both “democracy-enhancing” and “democracy-threatening” aspects.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4213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  <p:bldP spid="5222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Democracy and the Internet (Continued)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Sunstein believes that the Internet enhances democracy by providing greater access to information at a lower cost.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But it also threatens </a:t>
            </a:r>
            <a:r>
              <a:rPr lang="en-US" sz="2800" i="1">
                <a:cs typeface="Times New Roman" pitchFamily="18" charset="0"/>
              </a:rPr>
              <a:t>deliberative democracy</a:t>
            </a:r>
            <a:r>
              <a:rPr lang="en-US" sz="2800">
                <a:cs typeface="Times New Roman" pitchFamily="18" charset="0"/>
              </a:rPr>
              <a:t>, the process of rationally debating issues in a public forum, because the Internet can filter information. 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People using software filters will not be inclined to gather new information that might broaden their views.</a:t>
            </a:r>
            <a:r>
              <a:rPr lang="en-US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062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P spid="532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cs typeface="Times New Roman" pitchFamily="18" charset="0"/>
              </a:rPr>
              <a:t>Table 11-2: Pros and Cons for Using the Internet to Promote Democracy</a:t>
            </a:r>
            <a:endParaRPr lang="en-US"/>
          </a:p>
        </p:txBody>
      </p:sp>
      <p:graphicFrame>
        <p:nvGraphicFramePr>
          <p:cNvPr id="1057" name="Group 33"/>
          <p:cNvGraphicFramePr>
            <a:graphicFrameLocks noGrp="1"/>
          </p:cNvGraphicFramePr>
          <p:nvPr/>
        </p:nvGraphicFramePr>
        <p:xfrm>
          <a:off x="533400" y="2438400"/>
          <a:ext cx="7924800" cy="3657600"/>
        </p:xfrm>
        <a:graphic>
          <a:graphicData uri="http://schemas.openxmlformats.org/drawingml/2006/table">
            <a:tbl>
              <a:tblPr/>
              <a:tblGrid>
                <a:gridCol w="3962400"/>
                <a:gridCol w="39624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Advantages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Disadvantages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Empowers individuals by giving them choices regarding on-line communities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Increases social fragmentation and discourages rational debate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Promotes individual freedom and decision-making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Increases levels of irrationality and prejudice (in direct democracies)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Gives individuals a voice in governance issues in cyberspace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Increases levels of powerlessness for individuals (in representative democracies)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2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Artificial Intelligence (AI)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017713"/>
            <a:ext cx="8487544" cy="41148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3600" dirty="0"/>
              <a:t>The view that only humans are rational is currently challenged on two separate fronts:</a:t>
            </a:r>
            <a:r>
              <a:rPr lang="en-US" dirty="0"/>
              <a:t> </a:t>
            </a:r>
          </a:p>
          <a:p>
            <a:pPr marL="1258888" indent="-457200">
              <a:lnSpc>
                <a:spcPct val="80000"/>
              </a:lnSpc>
            </a:pPr>
            <a:r>
              <a:rPr lang="en-US" sz="2800" dirty="0"/>
              <a:t>1. research in animal intelligence suggests that many primates, dolphins, and whales are capable of demonstrating skills we typically count as rational;</a:t>
            </a:r>
          </a:p>
          <a:p>
            <a:pPr marL="1252538" indent="-450850">
              <a:lnSpc>
                <a:spcPct val="80000"/>
              </a:lnSpc>
            </a:pPr>
            <a:r>
              <a:rPr lang="en-US" sz="2800" dirty="0" smtClean="0"/>
              <a:t>2. developments </a:t>
            </a:r>
            <a:r>
              <a:rPr lang="en-US" sz="2800" dirty="0"/>
              <a:t>in artificial intelligence (AI) have shown that certain forms of "rational activity" can also be attributed to computers. </a:t>
            </a:r>
          </a:p>
        </p:txBody>
      </p:sp>
    </p:spTree>
    <p:extLst>
      <p:ext uri="{BB962C8B-B14F-4D97-AF65-F5344CB8AC3E}">
        <p14:creationId xmlns:p14="http://schemas.microsoft.com/office/powerpoint/2010/main" val="186238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 (Continued)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dirty="0"/>
              <a:t>Questions arising in AI research have caused some philosophers and scientists to reconsider our traditional definitions of notions such as:</a:t>
            </a:r>
            <a:r>
              <a:rPr lang="en-US" sz="3600" dirty="0"/>
              <a:t> </a:t>
            </a:r>
          </a:p>
          <a:p>
            <a:pPr indent="401638">
              <a:lnSpc>
                <a:spcPct val="80000"/>
              </a:lnSpc>
            </a:pPr>
            <a:r>
              <a:rPr lang="en-US" dirty="0" smtClean="0"/>
              <a:t>Rationality</a:t>
            </a:r>
            <a:r>
              <a:rPr lang="tr-TR" dirty="0" smtClean="0"/>
              <a:t> </a:t>
            </a:r>
            <a:r>
              <a:rPr lang="tr-TR" sz="2000" dirty="0" smtClean="0"/>
              <a:t>(akıllı, mantıklı, rasyonel)</a:t>
            </a:r>
            <a:r>
              <a:rPr lang="en-US" dirty="0" smtClean="0"/>
              <a:t>;</a:t>
            </a:r>
            <a:endParaRPr lang="en-US" dirty="0"/>
          </a:p>
          <a:p>
            <a:pPr indent="401638">
              <a:lnSpc>
                <a:spcPct val="80000"/>
              </a:lnSpc>
            </a:pPr>
            <a:r>
              <a:rPr lang="en-US" dirty="0"/>
              <a:t>intelligence; </a:t>
            </a:r>
          </a:p>
          <a:p>
            <a:pPr indent="401638">
              <a:lnSpc>
                <a:spcPct val="80000"/>
              </a:lnSpc>
            </a:pPr>
            <a:r>
              <a:rPr lang="en-US" dirty="0"/>
              <a:t>knowledge;</a:t>
            </a:r>
          </a:p>
          <a:p>
            <a:pPr indent="401638">
              <a:lnSpc>
                <a:spcPct val="80000"/>
              </a:lnSpc>
            </a:pPr>
            <a:r>
              <a:rPr lang="en-US" dirty="0"/>
              <a:t>learning.</a:t>
            </a:r>
          </a:p>
        </p:txBody>
      </p:sp>
    </p:spTree>
    <p:extLst>
      <p:ext uri="{BB962C8B-B14F-4D97-AF65-F5344CB8AC3E}">
        <p14:creationId xmlns:p14="http://schemas.microsoft.com/office/powerpoint/2010/main" val="145944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Do Computers Possess Intelligence?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1950, Alan Turing posed a question that has come to be known as the </a:t>
            </a:r>
            <a:r>
              <a:rPr lang="en-US" sz="2800" i="1"/>
              <a:t>Turing Test</a:t>
            </a:r>
            <a:r>
              <a:rPr lang="en-US" sz="2800"/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sz="2400"/>
              <a:t>   If you were using a computer to communicate with an entity in a different room and you couldn’t be sure whether it was a human or a computer, we would have to concede that the computer had some intelligence.</a:t>
            </a:r>
          </a:p>
          <a:p>
            <a:r>
              <a:rPr lang="en-US" sz="2800"/>
              <a:t>Turing predicted that a computer would pass this test by 2000.</a:t>
            </a:r>
          </a:p>
        </p:txBody>
      </p:sp>
    </p:spTree>
    <p:extLst>
      <p:ext uri="{BB962C8B-B14F-4D97-AF65-F5344CB8AC3E}">
        <p14:creationId xmlns:p14="http://schemas.microsoft.com/office/powerpoint/2010/main" val="229277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Do We Need to Expand our Sphere of Moral </a:t>
            </a:r>
            <a:r>
              <a:rPr lang="en-US" sz="3600" dirty="0" smtClean="0"/>
              <a:t>Consideration</a:t>
            </a:r>
            <a:endParaRPr lang="en-US" sz="36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Prior to the 20</a:t>
            </a:r>
            <a:r>
              <a:rPr lang="en-US" baseline="30000"/>
              <a:t>th</a:t>
            </a:r>
            <a:r>
              <a:rPr lang="en-US"/>
              <a:t> century, we generally assumed that only human beings deserved ethical consideration.</a:t>
            </a:r>
          </a:p>
          <a:p>
            <a:r>
              <a:rPr lang="en-US"/>
              <a:t>All other entities—animals, trees, natural objects, etc.—were assumed to be mere </a:t>
            </a:r>
            <a:r>
              <a:rPr lang="en-US" i="1"/>
              <a:t>resources</a:t>
            </a:r>
            <a:r>
              <a:rPr lang="en-US"/>
              <a:t> for humans to use (and abuse) as they saw fit.</a:t>
            </a:r>
          </a:p>
        </p:txBody>
      </p:sp>
    </p:spTree>
    <p:extLst>
      <p:ext uri="{BB962C8B-B14F-4D97-AF65-F5344CB8AC3E}">
        <p14:creationId xmlns:p14="http://schemas.microsoft.com/office/powerpoint/2010/main" val="388796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Expanding Our Sphere of Moral Consideration (Continued)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 humans, especially in the Western world, viewed these resources simply as something to be used and disposed of as they saw fit.</a:t>
            </a:r>
          </a:p>
          <a:p>
            <a:r>
              <a:rPr lang="en-US"/>
              <a:t>They also assumed that they had no moral obligations toward these “resources.”</a:t>
            </a:r>
          </a:p>
        </p:txBody>
      </p:sp>
    </p:spTree>
    <p:extLst>
      <p:ext uri="{BB962C8B-B14F-4D97-AF65-F5344CB8AC3E}">
        <p14:creationId xmlns:p14="http://schemas.microsoft.com/office/powerpoint/2010/main" val="1124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  <p:bldP spid="7475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Expanding Our Sphere of Moral Consideration (Continued)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017713"/>
            <a:ext cx="863156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the mid-twentieth century, the assumption that moral consideration should be granted only to humans was challenged by both:</a:t>
            </a:r>
          </a:p>
          <a:p>
            <a:pPr marL="1084263" indent="-452438"/>
            <a:r>
              <a:rPr lang="en-US" sz="2800" dirty="0"/>
              <a:t>animal-rights activists and groups, and</a:t>
            </a:r>
          </a:p>
          <a:p>
            <a:pPr marL="1084263" indent="-452438"/>
            <a:r>
              <a:rPr lang="en-US" sz="2800" dirty="0"/>
              <a:t>environmentalists.</a:t>
            </a:r>
          </a:p>
        </p:txBody>
      </p:sp>
    </p:spTree>
    <p:extLst>
      <p:ext uri="{BB962C8B-B14F-4D97-AF65-F5344CB8AC3E}">
        <p14:creationId xmlns:p14="http://schemas.microsoft.com/office/powerpoint/2010/main" val="344407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/>
      <p:bldP spid="686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6000" dirty="0" smtClean="0"/>
              <a:t>TOPIC_03</a:t>
            </a:r>
          </a:p>
          <a:p>
            <a:pPr marL="0" indent="0" algn="ctr">
              <a:buNone/>
            </a:pPr>
            <a:r>
              <a:rPr lang="tr-TR" sz="5400" dirty="0" smtClean="0"/>
              <a:t>Social context of computing</a:t>
            </a:r>
            <a:endParaRPr lang="en-US" sz="5400" dirty="0"/>
          </a:p>
        </p:txBody>
      </p:sp>
      <p:sp>
        <p:nvSpPr>
          <p:cNvPr id="3" name="Metin kutusu 2"/>
          <p:cNvSpPr txBox="1"/>
          <p:nvPr/>
        </p:nvSpPr>
        <p:spPr>
          <a:xfrm>
            <a:off x="323528" y="5919663"/>
            <a:ext cx="3553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Ref:  - Tavani, Chapter 1, 11</a:t>
            </a:r>
            <a:br>
              <a:rPr lang="tr-TR" sz="2400" b="1" dirty="0" smtClean="0"/>
            </a:br>
            <a:r>
              <a:rPr lang="tr-TR" sz="2400" b="1" dirty="0" smtClean="0"/>
              <a:t>          -  Quinn, Chapter 9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20426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Expanding Our Sphere of Moral Consideration (Continued)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017713"/>
            <a:ext cx="8559552" cy="4114800"/>
          </a:xfrm>
        </p:spPr>
        <p:txBody>
          <a:bodyPr/>
          <a:lstStyle/>
          <a:p>
            <a:r>
              <a:rPr lang="en-US" dirty="0"/>
              <a:t>Animal-rights advocates point out that animals, like humans, are capable of feeling pain and suffering. </a:t>
            </a:r>
          </a:p>
          <a:p>
            <a:r>
              <a:rPr lang="en-US" dirty="0"/>
              <a:t>Many advocates also argued that because animals can suffer, we should grant them moral consideration.</a:t>
            </a:r>
          </a:p>
        </p:txBody>
      </p:sp>
    </p:spTree>
    <p:extLst>
      <p:ext uri="{BB962C8B-B14F-4D97-AF65-F5344CB8AC3E}">
        <p14:creationId xmlns:p14="http://schemas.microsoft.com/office/powerpoint/2010/main" val="408824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  <p:bldP spid="6963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Expanding Our Sphere of Moral Consideration (Continued)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017713"/>
            <a:ext cx="8487544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environmentalists have argued that we also should extend moral consideration to include:</a:t>
            </a:r>
          </a:p>
          <a:p>
            <a:pPr marL="919163" indent="854075"/>
            <a:r>
              <a:rPr lang="en-US" dirty="0"/>
              <a:t>trees,</a:t>
            </a:r>
          </a:p>
          <a:p>
            <a:pPr marL="919163" indent="854075"/>
            <a:r>
              <a:rPr lang="en-US" dirty="0"/>
              <a:t>plants, </a:t>
            </a:r>
          </a:p>
          <a:p>
            <a:pPr marL="919163" indent="854075"/>
            <a:r>
              <a:rPr lang="en-US" dirty="0"/>
              <a:t>the entire ecosystem. </a:t>
            </a:r>
          </a:p>
        </p:txBody>
      </p:sp>
    </p:spTree>
    <p:extLst>
      <p:ext uri="{BB962C8B-B14F-4D97-AF65-F5344CB8AC3E}">
        <p14:creationId xmlns:p14="http://schemas.microsoft.com/office/powerpoint/2010/main" val="350136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P spid="7065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1-</a:t>
            </a:r>
            <a:fld id="{B84042E3-635B-462F-864D-377E5296A80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Spam Epidemic (1/3)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Spam: Unsolicited, bulk email</a:t>
            </a:r>
          </a:p>
          <a:p>
            <a:pPr eaLnBrk="1" hangingPunct="1"/>
            <a:r>
              <a:rPr lang="en-US" sz="2800" dirty="0" smtClean="0"/>
              <a:t>Spam is profitable</a:t>
            </a:r>
          </a:p>
          <a:p>
            <a:pPr lvl="1" eaLnBrk="1" hangingPunct="1"/>
            <a:r>
              <a:rPr lang="en-US" sz="2400" dirty="0" smtClean="0"/>
              <a:t>More than 100 times cheaper than “junk mail”</a:t>
            </a:r>
          </a:p>
          <a:p>
            <a:pPr lvl="1" eaLnBrk="1" hangingPunct="1"/>
            <a:r>
              <a:rPr lang="en-US" sz="2400" dirty="0" smtClean="0"/>
              <a:t>Profitable even if only 1 in 100,000 buys product</a:t>
            </a:r>
          </a:p>
          <a:p>
            <a:pPr eaLnBrk="1" hangingPunct="1"/>
            <a:r>
              <a:rPr lang="en-US" sz="2800" dirty="0" smtClean="0"/>
              <a:t>Amount of email that is spam has ballooned</a:t>
            </a:r>
          </a:p>
          <a:p>
            <a:pPr lvl="1" eaLnBrk="1" hangingPunct="1"/>
            <a:r>
              <a:rPr lang="en-US" sz="2400" dirty="0" smtClean="0"/>
              <a:t>8% in 2001</a:t>
            </a:r>
          </a:p>
          <a:p>
            <a:pPr lvl="1" eaLnBrk="1" hangingPunct="1"/>
            <a:r>
              <a:rPr lang="en-US" sz="2400" dirty="0" smtClean="0"/>
              <a:t>90% in 2009</a:t>
            </a:r>
          </a:p>
          <a:p>
            <a:pPr lvl="1" eaLnBrk="1" hangingPunct="1"/>
            <a:endParaRPr lang="tr-TR" sz="2400" dirty="0"/>
          </a:p>
          <a:p>
            <a:pPr marL="0" lvl="1" indent="0" eaLnBrk="1" hangingPunct="1">
              <a:buNone/>
            </a:pPr>
            <a:r>
              <a:rPr lang="tr-TR" sz="2000" b="1" i="1" dirty="0" smtClean="0"/>
              <a:t>Unsolicited : </a:t>
            </a:r>
            <a:r>
              <a:rPr lang="tr-TR" sz="2000" dirty="0" smtClean="0"/>
              <a:t>istenmemiş, talep edilmemiş</a:t>
            </a:r>
          </a:p>
        </p:txBody>
      </p:sp>
    </p:spTree>
    <p:extLst>
      <p:ext uri="{BB962C8B-B14F-4D97-AF65-F5344CB8AC3E}">
        <p14:creationId xmlns:p14="http://schemas.microsoft.com/office/powerpoint/2010/main" val="108874312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Spam Epidemic (2/3)</a:t>
            </a:r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1-</a:t>
            </a:r>
            <a:fld id="{F8CF53B7-E0DF-4D98-BD59-436CF775097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smtClean="0">
              <a:solidFill>
                <a:srgbClr val="000000"/>
              </a:solidFill>
            </a:endParaRPr>
          </a:p>
        </p:txBody>
      </p:sp>
      <p:pic>
        <p:nvPicPr>
          <p:cNvPr id="9222" name="Picture 6" descr="qui03f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5791200" cy="489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051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1-</a:t>
            </a:r>
            <a:fld id="{79003CBC-3D08-4408-8E6D-0EC90FBBF53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Spam Epidemic (3/3)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305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How firms get email 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Web sites, chat-room conversations, newsgroups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Computer viruses harvest addresses from PC address books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Dictionary attacks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Contests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Most spam sent out by bot herders who control huge networks of computers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Spam filters block most spam before it reaches users’ inboxes</a:t>
            </a:r>
          </a:p>
        </p:txBody>
      </p:sp>
      <p:sp>
        <p:nvSpPr>
          <p:cNvPr id="2" name="Metin kutusu 1"/>
          <p:cNvSpPr txBox="1"/>
          <p:nvPr/>
        </p:nvSpPr>
        <p:spPr>
          <a:xfrm>
            <a:off x="179512" y="5157192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Internet bots</a:t>
            </a:r>
            <a:r>
              <a:rPr lang="en-GB" sz="2000" dirty="0"/>
              <a:t>, also known as </a:t>
            </a:r>
            <a:r>
              <a:rPr lang="en-GB" sz="2000" b="1" dirty="0"/>
              <a:t>web </a:t>
            </a:r>
            <a:r>
              <a:rPr lang="en-GB" sz="2000" b="1" dirty="0">
                <a:hlinkClick r:id="rId2" action="ppaction://hlinkfile" tooltip="Robot"/>
              </a:rPr>
              <a:t>robots</a:t>
            </a:r>
            <a:r>
              <a:rPr lang="en-GB" sz="2000" dirty="0"/>
              <a:t>, </a:t>
            </a:r>
            <a:r>
              <a:rPr lang="en-GB" sz="2000" b="1" dirty="0"/>
              <a:t>WWW robots</a:t>
            </a:r>
            <a:r>
              <a:rPr lang="en-GB" sz="2000" dirty="0"/>
              <a:t> or simply </a:t>
            </a:r>
            <a:r>
              <a:rPr lang="en-GB" sz="2000" b="1" dirty="0"/>
              <a:t>bots</a:t>
            </a:r>
            <a:r>
              <a:rPr lang="en-GB" sz="2000" dirty="0"/>
              <a:t>, are software applications that run automated tasks over the </a:t>
            </a:r>
            <a:r>
              <a:rPr lang="en-GB" sz="2000" dirty="0">
                <a:hlinkClick r:id="rId3" action="ppaction://hlinkfile" tooltip="Internet"/>
              </a:rPr>
              <a:t>Internet</a:t>
            </a:r>
            <a:r>
              <a:rPr lang="en-GB" sz="2000" dirty="0"/>
              <a:t>. Typically, bots perform tasks that are both simple and structurally </a:t>
            </a:r>
            <a:r>
              <a:rPr lang="en-GB" sz="2000" dirty="0" smtClean="0"/>
              <a:t>repetitive</a:t>
            </a:r>
            <a:r>
              <a:rPr lang="tr-TR" sz="2000" dirty="0" smtClean="0"/>
              <a:t> (Wikipedia)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054245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1-</a:t>
            </a:r>
            <a:fld id="{BA08682C-97AF-4442-A553-6B64BA54C09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524000"/>
          </a:xfrm>
        </p:spPr>
        <p:txBody>
          <a:bodyPr/>
          <a:lstStyle/>
          <a:p>
            <a:pPr eaLnBrk="1" hangingPunct="1"/>
            <a:r>
              <a:rPr lang="en-US" dirty="0" smtClean="0"/>
              <a:t>Too Much Governmental Control or Too Little</a:t>
            </a:r>
            <a:r>
              <a:rPr lang="tr-TR" dirty="0" smtClean="0"/>
              <a:t> on Internet</a:t>
            </a:r>
            <a:r>
              <a:rPr lang="en-US" dirty="0" smtClean="0"/>
              <a:t>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Burma (Myanmar), Cuba, North Korea: Internet virtually inaccessible</a:t>
            </a:r>
          </a:p>
          <a:p>
            <a:pPr eaLnBrk="1" hangingPunct="1"/>
            <a:r>
              <a:rPr lang="en-US" smtClean="0"/>
              <a:t>Saudi Arabia: centralized control center</a:t>
            </a:r>
          </a:p>
          <a:p>
            <a:pPr eaLnBrk="1" hangingPunct="1"/>
            <a:r>
              <a:rPr lang="en-US" smtClean="0"/>
              <a:t>People’s Republic of China: </a:t>
            </a:r>
            <a:r>
              <a:rPr lang="en-US" sz="2800" smtClean="0"/>
              <a:t>“one of most sophisticated filtering systems in the world” as well as censorship</a:t>
            </a:r>
          </a:p>
          <a:p>
            <a:pPr eaLnBrk="1" hangingPunct="1"/>
            <a:r>
              <a:rPr lang="en-US" smtClean="0"/>
              <a:t>Germany: Forbids access to neo-Nazi sites</a:t>
            </a:r>
          </a:p>
          <a:p>
            <a:pPr eaLnBrk="1" hangingPunct="1"/>
            <a:r>
              <a:rPr lang="en-US" smtClean="0"/>
              <a:t>United States: Repeated efforts to limit access of minors to pornography</a:t>
            </a:r>
          </a:p>
        </p:txBody>
      </p:sp>
    </p:spTree>
    <p:extLst>
      <p:ext uri="{BB962C8B-B14F-4D97-AF65-F5344CB8AC3E}">
        <p14:creationId xmlns:p14="http://schemas.microsoft.com/office/powerpoint/2010/main" val="227966015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1-</a:t>
            </a:r>
            <a:fld id="{2F61D5F2-7CB8-4AD8-8FB3-7A1A8A002E0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Forms of Direct Censorship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Government monopolization</a:t>
            </a:r>
          </a:p>
          <a:p>
            <a:pPr eaLnBrk="1" hangingPunct="1"/>
            <a:r>
              <a:rPr lang="en-US" smtClean="0"/>
              <a:t>Prepublication review</a:t>
            </a:r>
          </a:p>
          <a:p>
            <a:pPr eaLnBrk="1" hangingPunct="1"/>
            <a:r>
              <a:rPr lang="en-US" smtClean="0"/>
              <a:t>Licensing and registration</a:t>
            </a:r>
          </a:p>
        </p:txBody>
      </p:sp>
    </p:spTree>
    <p:extLst>
      <p:ext uri="{BB962C8B-B14F-4D97-AF65-F5344CB8AC3E}">
        <p14:creationId xmlns:p14="http://schemas.microsoft.com/office/powerpoint/2010/main" val="91000643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1-</a:t>
            </a:r>
            <a:fld id="{1E9AFBF9-94BB-41B2-AEA1-C562AE81144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Self-censorship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Most common form of censorship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Group decides for itself not to publish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Reasons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Avoid subsequent persecution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Maintain good relations with government officials (sources of information)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Ratings systems created to advise potential audience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Movies, TVs, CDs, video games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 smtClean="0"/>
              <a:t>Not</a:t>
            </a:r>
            <a:r>
              <a:rPr lang="en-US" sz="2400" smtClean="0"/>
              <a:t> the Web</a:t>
            </a:r>
          </a:p>
        </p:txBody>
      </p:sp>
    </p:spTree>
    <p:extLst>
      <p:ext uri="{BB962C8B-B14F-4D97-AF65-F5344CB8AC3E}">
        <p14:creationId xmlns:p14="http://schemas.microsoft.com/office/powerpoint/2010/main" val="279965092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1-</a:t>
            </a:r>
            <a:fld id="{7303A4F3-F0C3-4F46-96DF-E4C218A37E8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Challenges Posed by the Internet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Many-to-many communications</a:t>
            </a:r>
          </a:p>
          <a:p>
            <a:pPr eaLnBrk="1" hangingPunct="1"/>
            <a:r>
              <a:rPr lang="en-US" smtClean="0"/>
              <a:t>Dynamic connections</a:t>
            </a:r>
          </a:p>
          <a:p>
            <a:pPr eaLnBrk="1" hangingPunct="1"/>
            <a:r>
              <a:rPr lang="en-US" smtClean="0"/>
              <a:t>Huge numbers of Web sites</a:t>
            </a:r>
          </a:p>
          <a:p>
            <a:pPr eaLnBrk="1" hangingPunct="1"/>
            <a:r>
              <a:rPr lang="en-US" smtClean="0"/>
              <a:t>Extends beyond national borders, laws</a:t>
            </a:r>
          </a:p>
          <a:p>
            <a:pPr eaLnBrk="1" hangingPunct="1"/>
            <a:r>
              <a:rPr lang="en-US" smtClean="0"/>
              <a:t>Hard to distinguish between minors and adults</a:t>
            </a:r>
          </a:p>
        </p:txBody>
      </p:sp>
    </p:spTree>
    <p:extLst>
      <p:ext uri="{BB962C8B-B14F-4D97-AF65-F5344CB8AC3E}">
        <p14:creationId xmlns:p14="http://schemas.microsoft.com/office/powerpoint/2010/main" val="415929391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1-</a:t>
            </a:r>
            <a:fld id="{EE95CC11-98C4-4053-A896-BB019351D89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808"/>
            <a:ext cx="8305800" cy="710952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Freedom of Expression</a:t>
            </a:r>
            <a:r>
              <a:rPr lang="tr-TR" dirty="0" smtClean="0"/>
              <a:t/>
            </a:r>
            <a:br>
              <a:rPr lang="tr-TR" dirty="0" smtClean="0"/>
            </a:br>
            <a:endParaRPr lang="en-US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8568952" cy="4724400"/>
          </a:xfrm>
        </p:spPr>
        <p:txBody>
          <a:bodyPr/>
          <a:lstStyle/>
          <a:p>
            <a:pPr lvl="0" eaLnBrk="1" hangingPunct="1">
              <a:buClr>
                <a:srgbClr val="808080"/>
              </a:buClr>
            </a:pPr>
            <a:r>
              <a:rPr lang="en-US" sz="2800" dirty="0">
                <a:solidFill>
                  <a:srgbClr val="000000"/>
                </a:solidFill>
              </a:rPr>
              <a:t>American states adopted bills of rights including freedom of expression</a:t>
            </a:r>
          </a:p>
          <a:p>
            <a:pPr lvl="0" eaLnBrk="1" hangingPunct="1">
              <a:buClr>
                <a:srgbClr val="808080"/>
              </a:buClr>
            </a:pPr>
            <a:r>
              <a:rPr lang="en-US" sz="2800" dirty="0">
                <a:solidFill>
                  <a:srgbClr val="000000"/>
                </a:solidFill>
              </a:rPr>
              <a:t>Freedom of expression in 1</a:t>
            </a:r>
            <a:r>
              <a:rPr lang="en-US" sz="2800" baseline="30000" dirty="0">
                <a:solidFill>
                  <a:srgbClr val="000000"/>
                </a:solidFill>
              </a:rPr>
              <a:t>st</a:t>
            </a:r>
            <a:r>
              <a:rPr lang="en-US" sz="2800" dirty="0">
                <a:solidFill>
                  <a:srgbClr val="000000"/>
                </a:solidFill>
              </a:rPr>
              <a:t> amendment to U.S. </a:t>
            </a:r>
            <a:r>
              <a:rPr lang="en-US" sz="2800" dirty="0" smtClean="0">
                <a:solidFill>
                  <a:srgbClr val="000000"/>
                </a:solidFill>
              </a:rPr>
              <a:t>Constitution</a:t>
            </a:r>
            <a:r>
              <a:rPr lang="tr-TR" sz="2800" dirty="0" smtClean="0">
                <a:solidFill>
                  <a:srgbClr val="000000"/>
                </a:solidFill>
              </a:rPr>
              <a:t>:</a:t>
            </a:r>
          </a:p>
          <a:p>
            <a:pPr lvl="0" eaLnBrk="1" hangingPunct="1">
              <a:buClr>
                <a:srgbClr val="808080"/>
              </a:buClr>
            </a:pPr>
            <a:endParaRPr lang="tr-TR" sz="2800" dirty="0" smtClean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tr-TR" sz="2800" dirty="0" smtClean="0">
                <a:solidFill>
                  <a:srgbClr val="000000"/>
                </a:solidFill>
              </a:rPr>
              <a:t>« </a:t>
            </a:r>
            <a:r>
              <a:rPr lang="en-US" sz="2800" kern="1200" dirty="0" smtClean="0">
                <a:solidFill>
                  <a:srgbClr val="000000"/>
                </a:solidFill>
                <a:latin typeface="Arial" charset="0"/>
                <a:ea typeface="ヒラギノ角ゴ Pro W3" pitchFamily="-48" charset="-128"/>
              </a:rPr>
              <a:t>Congress </a:t>
            </a:r>
            <a:r>
              <a:rPr lang="en-US" sz="2800" kern="1200" dirty="0">
                <a:solidFill>
                  <a:srgbClr val="000000"/>
                </a:solidFill>
                <a:latin typeface="Arial" charset="0"/>
                <a:ea typeface="ヒラギノ角ゴ Pro W3" pitchFamily="-48" charset="-128"/>
              </a:rPr>
              <a:t>shall make no law respecting </a:t>
            </a:r>
            <a:r>
              <a:rPr lang="en-US" sz="2800" kern="1200" dirty="0" smtClean="0">
                <a:solidFill>
                  <a:srgbClr val="000000"/>
                </a:solidFill>
                <a:latin typeface="Arial" charset="0"/>
                <a:ea typeface="ヒラギノ角ゴ Pro W3" pitchFamily="-48" charset="-128"/>
              </a:rPr>
              <a:t>an</a:t>
            </a:r>
            <a:r>
              <a:rPr lang="tr-TR" sz="2800" kern="1200" dirty="0" smtClean="0">
                <a:solidFill>
                  <a:srgbClr val="000000"/>
                </a:solidFill>
                <a:latin typeface="Arial" charset="0"/>
                <a:ea typeface="ヒラギノ角ゴ Pro W3" pitchFamily="-48" charset="-128"/>
              </a:rPr>
              <a:t> </a:t>
            </a:r>
            <a:r>
              <a:rPr lang="en-US" sz="2800" kern="1200" dirty="0" smtClean="0">
                <a:solidFill>
                  <a:srgbClr val="000000"/>
                </a:solidFill>
                <a:latin typeface="Arial" charset="0"/>
                <a:ea typeface="ヒラギノ角ゴ Pro W3" pitchFamily="-48" charset="-128"/>
              </a:rPr>
              <a:t>establishment </a:t>
            </a:r>
            <a:r>
              <a:rPr lang="en-US" sz="2800" kern="1200" dirty="0">
                <a:solidFill>
                  <a:srgbClr val="000000"/>
                </a:solidFill>
                <a:latin typeface="Arial" charset="0"/>
                <a:ea typeface="ヒラギノ角ゴ Pro W3" pitchFamily="-48" charset="-128"/>
              </a:rPr>
              <a:t>of religion, or prohibiting </a:t>
            </a:r>
            <a:r>
              <a:rPr lang="en-US" sz="2800" kern="1200" dirty="0" smtClean="0">
                <a:solidFill>
                  <a:srgbClr val="000000"/>
                </a:solidFill>
                <a:latin typeface="Arial" charset="0"/>
                <a:ea typeface="ヒラギノ角ゴ Pro W3" pitchFamily="-48" charset="-128"/>
              </a:rPr>
              <a:t>the</a:t>
            </a:r>
            <a:r>
              <a:rPr lang="tr-TR" sz="2800" kern="1200" dirty="0" smtClean="0">
                <a:solidFill>
                  <a:srgbClr val="000000"/>
                </a:solidFill>
                <a:latin typeface="Arial" charset="0"/>
                <a:ea typeface="ヒラギノ角ゴ Pro W3" pitchFamily="-48" charset="-128"/>
              </a:rPr>
              <a:t> </a:t>
            </a:r>
            <a:r>
              <a:rPr lang="en-US" sz="2800" kern="1200" dirty="0" smtClean="0">
                <a:solidFill>
                  <a:srgbClr val="000000"/>
                </a:solidFill>
                <a:latin typeface="Arial" charset="0"/>
                <a:ea typeface="ヒラギノ角ゴ Pro W3" pitchFamily="-48" charset="-128"/>
              </a:rPr>
              <a:t>free </a:t>
            </a:r>
            <a:r>
              <a:rPr lang="en-US" sz="2800" kern="1200" dirty="0">
                <a:solidFill>
                  <a:srgbClr val="000000"/>
                </a:solidFill>
                <a:latin typeface="Arial" charset="0"/>
                <a:ea typeface="ヒラギノ角ゴ Pro W3" pitchFamily="-48" charset="-128"/>
              </a:rPr>
              <a:t>exercise thereof; or abridging </a:t>
            </a:r>
            <a:r>
              <a:rPr lang="en-US" sz="2800" kern="1200" dirty="0" smtClean="0">
                <a:solidFill>
                  <a:srgbClr val="000000"/>
                </a:solidFill>
                <a:latin typeface="Arial" charset="0"/>
                <a:ea typeface="ヒラギノ角ゴ Pro W3" pitchFamily="-48" charset="-128"/>
              </a:rPr>
              <a:t>the</a:t>
            </a:r>
            <a:r>
              <a:rPr lang="tr-TR" sz="2800" kern="1200" dirty="0" smtClean="0">
                <a:solidFill>
                  <a:srgbClr val="000000"/>
                </a:solidFill>
                <a:latin typeface="Arial" charset="0"/>
                <a:ea typeface="ヒラギノ角ゴ Pro W3" pitchFamily="-48" charset="-128"/>
              </a:rPr>
              <a:t> </a:t>
            </a:r>
            <a:r>
              <a:rPr lang="en-US" sz="2800" kern="1200" dirty="0" smtClean="0">
                <a:solidFill>
                  <a:srgbClr val="000000"/>
                </a:solidFill>
                <a:latin typeface="Arial" charset="0"/>
                <a:ea typeface="ヒラギノ角ゴ Pro W3" pitchFamily="-48" charset="-128"/>
              </a:rPr>
              <a:t>freedom </a:t>
            </a:r>
            <a:r>
              <a:rPr lang="en-US" sz="2800" kern="1200" dirty="0">
                <a:solidFill>
                  <a:srgbClr val="000000"/>
                </a:solidFill>
                <a:latin typeface="Arial" charset="0"/>
                <a:ea typeface="ヒラギノ角ゴ Pro W3" pitchFamily="-48" charset="-128"/>
              </a:rPr>
              <a:t>of speech, or of the press; or </a:t>
            </a:r>
            <a:r>
              <a:rPr lang="en-US" sz="2800" kern="1200" dirty="0" smtClean="0">
                <a:solidFill>
                  <a:srgbClr val="000000"/>
                </a:solidFill>
                <a:latin typeface="Arial" charset="0"/>
                <a:ea typeface="ヒラギノ角ゴ Pro W3" pitchFamily="-48" charset="-128"/>
              </a:rPr>
              <a:t>the</a:t>
            </a:r>
            <a:r>
              <a:rPr lang="tr-TR" sz="2800" kern="1200" dirty="0" smtClean="0">
                <a:solidFill>
                  <a:srgbClr val="000000"/>
                </a:solidFill>
                <a:latin typeface="Arial" charset="0"/>
                <a:ea typeface="ヒラギノ角ゴ Pro W3" pitchFamily="-48" charset="-128"/>
              </a:rPr>
              <a:t> </a:t>
            </a:r>
            <a:r>
              <a:rPr lang="en-US" sz="2800" kern="1200" dirty="0" smtClean="0">
                <a:solidFill>
                  <a:srgbClr val="000000"/>
                </a:solidFill>
                <a:latin typeface="Arial" charset="0"/>
                <a:ea typeface="ヒラギノ角ゴ Pro W3" pitchFamily="-48" charset="-128"/>
              </a:rPr>
              <a:t>right </a:t>
            </a:r>
            <a:r>
              <a:rPr lang="en-US" sz="2800" kern="1200" dirty="0">
                <a:solidFill>
                  <a:srgbClr val="000000"/>
                </a:solidFill>
                <a:latin typeface="Arial" charset="0"/>
                <a:ea typeface="ヒラギノ角ゴ Pro W3" pitchFamily="-48" charset="-128"/>
              </a:rPr>
              <a:t>of the people peaceably to assemble</a:t>
            </a:r>
            <a:r>
              <a:rPr lang="en-US" sz="2800" kern="1200" dirty="0" smtClean="0">
                <a:solidFill>
                  <a:srgbClr val="000000"/>
                </a:solidFill>
                <a:latin typeface="Arial" charset="0"/>
                <a:ea typeface="ヒラギノ角ゴ Pro W3" pitchFamily="-48" charset="-128"/>
              </a:rPr>
              <a:t>,</a:t>
            </a:r>
            <a:r>
              <a:rPr lang="tr-TR" sz="2800" kern="1200" dirty="0" smtClean="0">
                <a:solidFill>
                  <a:srgbClr val="000000"/>
                </a:solidFill>
                <a:latin typeface="Arial" charset="0"/>
                <a:ea typeface="ヒラギノ角ゴ Pro W3" pitchFamily="-48" charset="-128"/>
              </a:rPr>
              <a:t> </a:t>
            </a:r>
            <a:r>
              <a:rPr lang="en-US" sz="2800" kern="1200" dirty="0" smtClean="0">
                <a:solidFill>
                  <a:srgbClr val="000000"/>
                </a:solidFill>
                <a:latin typeface="Arial" charset="0"/>
                <a:ea typeface="ヒラギノ角ゴ Pro W3" pitchFamily="-48" charset="-128"/>
              </a:rPr>
              <a:t>and </a:t>
            </a:r>
            <a:r>
              <a:rPr lang="en-US" sz="2800" kern="1200" dirty="0">
                <a:solidFill>
                  <a:srgbClr val="000000"/>
                </a:solidFill>
                <a:latin typeface="Arial" charset="0"/>
                <a:ea typeface="ヒラギノ角ゴ Pro W3" pitchFamily="-48" charset="-128"/>
              </a:rPr>
              <a:t>to petition the government for a</a:t>
            </a: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sz="2800" kern="1200" dirty="0">
                <a:solidFill>
                  <a:srgbClr val="000000"/>
                </a:solidFill>
                <a:latin typeface="Arial" charset="0"/>
                <a:ea typeface="ヒラギノ角ゴ Pro W3" pitchFamily="-48" charset="-128"/>
              </a:rPr>
              <a:t>redress of grievances</a:t>
            </a:r>
            <a:r>
              <a:rPr lang="en-US" sz="2800" kern="1200" dirty="0" smtClean="0">
                <a:solidFill>
                  <a:srgbClr val="000000"/>
                </a:solidFill>
                <a:latin typeface="Arial" charset="0"/>
                <a:ea typeface="ヒラギノ角ゴ Pro W3" pitchFamily="-48" charset="-128"/>
              </a:rPr>
              <a:t>.</a:t>
            </a:r>
            <a:r>
              <a:rPr lang="tr-TR" sz="2800" kern="1200" dirty="0" smtClean="0">
                <a:solidFill>
                  <a:srgbClr val="000000"/>
                </a:solidFill>
                <a:latin typeface="Arial" charset="0"/>
                <a:ea typeface="ヒラギノ角ゴ Pro W3" pitchFamily="-48" charset="-128"/>
              </a:rPr>
              <a:t> »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ヒラギノ角ゴ Pro W3" pitchFamily="-48" charset="-128"/>
            </a:endParaRPr>
          </a:p>
          <a:p>
            <a:pPr marL="0" lvl="0" indent="0" eaLnBrk="1" hangingPunct="1">
              <a:buClr>
                <a:srgbClr val="808080"/>
              </a:buClr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408049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Community and Identity in Cyberspace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/>
              <a:t>Cybertechnology has had an impact on our traditional notions of:</a:t>
            </a:r>
          </a:p>
          <a:p>
            <a:r>
              <a:rPr lang="en-US" i="1"/>
              <a:t>community</a:t>
            </a:r>
          </a:p>
          <a:p>
            <a:r>
              <a:rPr lang="en-US" i="1"/>
              <a:t>individuality</a:t>
            </a:r>
            <a:r>
              <a:rPr lang="en-US"/>
              <a:t> (affecting our sense of):</a:t>
            </a:r>
          </a:p>
          <a:p>
            <a:pPr lvl="1"/>
            <a:r>
              <a:rPr lang="en-US"/>
              <a:t>personal identity</a:t>
            </a:r>
          </a:p>
          <a:p>
            <a:pPr lvl="1"/>
            <a:r>
              <a:rPr lang="en-US"/>
              <a:t>“self.”</a:t>
            </a:r>
          </a:p>
        </p:txBody>
      </p:sp>
    </p:spTree>
    <p:extLst>
      <p:ext uri="{BB962C8B-B14F-4D97-AF65-F5344CB8AC3E}">
        <p14:creationId xmlns:p14="http://schemas.microsoft.com/office/powerpoint/2010/main" val="151619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3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1-</a:t>
            </a:r>
            <a:fld id="{4665D6F1-28B4-42D1-8864-0081F343AF7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752600"/>
          </a:xfrm>
        </p:spPr>
        <p:txBody>
          <a:bodyPr/>
          <a:lstStyle/>
          <a:p>
            <a:pPr eaLnBrk="1" hangingPunct="1"/>
            <a:r>
              <a:rPr lang="en-US" smtClean="0"/>
              <a:t>Freedom of Expression</a:t>
            </a:r>
            <a:br>
              <a:rPr lang="en-US" smtClean="0"/>
            </a:br>
            <a:r>
              <a:rPr lang="en-US" smtClean="0"/>
              <a:t>Not an Absolute Right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305800" cy="3505200"/>
          </a:xfrm>
        </p:spPr>
        <p:txBody>
          <a:bodyPr/>
          <a:lstStyle/>
          <a:p>
            <a:pPr eaLnBrk="1" hangingPunct="1"/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Amendment covers political and nonpolitical speech</a:t>
            </a:r>
          </a:p>
          <a:p>
            <a:pPr eaLnBrk="1" hangingPunct="1"/>
            <a:r>
              <a:rPr lang="en-US" smtClean="0"/>
              <a:t>Right to freedom of expression must be balanced against the public good</a:t>
            </a:r>
          </a:p>
          <a:p>
            <a:pPr eaLnBrk="1" hangingPunct="1"/>
            <a:r>
              <a:rPr lang="en-US" smtClean="0"/>
              <a:t>Various restrictions on freedom of expression exist</a:t>
            </a:r>
          </a:p>
        </p:txBody>
      </p:sp>
    </p:spTree>
    <p:extLst>
      <p:ext uri="{BB962C8B-B14F-4D97-AF65-F5344CB8AC3E}">
        <p14:creationId xmlns:p14="http://schemas.microsoft.com/office/powerpoint/2010/main" val="317750527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1-</a:t>
            </a:r>
            <a:fld id="{E3766BA0-2373-4EDD-8C2D-44569D19764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Filters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Web filter: software that prevents display of certain Web pages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May be installed on an individual PC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ISP</a:t>
            </a:r>
            <a:r>
              <a:rPr lang="tr-TR" sz="2000" dirty="0">
                <a:solidFill>
                  <a:srgbClr val="000000"/>
                </a:solidFill>
              </a:rPr>
              <a:t> (internet Service provider</a:t>
            </a:r>
            <a:r>
              <a:rPr lang="tr-TR" sz="2000" dirty="0" smtClean="0">
                <a:solidFill>
                  <a:srgbClr val="000000"/>
                </a:solidFill>
              </a:rPr>
              <a:t>) </a:t>
            </a:r>
            <a:r>
              <a:rPr lang="tr-TR" dirty="0" smtClean="0"/>
              <a:t> </a:t>
            </a:r>
            <a:r>
              <a:rPr lang="en-US" dirty="0" smtClean="0"/>
              <a:t>may provide service for customers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Methodologies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Maintain “black list” of objectionable sites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Examine content for objectionable words/phrases</a:t>
            </a:r>
          </a:p>
        </p:txBody>
      </p:sp>
    </p:spTree>
    <p:extLst>
      <p:ext uri="{BB962C8B-B14F-4D97-AF65-F5344CB8AC3E}">
        <p14:creationId xmlns:p14="http://schemas.microsoft.com/office/powerpoint/2010/main" val="196363096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1-</a:t>
            </a:r>
            <a:fld id="{991D42C7-6900-4E8B-87D2-2A50AFD30C2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Identity Theft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Identity theft: when a person uses another person’s electronic identity</a:t>
            </a:r>
          </a:p>
          <a:p>
            <a:pPr eaLnBrk="1" hangingPunct="1"/>
            <a:r>
              <a:rPr lang="en-US" smtClean="0"/>
              <a:t>More than 1 million Americans were victims of identity theft in 2008 due to their online activities</a:t>
            </a:r>
          </a:p>
          <a:p>
            <a:pPr eaLnBrk="1" hangingPunct="1"/>
            <a:r>
              <a:rPr lang="en-US" smtClean="0"/>
              <a:t>Phishing: use of email to attempt to deceive people into revealing personal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95505597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1-</a:t>
            </a:r>
            <a:fld id="{3E44BAC6-F4C4-4253-A2E8-A12B3D095F4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Chat-Room Predators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Chat room: supports real-time discussions among many people connected to network</a:t>
            </a:r>
          </a:p>
          <a:p>
            <a:pPr eaLnBrk="1" hangingPunct="1"/>
            <a:r>
              <a:rPr lang="en-US" smtClean="0"/>
              <a:t>Instant messaging and chat rooms replacing telephone for many people</a:t>
            </a:r>
          </a:p>
          <a:p>
            <a:pPr eaLnBrk="1" hangingPunct="1"/>
            <a:r>
              <a:rPr lang="en-US" smtClean="0"/>
              <a:t>Some pedophiles meeting children through chat rooms</a:t>
            </a:r>
          </a:p>
          <a:p>
            <a:pPr eaLnBrk="1" hangingPunct="1"/>
            <a:r>
              <a:rPr lang="en-US" smtClean="0"/>
              <a:t>Police countering with “sting” operations</a:t>
            </a:r>
          </a:p>
        </p:txBody>
      </p:sp>
    </p:spTree>
    <p:extLst>
      <p:ext uri="{BB962C8B-B14F-4D97-AF65-F5344CB8AC3E}">
        <p14:creationId xmlns:p14="http://schemas.microsoft.com/office/powerpoint/2010/main" val="209610335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1-</a:t>
            </a:r>
            <a:fld id="{DEA4F6E3-BD8C-4956-9EBC-F31273AC34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False Information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Quality of Web-based information varies widely</a:t>
            </a:r>
          </a:p>
          <a:p>
            <a:pPr eaLnBrk="1" hangingPunct="1"/>
            <a:r>
              <a:rPr lang="en-US" sz="2800" smtClean="0"/>
              <a:t>Other media also have information of varying quality</a:t>
            </a:r>
          </a:p>
          <a:p>
            <a:pPr lvl="1" eaLnBrk="1" hangingPunct="1"/>
            <a:r>
              <a:rPr lang="en-US" sz="2400" i="1" smtClean="0"/>
              <a:t>The New York Times</a:t>
            </a:r>
            <a:r>
              <a:rPr lang="en-US" sz="2400" smtClean="0"/>
              <a:t> v. </a:t>
            </a:r>
            <a:r>
              <a:rPr lang="en-US" sz="2400" i="1" smtClean="0"/>
              <a:t>The National Enquirer</a:t>
            </a:r>
          </a:p>
          <a:p>
            <a:pPr lvl="1" eaLnBrk="1" hangingPunct="1"/>
            <a:r>
              <a:rPr lang="en-US" sz="2400" i="1" smtClean="0"/>
              <a:t>60 Minutes</a:t>
            </a:r>
            <a:r>
              <a:rPr lang="en-US" sz="2400" smtClean="0"/>
              <a:t> v. </a:t>
            </a:r>
            <a:r>
              <a:rPr lang="en-US" sz="2400" i="1" smtClean="0"/>
              <a:t>Conspiracy Theory</a:t>
            </a:r>
          </a:p>
          <a:p>
            <a:pPr eaLnBrk="1" hangingPunct="1"/>
            <a:r>
              <a:rPr lang="en-US" sz="2800" smtClean="0"/>
              <a:t>Google attempts to reward quality</a:t>
            </a:r>
          </a:p>
          <a:p>
            <a:pPr lvl="1" eaLnBrk="1" hangingPunct="1"/>
            <a:r>
              <a:rPr lang="en-US" sz="2400" smtClean="0"/>
              <a:t>Ranking uses “voting” algorithm</a:t>
            </a:r>
          </a:p>
          <a:p>
            <a:pPr lvl="1" eaLnBrk="1" hangingPunct="1"/>
            <a:r>
              <a:rPr lang="en-US" sz="2400" smtClean="0"/>
              <a:t>If many links point to a page, Google search engine ranks that page higher</a:t>
            </a:r>
          </a:p>
        </p:txBody>
      </p:sp>
    </p:spTree>
    <p:extLst>
      <p:ext uri="{BB962C8B-B14F-4D97-AF65-F5344CB8AC3E}">
        <p14:creationId xmlns:p14="http://schemas.microsoft.com/office/powerpoint/2010/main" val="132148631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Cyberbullying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305800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Cyberbullying: Use of the Internet or phone system to inflict psychological harm</a:t>
            </a:r>
          </a:p>
          <a:p>
            <a:pPr eaLnBrk="1" hangingPunct="1"/>
            <a:r>
              <a:rPr lang="en-US" dirty="0" smtClean="0"/>
              <a:t>In a 2009 survey, 10% admitted to cyberbullying, and 19% said they had been cyberbullied</a:t>
            </a:r>
            <a:r>
              <a:rPr lang="tr-TR" dirty="0" smtClean="0"/>
              <a:t>.</a:t>
            </a:r>
            <a:endParaRPr 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1-</a:t>
            </a:r>
            <a:fld id="{53AF1439-DCDE-4468-8F17-40F37DB1F1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14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1-</a:t>
            </a:r>
            <a:fld id="{866A1EAB-B073-476B-9412-91E6AE2B245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 Internet Addiction Real?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Some liken compulsive computer use to pathological gambling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Traditional definition of addiction: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Compulsive use of harmful substance or drug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Knowledge of its long-term harm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Some people spend 40-80 hours/week on the Internet, with individual sessions lasting up to 20 hours</a:t>
            </a:r>
          </a:p>
        </p:txBody>
      </p:sp>
    </p:spTree>
    <p:extLst>
      <p:ext uri="{BB962C8B-B14F-4D97-AF65-F5344CB8AC3E}">
        <p14:creationId xmlns:p14="http://schemas.microsoft.com/office/powerpoint/2010/main" val="393422030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1-</a:t>
            </a:r>
            <a:fld id="{54727A55-227E-497C-ADF4-F0117DDF3E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Contributing Factors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Social factors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Peer groups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Situational factors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Stress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Lack of social support and intimacy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Limited opportunities for productive activity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Individual factors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Tendency to pursue activities to excess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Lack of achievement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Fear of failure</a:t>
            </a:r>
          </a:p>
        </p:txBody>
      </p:sp>
    </p:spTree>
    <p:extLst>
      <p:ext uri="{BB962C8B-B14F-4D97-AF65-F5344CB8AC3E}">
        <p14:creationId xmlns:p14="http://schemas.microsoft.com/office/powerpoint/2010/main" val="400501575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1-</a:t>
            </a:r>
            <a:fld id="{891377A5-1004-49DE-83DC-928C84B2DB2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Automation and Job Destruction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924800" cy="4572000"/>
          </a:xfrm>
        </p:spPr>
        <p:txBody>
          <a:bodyPr/>
          <a:lstStyle/>
          <a:p>
            <a:pPr eaLnBrk="1" hangingPunct="1"/>
            <a:r>
              <a:rPr lang="en-US" sz="2800" smtClean="0"/>
              <a:t>Between 1979 and 2008…</a:t>
            </a:r>
          </a:p>
          <a:p>
            <a:pPr lvl="1" eaLnBrk="1" hangingPunct="1"/>
            <a:r>
              <a:rPr lang="en-US" sz="2400" smtClean="0"/>
              <a:t>U.S. population increased 35%</a:t>
            </a:r>
          </a:p>
          <a:p>
            <a:pPr lvl="1" eaLnBrk="1" hangingPunct="1"/>
            <a:r>
              <a:rPr lang="en-US" sz="2400" smtClean="0"/>
              <a:t>Manufacturing employment dropped 31%, from 19.4 million jobs to 13.5 million jobs</a:t>
            </a:r>
          </a:p>
          <a:p>
            <a:pPr eaLnBrk="1" hangingPunct="1"/>
            <a:r>
              <a:rPr lang="en-US" sz="2800" smtClean="0"/>
              <a:t>Lost white-collar jobs</a:t>
            </a:r>
          </a:p>
          <a:p>
            <a:pPr lvl="1" eaLnBrk="1" hangingPunct="1"/>
            <a:r>
              <a:rPr lang="en-US" sz="2400" smtClean="0"/>
              <a:t>Secretarial and clerical positions</a:t>
            </a:r>
          </a:p>
          <a:p>
            <a:pPr lvl="1" eaLnBrk="1" hangingPunct="1"/>
            <a:r>
              <a:rPr lang="en-US" sz="2400" smtClean="0"/>
              <a:t>Accountants and bookkeepers</a:t>
            </a:r>
          </a:p>
          <a:p>
            <a:pPr lvl="1" eaLnBrk="1" hangingPunct="1"/>
            <a:r>
              <a:rPr lang="en-US" sz="2400" smtClean="0"/>
              <a:t>Middle managers</a:t>
            </a:r>
          </a:p>
          <a:p>
            <a:pPr eaLnBrk="1" hangingPunct="1"/>
            <a:r>
              <a:rPr lang="en-US" sz="2800" smtClean="0"/>
              <a:t>Juliet Schor: Work week got longer between 1979 and 1990</a:t>
            </a:r>
          </a:p>
        </p:txBody>
      </p:sp>
    </p:spTree>
    <p:extLst>
      <p:ext uri="{BB962C8B-B14F-4D97-AF65-F5344CB8AC3E}">
        <p14:creationId xmlns:p14="http://schemas.microsoft.com/office/powerpoint/2010/main" val="246149046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1-</a:t>
            </a:r>
            <a:fld id="{5819E9B3-D1F6-497A-A6FA-66F7596675F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Automation and Job Creation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Automation lowers prices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That increases demand for product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It also increases real incomes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Increasing demand for other products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Increased demand </a:t>
            </a:r>
            <a:r>
              <a:rPr lang="en-US" sz="2800" smtClean="0">
                <a:sym typeface="Symbol" pitchFamily="18" charset="2"/>
              </a:rPr>
              <a:t> more jobs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18" charset="2"/>
              </a:rPr>
              <a:t>Number of manufacturing jobs worldwide is increasing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18" charset="2"/>
              </a:rPr>
              <a:t>Martin Carnoy: Workers today work less than workers 100 years ago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3956859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</a:t>
            </a:r>
            <a:r>
              <a:rPr lang="en-US" i="1"/>
              <a:t>Community</a:t>
            </a:r>
            <a:r>
              <a:rPr lang="en-US"/>
              <a:t>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According to</a:t>
            </a:r>
            <a:r>
              <a:rPr lang="en-US" i="1"/>
              <a:t> Webster's New World Dictionary of the American Language, </a:t>
            </a:r>
            <a:r>
              <a:rPr lang="en-US"/>
              <a:t>a community” can be defined as 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  people living in the same district, city, etc., under the same laws. </a:t>
            </a:r>
          </a:p>
          <a:p>
            <a:r>
              <a:rPr lang="en-US"/>
              <a:t>Note the emphasis in this definition on “same district” or “same city,” etc.</a:t>
            </a:r>
          </a:p>
          <a:p>
            <a:pPr lvl="1"/>
            <a:r>
              <a:rPr lang="en-US"/>
              <a:t>It stresses the importance of geography.</a:t>
            </a:r>
          </a:p>
        </p:txBody>
      </p:sp>
    </p:spTree>
    <p:extLst>
      <p:ext uri="{BB962C8B-B14F-4D97-AF65-F5344CB8AC3E}">
        <p14:creationId xmlns:p14="http://schemas.microsoft.com/office/powerpoint/2010/main" val="421977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Automation Can Create Jobs, Too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1-</a:t>
            </a:r>
            <a:fld id="{C2B42289-A141-495C-BCCE-E5C3281B471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1270" name="Picture 6" descr="qui09f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6705600" cy="326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8452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828800"/>
          </a:xfrm>
        </p:spPr>
        <p:txBody>
          <a:bodyPr/>
          <a:lstStyle/>
          <a:p>
            <a:r>
              <a:rPr lang="en-US" smtClean="0"/>
              <a:t>Growth in IT Service Jobs Made Up for Loss of IT Manufacturing Jobs</a:t>
            </a:r>
            <a:br>
              <a:rPr lang="en-US" smtClean="0"/>
            </a:br>
            <a:r>
              <a:rPr lang="en-US" sz="2800" smtClean="0"/>
              <a:t>(California between 1990 and 2002)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1-</a:t>
            </a:r>
            <a:fld id="{B984D850-2696-4075-B00A-6A9FCC93F71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2294" name="Picture 6" descr="qui09f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5562600" cy="38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585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1-</a:t>
            </a:r>
            <a:fld id="{5B402FEF-3043-48F4-97E3-C83506F8FB6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Organizational Changes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Information technology integration into firms</a:t>
            </a:r>
          </a:p>
          <a:p>
            <a:pPr lvl="1" eaLnBrk="1" hangingPunct="1"/>
            <a:r>
              <a:rPr lang="en-US" sz="2400" smtClean="0"/>
              <a:t>Automating back office functions (e.g., payroll)</a:t>
            </a:r>
          </a:p>
          <a:p>
            <a:pPr lvl="1" eaLnBrk="1" hangingPunct="1"/>
            <a:r>
              <a:rPr lang="en-US" sz="2400" smtClean="0"/>
              <a:t>Improving manufacturing</a:t>
            </a:r>
          </a:p>
          <a:p>
            <a:pPr lvl="1" eaLnBrk="1" hangingPunct="1"/>
            <a:r>
              <a:rPr lang="en-US" sz="2400" smtClean="0"/>
              <a:t>Improving communication among business units</a:t>
            </a:r>
          </a:p>
          <a:p>
            <a:pPr eaLnBrk="1" hangingPunct="1"/>
            <a:r>
              <a:rPr lang="en-US" sz="2800" smtClean="0"/>
              <a:t>Results</a:t>
            </a:r>
          </a:p>
          <a:p>
            <a:pPr lvl="1" eaLnBrk="1" hangingPunct="1"/>
            <a:r>
              <a:rPr lang="en-US" sz="2400" smtClean="0"/>
              <a:t>Flattened organizational structures</a:t>
            </a:r>
          </a:p>
          <a:p>
            <a:pPr lvl="1" eaLnBrk="1" hangingPunct="1"/>
            <a:r>
              <a:rPr lang="en-US" sz="2400" smtClean="0"/>
              <a:t>Eliminating transactional middlemen (supply-chain automation)</a:t>
            </a:r>
          </a:p>
        </p:txBody>
      </p:sp>
    </p:spTree>
    <p:extLst>
      <p:ext uri="{BB962C8B-B14F-4D97-AF65-F5344CB8AC3E}">
        <p14:creationId xmlns:p14="http://schemas.microsoft.com/office/powerpoint/2010/main" val="16190155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447800"/>
          </a:xfrm>
        </p:spPr>
        <p:txBody>
          <a:bodyPr/>
          <a:lstStyle/>
          <a:p>
            <a:r>
              <a:rPr lang="en-US" smtClean="0"/>
              <a:t>Inexpensive Interactions Lead to Flexible Information Flow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1-</a:t>
            </a:r>
            <a:fld id="{0DBA111B-3DC7-491D-9942-EF84D9E6872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0486" name="Picture 6" descr="qui09f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6934200" cy="255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001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371600"/>
          </a:xfrm>
        </p:spPr>
        <p:txBody>
          <a:bodyPr/>
          <a:lstStyle/>
          <a:p>
            <a:r>
              <a:rPr lang="en-US" smtClean="0"/>
              <a:t>Winners, Losers in the Workplace of the Future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1-</a:t>
            </a:r>
            <a:fld id="{9D02E78B-E270-45D2-A156-6955558D015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1510" name="Picture 6" descr="Table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848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388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295400"/>
          </a:xfrm>
        </p:spPr>
        <p:txBody>
          <a:bodyPr/>
          <a:lstStyle/>
          <a:p>
            <a:r>
              <a:rPr lang="en-US" sz="3200" smtClean="0"/>
              <a:t>Declines in Computing &amp; Communication Costs Spurred Globalization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1-</a:t>
            </a:r>
            <a:fld id="{8FF611C8-CBE3-4A63-98E2-AF32DD37B48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9702" name="Picture 6" descr="qui09f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5867400" cy="406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6271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1-</a:t>
            </a:r>
            <a:fld id="{62A4409B-C0E0-4215-8AF9-78F42B09225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Foreign Competition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China is world’s number one producer of computer hardware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IT outsourcing to India is growing rapidly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Number of college students in China increasing rapidly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ACM Collegiate Programming Contest provides evidence of global competition</a:t>
            </a:r>
          </a:p>
        </p:txBody>
      </p:sp>
    </p:spTree>
    <p:extLst>
      <p:ext uri="{BB962C8B-B14F-4D97-AF65-F5344CB8AC3E}">
        <p14:creationId xmlns:p14="http://schemas.microsoft.com/office/powerpoint/2010/main" val="223078086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Growth of China’s Computer-Hardware Industry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1-</a:t>
            </a:r>
            <a:fld id="{79ED5DDC-854D-4391-81C8-F0A69EF42DE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5846" name="Picture 6" descr="qui09f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5791200" cy="424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069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1-</a:t>
            </a:r>
            <a:fld id="{50A9C5BA-23C2-467A-906A-3C4F53C1C12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Evidence of the Digital Divide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Global divide</a:t>
            </a:r>
          </a:p>
          <a:p>
            <a:pPr lvl="1" eaLnBrk="1" hangingPunct="1"/>
            <a:r>
              <a:rPr lang="en-US" sz="2400" smtClean="0"/>
              <a:t>Access higher in wealthy countries</a:t>
            </a:r>
          </a:p>
          <a:p>
            <a:pPr lvl="1" eaLnBrk="1" hangingPunct="1"/>
            <a:r>
              <a:rPr lang="en-US" sz="2400" smtClean="0"/>
              <a:t>Access higher where IT infrastructure good</a:t>
            </a:r>
          </a:p>
          <a:p>
            <a:pPr lvl="1" eaLnBrk="1" hangingPunct="1"/>
            <a:r>
              <a:rPr lang="en-US" sz="2400" smtClean="0"/>
              <a:t>Access higher where literacy higher</a:t>
            </a:r>
          </a:p>
          <a:p>
            <a:pPr lvl="1" eaLnBrk="1" hangingPunct="1"/>
            <a:r>
              <a:rPr lang="en-US" sz="2400" smtClean="0"/>
              <a:t>Access higher in English-speaking countries</a:t>
            </a:r>
          </a:p>
          <a:p>
            <a:pPr lvl="1" eaLnBrk="1" hangingPunct="1"/>
            <a:r>
              <a:rPr lang="en-US" sz="2400" smtClean="0"/>
              <a:t>Access higher where it is culturally valued</a:t>
            </a:r>
          </a:p>
          <a:p>
            <a:pPr eaLnBrk="1" hangingPunct="1"/>
            <a:r>
              <a:rPr lang="en-US" sz="2800" smtClean="0"/>
              <a:t>Social divide</a:t>
            </a:r>
          </a:p>
          <a:p>
            <a:pPr lvl="1" eaLnBrk="1" hangingPunct="1"/>
            <a:r>
              <a:rPr lang="en-US" sz="2400" smtClean="0"/>
              <a:t>Access higher for young people</a:t>
            </a:r>
          </a:p>
          <a:p>
            <a:pPr lvl="1" eaLnBrk="1" hangingPunct="1"/>
            <a:r>
              <a:rPr lang="en-US" sz="2400" smtClean="0"/>
              <a:t>Access higher for well-educated people</a:t>
            </a:r>
          </a:p>
        </p:txBody>
      </p:sp>
    </p:spTree>
    <p:extLst>
      <p:ext uri="{BB962C8B-B14F-4D97-AF65-F5344CB8AC3E}">
        <p14:creationId xmlns:p14="http://schemas.microsoft.com/office/powerpoint/2010/main" val="643010087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295400"/>
          </a:xfrm>
        </p:spPr>
        <p:txBody>
          <a:bodyPr/>
          <a:lstStyle/>
          <a:p>
            <a:r>
              <a:rPr lang="en-US" smtClean="0"/>
              <a:t>Percentage of People with Internet Access, by World Region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1-</a:t>
            </a:r>
            <a:fld id="{6FEFFEE9-D218-4A14-B59C-108CE964155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8918" name="Picture 6" descr="qui09f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4572000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85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Online Communities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Online vs. traditional communities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Our traditional conception of community has changed because of online forums.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Howard Rheingold (2001)  describes online communities as</a:t>
            </a:r>
            <a:r>
              <a:rPr lang="en-US" sz="2800" dirty="0" smtClean="0">
                <a:cs typeface="Times New Roman" pitchFamily="18" charset="0"/>
              </a:rPr>
              <a:t>:</a:t>
            </a:r>
            <a:endParaRPr lang="tr-TR" sz="2800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  <a:buClr>
                <a:srgbClr val="FF0000"/>
              </a:buClr>
              <a:buNone/>
            </a:pPr>
            <a:r>
              <a:rPr lang="tr-TR" sz="2800" dirty="0" smtClean="0">
                <a:cs typeface="Times New Roman" pitchFamily="18" charset="0"/>
              </a:rPr>
              <a:t>    </a:t>
            </a:r>
            <a:r>
              <a:rPr lang="en-US" sz="2400" i="1" dirty="0">
                <a:solidFill>
                  <a:srgbClr val="000000"/>
                </a:solidFill>
                <a:cs typeface="Times New Roman" pitchFamily="18" charset="0"/>
              </a:rPr>
              <a:t>computer-mediated social groups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.</a:t>
            </a:r>
            <a:endParaRPr lang="tr-TR" sz="2400" dirty="0">
              <a:solidFill>
                <a:srgbClr val="000000"/>
              </a:solidFill>
              <a:cs typeface="Times New Roman" pitchFamily="18" charset="0"/>
            </a:endParaRPr>
          </a:p>
          <a:p>
            <a:pPr lvl="0">
              <a:buClr>
                <a:srgbClr val="3333CC"/>
              </a:buClr>
            </a:pPr>
            <a:r>
              <a:rPr lang="en-US" sz="2800" dirty="0" smtClean="0">
                <a:solidFill>
                  <a:srgbClr val="000000"/>
                </a:solidFill>
              </a:rPr>
              <a:t>Facebook</a:t>
            </a:r>
            <a:r>
              <a:rPr lang="en-US" sz="2800" dirty="0">
                <a:solidFill>
                  <a:srgbClr val="000000"/>
                </a:solidFill>
              </a:rPr>
              <a:t>, MySpace, etc. are examples of electronic forums that can be considered (online) communities.</a:t>
            </a: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6446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1-</a:t>
            </a:r>
            <a:fld id="{DAE6761B-CC7F-485A-A7FB-E37FD67A5D0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Winner-Take-All Phenomenon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Winner-take-all: a few top performers have disproportionate share of wealth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Causes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IT and efficient transportation systems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Network economies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Dominance of English language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Changing business norms</a:t>
            </a:r>
          </a:p>
        </p:txBody>
      </p:sp>
    </p:spTree>
    <p:extLst>
      <p:ext uri="{BB962C8B-B14F-4D97-AF65-F5344CB8AC3E}">
        <p14:creationId xmlns:p14="http://schemas.microsoft.com/office/powerpoint/2010/main" val="25497694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Forming Online Communities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In the past, we have tended to identify ourselves as members of a community via categories such as our national heritage, religious affiliation, etc.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Today,</a:t>
            </a:r>
            <a:r>
              <a:rPr lang="en-US" i="1">
                <a:cs typeface="Times New Roman" pitchFamily="18" charset="0"/>
              </a:rPr>
              <a:t> common interests</a:t>
            </a:r>
            <a:r>
              <a:rPr lang="en-US">
                <a:cs typeface="Times New Roman" pitchFamily="18" charset="0"/>
              </a:rPr>
              <a:t> often bring people together to form online communities. </a:t>
            </a:r>
          </a:p>
        </p:txBody>
      </p:sp>
    </p:spTree>
    <p:extLst>
      <p:ext uri="{BB962C8B-B14F-4D97-AF65-F5344CB8AC3E}">
        <p14:creationId xmlns:p14="http://schemas.microsoft.com/office/powerpoint/2010/main" val="369278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4608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Benefits of Online Communities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Many see online communities as positive, because people can:</a:t>
            </a:r>
          </a:p>
          <a:p>
            <a:pPr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meet new friends and future romantic partners;</a:t>
            </a:r>
          </a:p>
          <a:p>
            <a:pPr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form medical support groups by joining Internet chat rooms;</a:t>
            </a:r>
          </a:p>
          <a:p>
            <a:pPr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join discussion forums to disseminate material to like-minded colleagues; </a:t>
            </a:r>
          </a:p>
          <a:p>
            <a:pPr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communicate by with people they might not otherwise communicate with by physical mail or telephone.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5653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Negative Aspects of Online Communities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>
                <a:cs typeface="Times New Roman" pitchFamily="18" charset="0"/>
              </a:rPr>
              <a:t>Online interactions have also had some negative effects because they have:</a:t>
            </a:r>
          </a:p>
          <a:p>
            <a:r>
              <a:rPr lang="en-US" sz="2800">
                <a:cs typeface="Times New Roman" pitchFamily="18" charset="0"/>
              </a:rPr>
              <a:t>threatened traditional community interaction;</a:t>
            </a:r>
          </a:p>
          <a:p>
            <a:r>
              <a:rPr lang="en-US" sz="2800">
                <a:cs typeface="Times New Roman" pitchFamily="18" charset="0"/>
              </a:rPr>
              <a:t>minimized face-to-face communications;</a:t>
            </a:r>
          </a:p>
          <a:p>
            <a:r>
              <a:rPr lang="en-US" sz="2800">
                <a:cs typeface="Times New Roman" pitchFamily="18" charset="0"/>
              </a:rPr>
              <a:t>made it much easier to deceive people about who actually is communicating with them.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169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cs typeface="Times New Roman" pitchFamily="18" charset="0"/>
              </a:rPr>
              <a:t>Table 11-1: Summary of Positive and Negative Features of Online Communities</a:t>
            </a:r>
          </a:p>
        </p:txBody>
      </p:sp>
      <p:graphicFrame>
        <p:nvGraphicFramePr>
          <p:cNvPr id="2080" name="Group 32"/>
          <p:cNvGraphicFramePr>
            <a:graphicFrameLocks noGrp="1"/>
          </p:cNvGraphicFramePr>
          <p:nvPr/>
        </p:nvGraphicFramePr>
        <p:xfrm>
          <a:off x="762000" y="2362200"/>
          <a:ext cx="7696200" cy="3942080"/>
        </p:xfrm>
        <a:graphic>
          <a:graphicData uri="http://schemas.openxmlformats.org/drawingml/2006/table">
            <a:tbl>
              <a:tblPr/>
              <a:tblGrid>
                <a:gridCol w="3848100"/>
                <a:gridCol w="38481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Positive Features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Negative Features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Empower individuals by giving them choices regarding community membership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Can easily discourage face-to-face interaction between individuals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Enable people living in geographically remote locations to interact regularly as members of the same community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Can facilitate anonymity, making it easier to perform morally objectionable acts that are not tolerated in physical communities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Tend to provide individuals with greater freedom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Tend to increase social and political fragmentation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7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alga Biçimi">
  <a:themeElements>
    <a:clrScheme name="Dalga Biçimi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Dalga Biçimi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lga Biçimi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h01">
  <a:themeElements>
    <a:clrScheme name="1_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h01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h01">
  <a:themeElements>
    <a:clrScheme name="1_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h01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157</TotalTime>
  <Words>2105</Words>
  <Application>Microsoft Office PowerPoint</Application>
  <PresentationFormat>Ekran Gösterisi (4:3)</PresentationFormat>
  <Paragraphs>286</Paragraphs>
  <Slides>50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Slayt Başlıkları</vt:lpstr>
      </vt:variant>
      <vt:variant>
        <vt:i4>50</vt:i4>
      </vt:variant>
    </vt:vector>
  </HeadingPairs>
  <TitlesOfParts>
    <vt:vector size="54" baseType="lpstr">
      <vt:lpstr>Dalga Biçimi</vt:lpstr>
      <vt:lpstr>1_Blends</vt:lpstr>
      <vt:lpstr>1_ch01</vt:lpstr>
      <vt:lpstr>2_ch01</vt:lpstr>
      <vt:lpstr>BIL 472 ETHICS, SOCIETY and PROFESSION</vt:lpstr>
      <vt:lpstr>PowerPoint Sunusu</vt:lpstr>
      <vt:lpstr>Community and Identity in Cyberspace</vt:lpstr>
      <vt:lpstr>What is a Community?</vt:lpstr>
      <vt:lpstr>Online Communities</vt:lpstr>
      <vt:lpstr>Forming Online Communities</vt:lpstr>
      <vt:lpstr>Some Benefits of Online Communities</vt:lpstr>
      <vt:lpstr>Some Negative Aspects of Online Communities</vt:lpstr>
      <vt:lpstr>Table 11-1: Summary of Positive and Negative Features of Online Communities</vt:lpstr>
      <vt:lpstr>Democracy and the Internet</vt:lpstr>
      <vt:lpstr>Democracy and the Internet (Continued)</vt:lpstr>
      <vt:lpstr>Democracy and the Internet (Continued)</vt:lpstr>
      <vt:lpstr>Table 11-2: Pros and Cons for Using the Internet to Promote Democracy</vt:lpstr>
      <vt:lpstr>Artificial Intelligence (AI)</vt:lpstr>
      <vt:lpstr>AI (Continued)</vt:lpstr>
      <vt:lpstr>Do Computers Possess Intelligence?</vt:lpstr>
      <vt:lpstr>Do We Need to Expand our Sphere of Moral Consideration</vt:lpstr>
      <vt:lpstr>Expanding Our Sphere of Moral Consideration (Continued)</vt:lpstr>
      <vt:lpstr>Expanding Our Sphere of Moral Consideration (Continued)</vt:lpstr>
      <vt:lpstr>Expanding Our Sphere of Moral Consideration (Continued)</vt:lpstr>
      <vt:lpstr>Expanding Our Sphere of Moral Consideration (Continued)</vt:lpstr>
      <vt:lpstr>The Spam Epidemic (1/3)</vt:lpstr>
      <vt:lpstr>The Spam Epidemic (2/3)</vt:lpstr>
      <vt:lpstr>The Spam Epidemic (3/3)</vt:lpstr>
      <vt:lpstr>Too Much Governmental Control or Too Little on Internet?</vt:lpstr>
      <vt:lpstr>Forms of Direct Censorship</vt:lpstr>
      <vt:lpstr>Self-censorship</vt:lpstr>
      <vt:lpstr>Challenges Posed by the Internet</vt:lpstr>
      <vt:lpstr>Freedom of Expression </vt:lpstr>
      <vt:lpstr>Freedom of Expression Not an Absolute Right</vt:lpstr>
      <vt:lpstr>Web Filters</vt:lpstr>
      <vt:lpstr>Identity Theft</vt:lpstr>
      <vt:lpstr>Chat-Room Predators</vt:lpstr>
      <vt:lpstr>False Information</vt:lpstr>
      <vt:lpstr>Cyberbullying</vt:lpstr>
      <vt:lpstr>Is Internet Addiction Real?</vt:lpstr>
      <vt:lpstr>Contributing Factors</vt:lpstr>
      <vt:lpstr>Automation and Job Destruction</vt:lpstr>
      <vt:lpstr>Automation and Job Creation</vt:lpstr>
      <vt:lpstr>Automation Can Create Jobs, Too</vt:lpstr>
      <vt:lpstr>Growth in IT Service Jobs Made Up for Loss of IT Manufacturing Jobs (California between 1990 and 2002)</vt:lpstr>
      <vt:lpstr>Organizational Changes</vt:lpstr>
      <vt:lpstr>Inexpensive Interactions Lead to Flexible Information Flow</vt:lpstr>
      <vt:lpstr>Winners, Losers in the Workplace of the Future</vt:lpstr>
      <vt:lpstr>Declines in Computing &amp; Communication Costs Spurred Globalization</vt:lpstr>
      <vt:lpstr>Foreign Competition</vt:lpstr>
      <vt:lpstr>Growth of China’s Computer-Hardware Industry</vt:lpstr>
      <vt:lpstr>Evidence of the Digital Divide</vt:lpstr>
      <vt:lpstr>Percentage of People with Internet Access, by World Region</vt:lpstr>
      <vt:lpstr>The Winner-Take-All Phenomenon</vt:lpstr>
    </vt:vector>
  </TitlesOfParts>
  <Company>Baskent Universitesi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 472 ETHICS, SOCIETY and PROFESSION</dc:title>
  <dc:creator>Kullanıcı</dc:creator>
  <cp:lastModifiedBy>Kullanıcı</cp:lastModifiedBy>
  <cp:revision>21</cp:revision>
  <cp:lastPrinted>2014-03-12T08:48:54Z</cp:lastPrinted>
  <dcterms:created xsi:type="dcterms:W3CDTF">2012-02-08T15:44:13Z</dcterms:created>
  <dcterms:modified xsi:type="dcterms:W3CDTF">2014-03-12T08:58:27Z</dcterms:modified>
</cp:coreProperties>
</file>