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96" r:id="rId3"/>
    <p:sldMasterId id="2147483709" r:id="rId4"/>
    <p:sldMasterId id="2147483721" r:id="rId5"/>
  </p:sldMasterIdLst>
  <p:notesMasterIdLst>
    <p:notesMasterId r:id="rId76"/>
  </p:notesMasterIdLst>
  <p:sldIdLst>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98" r:id="rId31"/>
    <p:sldId id="299" r:id="rId32"/>
    <p:sldId id="300" r:id="rId33"/>
    <p:sldId id="304" r:id="rId34"/>
    <p:sldId id="305" r:id="rId35"/>
    <p:sldId id="306" r:id="rId36"/>
    <p:sldId id="307" r:id="rId37"/>
    <p:sldId id="308"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460" r:id="rId66"/>
    <p:sldId id="461" r:id="rId67"/>
    <p:sldId id="392" r:id="rId68"/>
    <p:sldId id="393" r:id="rId69"/>
    <p:sldId id="395" r:id="rId70"/>
    <p:sldId id="400" r:id="rId71"/>
    <p:sldId id="413" r:id="rId72"/>
    <p:sldId id="414" r:id="rId73"/>
    <p:sldId id="454" r:id="rId74"/>
    <p:sldId id="458"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4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AAED3-1364-4F83-80D5-AFB65F41E5CC}" type="datetimeFigureOut">
              <a:rPr lang="en-US" smtClean="0"/>
              <a:pPr/>
              <a:t>4/8/2014</a:t>
            </a:fld>
            <a:endParaRPr lang="en-US"/>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3528F-6DE3-4871-96FE-E3D214447036}" type="slidenum">
              <a:rPr lang="en-US" smtClean="0"/>
              <a:pPr/>
              <a:t>‹#›</a:t>
            </a:fld>
            <a:endParaRPr lang="en-US"/>
          </a:p>
        </p:txBody>
      </p:sp>
    </p:spTree>
    <p:extLst>
      <p:ext uri="{BB962C8B-B14F-4D97-AF65-F5344CB8AC3E}">
        <p14:creationId xmlns:p14="http://schemas.microsoft.com/office/powerpoint/2010/main" xmlns="" val="126833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smtClean="0"/>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solidFill>
                <a:srgbClr val="1C1C1C"/>
              </a:solidFill>
            </a:endParaRPr>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35BE723-6D80-4804-9166-B0D3628FA51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xmlns="" val="396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801AE95D-B963-4782-856E-0DB5F40AB1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892491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E357B577-5BB7-4BE4-913E-DC19444F00D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193840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lvl1pPr>
              <a:defRPr/>
            </a:lvl1pPr>
          </a:lstStyle>
          <a:p>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DB0DBD84-A728-4B19-A8B6-A0ACE1B4D9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88285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en-US"/>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lvl1pPr>
              <a:defRPr/>
            </a:lvl1pPr>
          </a:lstStyle>
          <a:p>
            <a:endParaRPr lang="en-US">
              <a:solidFill>
                <a:srgbClr val="000000"/>
              </a:solidFill>
            </a:endParaRPr>
          </a:p>
        </p:txBody>
      </p:sp>
      <p:sp>
        <p:nvSpPr>
          <p:cNvPr id="8" name="Altbilgi Yer Tutucusu 7"/>
          <p:cNvSpPr>
            <a:spLocks noGrp="1"/>
          </p:cNvSpPr>
          <p:nvPr>
            <p:ph type="ftr" sz="quarter" idx="11"/>
          </p:nvPr>
        </p:nvSpPr>
        <p:spPr/>
        <p:txBody>
          <a:bodyPr/>
          <a:lstStyle>
            <a:lvl1pPr>
              <a:defRPr/>
            </a:lvl1pPr>
          </a:lstStyle>
          <a:p>
            <a:endParaRPr lang="en-US">
              <a:solidFill>
                <a:srgbClr val="000000"/>
              </a:solidFill>
            </a:endParaRPr>
          </a:p>
        </p:txBody>
      </p:sp>
      <p:sp>
        <p:nvSpPr>
          <p:cNvPr id="9" name="Slayt Numarası Yer Tutucusu 8"/>
          <p:cNvSpPr>
            <a:spLocks noGrp="1"/>
          </p:cNvSpPr>
          <p:nvPr>
            <p:ph type="sldNum" sz="quarter" idx="12"/>
          </p:nvPr>
        </p:nvSpPr>
        <p:spPr/>
        <p:txBody>
          <a:bodyPr/>
          <a:lstStyle>
            <a:lvl1pPr>
              <a:defRPr/>
            </a:lvl1pPr>
          </a:lstStyle>
          <a:p>
            <a:fld id="{8A284F54-6313-45DA-A848-05687F0C65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4212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lvl1pPr>
              <a:defRPr/>
            </a:lvl1pPr>
          </a:lstStyle>
          <a:p>
            <a:endParaRPr lang="en-US">
              <a:solidFill>
                <a:srgbClr val="000000"/>
              </a:solidFill>
            </a:endParaRPr>
          </a:p>
        </p:txBody>
      </p:sp>
      <p:sp>
        <p:nvSpPr>
          <p:cNvPr id="4" name="Altbilgi Yer Tutucusu 3"/>
          <p:cNvSpPr>
            <a:spLocks noGrp="1"/>
          </p:cNvSpPr>
          <p:nvPr>
            <p:ph type="ftr" sz="quarter" idx="11"/>
          </p:nvPr>
        </p:nvSpPr>
        <p:spPr/>
        <p:txBody>
          <a:bodyPr/>
          <a:lstStyle>
            <a:lvl1pPr>
              <a:defRPr/>
            </a:lvl1pPr>
          </a:lstStyle>
          <a:p>
            <a:endParaRPr lang="en-US">
              <a:solidFill>
                <a:srgbClr val="000000"/>
              </a:solidFill>
            </a:endParaRPr>
          </a:p>
        </p:txBody>
      </p:sp>
      <p:sp>
        <p:nvSpPr>
          <p:cNvPr id="5" name="Slayt Numarası Yer Tutucusu 4"/>
          <p:cNvSpPr>
            <a:spLocks noGrp="1"/>
          </p:cNvSpPr>
          <p:nvPr>
            <p:ph type="sldNum" sz="quarter" idx="12"/>
          </p:nvPr>
        </p:nvSpPr>
        <p:spPr/>
        <p:txBody>
          <a:bodyPr/>
          <a:lstStyle>
            <a:lvl1pPr>
              <a:defRPr/>
            </a:lvl1pPr>
          </a:lstStyle>
          <a:p>
            <a:fld id="{DAAB5455-00DF-4736-831F-E88115A09A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104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endParaRPr lang="en-US">
              <a:solidFill>
                <a:srgbClr val="000000"/>
              </a:solidFill>
            </a:endParaRPr>
          </a:p>
        </p:txBody>
      </p:sp>
      <p:sp>
        <p:nvSpPr>
          <p:cNvPr id="3" name="Altbilgi Yer Tutucusu 2"/>
          <p:cNvSpPr>
            <a:spLocks noGrp="1"/>
          </p:cNvSpPr>
          <p:nvPr>
            <p:ph type="ftr" sz="quarter" idx="11"/>
          </p:nvPr>
        </p:nvSpPr>
        <p:spPr/>
        <p:txBody>
          <a:bodyPr/>
          <a:lstStyle>
            <a:lvl1pPr>
              <a:defRPr/>
            </a:lvl1pPr>
          </a:lstStyle>
          <a:p>
            <a:endParaRPr lang="en-US">
              <a:solidFill>
                <a:srgbClr val="000000"/>
              </a:solidFill>
            </a:endParaRPr>
          </a:p>
        </p:txBody>
      </p:sp>
      <p:sp>
        <p:nvSpPr>
          <p:cNvPr id="4" name="Slayt Numarası Yer Tutucusu 3"/>
          <p:cNvSpPr>
            <a:spLocks noGrp="1"/>
          </p:cNvSpPr>
          <p:nvPr>
            <p:ph type="sldNum" sz="quarter" idx="12"/>
          </p:nvPr>
        </p:nvSpPr>
        <p:spPr/>
        <p:txBody>
          <a:bodyPr/>
          <a:lstStyle>
            <a:lvl1pPr>
              <a:defRPr/>
            </a:lvl1pPr>
          </a:lstStyle>
          <a:p>
            <a:fld id="{8A719974-2B73-498B-BA25-8816B68E58F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983669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en-US"/>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0B5CF9EB-BE4C-4D81-966A-B5AFC1F56E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1050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en-US"/>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US">
              <a:solidFill>
                <a:srgbClr val="000000"/>
              </a:solidFill>
            </a:endParaRPr>
          </a:p>
        </p:txBody>
      </p:sp>
      <p:sp>
        <p:nvSpPr>
          <p:cNvPr id="6" name="Altbilgi Yer Tutucusu 5"/>
          <p:cNvSpPr>
            <a:spLocks noGrp="1"/>
          </p:cNvSpPr>
          <p:nvPr>
            <p:ph type="ftr" sz="quarter" idx="11"/>
          </p:nvPr>
        </p:nvSpPr>
        <p:spPr/>
        <p:txBody>
          <a:bodyPr/>
          <a:lstStyle>
            <a:lvl1pPr>
              <a:defRPr/>
            </a:lvl1pPr>
          </a:lstStyle>
          <a:p>
            <a:endParaRPr lang="en-US">
              <a:solidFill>
                <a:srgbClr val="000000"/>
              </a:solidFill>
            </a:endParaRPr>
          </a:p>
        </p:txBody>
      </p:sp>
      <p:sp>
        <p:nvSpPr>
          <p:cNvPr id="7" name="Slayt Numarası Yer Tutucusu 6"/>
          <p:cNvSpPr>
            <a:spLocks noGrp="1"/>
          </p:cNvSpPr>
          <p:nvPr>
            <p:ph type="sldNum" sz="quarter" idx="12"/>
          </p:nvPr>
        </p:nvSpPr>
        <p:spPr/>
        <p:txBody>
          <a:bodyPr/>
          <a:lstStyle>
            <a:lvl1pPr>
              <a:defRPr/>
            </a:lvl1pPr>
          </a:lstStyle>
          <a:p>
            <a:fld id="{36084235-84E7-4614-90F8-C4071C0A52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532811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AA40537D-795C-48E9-BEE0-DA1C41363B2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092022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7004050" y="617538"/>
            <a:ext cx="1951038" cy="5514975"/>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1150938" y="617538"/>
            <a:ext cx="5700712" cy="55149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lvl1pPr>
              <a:defRPr/>
            </a:lvl1pPr>
          </a:lstStyle>
          <a:p>
            <a:endParaRPr lang="en-US">
              <a:solidFill>
                <a:srgbClr val="000000"/>
              </a:solidFill>
            </a:endParaRPr>
          </a:p>
        </p:txBody>
      </p:sp>
      <p:sp>
        <p:nvSpPr>
          <p:cNvPr id="5" name="Altbilgi Yer Tutucusu 4"/>
          <p:cNvSpPr>
            <a:spLocks noGrp="1"/>
          </p:cNvSpPr>
          <p:nvPr>
            <p:ph type="ftr" sz="quarter" idx="11"/>
          </p:nvPr>
        </p:nvSpPr>
        <p:spPr/>
        <p:txBody>
          <a:bodyPr/>
          <a:lstStyle>
            <a:lvl1pPr>
              <a:defRPr/>
            </a:lvl1pPr>
          </a:lstStyle>
          <a:p>
            <a:endParaRPr lang="en-US">
              <a:solidFill>
                <a:srgbClr val="000000"/>
              </a:solidFill>
            </a:endParaRPr>
          </a:p>
        </p:txBody>
      </p:sp>
      <p:sp>
        <p:nvSpPr>
          <p:cNvPr id="6" name="Slayt Numarası Yer Tutucusu 5"/>
          <p:cNvSpPr>
            <a:spLocks noGrp="1"/>
          </p:cNvSpPr>
          <p:nvPr>
            <p:ph type="sldNum" sz="quarter" idx="12"/>
          </p:nvPr>
        </p:nvSpPr>
        <p:spPr/>
        <p:txBody>
          <a:bodyPr/>
          <a:lstStyle>
            <a:lvl1pPr>
              <a:defRPr/>
            </a:lvl1pPr>
          </a:lstStyle>
          <a:p>
            <a:fld id="{9D2713C6-9DE5-4AF4-932B-9D438EC3565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466744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1147763" y="6324600"/>
            <a:ext cx="5562600" cy="381000"/>
          </a:xfrm>
          <a:prstGeom prst="rect">
            <a:avLst/>
          </a:prstGeom>
          <a:noFill/>
          <a:ln w="9525">
            <a:noFill/>
            <a:miter lim="800000"/>
            <a:headEnd/>
            <a:tailEnd/>
          </a:ln>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4" name="Picture 9" descr="Quinnbird2-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1524000"/>
            <a:ext cx="9144000"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AW logo"/>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52400" y="5943600"/>
            <a:ext cx="1066800" cy="79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6" descr="Pink tissue paper"/>
          <p:cNvSpPr>
            <a:spLocks noChangeArrowheads="1"/>
          </p:cNvSpPr>
          <p:nvPr userDrawn="1"/>
        </p:nvSpPr>
        <p:spPr bwMode="auto">
          <a:xfrm>
            <a:off x="2286000" y="2895600"/>
            <a:ext cx="4549775" cy="2282825"/>
          </a:xfrm>
          <a:prstGeom prst="rect">
            <a:avLst/>
          </a:prstGeom>
          <a:noFill/>
          <a:ln w="9525" algn="ctr">
            <a:noFill/>
            <a:miter lim="800000"/>
            <a:headEnd/>
            <a:tailEnd/>
          </a:ln>
          <a:effectLst/>
        </p:spPr>
        <p:txBody>
          <a:bodyPr wrap="none">
            <a:spAutoFit/>
          </a:bodyPr>
          <a:lstStyle/>
          <a:p>
            <a:pPr algn="ctr" fontAlgn="base">
              <a:spcBef>
                <a:spcPct val="0"/>
              </a:spcBef>
              <a:spcAft>
                <a:spcPct val="0"/>
              </a:spcAft>
              <a:defRPr/>
            </a:pPr>
            <a:r>
              <a:rPr lang="en-US" sz="2400" b="1">
                <a:solidFill>
                  <a:srgbClr val="000000"/>
                </a:solidFill>
              </a:rPr>
              <a:t>Ethics for the Information Age</a:t>
            </a:r>
            <a:br>
              <a:rPr lang="en-US" sz="2400" b="1">
                <a:solidFill>
                  <a:srgbClr val="000000"/>
                </a:solidFill>
              </a:rPr>
            </a:br>
            <a:r>
              <a:rPr lang="en-US" sz="2400" b="1">
                <a:solidFill>
                  <a:srgbClr val="000000"/>
                </a:solidFill>
              </a:rPr>
              <a:t>Fourth Edition</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by </a:t>
            </a:r>
            <a:br>
              <a:rPr lang="en-US" sz="2400" b="1">
                <a:solidFill>
                  <a:srgbClr val="000000"/>
                </a:solidFill>
              </a:rPr>
            </a:br>
            <a:r>
              <a:rPr lang="en-US" sz="2400" b="1">
                <a:solidFill>
                  <a:srgbClr val="000000"/>
                </a:solidFill>
              </a:rPr>
              <a:t>Michael J. Quinn</a:t>
            </a:r>
            <a:br>
              <a:rPr lang="en-US" sz="2400" b="1">
                <a:solidFill>
                  <a:srgbClr val="000000"/>
                </a:solidFill>
              </a:rPr>
            </a:br>
            <a:endParaRPr lang="en-US" sz="2400" b="1">
              <a:solidFill>
                <a:srgbClr val="000000"/>
              </a:solidFill>
            </a:endParaRPr>
          </a:p>
        </p:txBody>
      </p:sp>
      <p:sp>
        <p:nvSpPr>
          <p:cNvPr id="248837" name="Rectangle 5"/>
          <p:cNvSpPr>
            <a:spLocks noGrp="1" noChangeArrowheads="1"/>
          </p:cNvSpPr>
          <p:nvPr>
            <p:ph type="ctrTitle" sz="quarter"/>
          </p:nvPr>
        </p:nvSpPr>
        <p:spPr>
          <a:xfrm>
            <a:off x="914400" y="381000"/>
            <a:ext cx="7467600" cy="914400"/>
          </a:xfrm>
        </p:spPr>
        <p:txBody>
          <a:bodyPr wrap="none" anchor="t"/>
          <a:lstStyle>
            <a:lvl1pPr algn="ctr">
              <a:defRPr sz="3200"/>
            </a:lvl1pPr>
          </a:lstStyle>
          <a:p>
            <a:endParaRPr lang="en-US"/>
          </a:p>
        </p:txBody>
      </p:sp>
    </p:spTree>
    <p:extLst>
      <p:ext uri="{BB962C8B-B14F-4D97-AF65-F5344CB8AC3E}">
        <p14:creationId xmlns:p14="http://schemas.microsoft.com/office/powerpoint/2010/main" xmlns="" val="1016844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FC599E93-973E-4FB9-BAD2-4B8EB4D5C7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018930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FBA20438-FA89-4473-8358-05D22275EE3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79362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02CEF99F-5C04-4EB7-897F-F05964DAD8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04817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B9CB8D28-CB3B-494C-B5D1-D2FD18A74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44524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41A7AF0C-A834-4730-9190-2ACD840103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18768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A43EF2B8-4740-4DD7-BDE1-1B3ABD575E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2706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284D6BEF-1629-45D6-A4C3-ECD16CAD4FF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71696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14CC2591-FA3C-4D90-BD9E-3F837E7916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87129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4206B47E-57EB-4CB6-A6B5-BCC0C14416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7271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C54B5CB4-A474-4884-8581-607FFF49E1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40897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305800" cy="4114800"/>
          </a:xfrm>
        </p:spPr>
        <p:txBody>
          <a:bodyPr/>
          <a:lstStyle/>
          <a:p>
            <a:pPr lvl="0"/>
            <a:endParaRPr 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DE7C8135-5A93-41F9-8408-77BCB8D2161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2859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1147763" y="6324600"/>
            <a:ext cx="5562600" cy="381000"/>
          </a:xfrm>
          <a:prstGeom prst="rect">
            <a:avLst/>
          </a:prstGeom>
          <a:noFill/>
          <a:ln w="9525">
            <a:noFill/>
            <a:miter lim="800000"/>
            <a:headEnd/>
            <a:tailEnd/>
          </a:ln>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4" name="Picture 9" descr="Quinnbird2-1"/>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1524000"/>
            <a:ext cx="9144000"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AW logo"/>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52400" y="5943600"/>
            <a:ext cx="1066800" cy="79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6" descr="Pink tissue paper"/>
          <p:cNvSpPr>
            <a:spLocks noChangeArrowheads="1"/>
          </p:cNvSpPr>
          <p:nvPr userDrawn="1"/>
        </p:nvSpPr>
        <p:spPr bwMode="auto">
          <a:xfrm>
            <a:off x="2286000" y="2895600"/>
            <a:ext cx="4549775" cy="2282825"/>
          </a:xfrm>
          <a:prstGeom prst="rect">
            <a:avLst/>
          </a:prstGeom>
          <a:noFill/>
          <a:ln w="9525" algn="ctr">
            <a:noFill/>
            <a:miter lim="800000"/>
            <a:headEnd/>
            <a:tailEnd/>
          </a:ln>
          <a:effectLst/>
        </p:spPr>
        <p:txBody>
          <a:bodyPr wrap="none">
            <a:spAutoFit/>
          </a:bodyPr>
          <a:lstStyle/>
          <a:p>
            <a:pPr algn="ctr" fontAlgn="base">
              <a:spcBef>
                <a:spcPct val="0"/>
              </a:spcBef>
              <a:spcAft>
                <a:spcPct val="0"/>
              </a:spcAft>
              <a:defRPr/>
            </a:pPr>
            <a:r>
              <a:rPr lang="en-US" sz="2400" b="1">
                <a:solidFill>
                  <a:srgbClr val="000000"/>
                </a:solidFill>
              </a:rPr>
              <a:t>Ethics for the Information Age</a:t>
            </a:r>
            <a:br>
              <a:rPr lang="en-US" sz="2400" b="1">
                <a:solidFill>
                  <a:srgbClr val="000000"/>
                </a:solidFill>
              </a:rPr>
            </a:br>
            <a:r>
              <a:rPr lang="en-US" sz="2400" b="1">
                <a:solidFill>
                  <a:srgbClr val="000000"/>
                </a:solidFill>
              </a:rPr>
              <a:t>Fourth Edition</a:t>
            </a:r>
            <a:br>
              <a:rPr lang="en-US" sz="2400" b="1">
                <a:solidFill>
                  <a:srgbClr val="000000"/>
                </a:solidFill>
              </a:rPr>
            </a:br>
            <a:r>
              <a:rPr lang="en-US" sz="2400" b="1">
                <a:solidFill>
                  <a:srgbClr val="000000"/>
                </a:solidFill>
              </a:rPr>
              <a:t/>
            </a:r>
            <a:br>
              <a:rPr lang="en-US" sz="2400" b="1">
                <a:solidFill>
                  <a:srgbClr val="000000"/>
                </a:solidFill>
              </a:rPr>
            </a:br>
            <a:r>
              <a:rPr lang="en-US" sz="2400" b="1">
                <a:solidFill>
                  <a:srgbClr val="000000"/>
                </a:solidFill>
              </a:rPr>
              <a:t>by </a:t>
            </a:r>
            <a:br>
              <a:rPr lang="en-US" sz="2400" b="1">
                <a:solidFill>
                  <a:srgbClr val="000000"/>
                </a:solidFill>
              </a:rPr>
            </a:br>
            <a:r>
              <a:rPr lang="en-US" sz="2400" b="1">
                <a:solidFill>
                  <a:srgbClr val="000000"/>
                </a:solidFill>
              </a:rPr>
              <a:t>Michael J. Quinn</a:t>
            </a:r>
            <a:br>
              <a:rPr lang="en-US" sz="2400" b="1">
                <a:solidFill>
                  <a:srgbClr val="000000"/>
                </a:solidFill>
              </a:rPr>
            </a:br>
            <a:endParaRPr lang="en-US" sz="2400" b="1">
              <a:solidFill>
                <a:srgbClr val="000000"/>
              </a:solidFill>
            </a:endParaRPr>
          </a:p>
        </p:txBody>
      </p:sp>
      <p:sp>
        <p:nvSpPr>
          <p:cNvPr id="461829" name="Rectangle 5"/>
          <p:cNvSpPr>
            <a:spLocks noGrp="1" noChangeArrowheads="1"/>
          </p:cNvSpPr>
          <p:nvPr>
            <p:ph type="ctrTitle" sz="quarter"/>
          </p:nvPr>
        </p:nvSpPr>
        <p:spPr>
          <a:xfrm>
            <a:off x="914400" y="381000"/>
            <a:ext cx="7467600" cy="914400"/>
          </a:xfrm>
        </p:spPr>
        <p:txBody>
          <a:bodyPr wrap="none" anchor="t"/>
          <a:lstStyle>
            <a:lvl1pPr algn="ctr">
              <a:defRPr sz="3200"/>
            </a:lvl1pPr>
          </a:lstStyle>
          <a:p>
            <a:endParaRPr lang="en-US"/>
          </a:p>
        </p:txBody>
      </p:sp>
    </p:spTree>
    <p:extLst>
      <p:ext uri="{BB962C8B-B14F-4D97-AF65-F5344CB8AC3E}">
        <p14:creationId xmlns:p14="http://schemas.microsoft.com/office/powerpoint/2010/main" xmlns="" val="2795542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25365B00-56E5-461D-9E84-5C272233AE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1148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8361AF90-2269-4155-8676-48BA0042E8D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745902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4076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55ECED61-0F98-416F-89BA-FD4D2C6E13F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386156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EEF0B49A-4D28-4477-9729-793F121595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7530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EC8407BE-F22F-41B3-9DDD-BB42C2C2B7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088476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CC157D96-8082-41B7-B6F5-2EABED556E4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194593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A1DBA4DA-96C9-44F9-9A99-E83113CDEA0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56495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BF33EC4D-DD74-45AC-940F-62D3544FDFB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177886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CEF04AE5-429C-4CFB-9CD5-D952EE7A56D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149081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76200"/>
            <a:ext cx="207645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7695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solidFill>
                  <a:srgbClr val="000000"/>
                </a:solidFill>
              </a:rPr>
              <a:t>1-</a:t>
            </a:r>
            <a:fld id="{E94AE7A7-375A-492D-A1D5-0C58ECA3D56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369567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11480268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
        <p:nvSpPr>
          <p:cNvPr id="7" name="Title 6"/>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xmlns="" val="33389305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16206114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extLst>
      <p:ext uri="{BB962C8B-B14F-4D97-AF65-F5344CB8AC3E}">
        <p14:creationId xmlns:p14="http://schemas.microsoft.com/office/powerpoint/2010/main" xmlns="" val="27042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en-US">
              <a:solidFill>
                <a:srgbClr val="073E87"/>
              </a:solidFill>
            </a:endParaRPr>
          </a:p>
        </p:txBody>
      </p:sp>
      <p:sp>
        <p:nvSpPr>
          <p:cNvPr id="8" name="Footer Placeholder 7"/>
          <p:cNvSpPr>
            <a:spLocks noGrp="1"/>
          </p:cNvSpPr>
          <p:nvPr>
            <p:ph type="ftr" sz="quarter" idx="11"/>
          </p:nvPr>
        </p:nvSpPr>
        <p:spPr/>
        <p:txBody>
          <a:bodyPr/>
          <a:lstStyle/>
          <a:p>
            <a:endParaRPr lang="en-US">
              <a:solidFill>
                <a:srgbClr val="073E87"/>
              </a:solidFill>
            </a:endParaRPr>
          </a:p>
        </p:txBody>
      </p:sp>
      <p:sp>
        <p:nvSpPr>
          <p:cNvPr id="9" name="Slide Number Placeholder 8"/>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1652282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endParaRPr lang="en-US">
              <a:solidFill>
                <a:srgbClr val="073E87"/>
              </a:solidFill>
            </a:endParaRPr>
          </a:p>
        </p:txBody>
      </p:sp>
      <p:sp>
        <p:nvSpPr>
          <p:cNvPr id="4" name="Footer Placeholder 3"/>
          <p:cNvSpPr>
            <a:spLocks noGrp="1"/>
          </p:cNvSpPr>
          <p:nvPr>
            <p:ph type="ftr" sz="quarter" idx="11"/>
          </p:nvPr>
        </p:nvSpPr>
        <p:spPr/>
        <p:txBody>
          <a:bodyPr/>
          <a:lstStyle/>
          <a:p>
            <a:endParaRPr lang="en-US">
              <a:solidFill>
                <a:srgbClr val="073E87"/>
              </a:solidFill>
            </a:endParaRPr>
          </a:p>
        </p:txBody>
      </p:sp>
      <p:sp>
        <p:nvSpPr>
          <p:cNvPr id="5" name="Slide Number Placeholder 4"/>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33878175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endParaRPr lang="en-US">
              <a:solidFill>
                <a:srgbClr val="073E87"/>
              </a:solidFill>
            </a:endParaRPr>
          </a:p>
        </p:txBody>
      </p:sp>
      <p:sp>
        <p:nvSpPr>
          <p:cNvPr id="3" name="Footer Placeholder 2"/>
          <p:cNvSpPr>
            <a:spLocks noGrp="1"/>
          </p:cNvSpPr>
          <p:nvPr>
            <p:ph type="ftr" sz="quarter" idx="11"/>
          </p:nvPr>
        </p:nvSpPr>
        <p:spPr/>
        <p:txBody>
          <a:bodyPr/>
          <a:lstStyle/>
          <a:p>
            <a:endParaRPr lang="en-US">
              <a:solidFill>
                <a:srgbClr val="073E87"/>
              </a:solidFill>
            </a:endParaRPr>
          </a:p>
        </p:txBody>
      </p:sp>
      <p:sp>
        <p:nvSpPr>
          <p:cNvPr id="4" name="Slide Number Placeholder 3"/>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13579348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xmlns="" val="6840437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extLst>
      <p:ext uri="{BB962C8B-B14F-4D97-AF65-F5344CB8AC3E}">
        <p14:creationId xmlns:p14="http://schemas.microsoft.com/office/powerpoint/2010/main" xmlns="" val="15257548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xmlns="" val="284776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DA2A2A61-A6BC-456C-8D86-F13C5A13D74B}" type="slidenum">
              <a:rPr lang="en-US" smtClean="0">
                <a:solidFill>
                  <a:srgbClr val="073E87"/>
                </a:solidFill>
              </a:rPr>
              <a:pPr/>
              <a:t>‹#›</a:t>
            </a:fld>
            <a:endParaRPr lang="en-US">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xmlns="" val="132453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A2A61-A6BC-456C-8D86-F13C5A13D7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A2A61-A6BC-456C-8D86-F13C5A13D74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3.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A2A2A61-A6BC-456C-8D86-F13C5A13D74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3081"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C351D4EE-8ECD-4B84-AF43-B5C3D3F264D4}"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xmlns="" val="36665400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6546" name="AutoShape 2"/>
          <p:cNvSpPr>
            <a:spLocks noChangeArrowheads="1"/>
          </p:cNvSpPr>
          <p:nvPr/>
        </p:nvSpPr>
        <p:spPr bwMode="auto">
          <a:xfrm flipH="1">
            <a:off x="0" y="0"/>
            <a:ext cx="9144000" cy="1295400"/>
          </a:xfrm>
          <a:prstGeom prst="homePlate">
            <a:avLst>
              <a:gd name="adj" fmla="val 0"/>
            </a:avLst>
          </a:prstGeom>
          <a:gradFill rotWithShape="1">
            <a:gsLst>
              <a:gs pos="0">
                <a:srgbClr val="003366">
                  <a:alpha val="78000"/>
                </a:srgbClr>
              </a:gs>
              <a:gs pos="100000">
                <a:srgbClr val="003366">
                  <a:gamma/>
                  <a:tint val="0"/>
                  <a:invGamma/>
                </a:srgbClr>
              </a:gs>
            </a:gsLst>
            <a:lin ang="5400000" scaled="1"/>
          </a:gradFill>
          <a:ln w="9525">
            <a:noFill/>
            <a:miter lim="800000"/>
            <a:headEnd/>
            <a:tailEnd/>
          </a:ln>
        </p:spPr>
        <p:txBody>
          <a:bodyPr wrap="none" anchor="ctr"/>
          <a:lstStyle/>
          <a:p>
            <a:pPr fontAlgn="base">
              <a:spcBef>
                <a:spcPct val="0"/>
              </a:spcBef>
              <a:spcAft>
                <a:spcPct val="0"/>
              </a:spcAft>
              <a:defRPr/>
            </a:pPr>
            <a:endParaRPr lang="en-US" sz="2400" baseline="-25000">
              <a:solidFill>
                <a:srgbClr val="000000"/>
              </a:solidFill>
              <a:latin typeface="Times New Roman" charset="0"/>
            </a:endParaRPr>
          </a:p>
        </p:txBody>
      </p:sp>
      <p:sp>
        <p:nvSpPr>
          <p:cNvPr id="1027" name="Rectangle 3"/>
          <p:cNvSpPr>
            <a:spLocks noGrp="1" noChangeArrowheads="1"/>
          </p:cNvSpPr>
          <p:nvPr>
            <p:ph type="title"/>
          </p:nvPr>
        </p:nvSpPr>
        <p:spPr bwMode="auto">
          <a:xfrm>
            <a:off x="457200" y="76200"/>
            <a:ext cx="8305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305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7813" name="Rectangle 5"/>
          <p:cNvSpPr>
            <a:spLocks noGrp="1" noChangeArrowheads="1"/>
          </p:cNvSpPr>
          <p:nvPr>
            <p:ph type="sldNum" sz="quarter" idx="4"/>
          </p:nvPr>
        </p:nvSpPr>
        <p:spPr bwMode="auto">
          <a:xfrm>
            <a:off x="7162800" y="6397625"/>
            <a:ext cx="1905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0" hangingPunct="0">
              <a:defRPr sz="1000">
                <a:latin typeface="Arial" charset="0"/>
                <a:ea typeface="+mn-ea"/>
              </a:defRPr>
            </a:lvl1pPr>
          </a:lstStyle>
          <a:p>
            <a:pPr fontAlgn="base">
              <a:spcBef>
                <a:spcPct val="0"/>
              </a:spcBef>
              <a:spcAft>
                <a:spcPct val="0"/>
              </a:spcAft>
              <a:defRPr/>
            </a:pPr>
            <a:r>
              <a:rPr lang="en-US">
                <a:solidFill>
                  <a:srgbClr val="000000"/>
                </a:solidFill>
              </a:rPr>
              <a:t>1-</a:t>
            </a:r>
            <a:fld id="{7775A02A-6E1D-4D7E-8915-354BBF9163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247814" name="Rectangle 6"/>
          <p:cNvSpPr>
            <a:spLocks noChangeArrowheads="1"/>
          </p:cNvSpPr>
          <p:nvPr/>
        </p:nvSpPr>
        <p:spPr bwMode="auto">
          <a:xfrm>
            <a:off x="7086600" y="5867400"/>
            <a:ext cx="1905000" cy="457200"/>
          </a:xfrm>
          <a:prstGeom prst="rect">
            <a:avLst/>
          </a:prstGeom>
          <a:noFill/>
          <a:ln w="9525">
            <a:noFill/>
            <a:miter lim="800000"/>
            <a:headEnd/>
            <a:tailEnd/>
          </a:ln>
          <a:effectLst/>
        </p:spPr>
        <p:txBody>
          <a:bodyPr anchor="b"/>
          <a:lstStyle/>
          <a:p>
            <a:pPr algn="r" eaLnBrk="0" fontAlgn="base" hangingPunct="0">
              <a:spcBef>
                <a:spcPct val="0"/>
              </a:spcBef>
              <a:spcAft>
                <a:spcPct val="0"/>
              </a:spcAft>
              <a:defRPr/>
            </a:pPr>
            <a:r>
              <a:rPr lang="en-US" sz="1200">
                <a:solidFill>
                  <a:srgbClr val="FFFFFF"/>
                </a:solidFill>
              </a:rPr>
              <a:t>1-</a:t>
            </a:r>
            <a:fld id="{895E9242-1840-459D-9ADD-D229E086787A}" type="slidenum">
              <a:rPr lang="en-US" sz="1200">
                <a:solidFill>
                  <a:srgbClr val="FFFFFF"/>
                </a:solidFill>
              </a:rPr>
              <a:pPr algn="r" eaLnBrk="0" fontAlgn="base" hangingPunct="0">
                <a:spcBef>
                  <a:spcPct val="0"/>
                </a:spcBef>
                <a:spcAft>
                  <a:spcPct val="0"/>
                </a:spcAft>
                <a:defRPr/>
              </a:pPr>
              <a:t>‹#›</a:t>
            </a:fld>
            <a:endParaRPr lang="en-US" sz="1200">
              <a:solidFill>
                <a:srgbClr val="FFFFFF"/>
              </a:solidFill>
            </a:endParaRPr>
          </a:p>
        </p:txBody>
      </p:sp>
      <p:sp>
        <p:nvSpPr>
          <p:cNvPr id="247815" name="Rectangle 7"/>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1032" name="Picture 8" descr="Quinnbird3 copy"/>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8077200" y="5969000"/>
            <a:ext cx="1066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316559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2pPr>
      <a:lvl3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3pPr>
      <a:lvl4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4pPr>
      <a:lvl5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5pPr>
      <a:lvl6pPr marL="457200" algn="l" rtl="0" fontAlgn="base">
        <a:spcBef>
          <a:spcPct val="0"/>
        </a:spcBef>
        <a:spcAft>
          <a:spcPct val="0"/>
        </a:spcAft>
        <a:defRPr sz="3600" b="1">
          <a:solidFill>
            <a:schemeClr val="tx1"/>
          </a:solidFill>
          <a:latin typeface="Arial" charset="0"/>
          <a:ea typeface="ヒラギノ角ゴ Pro W3" pitchFamily="-48" charset="-128"/>
          <a:cs typeface="Arial" charset="0"/>
        </a:defRPr>
      </a:lvl6pPr>
      <a:lvl7pPr marL="914400" algn="l" rtl="0" fontAlgn="base">
        <a:spcBef>
          <a:spcPct val="0"/>
        </a:spcBef>
        <a:spcAft>
          <a:spcPct val="0"/>
        </a:spcAft>
        <a:defRPr sz="3600" b="1">
          <a:solidFill>
            <a:schemeClr val="tx1"/>
          </a:solidFill>
          <a:latin typeface="Arial" charset="0"/>
          <a:ea typeface="ヒラギノ角ゴ Pro W3" pitchFamily="-48" charset="-128"/>
          <a:cs typeface="Arial" charset="0"/>
        </a:defRPr>
      </a:lvl7pPr>
      <a:lvl8pPr marL="1371600" algn="l" rtl="0" fontAlgn="base">
        <a:spcBef>
          <a:spcPct val="0"/>
        </a:spcBef>
        <a:spcAft>
          <a:spcPct val="0"/>
        </a:spcAft>
        <a:defRPr sz="3600" b="1">
          <a:solidFill>
            <a:schemeClr val="tx1"/>
          </a:solidFill>
          <a:latin typeface="Arial" charset="0"/>
          <a:ea typeface="ヒラギノ角ゴ Pro W3" pitchFamily="-48" charset="-128"/>
          <a:cs typeface="Arial" charset="0"/>
        </a:defRPr>
      </a:lvl8pPr>
      <a:lvl9pPr marL="1828800" algn="l" rtl="0" fontAlgn="base">
        <a:spcBef>
          <a:spcPct val="0"/>
        </a:spcBef>
        <a:spcAft>
          <a:spcPct val="0"/>
        </a:spcAft>
        <a:defRPr sz="3600" b="1">
          <a:solidFill>
            <a:schemeClr val="tx1"/>
          </a:solidFill>
          <a:latin typeface="Arial" charset="0"/>
          <a:ea typeface="ヒラギノ角ゴ Pro W3" pitchFamily="-48" charset="-128"/>
          <a:cs typeface="Arial" charset="0"/>
        </a:defRPr>
      </a:lvl9pPr>
    </p:titleStyle>
    <p:bodyStyle>
      <a:lvl1pPr marL="342900" indent="-342900" algn="l" rtl="0" eaLnBrk="0" fontAlgn="base" hangingPunct="0">
        <a:spcBef>
          <a:spcPct val="20000"/>
        </a:spcBef>
        <a:spcAft>
          <a:spcPct val="0"/>
        </a:spcAft>
        <a:buClr>
          <a:schemeClr val="bg2"/>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6546" name="AutoShape 2"/>
          <p:cNvSpPr>
            <a:spLocks noChangeArrowheads="1"/>
          </p:cNvSpPr>
          <p:nvPr/>
        </p:nvSpPr>
        <p:spPr bwMode="auto">
          <a:xfrm flipH="1">
            <a:off x="0" y="0"/>
            <a:ext cx="9144000" cy="1295400"/>
          </a:xfrm>
          <a:prstGeom prst="homePlate">
            <a:avLst>
              <a:gd name="adj" fmla="val 0"/>
            </a:avLst>
          </a:prstGeom>
          <a:gradFill rotWithShape="1">
            <a:gsLst>
              <a:gs pos="0">
                <a:srgbClr val="003366">
                  <a:alpha val="78000"/>
                </a:srgbClr>
              </a:gs>
              <a:gs pos="100000">
                <a:srgbClr val="003366">
                  <a:gamma/>
                  <a:tint val="0"/>
                  <a:invGamma/>
                </a:srgbClr>
              </a:gs>
            </a:gsLst>
            <a:lin ang="5400000" scaled="1"/>
          </a:gradFill>
          <a:ln w="9525">
            <a:noFill/>
            <a:miter lim="800000"/>
            <a:headEnd/>
            <a:tailEnd/>
          </a:ln>
        </p:spPr>
        <p:txBody>
          <a:bodyPr wrap="none" anchor="ctr"/>
          <a:lstStyle/>
          <a:p>
            <a:pPr fontAlgn="base">
              <a:spcBef>
                <a:spcPct val="0"/>
              </a:spcBef>
              <a:spcAft>
                <a:spcPct val="0"/>
              </a:spcAft>
              <a:defRPr/>
            </a:pPr>
            <a:endParaRPr lang="en-US" sz="2400" baseline="-25000">
              <a:solidFill>
                <a:srgbClr val="000000"/>
              </a:solidFill>
              <a:latin typeface="Times New Roman" charset="0"/>
            </a:endParaRPr>
          </a:p>
        </p:txBody>
      </p:sp>
      <p:sp>
        <p:nvSpPr>
          <p:cNvPr id="1027" name="Rectangle 3"/>
          <p:cNvSpPr>
            <a:spLocks noGrp="1" noChangeArrowheads="1"/>
          </p:cNvSpPr>
          <p:nvPr>
            <p:ph type="title"/>
          </p:nvPr>
        </p:nvSpPr>
        <p:spPr bwMode="auto">
          <a:xfrm>
            <a:off x="457200" y="76200"/>
            <a:ext cx="8305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305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05" name="Rectangle 5"/>
          <p:cNvSpPr>
            <a:spLocks noGrp="1" noChangeArrowheads="1"/>
          </p:cNvSpPr>
          <p:nvPr>
            <p:ph type="sldNum" sz="quarter" idx="4"/>
          </p:nvPr>
        </p:nvSpPr>
        <p:spPr bwMode="auto">
          <a:xfrm>
            <a:off x="7162800" y="6397625"/>
            <a:ext cx="1905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0" hangingPunct="0">
              <a:defRPr sz="1000">
                <a:latin typeface="Arial" charset="0"/>
                <a:ea typeface="+mn-ea"/>
              </a:defRPr>
            </a:lvl1pPr>
          </a:lstStyle>
          <a:p>
            <a:pPr fontAlgn="base">
              <a:spcBef>
                <a:spcPct val="0"/>
              </a:spcBef>
              <a:spcAft>
                <a:spcPct val="0"/>
              </a:spcAft>
              <a:defRPr/>
            </a:pPr>
            <a:r>
              <a:rPr lang="en-US">
                <a:solidFill>
                  <a:srgbClr val="000000"/>
                </a:solidFill>
              </a:rPr>
              <a:t>1-</a:t>
            </a:r>
            <a:fld id="{033CEE28-DA62-47D0-8346-BB489E4A8F1F}"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460806" name="Rectangle 6"/>
          <p:cNvSpPr>
            <a:spLocks noChangeArrowheads="1"/>
          </p:cNvSpPr>
          <p:nvPr/>
        </p:nvSpPr>
        <p:spPr bwMode="auto">
          <a:xfrm>
            <a:off x="7086600" y="5867400"/>
            <a:ext cx="1905000" cy="457200"/>
          </a:xfrm>
          <a:prstGeom prst="rect">
            <a:avLst/>
          </a:prstGeom>
          <a:noFill/>
          <a:ln w="9525">
            <a:noFill/>
            <a:miter lim="800000"/>
            <a:headEnd/>
            <a:tailEnd/>
          </a:ln>
          <a:effectLst/>
        </p:spPr>
        <p:txBody>
          <a:bodyPr anchor="b"/>
          <a:lstStyle/>
          <a:p>
            <a:pPr algn="r" eaLnBrk="0" fontAlgn="base" hangingPunct="0">
              <a:spcBef>
                <a:spcPct val="0"/>
              </a:spcBef>
              <a:spcAft>
                <a:spcPct val="0"/>
              </a:spcAft>
              <a:defRPr/>
            </a:pPr>
            <a:r>
              <a:rPr lang="en-US" sz="1200">
                <a:solidFill>
                  <a:srgbClr val="FFFFFF"/>
                </a:solidFill>
              </a:rPr>
              <a:t>1-</a:t>
            </a:r>
            <a:fld id="{282BC138-626A-4AE4-9B37-EFCFD8DD8073}" type="slidenum">
              <a:rPr lang="en-US" sz="1200">
                <a:solidFill>
                  <a:srgbClr val="FFFFFF"/>
                </a:solidFill>
              </a:rPr>
              <a:pPr algn="r" eaLnBrk="0" fontAlgn="base" hangingPunct="0">
                <a:spcBef>
                  <a:spcPct val="0"/>
                </a:spcBef>
                <a:spcAft>
                  <a:spcPct val="0"/>
                </a:spcAft>
                <a:defRPr/>
              </a:pPr>
              <a:t>‹#›</a:t>
            </a:fld>
            <a:endParaRPr lang="en-US" sz="1200">
              <a:solidFill>
                <a:srgbClr val="FFFFFF"/>
              </a:solidFill>
            </a:endParaRPr>
          </a:p>
        </p:txBody>
      </p:sp>
      <p:sp>
        <p:nvSpPr>
          <p:cNvPr id="460807" name="Rectangle 7"/>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eaLnBrk="0" fontAlgn="base" hangingPunct="0">
              <a:spcBef>
                <a:spcPct val="50000"/>
              </a:spcBef>
              <a:spcAft>
                <a:spcPct val="0"/>
              </a:spcAft>
            </a:pPr>
            <a:r>
              <a:rPr lang="en-US" sz="1200" smtClean="0">
                <a:solidFill>
                  <a:srgbClr val="000000"/>
                </a:solidFill>
                <a:latin typeface="Times New Roman" pitchFamily="18" charset="0"/>
              </a:rPr>
              <a:t>Copyright © 2011 Pearson Education, Inc. Publishing as Pearson Addison-Wesley</a:t>
            </a:r>
          </a:p>
        </p:txBody>
      </p:sp>
      <p:pic>
        <p:nvPicPr>
          <p:cNvPr id="1032" name="Picture 8" descr="Quinnbird3 copy"/>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8077200" y="5969000"/>
            <a:ext cx="10668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0026245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2pPr>
      <a:lvl3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3pPr>
      <a:lvl4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4pPr>
      <a:lvl5pPr algn="l" rtl="0" eaLnBrk="0" fontAlgn="base" hangingPunct="0">
        <a:spcBef>
          <a:spcPct val="0"/>
        </a:spcBef>
        <a:spcAft>
          <a:spcPct val="0"/>
        </a:spcAft>
        <a:defRPr sz="3600" b="1">
          <a:solidFill>
            <a:schemeClr val="tx1"/>
          </a:solidFill>
          <a:latin typeface="Arial" charset="0"/>
          <a:ea typeface="ヒラギノ角ゴ Pro W3" pitchFamily="-48" charset="-128"/>
          <a:cs typeface="Arial" charset="0"/>
        </a:defRPr>
      </a:lvl5pPr>
      <a:lvl6pPr marL="457200" algn="l" rtl="0" fontAlgn="base">
        <a:spcBef>
          <a:spcPct val="0"/>
        </a:spcBef>
        <a:spcAft>
          <a:spcPct val="0"/>
        </a:spcAft>
        <a:defRPr sz="3600" b="1">
          <a:solidFill>
            <a:schemeClr val="tx1"/>
          </a:solidFill>
          <a:latin typeface="Arial" charset="0"/>
          <a:ea typeface="ヒラギノ角ゴ Pro W3" pitchFamily="-48" charset="-128"/>
          <a:cs typeface="Arial" charset="0"/>
        </a:defRPr>
      </a:lvl6pPr>
      <a:lvl7pPr marL="914400" algn="l" rtl="0" fontAlgn="base">
        <a:spcBef>
          <a:spcPct val="0"/>
        </a:spcBef>
        <a:spcAft>
          <a:spcPct val="0"/>
        </a:spcAft>
        <a:defRPr sz="3600" b="1">
          <a:solidFill>
            <a:schemeClr val="tx1"/>
          </a:solidFill>
          <a:latin typeface="Arial" charset="0"/>
          <a:ea typeface="ヒラギノ角ゴ Pro W3" pitchFamily="-48" charset="-128"/>
          <a:cs typeface="Arial" charset="0"/>
        </a:defRPr>
      </a:lvl7pPr>
      <a:lvl8pPr marL="1371600" algn="l" rtl="0" fontAlgn="base">
        <a:spcBef>
          <a:spcPct val="0"/>
        </a:spcBef>
        <a:spcAft>
          <a:spcPct val="0"/>
        </a:spcAft>
        <a:defRPr sz="3600" b="1">
          <a:solidFill>
            <a:schemeClr val="tx1"/>
          </a:solidFill>
          <a:latin typeface="Arial" charset="0"/>
          <a:ea typeface="ヒラギノ角ゴ Pro W3" pitchFamily="-48" charset="-128"/>
          <a:cs typeface="Arial" charset="0"/>
        </a:defRPr>
      </a:lvl8pPr>
      <a:lvl9pPr marL="1828800" algn="l" rtl="0" fontAlgn="base">
        <a:spcBef>
          <a:spcPct val="0"/>
        </a:spcBef>
        <a:spcAft>
          <a:spcPct val="0"/>
        </a:spcAft>
        <a:defRPr sz="3600" b="1">
          <a:solidFill>
            <a:schemeClr val="tx1"/>
          </a:solidFill>
          <a:latin typeface="Arial" charset="0"/>
          <a:ea typeface="ヒラギノ角ゴ Pro W3" pitchFamily="-48" charset="-128"/>
          <a:cs typeface="Arial" charset="0"/>
        </a:defRPr>
      </a:lvl9pPr>
    </p:titleStyle>
    <p:bodyStyle>
      <a:lvl1pPr marL="342900" indent="-342900" algn="l" rtl="0" eaLnBrk="0" fontAlgn="base" hangingPunct="0">
        <a:spcBef>
          <a:spcPct val="20000"/>
        </a:spcBef>
        <a:spcAft>
          <a:spcPct val="0"/>
        </a:spcAft>
        <a:buClr>
          <a:schemeClr val="bg2"/>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A2A2A61-A6BC-456C-8D86-F13C5A13D74B}" type="slidenum">
              <a:rPr lang="en-US" smtClean="0">
                <a:solidFill>
                  <a:srgbClr val="073E87"/>
                </a:solidFill>
              </a:rPr>
              <a:pPr/>
              <a:t>‹#›</a:t>
            </a:fld>
            <a:endParaRPr lang="en-US">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xmlns="" val="424089187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1520" y="1844824"/>
            <a:ext cx="8640960" cy="936104"/>
          </a:xfrm>
        </p:spPr>
        <p:txBody>
          <a:bodyPr>
            <a:normAutofit fontScale="90000"/>
          </a:bodyPr>
          <a:lstStyle/>
          <a:p>
            <a:r>
              <a:rPr lang="tr-TR" dirty="0" smtClean="0"/>
              <a:t>BIL 472 ETHICS, SOCIETY and PROFESSION</a:t>
            </a:r>
            <a:endParaRPr lang="en-US" dirty="0"/>
          </a:p>
        </p:txBody>
      </p:sp>
      <p:sp>
        <p:nvSpPr>
          <p:cNvPr id="3" name="Alt Başlık 2"/>
          <p:cNvSpPr>
            <a:spLocks noGrp="1"/>
          </p:cNvSpPr>
          <p:nvPr>
            <p:ph type="subTitle" idx="1"/>
          </p:nvPr>
        </p:nvSpPr>
        <p:spPr>
          <a:xfrm>
            <a:off x="251520" y="3068960"/>
            <a:ext cx="8640960" cy="1473200"/>
          </a:xfrm>
        </p:spPr>
        <p:txBody>
          <a:bodyPr>
            <a:noAutofit/>
          </a:bodyPr>
          <a:lstStyle/>
          <a:p>
            <a:r>
              <a:rPr lang="tr-TR" sz="3200" dirty="0" smtClean="0"/>
              <a:t>Prof. Dr. A. Ziya AKTAŞ</a:t>
            </a:r>
          </a:p>
          <a:p>
            <a:r>
              <a:rPr lang="tr-TR" sz="3200" dirty="0" smtClean="0"/>
              <a:t>Department of Computer Engineering</a:t>
            </a:r>
          </a:p>
          <a:p>
            <a:endParaRPr lang="tr-TR" sz="3200" dirty="0"/>
          </a:p>
          <a:p>
            <a:pPr lvl="0">
              <a:buClr>
                <a:srgbClr val="31B6FD"/>
              </a:buClr>
            </a:pPr>
            <a:r>
              <a:rPr lang="tr-TR" sz="3200" dirty="0"/>
              <a:t>Spring </a:t>
            </a:r>
            <a:r>
              <a:rPr lang="tr-TR" sz="3200" dirty="0" smtClean="0"/>
              <a:t>2014</a:t>
            </a:r>
            <a:endParaRPr lang="en-US" sz="3200" dirty="0"/>
          </a:p>
        </p:txBody>
      </p:sp>
      <p:grpSp>
        <p:nvGrpSpPr>
          <p:cNvPr id="4" name="Group 5"/>
          <p:cNvGrpSpPr>
            <a:grpSpLocks/>
          </p:cNvGrpSpPr>
          <p:nvPr/>
        </p:nvGrpSpPr>
        <p:grpSpPr bwMode="auto">
          <a:xfrm>
            <a:off x="755576" y="692696"/>
            <a:ext cx="1071562" cy="627063"/>
            <a:chOff x="0" y="1"/>
            <a:chExt cx="20000" cy="19999"/>
          </a:xfrm>
        </p:grpSpPr>
        <p:sp>
          <p:nvSpPr>
            <p:cNvPr id="5" name="Freeform 6"/>
            <p:cNvSpPr>
              <a:spLocks/>
            </p:cNvSpPr>
            <p:nvPr/>
          </p:nvSpPr>
          <p:spPr bwMode="auto">
            <a:xfrm>
              <a:off x="0" y="5357"/>
              <a:ext cx="9825" cy="939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0" y="9971"/>
                  </a:moveTo>
                  <a:lnTo>
                    <a:pt x="9307" y="0"/>
                  </a:lnTo>
                  <a:lnTo>
                    <a:pt x="12950" y="3610"/>
                  </a:lnTo>
                  <a:lnTo>
                    <a:pt x="9188" y="7966"/>
                  </a:lnTo>
                  <a:lnTo>
                    <a:pt x="19960" y="9971"/>
                  </a:lnTo>
                  <a:lnTo>
                    <a:pt x="9386" y="11920"/>
                  </a:lnTo>
                  <a:lnTo>
                    <a:pt x="12990" y="16218"/>
                  </a:lnTo>
                  <a:lnTo>
                    <a:pt x="9426" y="19943"/>
                  </a:lnTo>
                  <a:lnTo>
                    <a:pt x="40" y="9914"/>
                  </a:lnTo>
                  <a:lnTo>
                    <a:pt x="79" y="9742"/>
                  </a:lnTo>
                  <a:lnTo>
                    <a:pt x="40" y="9914"/>
                  </a:lnTo>
                  <a:lnTo>
                    <a:pt x="198" y="9685"/>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6" name="Freeform 7"/>
            <p:cNvSpPr>
              <a:spLocks/>
            </p:cNvSpPr>
            <p:nvPr/>
          </p:nvSpPr>
          <p:spPr bwMode="auto">
            <a:xfrm>
              <a:off x="10175" y="5357"/>
              <a:ext cx="9825" cy="931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19960" y="9942"/>
                  </a:moveTo>
                  <a:lnTo>
                    <a:pt x="10495" y="0"/>
                  </a:lnTo>
                  <a:lnTo>
                    <a:pt x="7010" y="3526"/>
                  </a:lnTo>
                  <a:lnTo>
                    <a:pt x="10772" y="7861"/>
                  </a:lnTo>
                  <a:lnTo>
                    <a:pt x="0" y="9884"/>
                  </a:lnTo>
                  <a:lnTo>
                    <a:pt x="10574" y="11908"/>
                  </a:lnTo>
                  <a:lnTo>
                    <a:pt x="6970" y="16185"/>
                  </a:lnTo>
                  <a:lnTo>
                    <a:pt x="10495" y="19942"/>
                  </a:lnTo>
                  <a:lnTo>
                    <a:pt x="19921" y="9827"/>
                  </a:lnTo>
                  <a:lnTo>
                    <a:pt x="19881" y="9653"/>
                  </a:lnTo>
                  <a:lnTo>
                    <a:pt x="19921" y="9827"/>
                  </a:lnTo>
                  <a:lnTo>
                    <a:pt x="19762" y="9653"/>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7" name="Freeform 8"/>
            <p:cNvSpPr>
              <a:spLocks/>
            </p:cNvSpPr>
            <p:nvPr/>
          </p:nvSpPr>
          <p:spPr bwMode="auto">
            <a:xfrm>
              <a:off x="5370" y="1"/>
              <a:ext cx="9260"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0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1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874" y="19839"/>
                  </a:moveTo>
                  <a:lnTo>
                    <a:pt x="7941" y="9169"/>
                  </a:lnTo>
                  <a:lnTo>
                    <a:pt x="3908" y="12547"/>
                  </a:lnTo>
                  <a:lnTo>
                    <a:pt x="0" y="8901"/>
                  </a:lnTo>
                  <a:lnTo>
                    <a:pt x="9916" y="0"/>
                  </a:lnTo>
                  <a:lnTo>
                    <a:pt x="19958" y="9276"/>
                  </a:lnTo>
                  <a:lnTo>
                    <a:pt x="16008" y="12761"/>
                  </a:lnTo>
                  <a:lnTo>
                    <a:pt x="12017" y="9223"/>
                  </a:lnTo>
                  <a:lnTo>
                    <a:pt x="9874" y="19893"/>
                  </a:lnTo>
                  <a:lnTo>
                    <a:pt x="9874" y="19678"/>
                  </a:lnTo>
                  <a:lnTo>
                    <a:pt x="9832" y="19893"/>
                  </a:lnTo>
                  <a:lnTo>
                    <a:pt x="9958" y="19893"/>
                  </a:lnTo>
                  <a:lnTo>
                    <a:pt x="9832" y="19678"/>
                  </a:lnTo>
                  <a:lnTo>
                    <a:pt x="9832" y="19893"/>
                  </a:lnTo>
                  <a:lnTo>
                    <a:pt x="9916" y="19839"/>
                  </a:lnTo>
                  <a:lnTo>
                    <a:pt x="9748" y="19678"/>
                  </a:lnTo>
                  <a:lnTo>
                    <a:pt x="9874" y="19625"/>
                  </a:lnTo>
                  <a:lnTo>
                    <a:pt x="9958" y="19625"/>
                  </a:lnTo>
                  <a:lnTo>
                    <a:pt x="9958" y="19893"/>
                  </a:lnTo>
                  <a:lnTo>
                    <a:pt x="9832" y="19464"/>
                  </a:lnTo>
                  <a:lnTo>
                    <a:pt x="10000" y="19249"/>
                  </a:lnTo>
                  <a:lnTo>
                    <a:pt x="9832" y="19946"/>
                  </a:lnTo>
                  <a:lnTo>
                    <a:pt x="9916" y="19893"/>
                  </a:lnTo>
                  <a:lnTo>
                    <a:pt x="9832" y="19839"/>
                  </a:lnTo>
                  <a:lnTo>
                    <a:pt x="9874" y="19732"/>
                  </a:lnTo>
                  <a:lnTo>
                    <a:pt x="9748" y="19786"/>
                  </a:lnTo>
                  <a:lnTo>
                    <a:pt x="9874" y="19893"/>
                  </a:lnTo>
                  <a:lnTo>
                    <a:pt x="9832" y="19893"/>
                  </a:lnTo>
                  <a:lnTo>
                    <a:pt x="9958" y="19893"/>
                  </a:lnTo>
                  <a:lnTo>
                    <a:pt x="9916" y="19464"/>
                  </a:lnTo>
                  <a:lnTo>
                    <a:pt x="9916" y="19678"/>
                  </a:lnTo>
                  <a:lnTo>
                    <a:pt x="9874" y="19678"/>
                  </a:lnTo>
                  <a:lnTo>
                    <a:pt x="9874" y="19839"/>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sp>
          <p:nvSpPr>
            <p:cNvPr id="8" name="Freeform 9"/>
            <p:cNvSpPr>
              <a:spLocks/>
            </p:cNvSpPr>
            <p:nvPr/>
          </p:nvSpPr>
          <p:spPr bwMode="auto">
            <a:xfrm>
              <a:off x="5409" y="9960"/>
              <a:ext cx="9182"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1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0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958" y="54"/>
                  </a:moveTo>
                  <a:lnTo>
                    <a:pt x="8008" y="10777"/>
                  </a:lnTo>
                  <a:lnTo>
                    <a:pt x="3983" y="7399"/>
                  </a:lnTo>
                  <a:lnTo>
                    <a:pt x="0" y="10992"/>
                  </a:lnTo>
                  <a:lnTo>
                    <a:pt x="10000" y="19946"/>
                  </a:lnTo>
                  <a:lnTo>
                    <a:pt x="19958" y="10831"/>
                  </a:lnTo>
                  <a:lnTo>
                    <a:pt x="16144" y="7131"/>
                  </a:lnTo>
                  <a:lnTo>
                    <a:pt x="12119" y="10724"/>
                  </a:lnTo>
                  <a:lnTo>
                    <a:pt x="9958" y="54"/>
                  </a:lnTo>
                  <a:lnTo>
                    <a:pt x="9958" y="268"/>
                  </a:lnTo>
                  <a:lnTo>
                    <a:pt x="9915" y="54"/>
                  </a:lnTo>
                  <a:lnTo>
                    <a:pt x="10042" y="54"/>
                  </a:lnTo>
                  <a:lnTo>
                    <a:pt x="9915" y="268"/>
                  </a:lnTo>
                  <a:lnTo>
                    <a:pt x="9915" y="54"/>
                  </a:lnTo>
                  <a:lnTo>
                    <a:pt x="10000" y="54"/>
                  </a:lnTo>
                  <a:lnTo>
                    <a:pt x="9873" y="268"/>
                  </a:lnTo>
                  <a:lnTo>
                    <a:pt x="9958" y="322"/>
                  </a:lnTo>
                  <a:lnTo>
                    <a:pt x="10042" y="322"/>
                  </a:lnTo>
                  <a:lnTo>
                    <a:pt x="10042" y="54"/>
                  </a:lnTo>
                  <a:lnTo>
                    <a:pt x="9915" y="483"/>
                  </a:lnTo>
                  <a:lnTo>
                    <a:pt x="10085" y="697"/>
                  </a:lnTo>
                  <a:lnTo>
                    <a:pt x="9915" y="0"/>
                  </a:lnTo>
                  <a:lnTo>
                    <a:pt x="10000" y="54"/>
                  </a:lnTo>
                  <a:lnTo>
                    <a:pt x="9915" y="54"/>
                  </a:lnTo>
                  <a:lnTo>
                    <a:pt x="9958" y="214"/>
                  </a:lnTo>
                  <a:lnTo>
                    <a:pt x="9873" y="107"/>
                  </a:lnTo>
                  <a:lnTo>
                    <a:pt x="9958" y="54"/>
                  </a:lnTo>
                  <a:lnTo>
                    <a:pt x="9915" y="54"/>
                  </a:lnTo>
                  <a:lnTo>
                    <a:pt x="10042" y="54"/>
                  </a:lnTo>
                  <a:lnTo>
                    <a:pt x="10000" y="483"/>
                  </a:lnTo>
                  <a:lnTo>
                    <a:pt x="10000" y="268"/>
                  </a:lnTo>
                  <a:lnTo>
                    <a:pt x="9958" y="268"/>
                  </a:lnTo>
                  <a:lnTo>
                    <a:pt x="9958" y="54"/>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3200" b="0" i="0" u="none" strike="noStrike" kern="1200" cap="none" spc="0" normalizeH="0" baseline="0" noProof="0">
                <a:ln>
                  <a:noFill/>
                </a:ln>
                <a:solidFill>
                  <a:sysClr val="windowText" lastClr="000000"/>
                </a:solidFill>
                <a:effectLst/>
                <a:uLnTx/>
                <a:uFillTx/>
                <a:latin typeface="Arial" charset="0"/>
                <a:ea typeface="+mn-ea"/>
                <a:cs typeface="+mn-cs"/>
              </a:endParaRPr>
            </a:p>
          </p:txBody>
        </p:sp>
      </p:grpSp>
      <p:sp>
        <p:nvSpPr>
          <p:cNvPr id="9" name="Dikdörtgen 8"/>
          <p:cNvSpPr/>
          <p:nvPr/>
        </p:nvSpPr>
        <p:spPr>
          <a:xfrm>
            <a:off x="1907704" y="888975"/>
            <a:ext cx="3456384" cy="307777"/>
          </a:xfrm>
          <a:prstGeom prst="rect">
            <a:avLst/>
          </a:prstGeom>
        </p:spPr>
        <p:txBody>
          <a:bodyPr wrap="square">
            <a:spAutoFit/>
          </a:bodyPr>
          <a:lstStyle/>
          <a:p>
            <a:pPr lvl="0" indent="450850" eaLnBrk="0" fontAlgn="base" hangingPunct="0">
              <a:spcBef>
                <a:spcPct val="20000"/>
              </a:spcBef>
              <a:spcAft>
                <a:spcPct val="0"/>
              </a:spcAft>
            </a:pPr>
            <a:r>
              <a:rPr lang="tr-TR" sz="1400" b="1" dirty="0">
                <a:solidFill>
                  <a:prstClr val="black"/>
                </a:solidFill>
                <a:latin typeface="Arial Black" pitchFamily="34" charset="0"/>
                <a:cs typeface="Times New Roman" pitchFamily="18" charset="0"/>
              </a:rPr>
              <a:t>BAŞKENT </a:t>
            </a:r>
            <a:r>
              <a:rPr lang="tr-TR" sz="1400" b="1" dirty="0" smtClean="0">
                <a:solidFill>
                  <a:prstClr val="black"/>
                </a:solidFill>
                <a:latin typeface="Arial Black" pitchFamily="34" charset="0"/>
                <a:cs typeface="Times New Roman" pitchFamily="18" charset="0"/>
              </a:rPr>
              <a:t>UNIVERSITY</a:t>
            </a:r>
            <a:endParaRPr lang="tr-TR" sz="3200" dirty="0">
              <a:solidFill>
                <a:prstClr val="black"/>
              </a:solidFill>
              <a:latin typeface="Calibri" pitchFamily="34" charset="0"/>
            </a:endParaRPr>
          </a:p>
        </p:txBody>
      </p:sp>
    </p:spTree>
    <p:extLst>
      <p:ext uri="{BB962C8B-B14F-4D97-AF65-F5344CB8AC3E}">
        <p14:creationId xmlns:p14="http://schemas.microsoft.com/office/powerpoint/2010/main" xmlns="" val="158678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3600" b="1">
                <a:cs typeface="Times New Roman" pitchFamily="18" charset="0"/>
              </a:rPr>
              <a:t>Figure 2-1: Basic Components of a Moral System</a:t>
            </a:r>
            <a:endParaRPr lang="en-US" sz="3600">
              <a:cs typeface="Times New Roman" pitchFamily="18" charset="0"/>
            </a:endParaRPr>
          </a:p>
        </p:txBody>
      </p:sp>
      <p:sp>
        <p:nvSpPr>
          <p:cNvPr id="2052" name="Line 4"/>
          <p:cNvSpPr>
            <a:spLocks noChangeShapeType="1"/>
          </p:cNvSpPr>
          <p:nvPr/>
        </p:nvSpPr>
        <p:spPr bwMode="auto">
          <a:xfrm flipH="1">
            <a:off x="2133600" y="1828800"/>
            <a:ext cx="1462088"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3" name="Line 5"/>
          <p:cNvSpPr>
            <a:spLocks noChangeShapeType="1"/>
          </p:cNvSpPr>
          <p:nvPr/>
        </p:nvSpPr>
        <p:spPr bwMode="auto">
          <a:xfrm>
            <a:off x="3657600" y="1828800"/>
            <a:ext cx="1189038"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4" name="Rectangle 6"/>
          <p:cNvSpPr>
            <a:spLocks noChangeArrowheads="1"/>
          </p:cNvSpPr>
          <p:nvPr/>
        </p:nvSpPr>
        <p:spPr bwMode="auto">
          <a:xfrm>
            <a:off x="533400" y="2286000"/>
            <a:ext cx="30480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b="1" smtClean="0">
                <a:solidFill>
                  <a:srgbClr val="000000"/>
                </a:solidFill>
                <a:latin typeface="Times New Roman" pitchFamily="18" charset="0"/>
                <a:cs typeface="Times New Roman" pitchFamily="18" charset="0"/>
              </a:rPr>
              <a:t>Rules of Conduct</a:t>
            </a:r>
            <a:endParaRPr lang="en-US" sz="1600" smtClean="0">
              <a:solidFill>
                <a:srgbClr val="000000"/>
              </a:solidFill>
              <a:latin typeface="Times New Roman" pitchFamily="18" charset="0"/>
              <a:cs typeface="Times New Roman" pitchFamily="18" charset="0"/>
            </a:endParaRPr>
          </a:p>
          <a:p>
            <a:pPr fontAlgn="base">
              <a:spcBef>
                <a:spcPct val="0"/>
              </a:spcBef>
              <a:spcAft>
                <a:spcPct val="0"/>
              </a:spcAft>
            </a:pPr>
            <a:r>
              <a:rPr lang="en-US" sz="1600" smtClean="0">
                <a:solidFill>
                  <a:srgbClr val="000000"/>
                </a:solidFill>
                <a:latin typeface="Times New Roman" pitchFamily="18" charset="0"/>
                <a:cs typeface="Times New Roman" pitchFamily="18" charset="0"/>
              </a:rPr>
              <a:t>(Action-guiding rules, in the form of either </a:t>
            </a:r>
            <a:r>
              <a:rPr lang="en-US" sz="1600" i="1" smtClean="0">
                <a:solidFill>
                  <a:srgbClr val="000000"/>
                </a:solidFill>
                <a:latin typeface="Times New Roman" pitchFamily="18" charset="0"/>
                <a:cs typeface="Times New Roman" pitchFamily="18" charset="0"/>
              </a:rPr>
              <a:t>directives</a:t>
            </a:r>
            <a:r>
              <a:rPr lang="en-US" sz="1600" smtClean="0">
                <a:solidFill>
                  <a:srgbClr val="000000"/>
                </a:solidFill>
                <a:latin typeface="Times New Roman" pitchFamily="18" charset="0"/>
                <a:cs typeface="Times New Roman" pitchFamily="18" charset="0"/>
              </a:rPr>
              <a:t> or social </a:t>
            </a:r>
            <a:r>
              <a:rPr lang="en-US" sz="1600" i="1" smtClean="0">
                <a:solidFill>
                  <a:srgbClr val="000000"/>
                </a:solidFill>
                <a:latin typeface="Times New Roman" pitchFamily="18" charset="0"/>
                <a:cs typeface="Times New Roman" pitchFamily="18" charset="0"/>
              </a:rPr>
              <a:t>policies</a:t>
            </a:r>
            <a:r>
              <a:rPr lang="en-US" sz="1600" smtClean="0">
                <a:solidFill>
                  <a:srgbClr val="000000"/>
                </a:solidFill>
                <a:latin typeface="Times New Roman" pitchFamily="18" charset="0"/>
                <a:cs typeface="Times New Roman" pitchFamily="18" charset="0"/>
              </a:rPr>
              <a:t>)</a:t>
            </a:r>
            <a:r>
              <a:rPr lang="en-US" sz="1000" smtClean="0">
                <a:solidFill>
                  <a:srgbClr val="000000"/>
                </a:solidFill>
                <a:latin typeface="Times New Roman" pitchFamily="18" charset="0"/>
                <a:cs typeface="Times New Roman" pitchFamily="18" charset="0"/>
              </a:rPr>
              <a:t>	</a:t>
            </a:r>
            <a:r>
              <a:rPr lang="en-US" sz="1400" smtClean="0">
                <a:solidFill>
                  <a:srgbClr val="000000"/>
                </a:solidFill>
                <a:latin typeface="Times New Roman" pitchFamily="18" charset="0"/>
              </a:rPr>
              <a:t> </a:t>
            </a:r>
            <a:endParaRPr lang="en-US" sz="2400" smtClean="0">
              <a:solidFill>
                <a:srgbClr val="000000"/>
              </a:solidFill>
              <a:latin typeface="Times New Roman" pitchFamily="18" charset="0"/>
            </a:endParaRPr>
          </a:p>
        </p:txBody>
      </p:sp>
      <p:sp>
        <p:nvSpPr>
          <p:cNvPr id="2055" name="Rectangle 7"/>
          <p:cNvSpPr>
            <a:spLocks noChangeArrowheads="1"/>
          </p:cNvSpPr>
          <p:nvPr/>
        </p:nvSpPr>
        <p:spPr bwMode="auto">
          <a:xfrm>
            <a:off x="4419600" y="2286000"/>
            <a:ext cx="24384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b="1" smtClean="0">
                <a:solidFill>
                  <a:srgbClr val="000000"/>
                </a:solidFill>
                <a:latin typeface="Times New Roman" pitchFamily="18" charset="0"/>
                <a:cs typeface="Times New Roman" pitchFamily="18" charset="0"/>
              </a:rPr>
              <a:t>Principles of Evaluation</a:t>
            </a:r>
            <a:endParaRPr lang="en-US" sz="1600" smtClean="0">
              <a:solidFill>
                <a:srgbClr val="000000"/>
              </a:solidFill>
              <a:latin typeface="Times New Roman" pitchFamily="18" charset="0"/>
              <a:cs typeface="Times New Roman" pitchFamily="18" charset="0"/>
            </a:endParaRP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(Evaluative standards used</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to justify rules of conduct)</a:t>
            </a:r>
            <a:r>
              <a:rPr lang="en-US" sz="1600" smtClean="0">
                <a:solidFill>
                  <a:srgbClr val="000000"/>
                </a:solidFill>
                <a:latin typeface="Times New Roman" pitchFamily="18" charset="0"/>
              </a:rPr>
              <a:t> </a:t>
            </a:r>
          </a:p>
        </p:txBody>
      </p:sp>
      <p:sp>
        <p:nvSpPr>
          <p:cNvPr id="2056" name="Line 8"/>
          <p:cNvSpPr>
            <a:spLocks noChangeShapeType="1"/>
          </p:cNvSpPr>
          <p:nvPr/>
        </p:nvSpPr>
        <p:spPr bwMode="auto">
          <a:xfrm>
            <a:off x="1828800" y="31242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7" name="Rectangle 9"/>
          <p:cNvSpPr>
            <a:spLocks noChangeArrowheads="1"/>
          </p:cNvSpPr>
          <p:nvPr/>
        </p:nvSpPr>
        <p:spPr bwMode="auto">
          <a:xfrm>
            <a:off x="1371600" y="3505200"/>
            <a:ext cx="1066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two types</a:t>
            </a:r>
            <a:r>
              <a:rPr lang="en-US" sz="1600" smtClean="0">
                <a:solidFill>
                  <a:srgbClr val="000000"/>
                </a:solidFill>
                <a:latin typeface="Times New Roman" pitchFamily="18" charset="0"/>
              </a:rPr>
              <a:t> </a:t>
            </a:r>
          </a:p>
        </p:txBody>
      </p:sp>
      <p:sp>
        <p:nvSpPr>
          <p:cNvPr id="2058" name="Line 10"/>
          <p:cNvSpPr>
            <a:spLocks noChangeShapeType="1"/>
          </p:cNvSpPr>
          <p:nvPr/>
        </p:nvSpPr>
        <p:spPr bwMode="auto">
          <a:xfrm>
            <a:off x="5638800" y="31242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59" name="Rectangle 11"/>
          <p:cNvSpPr>
            <a:spLocks noChangeArrowheads="1"/>
          </p:cNvSpPr>
          <p:nvPr/>
        </p:nvSpPr>
        <p:spPr bwMode="auto">
          <a:xfrm>
            <a:off x="4267200" y="3429000"/>
            <a:ext cx="30480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Examples include principles such    as of social utility and  justice as fairness</a:t>
            </a:r>
            <a:r>
              <a:rPr lang="en-US" sz="1600" smtClean="0">
                <a:solidFill>
                  <a:srgbClr val="000000"/>
                </a:solidFill>
                <a:latin typeface="Times New Roman" pitchFamily="18" charset="0"/>
              </a:rPr>
              <a:t> </a:t>
            </a:r>
          </a:p>
        </p:txBody>
      </p:sp>
      <p:sp>
        <p:nvSpPr>
          <p:cNvPr id="2060" name="Line 12"/>
          <p:cNvSpPr>
            <a:spLocks noChangeShapeType="1"/>
          </p:cNvSpPr>
          <p:nvPr/>
        </p:nvSpPr>
        <p:spPr bwMode="auto">
          <a:xfrm flipH="1">
            <a:off x="914400" y="3733800"/>
            <a:ext cx="777875"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61" name="Line 13"/>
          <p:cNvSpPr>
            <a:spLocks noChangeShapeType="1"/>
          </p:cNvSpPr>
          <p:nvPr/>
        </p:nvSpPr>
        <p:spPr bwMode="auto">
          <a:xfrm>
            <a:off x="1752600" y="3733800"/>
            <a:ext cx="1447800" cy="5334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62" name="Rectangle 14"/>
          <p:cNvSpPr>
            <a:spLocks noChangeArrowheads="1"/>
          </p:cNvSpPr>
          <p:nvPr/>
        </p:nvSpPr>
        <p:spPr bwMode="auto">
          <a:xfrm>
            <a:off x="304800" y="4343400"/>
            <a:ext cx="22098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Rules for guiding the actions of </a:t>
            </a:r>
            <a:r>
              <a:rPr lang="en-US" sz="1600" i="1" smtClean="0">
                <a:solidFill>
                  <a:srgbClr val="000000"/>
                </a:solidFill>
                <a:latin typeface="Times New Roman" pitchFamily="18" charset="0"/>
                <a:cs typeface="Times New Roman" pitchFamily="18" charset="0"/>
              </a:rPr>
              <a:t>individuals</a:t>
            </a:r>
            <a:r>
              <a:rPr lang="en-US" sz="1600" smtClean="0">
                <a:solidFill>
                  <a:srgbClr val="000000"/>
                </a:solidFill>
                <a:latin typeface="Times New Roman" pitchFamily="18" charset="0"/>
                <a:cs typeface="Times New Roman" pitchFamily="18" charset="0"/>
              </a:rPr>
              <a:t>	 (micro-level ethical rules)	</a:t>
            </a:r>
            <a:r>
              <a:rPr lang="en-US" sz="1000" smtClean="0">
                <a:solidFill>
                  <a:srgbClr val="000000"/>
                </a:solidFill>
                <a:latin typeface="Times New Roman" pitchFamily="18" charset="0"/>
                <a:cs typeface="Times New Roman" pitchFamily="18" charset="0"/>
              </a:rPr>
              <a:t>	</a:t>
            </a:r>
            <a:r>
              <a:rPr lang="en-US" sz="1400" smtClean="0">
                <a:solidFill>
                  <a:srgbClr val="000000"/>
                </a:solidFill>
                <a:latin typeface="Times New Roman" pitchFamily="18" charset="0"/>
              </a:rPr>
              <a:t> </a:t>
            </a:r>
            <a:endParaRPr lang="en-US" sz="2400" smtClean="0">
              <a:solidFill>
                <a:srgbClr val="000000"/>
              </a:solidFill>
              <a:latin typeface="Times New Roman" pitchFamily="18" charset="0"/>
            </a:endParaRPr>
          </a:p>
        </p:txBody>
      </p:sp>
      <p:sp>
        <p:nvSpPr>
          <p:cNvPr id="2063" name="Rectangle 15"/>
          <p:cNvSpPr>
            <a:spLocks noChangeArrowheads="1"/>
          </p:cNvSpPr>
          <p:nvPr/>
        </p:nvSpPr>
        <p:spPr bwMode="auto">
          <a:xfrm>
            <a:off x="2971800" y="4419600"/>
            <a:ext cx="23622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Rules for establishing </a:t>
            </a:r>
          </a:p>
          <a:p>
            <a:pPr eaLnBrk="0" fontAlgn="base" hangingPunct="0">
              <a:spcBef>
                <a:spcPct val="0"/>
              </a:spcBef>
              <a:spcAft>
                <a:spcPct val="0"/>
              </a:spcAft>
            </a:pPr>
            <a:r>
              <a:rPr lang="en-US" sz="1600" i="1" smtClean="0">
                <a:solidFill>
                  <a:srgbClr val="000000"/>
                </a:solidFill>
                <a:latin typeface="Times New Roman" pitchFamily="18" charset="0"/>
                <a:cs typeface="Times New Roman" pitchFamily="18" charset="0"/>
              </a:rPr>
              <a:t>social policies</a:t>
            </a:r>
            <a:endParaRPr lang="en-US" sz="1600" smtClean="0">
              <a:solidFill>
                <a:srgbClr val="000000"/>
              </a:solidFill>
              <a:latin typeface="Times New Roman" pitchFamily="18" charset="0"/>
              <a:cs typeface="Times New Roman" pitchFamily="18" charset="0"/>
            </a:endParaRP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(macro-level ethical rules)</a:t>
            </a:r>
            <a:r>
              <a:rPr lang="en-US" sz="1600" smtClean="0">
                <a:solidFill>
                  <a:srgbClr val="000000"/>
                </a:solidFill>
                <a:latin typeface="Times New Roman" pitchFamily="18" charset="0"/>
              </a:rPr>
              <a:t> </a:t>
            </a:r>
          </a:p>
        </p:txBody>
      </p:sp>
      <p:sp>
        <p:nvSpPr>
          <p:cNvPr id="2064" name="Line 16"/>
          <p:cNvSpPr>
            <a:spLocks noChangeShapeType="1"/>
          </p:cNvSpPr>
          <p:nvPr/>
        </p:nvSpPr>
        <p:spPr bwMode="auto">
          <a:xfrm>
            <a:off x="1143000" y="51816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65" name="Line 17"/>
          <p:cNvSpPr>
            <a:spLocks noChangeShapeType="1"/>
          </p:cNvSpPr>
          <p:nvPr/>
        </p:nvSpPr>
        <p:spPr bwMode="auto">
          <a:xfrm>
            <a:off x="4038600" y="51816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066" name="Rectangle 18"/>
          <p:cNvSpPr>
            <a:spLocks noChangeArrowheads="1"/>
          </p:cNvSpPr>
          <p:nvPr/>
        </p:nvSpPr>
        <p:spPr bwMode="auto">
          <a:xfrm>
            <a:off x="304800" y="5575300"/>
            <a:ext cx="2514600" cy="1038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Examples include directives such as:"Do not steal"	and</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"Do not harm others."	</a:t>
            </a:r>
            <a:r>
              <a:rPr lang="en-US" sz="1000" smtClean="0">
                <a:solidFill>
                  <a:srgbClr val="000000"/>
                </a:solidFill>
                <a:latin typeface="Times New Roman" pitchFamily="18" charset="0"/>
                <a:cs typeface="Times New Roman" pitchFamily="18" charset="0"/>
              </a:rPr>
              <a:t>	</a:t>
            </a:r>
            <a:r>
              <a:rPr lang="en-US" sz="1400" smtClean="0">
                <a:solidFill>
                  <a:srgbClr val="000000"/>
                </a:solidFill>
                <a:latin typeface="Times New Roman" pitchFamily="18" charset="0"/>
              </a:rPr>
              <a:t> </a:t>
            </a:r>
            <a:endParaRPr lang="en-US" sz="2400" smtClean="0">
              <a:solidFill>
                <a:srgbClr val="000000"/>
              </a:solidFill>
              <a:latin typeface="Times New Roman" pitchFamily="18" charset="0"/>
            </a:endParaRPr>
          </a:p>
        </p:txBody>
      </p:sp>
      <p:sp>
        <p:nvSpPr>
          <p:cNvPr id="2067" name="Rectangle 19"/>
          <p:cNvSpPr>
            <a:spLocks noChangeArrowheads="1"/>
          </p:cNvSpPr>
          <p:nvPr/>
        </p:nvSpPr>
        <p:spPr bwMode="auto">
          <a:xfrm>
            <a:off x="2971800" y="5575300"/>
            <a:ext cx="38862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Examples include social policies such as:</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"Software should be protected“ and   "Privacy should be respected."</a:t>
            </a:r>
            <a:r>
              <a:rPr lang="en-US" sz="1600" smtClean="0">
                <a:solidFill>
                  <a:srgbClr val="000000"/>
                </a:solidFill>
                <a:latin typeface="Times New Roman" pitchFamily="18" charset="0"/>
              </a:rPr>
              <a:t>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xmlns="" val="1408106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0-#ppt_w/2"/>
                                          </p:val>
                                        </p:tav>
                                        <p:tav tm="100000">
                                          <p:val>
                                            <p:strVal val="#ppt_x"/>
                                          </p:val>
                                        </p:tav>
                                      </p:tavLst>
                                    </p:anim>
                                    <p:anim calcmode="lin" valueType="num">
                                      <p:cBhvr additive="base">
                                        <p:cTn id="8" dur="500" fill="hold"/>
                                        <p:tgtEl>
                                          <p:spTgt spid="20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5"/>
                                        </p:tgtEl>
                                        <p:attrNameLst>
                                          <p:attrName>style.visibility</p:attrName>
                                        </p:attrNameLst>
                                      </p:cBhvr>
                                      <p:to>
                                        <p:strVal val="visible"/>
                                      </p:to>
                                    </p:set>
                                    <p:anim calcmode="lin" valueType="num">
                                      <p:cBhvr additive="base">
                                        <p:cTn id="13" dur="500" fill="hold"/>
                                        <p:tgtEl>
                                          <p:spTgt spid="2055"/>
                                        </p:tgtEl>
                                        <p:attrNameLst>
                                          <p:attrName>ppt_x</p:attrName>
                                        </p:attrNameLst>
                                      </p:cBhvr>
                                      <p:tavLst>
                                        <p:tav tm="0">
                                          <p:val>
                                            <p:strVal val="0-#ppt_w/2"/>
                                          </p:val>
                                        </p:tav>
                                        <p:tav tm="100000">
                                          <p:val>
                                            <p:strVal val="#ppt_x"/>
                                          </p:val>
                                        </p:tav>
                                      </p:tavLst>
                                    </p:anim>
                                    <p:anim calcmode="lin" valueType="num">
                                      <p:cBhvr additive="base">
                                        <p:cTn id="14" dur="500" fill="hold"/>
                                        <p:tgtEl>
                                          <p:spTgt spid="20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2"/>
                                        </p:tgtEl>
                                        <p:attrNameLst>
                                          <p:attrName>style.visibility</p:attrName>
                                        </p:attrNameLst>
                                      </p:cBhvr>
                                      <p:to>
                                        <p:strVal val="visible"/>
                                      </p:to>
                                    </p:set>
                                    <p:anim calcmode="lin" valueType="num">
                                      <p:cBhvr additive="base">
                                        <p:cTn id="19" dur="500" fill="hold"/>
                                        <p:tgtEl>
                                          <p:spTgt spid="2062"/>
                                        </p:tgtEl>
                                        <p:attrNameLst>
                                          <p:attrName>ppt_x</p:attrName>
                                        </p:attrNameLst>
                                      </p:cBhvr>
                                      <p:tavLst>
                                        <p:tav tm="0">
                                          <p:val>
                                            <p:strVal val="0-#ppt_w/2"/>
                                          </p:val>
                                        </p:tav>
                                        <p:tav tm="100000">
                                          <p:val>
                                            <p:strVal val="#ppt_x"/>
                                          </p:val>
                                        </p:tav>
                                      </p:tavLst>
                                    </p:anim>
                                    <p:anim calcmode="lin" valueType="num">
                                      <p:cBhvr additive="base">
                                        <p:cTn id="20" dur="500" fill="hold"/>
                                        <p:tgtEl>
                                          <p:spTgt spid="20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66"/>
                                        </p:tgtEl>
                                        <p:attrNameLst>
                                          <p:attrName>style.visibility</p:attrName>
                                        </p:attrNameLst>
                                      </p:cBhvr>
                                      <p:to>
                                        <p:strVal val="visible"/>
                                      </p:to>
                                    </p:set>
                                    <p:anim calcmode="lin" valueType="num">
                                      <p:cBhvr additive="base">
                                        <p:cTn id="25" dur="500" fill="hold"/>
                                        <p:tgtEl>
                                          <p:spTgt spid="2066"/>
                                        </p:tgtEl>
                                        <p:attrNameLst>
                                          <p:attrName>ppt_x</p:attrName>
                                        </p:attrNameLst>
                                      </p:cBhvr>
                                      <p:tavLst>
                                        <p:tav tm="0">
                                          <p:val>
                                            <p:strVal val="0-#ppt_w/2"/>
                                          </p:val>
                                        </p:tav>
                                        <p:tav tm="100000">
                                          <p:val>
                                            <p:strVal val="#ppt_x"/>
                                          </p:val>
                                        </p:tav>
                                      </p:tavLst>
                                    </p:anim>
                                    <p:anim calcmode="lin" valueType="num">
                                      <p:cBhvr additive="base">
                                        <p:cTn id="26" dur="500" fill="hold"/>
                                        <p:tgtEl>
                                          <p:spTgt spid="206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63"/>
                                        </p:tgtEl>
                                        <p:attrNameLst>
                                          <p:attrName>style.visibility</p:attrName>
                                        </p:attrNameLst>
                                      </p:cBhvr>
                                      <p:to>
                                        <p:strVal val="visible"/>
                                      </p:to>
                                    </p:set>
                                    <p:anim calcmode="lin" valueType="num">
                                      <p:cBhvr additive="base">
                                        <p:cTn id="31" dur="500" fill="hold"/>
                                        <p:tgtEl>
                                          <p:spTgt spid="2063"/>
                                        </p:tgtEl>
                                        <p:attrNameLst>
                                          <p:attrName>ppt_x</p:attrName>
                                        </p:attrNameLst>
                                      </p:cBhvr>
                                      <p:tavLst>
                                        <p:tav tm="0">
                                          <p:val>
                                            <p:strVal val="0-#ppt_w/2"/>
                                          </p:val>
                                        </p:tav>
                                        <p:tav tm="100000">
                                          <p:val>
                                            <p:strVal val="#ppt_x"/>
                                          </p:val>
                                        </p:tav>
                                      </p:tavLst>
                                    </p:anim>
                                    <p:anim calcmode="lin" valueType="num">
                                      <p:cBhvr additive="base">
                                        <p:cTn id="32" dur="500" fill="hold"/>
                                        <p:tgtEl>
                                          <p:spTgt spid="206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67"/>
                                        </p:tgtEl>
                                        <p:attrNameLst>
                                          <p:attrName>style.visibility</p:attrName>
                                        </p:attrNameLst>
                                      </p:cBhvr>
                                      <p:to>
                                        <p:strVal val="visible"/>
                                      </p:to>
                                    </p:set>
                                    <p:anim calcmode="lin" valueType="num">
                                      <p:cBhvr additive="base">
                                        <p:cTn id="37" dur="500" fill="hold"/>
                                        <p:tgtEl>
                                          <p:spTgt spid="2067"/>
                                        </p:tgtEl>
                                        <p:attrNameLst>
                                          <p:attrName>ppt_x</p:attrName>
                                        </p:attrNameLst>
                                      </p:cBhvr>
                                      <p:tavLst>
                                        <p:tav tm="0">
                                          <p:val>
                                            <p:strVal val="0-#ppt_w/2"/>
                                          </p:val>
                                        </p:tav>
                                        <p:tav tm="100000">
                                          <p:val>
                                            <p:strVal val="#ppt_x"/>
                                          </p:val>
                                        </p:tav>
                                      </p:tavLst>
                                    </p:anim>
                                    <p:anim calcmode="lin" valueType="num">
                                      <p:cBhvr additive="base">
                                        <p:cTn id="38" dur="500" fill="hold"/>
                                        <p:tgtEl>
                                          <p:spTgt spid="206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59"/>
                                        </p:tgtEl>
                                        <p:attrNameLst>
                                          <p:attrName>style.visibility</p:attrName>
                                        </p:attrNameLst>
                                      </p:cBhvr>
                                      <p:to>
                                        <p:strVal val="visible"/>
                                      </p:to>
                                    </p:set>
                                    <p:anim calcmode="lin" valueType="num">
                                      <p:cBhvr additive="base">
                                        <p:cTn id="43" dur="500" fill="hold"/>
                                        <p:tgtEl>
                                          <p:spTgt spid="2059"/>
                                        </p:tgtEl>
                                        <p:attrNameLst>
                                          <p:attrName>ppt_x</p:attrName>
                                        </p:attrNameLst>
                                      </p:cBhvr>
                                      <p:tavLst>
                                        <p:tav tm="0">
                                          <p:val>
                                            <p:strVal val="0-#ppt_w/2"/>
                                          </p:val>
                                        </p:tav>
                                        <p:tav tm="100000">
                                          <p:val>
                                            <p:strVal val="#ppt_x"/>
                                          </p:val>
                                        </p:tav>
                                      </p:tavLst>
                                    </p:anim>
                                    <p:anim calcmode="lin" valueType="num">
                                      <p:cBhvr additive="base">
                                        <p:cTn id="44" dur="500" fill="hold"/>
                                        <p:tgtEl>
                                          <p:spTgt spid="2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utoUpdateAnimBg="0"/>
      <p:bldP spid="2055" grpId="0" autoUpdateAnimBg="0"/>
      <p:bldP spid="2059" grpId="0" autoUpdateAnimBg="0"/>
      <p:bldP spid="2062" grpId="0" autoUpdateAnimBg="0"/>
      <p:bldP spid="2063" grpId="0" autoUpdateAnimBg="0"/>
      <p:bldP spid="2066" grpId="0" autoUpdateAnimBg="0"/>
      <p:bldP spid="206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tr-TR" i="1" dirty="0" smtClean="0"/>
              <a:t> A </a:t>
            </a:r>
            <a:r>
              <a:rPr lang="en-US" i="1" dirty="0" smtClean="0"/>
              <a:t>Moral </a:t>
            </a:r>
            <a:r>
              <a:rPr lang="en-US" i="1" dirty="0"/>
              <a:t>System</a:t>
            </a:r>
          </a:p>
        </p:txBody>
      </p:sp>
      <p:sp>
        <p:nvSpPr>
          <p:cNvPr id="33795" name="Rectangle 3"/>
          <p:cNvSpPr>
            <a:spLocks noGrp="1" noChangeArrowheads="1"/>
          </p:cNvSpPr>
          <p:nvPr>
            <p:ph type="body" idx="1"/>
          </p:nvPr>
        </p:nvSpPr>
        <p:spPr/>
        <p:txBody>
          <a:bodyPr/>
          <a:lstStyle/>
          <a:p>
            <a:pPr>
              <a:lnSpc>
                <a:spcPct val="90000"/>
              </a:lnSpc>
            </a:pPr>
            <a:r>
              <a:rPr lang="tr-TR" dirty="0" smtClean="0"/>
              <a:t>Morality</a:t>
            </a:r>
            <a:r>
              <a:rPr lang="en-US" dirty="0" smtClean="0"/>
              <a:t> </a:t>
            </a:r>
            <a:r>
              <a:rPr lang="en-US" dirty="0"/>
              <a:t>is a </a:t>
            </a:r>
            <a:r>
              <a:rPr lang="en-US" i="1" dirty="0"/>
              <a:t>system</a:t>
            </a:r>
            <a:r>
              <a:rPr lang="en-US" dirty="0"/>
              <a:t>.</a:t>
            </a:r>
          </a:p>
          <a:p>
            <a:pPr>
              <a:lnSpc>
                <a:spcPct val="90000"/>
              </a:lnSpc>
            </a:pPr>
            <a:r>
              <a:rPr lang="en-US" dirty="0"/>
              <a:t>It is like a game, but more like an </a:t>
            </a:r>
            <a:r>
              <a:rPr lang="en-US" i="1" dirty="0"/>
              <a:t>informal</a:t>
            </a:r>
            <a:r>
              <a:rPr lang="en-US" dirty="0"/>
              <a:t> game (e.g., a game of cards)</a:t>
            </a:r>
          </a:p>
          <a:p>
            <a:pPr>
              <a:lnSpc>
                <a:spcPct val="90000"/>
              </a:lnSpc>
            </a:pPr>
            <a:r>
              <a:rPr lang="en-US" dirty="0"/>
              <a:t>It is </a:t>
            </a:r>
            <a:r>
              <a:rPr lang="en-US" i="1" dirty="0"/>
              <a:t>public</a:t>
            </a:r>
            <a:r>
              <a:rPr lang="en-US" dirty="0"/>
              <a:t> (open and accessible to all)</a:t>
            </a:r>
          </a:p>
          <a:p>
            <a:pPr>
              <a:lnSpc>
                <a:spcPct val="90000"/>
              </a:lnSpc>
            </a:pPr>
            <a:r>
              <a:rPr lang="en-US" dirty="0"/>
              <a:t>It is </a:t>
            </a:r>
            <a:r>
              <a:rPr lang="en-US" i="1" dirty="0"/>
              <a:t>rational</a:t>
            </a:r>
            <a:r>
              <a:rPr lang="en-US" dirty="0"/>
              <a:t> (open to reason)</a:t>
            </a:r>
          </a:p>
          <a:p>
            <a:pPr>
              <a:lnSpc>
                <a:spcPct val="90000"/>
              </a:lnSpc>
            </a:pPr>
            <a:r>
              <a:rPr lang="en-US" dirty="0"/>
              <a:t>It should be </a:t>
            </a:r>
            <a:r>
              <a:rPr lang="en-US" dirty="0" smtClean="0"/>
              <a:t>impartial</a:t>
            </a:r>
            <a:r>
              <a:rPr lang="tr-TR" dirty="0" smtClean="0"/>
              <a:t>.</a:t>
            </a:r>
            <a:endParaRPr lang="en-US" dirty="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xmlns="" val="138823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a:effectLst>
                  <a:outerShdw blurRad="38100" dist="38100" dir="2700000" algn="tl">
                    <a:srgbClr val="C0C0C0"/>
                  </a:outerShdw>
                </a:effectLst>
                <a:latin typeface="MathematicalPi 6" charset="0"/>
                <a:cs typeface="Times New Roman" pitchFamily="18" charset="0"/>
              </a:rPr>
              <a:t>Table 2-1  Four Features of </a:t>
            </a:r>
            <a:r>
              <a:rPr lang="tr-TR" b="1" dirty="0" smtClean="0">
                <a:effectLst>
                  <a:outerShdw blurRad="38100" dist="38100" dir="2700000" algn="tl">
                    <a:srgbClr val="C0C0C0"/>
                  </a:outerShdw>
                </a:effectLst>
                <a:latin typeface="MathematicalPi 6" charset="0"/>
                <a:cs typeface="Times New Roman" pitchFamily="18" charset="0"/>
              </a:rPr>
              <a:t>A</a:t>
            </a:r>
            <a:r>
              <a:rPr lang="en-US" b="1" dirty="0" smtClean="0">
                <a:effectLst>
                  <a:outerShdw blurRad="38100" dist="38100" dir="2700000" algn="tl">
                    <a:srgbClr val="C0C0C0"/>
                  </a:outerShdw>
                </a:effectLst>
                <a:latin typeface="MathematicalPi 6" charset="0"/>
                <a:cs typeface="Times New Roman" pitchFamily="18" charset="0"/>
              </a:rPr>
              <a:t> </a:t>
            </a:r>
            <a:r>
              <a:rPr lang="en-US" b="1" dirty="0">
                <a:effectLst>
                  <a:outerShdw blurRad="38100" dist="38100" dir="2700000" algn="tl">
                    <a:srgbClr val="C0C0C0"/>
                  </a:outerShdw>
                </a:effectLst>
                <a:latin typeface="MathematicalPi 6" charset="0"/>
                <a:cs typeface="Times New Roman" pitchFamily="18" charset="0"/>
              </a:rPr>
              <a:t>Moral System</a:t>
            </a:r>
            <a:endParaRPr lang="en-US" dirty="0"/>
          </a:p>
        </p:txBody>
      </p:sp>
      <p:sp>
        <p:nvSpPr>
          <p:cNvPr id="7171" name="Text Box 3"/>
          <p:cNvSpPr txBox="1">
            <a:spLocks noChangeArrowheads="1"/>
          </p:cNvSpPr>
          <p:nvPr/>
        </p:nvSpPr>
        <p:spPr bwMode="auto">
          <a:xfrm>
            <a:off x="533400" y="2133600"/>
            <a:ext cx="1981200" cy="2162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2800" u="sng" smtClean="0">
                <a:solidFill>
                  <a:srgbClr val="333399"/>
                </a:solidFill>
                <a:latin typeface="Times New Roman" pitchFamily="18" charset="0"/>
                <a:cs typeface="Times New Roman" pitchFamily="18" charset="0"/>
              </a:rPr>
              <a:t>Public</a:t>
            </a:r>
          </a:p>
          <a:p>
            <a:pPr fontAlgn="base">
              <a:spcBef>
                <a:spcPct val="50000"/>
              </a:spcBef>
              <a:spcAft>
                <a:spcPct val="0"/>
              </a:spcAft>
            </a:pPr>
            <a:r>
              <a:rPr lang="en-US" sz="2400" smtClean="0">
                <a:solidFill>
                  <a:srgbClr val="000000"/>
                </a:solidFill>
                <a:latin typeface="Times New Roman" pitchFamily="18" charset="0"/>
                <a:cs typeface="Times New Roman" pitchFamily="18" charset="0"/>
              </a:rPr>
              <a:t>The rules  are known to all of the members.</a:t>
            </a:r>
            <a:r>
              <a:rPr lang="en-US" sz="2400" u="sng" smtClean="0">
                <a:solidFill>
                  <a:srgbClr val="000000"/>
                </a:solidFill>
                <a:latin typeface="Times New Roman" pitchFamily="18" charset="0"/>
                <a:cs typeface="Times New Roman" pitchFamily="18" charset="0"/>
              </a:rPr>
              <a:t> </a:t>
            </a:r>
          </a:p>
        </p:txBody>
      </p:sp>
      <p:sp>
        <p:nvSpPr>
          <p:cNvPr id="7172" name="Text Box 4"/>
          <p:cNvSpPr txBox="1">
            <a:spLocks noChangeArrowheads="1"/>
          </p:cNvSpPr>
          <p:nvPr/>
        </p:nvSpPr>
        <p:spPr bwMode="auto">
          <a:xfrm>
            <a:off x="2514600" y="2133600"/>
            <a:ext cx="1981200" cy="3440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2800" u="sng" smtClean="0">
                <a:solidFill>
                  <a:srgbClr val="333399"/>
                </a:solidFill>
                <a:latin typeface="Times New Roman" pitchFamily="18" charset="0"/>
                <a:cs typeface="Times New Roman" pitchFamily="18" charset="0"/>
              </a:rPr>
              <a:t>Informal</a:t>
            </a:r>
            <a:r>
              <a:rPr lang="en-US" sz="2800" u="sng" smtClean="0">
                <a:solidFill>
                  <a:srgbClr val="000000"/>
                </a:solidFill>
                <a:latin typeface="Times New Roman" pitchFamily="18" charset="0"/>
                <a:cs typeface="Times New Roman" pitchFamily="18" charset="0"/>
              </a:rPr>
              <a:t> </a:t>
            </a:r>
          </a:p>
          <a:p>
            <a:pPr fontAlgn="base">
              <a:spcBef>
                <a:spcPct val="50000"/>
              </a:spcBef>
              <a:spcAft>
                <a:spcPct val="0"/>
              </a:spcAft>
            </a:pPr>
            <a:r>
              <a:rPr lang="en-US" sz="2400" smtClean="0">
                <a:solidFill>
                  <a:srgbClr val="000000"/>
                </a:solidFill>
                <a:latin typeface="Times New Roman" pitchFamily="18" charset="0"/>
                <a:cs typeface="Times New Roman" pitchFamily="18" charset="0"/>
              </a:rPr>
              <a:t>The rules are informal, not like formal laws in a legal system</a:t>
            </a:r>
            <a:r>
              <a:rPr lang="en-US" sz="2400" smtClean="0">
                <a:solidFill>
                  <a:srgbClr val="000000"/>
                </a:solidFill>
                <a:latin typeface="Arial" pitchFamily="34" charset="0"/>
                <a:cs typeface="Times New Roman" pitchFamily="18" charset="0"/>
              </a:rPr>
              <a:t>.</a:t>
            </a:r>
            <a:r>
              <a:rPr lang="en-US" sz="2400" smtClean="0">
                <a:solidFill>
                  <a:srgbClr val="000000"/>
                </a:solidFill>
                <a:latin typeface="Times" charset="0"/>
                <a:cs typeface="Times New Roman" pitchFamily="18" charset="0"/>
              </a:rPr>
              <a:t>	 </a:t>
            </a:r>
          </a:p>
          <a:p>
            <a:pPr fontAlgn="base">
              <a:spcBef>
                <a:spcPct val="50000"/>
              </a:spcBef>
              <a:spcAft>
                <a:spcPct val="0"/>
              </a:spcAft>
            </a:pPr>
            <a:endParaRPr lang="en-US" sz="2400" smtClean="0">
              <a:solidFill>
                <a:srgbClr val="000000"/>
              </a:solidFill>
              <a:latin typeface="Times" charset="0"/>
              <a:cs typeface="Times New Roman" pitchFamily="18" charset="0"/>
            </a:endParaRPr>
          </a:p>
        </p:txBody>
      </p:sp>
      <p:sp>
        <p:nvSpPr>
          <p:cNvPr id="7173" name="Text Box 5"/>
          <p:cNvSpPr txBox="1">
            <a:spLocks noChangeArrowheads="1"/>
          </p:cNvSpPr>
          <p:nvPr/>
        </p:nvSpPr>
        <p:spPr bwMode="auto">
          <a:xfrm>
            <a:off x="4572000" y="2133600"/>
            <a:ext cx="2362200" cy="3440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2800" u="sng" smtClean="0">
                <a:solidFill>
                  <a:srgbClr val="333399"/>
                </a:solidFill>
                <a:latin typeface="Times New Roman" pitchFamily="18" charset="0"/>
                <a:cs typeface="Times New Roman" pitchFamily="18" charset="0"/>
              </a:rPr>
              <a:t>Rational</a:t>
            </a:r>
          </a:p>
          <a:p>
            <a:pPr fontAlgn="base">
              <a:spcBef>
                <a:spcPct val="50000"/>
              </a:spcBef>
              <a:spcAft>
                <a:spcPct val="0"/>
              </a:spcAft>
            </a:pPr>
            <a:r>
              <a:rPr lang="en-US" sz="2400" smtClean="0">
                <a:solidFill>
                  <a:srgbClr val="000000"/>
                </a:solidFill>
                <a:latin typeface="Times New Roman" pitchFamily="18" charset="0"/>
                <a:cs typeface="Times New Roman" pitchFamily="18" charset="0"/>
              </a:rPr>
              <a:t>The system is based on principles of logical reason accessible to all its </a:t>
            </a:r>
            <a:r>
              <a:rPr lang="en-US" sz="2400" smtClean="0">
                <a:solidFill>
                  <a:srgbClr val="000000"/>
                </a:solidFill>
                <a:latin typeface="Times New Roman" pitchFamily="18" charset="0"/>
              </a:rPr>
              <a:t>members.</a:t>
            </a:r>
          </a:p>
          <a:p>
            <a:pPr fontAlgn="base">
              <a:spcBef>
                <a:spcPct val="50000"/>
              </a:spcBef>
              <a:spcAft>
                <a:spcPct val="0"/>
              </a:spcAft>
            </a:pPr>
            <a:endParaRPr lang="en-US" sz="2400" i="1" smtClean="0">
              <a:solidFill>
                <a:srgbClr val="000000"/>
              </a:solidFill>
              <a:latin typeface="Times New Roman" pitchFamily="18" charset="0"/>
              <a:cs typeface="Times New Roman" pitchFamily="18" charset="0"/>
            </a:endParaRPr>
          </a:p>
        </p:txBody>
      </p:sp>
      <p:sp>
        <p:nvSpPr>
          <p:cNvPr id="7174" name="Text Box 6"/>
          <p:cNvSpPr txBox="1">
            <a:spLocks noChangeArrowheads="1"/>
          </p:cNvSpPr>
          <p:nvPr/>
        </p:nvSpPr>
        <p:spPr bwMode="auto">
          <a:xfrm>
            <a:off x="6781800" y="2133600"/>
            <a:ext cx="1981200" cy="2709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2800" u="sng" smtClean="0">
                <a:solidFill>
                  <a:srgbClr val="333399"/>
                </a:solidFill>
                <a:latin typeface="Times New Roman" pitchFamily="18" charset="0"/>
                <a:cs typeface="Times New Roman" pitchFamily="18" charset="0"/>
              </a:rPr>
              <a:t>Impartial</a:t>
            </a:r>
            <a:r>
              <a:rPr lang="en-US" sz="2800" u="sng" smtClean="0">
                <a:solidFill>
                  <a:srgbClr val="000000"/>
                </a:solidFill>
                <a:latin typeface="Times New Roman" pitchFamily="18" charset="0"/>
                <a:cs typeface="Times New Roman" pitchFamily="18" charset="0"/>
              </a:rPr>
              <a:t> </a:t>
            </a:r>
          </a:p>
          <a:p>
            <a:pPr fontAlgn="base">
              <a:spcBef>
                <a:spcPct val="50000"/>
              </a:spcBef>
              <a:spcAft>
                <a:spcPct val="0"/>
              </a:spcAft>
            </a:pPr>
            <a:r>
              <a:rPr lang="en-US" sz="2400" smtClean="0">
                <a:solidFill>
                  <a:srgbClr val="000000"/>
                </a:solidFill>
                <a:latin typeface="Times New Roman" pitchFamily="18" charset="0"/>
                <a:cs typeface="Times New Roman" pitchFamily="18" charset="0"/>
              </a:rPr>
              <a:t>The system is not partial to any one group or </a:t>
            </a:r>
            <a:r>
              <a:rPr lang="en-US" sz="2400" smtClean="0">
                <a:solidFill>
                  <a:srgbClr val="000000"/>
                </a:solidFill>
                <a:latin typeface="Times New Roman" pitchFamily="18" charset="0"/>
              </a:rPr>
              <a:t>individual.</a:t>
            </a:r>
          </a:p>
          <a:p>
            <a:pPr fontAlgn="base">
              <a:spcBef>
                <a:spcPct val="50000"/>
              </a:spcBef>
              <a:spcAft>
                <a:spcPct val="0"/>
              </a:spcAft>
            </a:pPr>
            <a:endParaRPr lang="en-US" sz="2400" i="1" smtClean="0">
              <a:solidFill>
                <a:srgbClr val="000000"/>
              </a:solidFill>
              <a:latin typeface="Arial" pitchFamily="34" charset="0"/>
              <a:cs typeface="Times New Roman" pitchFamily="18" charset="0"/>
            </a:endParaRPr>
          </a:p>
        </p:txBody>
      </p:sp>
      <p:sp>
        <p:nvSpPr>
          <p:cNvPr id="7175" name="Line 7"/>
          <p:cNvSpPr>
            <a:spLocks noChangeShapeType="1"/>
          </p:cNvSpPr>
          <p:nvPr/>
        </p:nvSpPr>
        <p:spPr bwMode="auto">
          <a:xfrm>
            <a:off x="4495800" y="2209800"/>
            <a:ext cx="0" cy="3124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smtClean="0">
              <a:solidFill>
                <a:srgbClr val="000000"/>
              </a:solidFill>
            </a:endParaRPr>
          </a:p>
        </p:txBody>
      </p:sp>
      <p:sp>
        <p:nvSpPr>
          <p:cNvPr id="7176" name="Line 8"/>
          <p:cNvSpPr>
            <a:spLocks noChangeShapeType="1"/>
          </p:cNvSpPr>
          <p:nvPr/>
        </p:nvSpPr>
        <p:spPr bwMode="auto">
          <a:xfrm>
            <a:off x="2438400" y="2209800"/>
            <a:ext cx="0" cy="3124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smtClean="0">
              <a:solidFill>
                <a:srgbClr val="000000"/>
              </a:solidFill>
            </a:endParaRPr>
          </a:p>
        </p:txBody>
      </p:sp>
      <p:sp>
        <p:nvSpPr>
          <p:cNvPr id="7177" name="Line 9"/>
          <p:cNvSpPr>
            <a:spLocks noChangeShapeType="1"/>
          </p:cNvSpPr>
          <p:nvPr/>
        </p:nvSpPr>
        <p:spPr bwMode="auto">
          <a:xfrm>
            <a:off x="6781800"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smtClean="0">
              <a:solidFill>
                <a:srgbClr val="000000"/>
              </a:solidFill>
            </a:endParaRPr>
          </a:p>
        </p:txBody>
      </p:sp>
      <p:sp>
        <p:nvSpPr>
          <p:cNvPr id="7178" name="Line 10"/>
          <p:cNvSpPr>
            <a:spLocks noChangeShapeType="1"/>
          </p:cNvSpPr>
          <p:nvPr/>
        </p:nvSpPr>
        <p:spPr bwMode="auto">
          <a:xfrm flipH="1">
            <a:off x="381000" y="5334000"/>
            <a:ext cx="8001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smtClean="0">
              <a:solidFill>
                <a:srgbClr val="000000"/>
              </a:solidFill>
            </a:endParaRP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xmlns="" val="913243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0-#ppt_w/2"/>
                                          </p:val>
                                        </p:tav>
                                        <p:tav tm="100000">
                                          <p:val>
                                            <p:strVal val="#ppt_x"/>
                                          </p:val>
                                        </p:tav>
                                      </p:tavLst>
                                    </p:anim>
                                    <p:anim calcmode="lin" valueType="num">
                                      <p:cBhvr additive="base">
                                        <p:cTn id="14"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0-#ppt_w/2"/>
                                          </p:val>
                                        </p:tav>
                                        <p:tav tm="100000">
                                          <p:val>
                                            <p:strVal val="#ppt_x"/>
                                          </p:val>
                                        </p:tav>
                                      </p:tavLst>
                                    </p:anim>
                                    <p:anim calcmode="lin" valueType="num">
                                      <p:cBhvr additive="base">
                                        <p:cTn id="20"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0-#ppt_w/2"/>
                                          </p:val>
                                        </p:tav>
                                        <p:tav tm="100000">
                                          <p:val>
                                            <p:strVal val="#ppt_x"/>
                                          </p:val>
                                        </p:tav>
                                      </p:tavLst>
                                    </p:anim>
                                    <p:anim calcmode="lin" valueType="num">
                                      <p:cBhvr additive="base">
                                        <p:cTn id="26"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b="1">
                <a:cs typeface="Times New Roman" pitchFamily="18" charset="0"/>
              </a:rPr>
              <a:t>Figure 2-2</a:t>
            </a:r>
            <a:r>
              <a:rPr lang="en-US">
                <a:cs typeface="Times New Roman" pitchFamily="18" charset="0"/>
              </a:rPr>
              <a:t>: </a:t>
            </a:r>
            <a:r>
              <a:rPr lang="en-US" b="1">
                <a:cs typeface="Times New Roman" pitchFamily="18" charset="0"/>
              </a:rPr>
              <a:t>Components of a Moral System</a:t>
            </a:r>
            <a:r>
              <a:rPr lang="en-US"/>
              <a:t> </a:t>
            </a:r>
          </a:p>
        </p:txBody>
      </p:sp>
      <p:sp>
        <p:nvSpPr>
          <p:cNvPr id="1053" name="Text Box 29"/>
          <p:cNvSpPr txBox="1">
            <a:spLocks noChangeArrowheads="1"/>
          </p:cNvSpPr>
          <p:nvPr/>
        </p:nvSpPr>
        <p:spPr bwMode="auto">
          <a:xfrm>
            <a:off x="228600" y="2209800"/>
            <a:ext cx="3505200" cy="5715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fontAlgn="base" hangingPunct="0">
              <a:spcBef>
                <a:spcPct val="0"/>
              </a:spcBef>
              <a:spcAft>
                <a:spcPct val="0"/>
              </a:spcAft>
            </a:pPr>
            <a:r>
              <a:rPr lang="en-US" sz="1600" smtClean="0">
                <a:solidFill>
                  <a:srgbClr val="000000"/>
                </a:solidFill>
                <a:latin typeface="Times New Roman" pitchFamily="18" charset="0"/>
              </a:rPr>
              <a:t>Grounds for justifying moral principles</a:t>
            </a:r>
          </a:p>
        </p:txBody>
      </p:sp>
      <p:sp>
        <p:nvSpPr>
          <p:cNvPr id="1054" name="Text Box 30"/>
          <p:cNvSpPr txBox="1">
            <a:spLocks noChangeArrowheads="1"/>
          </p:cNvSpPr>
          <p:nvPr/>
        </p:nvSpPr>
        <p:spPr bwMode="auto">
          <a:xfrm>
            <a:off x="3810000" y="2133600"/>
            <a:ext cx="4876800" cy="457200"/>
          </a:xfrm>
          <a:prstGeom prst="rect">
            <a:avLst/>
          </a:prstGeom>
          <a:solidFill>
            <a:srgbClr val="FFFFFF"/>
          </a:solidFill>
          <a:ln w="9525">
            <a:solidFill>
              <a:srgbClr val="000000"/>
            </a:solidFill>
            <a:miter lim="800000"/>
            <a:headEnd/>
            <a:tailEnd/>
          </a:ln>
        </p:spPr>
        <p:txBody>
          <a:bodyPr/>
          <a:lstStyle/>
          <a:p>
            <a:pPr eaLnBrk="0" fontAlgn="base" hangingPunct="0">
              <a:spcBef>
                <a:spcPct val="0"/>
              </a:spcBef>
              <a:spcAft>
                <a:spcPct val="0"/>
              </a:spcAft>
            </a:pPr>
            <a:r>
              <a:rPr lang="en-US" sz="1600" smtClean="0">
                <a:solidFill>
                  <a:srgbClr val="000000"/>
                </a:solidFill>
                <a:latin typeface="Times New Roman" pitchFamily="18" charset="0"/>
              </a:rPr>
              <a:t>     Religion	Philosophy	 Law</a:t>
            </a:r>
          </a:p>
        </p:txBody>
      </p:sp>
      <p:sp>
        <p:nvSpPr>
          <p:cNvPr id="1055" name="AutoShape 31"/>
          <p:cNvSpPr>
            <a:spLocks noChangeArrowheads="1"/>
          </p:cNvSpPr>
          <p:nvPr/>
        </p:nvSpPr>
        <p:spPr bwMode="auto">
          <a:xfrm>
            <a:off x="4343400" y="2667000"/>
            <a:ext cx="342900" cy="914400"/>
          </a:xfrm>
          <a:prstGeom prst="downArrow">
            <a:avLst>
              <a:gd name="adj1" fmla="val 50000"/>
              <a:gd name="adj2" fmla="val 66667"/>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n-US" sz="2400" smtClean="0">
              <a:solidFill>
                <a:srgbClr val="000000"/>
              </a:solidFill>
            </a:endParaRPr>
          </a:p>
        </p:txBody>
      </p:sp>
      <p:sp>
        <p:nvSpPr>
          <p:cNvPr id="1056" name="AutoShape 32"/>
          <p:cNvSpPr>
            <a:spLocks noChangeArrowheads="1"/>
          </p:cNvSpPr>
          <p:nvPr/>
        </p:nvSpPr>
        <p:spPr bwMode="auto">
          <a:xfrm>
            <a:off x="6019800" y="2667000"/>
            <a:ext cx="342900" cy="685800"/>
          </a:xfrm>
          <a:prstGeom prst="downArrow">
            <a:avLst>
              <a:gd name="adj1" fmla="val 50000"/>
              <a:gd name="adj2" fmla="val 50000"/>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n-US" sz="2400" smtClean="0">
              <a:solidFill>
                <a:srgbClr val="000000"/>
              </a:solidFill>
            </a:endParaRPr>
          </a:p>
        </p:txBody>
      </p:sp>
      <p:sp>
        <p:nvSpPr>
          <p:cNvPr id="1057" name="AutoShape 33"/>
          <p:cNvSpPr>
            <a:spLocks noChangeArrowheads="1"/>
          </p:cNvSpPr>
          <p:nvPr/>
        </p:nvSpPr>
        <p:spPr bwMode="auto">
          <a:xfrm>
            <a:off x="7620000" y="2667000"/>
            <a:ext cx="342900" cy="914400"/>
          </a:xfrm>
          <a:prstGeom prst="downArrow">
            <a:avLst>
              <a:gd name="adj1" fmla="val 50000"/>
              <a:gd name="adj2" fmla="val 66667"/>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n-US" sz="2400" smtClean="0">
              <a:solidFill>
                <a:srgbClr val="000000"/>
              </a:solidFill>
            </a:endParaRPr>
          </a:p>
        </p:txBody>
      </p:sp>
      <p:sp>
        <p:nvSpPr>
          <p:cNvPr id="1058" name="Oval 34"/>
          <p:cNvSpPr>
            <a:spLocks noChangeArrowheads="1"/>
          </p:cNvSpPr>
          <p:nvPr/>
        </p:nvSpPr>
        <p:spPr bwMode="auto">
          <a:xfrm>
            <a:off x="4800600" y="3429000"/>
            <a:ext cx="2743200" cy="1371600"/>
          </a:xfrm>
          <a:prstGeom prst="ellipse">
            <a:avLst/>
          </a:prstGeom>
          <a:solidFill>
            <a:srgbClr val="FFFFFF"/>
          </a:solidFill>
          <a:ln w="9525">
            <a:solidFill>
              <a:srgbClr val="000000"/>
            </a:solidFill>
            <a:round/>
            <a:headEnd/>
            <a:tailEnd/>
          </a:ln>
        </p:spPr>
        <p:txBody>
          <a:bodyPr/>
          <a:lstStyle/>
          <a:p>
            <a:pPr fontAlgn="base">
              <a:spcBef>
                <a:spcPct val="0"/>
              </a:spcBef>
              <a:spcAft>
                <a:spcPct val="0"/>
              </a:spcAft>
            </a:pPr>
            <a:endParaRPr lang="en-US" sz="2400" smtClean="0">
              <a:solidFill>
                <a:srgbClr val="000000"/>
              </a:solidFill>
            </a:endParaRPr>
          </a:p>
        </p:txBody>
      </p:sp>
      <p:sp>
        <p:nvSpPr>
          <p:cNvPr id="1059" name="Rectangle 35"/>
          <p:cNvSpPr>
            <a:spLocks noChangeArrowheads="1"/>
          </p:cNvSpPr>
          <p:nvPr/>
        </p:nvSpPr>
        <p:spPr bwMode="auto">
          <a:xfrm>
            <a:off x="4648200" y="3581400"/>
            <a:ext cx="27432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457200" algn="ct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Principles of Evaluation </a:t>
            </a:r>
          </a:p>
          <a:p>
            <a:pPr indent="457200" algn="ctr" eaLnBrk="0" fontAlgn="base" hangingPunct="0">
              <a:spcBef>
                <a:spcPct val="0"/>
              </a:spcBef>
              <a:spcAft>
                <a:spcPct val="0"/>
              </a:spcAft>
            </a:pPr>
            <a:endParaRPr lang="en-US" sz="1600" smtClean="0">
              <a:solidFill>
                <a:srgbClr val="000000"/>
              </a:solidFill>
              <a:latin typeface="Times New Roman" pitchFamily="18" charset="0"/>
              <a:cs typeface="Times New Roman" pitchFamily="18" charset="0"/>
            </a:endParaRPr>
          </a:p>
          <a:p>
            <a:pPr indent="457200" algn="ct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Rules of Conduct</a:t>
            </a:r>
          </a:p>
          <a:p>
            <a:pPr indent="457200" eaLnBrk="0" fontAlgn="base" hangingPunct="0">
              <a:spcBef>
                <a:spcPct val="0"/>
              </a:spcBef>
              <a:spcAft>
                <a:spcPct val="0"/>
              </a:spcAft>
            </a:pPr>
            <a:endParaRPr lang="en-US" sz="1600" smtClean="0">
              <a:solidFill>
                <a:srgbClr val="000000"/>
              </a:solidFill>
              <a:latin typeface="Times New Roman" pitchFamily="18" charset="0"/>
            </a:endParaRPr>
          </a:p>
        </p:txBody>
      </p:sp>
      <p:sp>
        <p:nvSpPr>
          <p:cNvPr id="1060" name="Rectangle 36"/>
          <p:cNvSpPr>
            <a:spLocks noChangeArrowheads="1"/>
          </p:cNvSpPr>
          <p:nvPr/>
        </p:nvSpPr>
        <p:spPr bwMode="auto">
          <a:xfrm>
            <a:off x="381000" y="3810000"/>
            <a:ext cx="32766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Moral principles</a:t>
            </a:r>
          </a:p>
          <a:p>
            <a:pPr eaLnBrk="0" fontAlgn="base" hangingPunct="0">
              <a:spcBef>
                <a:spcPct val="0"/>
              </a:spcBef>
              <a:spcAft>
                <a:spcPct val="0"/>
              </a:spcAft>
            </a:pPr>
            <a:r>
              <a:rPr lang="en-US" sz="1600" smtClean="0">
                <a:solidFill>
                  <a:srgbClr val="000000"/>
                </a:solidFill>
                <a:latin typeface="Times New Roman" pitchFamily="18" charset="0"/>
                <a:cs typeface="Times New Roman" pitchFamily="18" charset="0"/>
              </a:rPr>
              <a:t>and rules</a:t>
            </a:r>
            <a:r>
              <a:rPr lang="en-US" sz="1600" smtClean="0">
                <a:solidFill>
                  <a:srgbClr val="000000"/>
                </a:solidFill>
                <a:latin typeface="Times New Roman" pitchFamily="18" charset="0"/>
              </a:rPr>
              <a:t> </a:t>
            </a:r>
          </a:p>
        </p:txBody>
      </p:sp>
      <p:sp>
        <p:nvSpPr>
          <p:cNvPr id="1061" name="AutoShape 37"/>
          <p:cNvSpPr>
            <a:spLocks noChangeArrowheads="1"/>
          </p:cNvSpPr>
          <p:nvPr/>
        </p:nvSpPr>
        <p:spPr bwMode="auto">
          <a:xfrm>
            <a:off x="6096000" y="4953000"/>
            <a:ext cx="342900" cy="571500"/>
          </a:xfrm>
          <a:prstGeom prst="upArrow">
            <a:avLst>
              <a:gd name="adj1" fmla="val 50000"/>
              <a:gd name="adj2" fmla="val 41667"/>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n-US" sz="2400" smtClean="0">
              <a:solidFill>
                <a:srgbClr val="000000"/>
              </a:solidFill>
            </a:endParaRPr>
          </a:p>
        </p:txBody>
      </p:sp>
      <p:sp>
        <p:nvSpPr>
          <p:cNvPr id="1062" name="Rectangle 38"/>
          <p:cNvSpPr>
            <a:spLocks noChangeArrowheads="1"/>
          </p:cNvSpPr>
          <p:nvPr/>
        </p:nvSpPr>
        <p:spPr bwMode="auto">
          <a:xfrm>
            <a:off x="381000" y="5867400"/>
            <a:ext cx="2590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Source of moral rules</a:t>
            </a:r>
            <a:r>
              <a:rPr lang="en-US" sz="1600" smtClean="0">
                <a:solidFill>
                  <a:srgbClr val="000000"/>
                </a:solidFill>
                <a:latin typeface="Times New Roman" pitchFamily="18" charset="0"/>
              </a:rPr>
              <a:t> </a:t>
            </a:r>
          </a:p>
        </p:txBody>
      </p:sp>
      <p:sp>
        <p:nvSpPr>
          <p:cNvPr id="1063" name="Text Box 39"/>
          <p:cNvSpPr txBox="1">
            <a:spLocks noChangeArrowheads="1"/>
          </p:cNvSpPr>
          <p:nvPr/>
        </p:nvSpPr>
        <p:spPr bwMode="auto">
          <a:xfrm>
            <a:off x="5486400" y="5867400"/>
            <a:ext cx="1485900" cy="342900"/>
          </a:xfrm>
          <a:prstGeom prst="rect">
            <a:avLst/>
          </a:prstGeom>
          <a:solidFill>
            <a:srgbClr val="FFFFFF"/>
          </a:solidFill>
          <a:ln w="9525">
            <a:solidFill>
              <a:srgbClr val="000000"/>
            </a:solidFill>
            <a:miter lim="800000"/>
            <a:headEnd/>
            <a:tailEnd/>
          </a:ln>
        </p:spPr>
        <p:txBody>
          <a:bodyPr/>
          <a:lstStyle/>
          <a:p>
            <a:pPr algn="ctr" eaLnBrk="0" fontAlgn="base" hangingPunct="0">
              <a:spcBef>
                <a:spcPct val="0"/>
              </a:spcBef>
              <a:spcAft>
                <a:spcPct val="0"/>
              </a:spcAft>
            </a:pPr>
            <a:r>
              <a:rPr lang="en-US" sz="1600" smtClean="0">
                <a:solidFill>
                  <a:srgbClr val="000000"/>
                </a:solidFill>
                <a:latin typeface="Times New Roman" pitchFamily="18" charset="0"/>
              </a:rPr>
              <a:t>Core Values</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xmlns="" val="198506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z="4000"/>
              <a:t>The Role of Values in a Moral System</a:t>
            </a:r>
          </a:p>
        </p:txBody>
      </p:sp>
      <p:sp>
        <p:nvSpPr>
          <p:cNvPr id="92163"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The term </a:t>
            </a:r>
            <a:r>
              <a:rPr lang="en-US" sz="2800" i="1">
                <a:solidFill>
                  <a:srgbClr val="000000"/>
                </a:solidFill>
                <a:cs typeface="Times New Roman" pitchFamily="18" charset="0"/>
              </a:rPr>
              <a:t>value</a:t>
            </a:r>
            <a:r>
              <a:rPr lang="en-US" sz="2800">
                <a:solidFill>
                  <a:srgbClr val="000000"/>
                </a:solidFill>
                <a:cs typeface="Times New Roman" pitchFamily="18" charset="0"/>
              </a:rPr>
              <a:t> comes from the Latin </a:t>
            </a:r>
            <a:r>
              <a:rPr lang="en-US" sz="2800" i="1">
                <a:solidFill>
                  <a:srgbClr val="000000"/>
                </a:solidFill>
                <a:cs typeface="Times New Roman" pitchFamily="18" charset="0"/>
              </a:rPr>
              <a:t>valere</a:t>
            </a:r>
            <a:r>
              <a:rPr lang="en-US" sz="2800">
                <a:solidFill>
                  <a:srgbClr val="000000"/>
                </a:solidFill>
                <a:cs typeface="Times New Roman" pitchFamily="18" charset="0"/>
              </a:rPr>
              <a:t>, which translates roughly into having worth or being of worth. </a:t>
            </a:r>
          </a:p>
          <a:p>
            <a:pPr>
              <a:lnSpc>
                <a:spcPct val="90000"/>
              </a:lnSpc>
            </a:pPr>
            <a:r>
              <a:rPr lang="en-US" sz="2800">
                <a:solidFill>
                  <a:srgbClr val="000000"/>
                </a:solidFill>
                <a:cs typeface="Times New Roman" pitchFamily="18" charset="0"/>
              </a:rPr>
              <a:t>Values can be viewed as objects of our desires or interests. </a:t>
            </a:r>
          </a:p>
          <a:p>
            <a:pPr>
              <a:lnSpc>
                <a:spcPct val="90000"/>
              </a:lnSpc>
            </a:pPr>
            <a:r>
              <a:rPr lang="en-US" sz="2800">
                <a:solidFill>
                  <a:srgbClr val="000000"/>
                </a:solidFill>
                <a:cs typeface="Times New Roman" pitchFamily="18" charset="0"/>
              </a:rPr>
              <a:t>Examples of values include very general notions such happiness, love, freedom, etc. </a:t>
            </a:r>
          </a:p>
          <a:p>
            <a:pPr>
              <a:lnSpc>
                <a:spcPct val="90000"/>
              </a:lnSpc>
            </a:pPr>
            <a:r>
              <a:rPr lang="en-US" sz="2800">
                <a:solidFill>
                  <a:srgbClr val="000000"/>
                </a:solidFill>
                <a:cs typeface="Times New Roman" pitchFamily="18" charset="0"/>
              </a:rPr>
              <a:t>Moral principles are ultimately derived from a society's system of values.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14</a:t>
            </a:fld>
            <a:endParaRPr lang="en-US">
              <a:solidFill>
                <a:srgbClr val="000000"/>
              </a:solidFill>
            </a:endParaRPr>
          </a:p>
        </p:txBody>
      </p:sp>
    </p:spTree>
    <p:extLst>
      <p:ext uri="{BB962C8B-B14F-4D97-AF65-F5344CB8AC3E}">
        <p14:creationId xmlns:p14="http://schemas.microsoft.com/office/powerpoint/2010/main" xmlns="" val="2831427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3">
                                            <p:txEl>
                                              <p:pRg st="2" end="2"/>
                                            </p:txEl>
                                          </p:spTgt>
                                        </p:tgtEl>
                                        <p:attrNameLst>
                                          <p:attrName>style.visibility</p:attrName>
                                        </p:attrNameLst>
                                      </p:cBhvr>
                                      <p:to>
                                        <p:strVal val="visible"/>
                                      </p:to>
                                    </p:set>
                                    <p:anim calcmode="lin" valueType="num">
                                      <p:cBhvr additive="base">
                                        <p:cTn id="19"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63">
                                            <p:txEl>
                                              <p:pRg st="3" end="3"/>
                                            </p:txEl>
                                          </p:spTgt>
                                        </p:tgtEl>
                                        <p:attrNameLst>
                                          <p:attrName>style.visibility</p:attrName>
                                        </p:attrNameLst>
                                      </p:cBhvr>
                                      <p:to>
                                        <p:strVal val="visible"/>
                                      </p:to>
                                    </p:set>
                                    <p:anim calcmode="lin" valueType="num">
                                      <p:cBhvr additive="base">
                                        <p:cTn id="25" dur="500" fill="hold"/>
                                        <p:tgtEl>
                                          <p:spTgt spid="92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Intrinsic vs. Instrumental Values</a:t>
            </a:r>
          </a:p>
        </p:txBody>
      </p:sp>
      <p:sp>
        <p:nvSpPr>
          <p:cNvPr id="93187"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Philosophers distinguish between two types of values: </a:t>
            </a:r>
            <a:r>
              <a:rPr lang="en-US" sz="2800" i="1">
                <a:solidFill>
                  <a:srgbClr val="000000"/>
                </a:solidFill>
                <a:cs typeface="Times New Roman" pitchFamily="18" charset="0"/>
              </a:rPr>
              <a:t>intrinsic</a:t>
            </a:r>
            <a:r>
              <a:rPr lang="en-US" sz="2800">
                <a:solidFill>
                  <a:srgbClr val="000000"/>
                </a:solidFill>
                <a:cs typeface="Times New Roman" pitchFamily="18" charset="0"/>
              </a:rPr>
              <a:t> and </a:t>
            </a:r>
            <a:r>
              <a:rPr lang="en-US" sz="2800" i="1">
                <a:solidFill>
                  <a:srgbClr val="000000"/>
                </a:solidFill>
                <a:cs typeface="Times New Roman" pitchFamily="18" charset="0"/>
              </a:rPr>
              <a:t>instrumental</a:t>
            </a:r>
            <a:r>
              <a:rPr lang="en-US" sz="2800">
                <a:solidFill>
                  <a:srgbClr val="000000"/>
                </a:solidFill>
                <a:cs typeface="Times New Roman" pitchFamily="18" charset="0"/>
              </a:rPr>
              <a:t> values. </a:t>
            </a:r>
          </a:p>
          <a:p>
            <a:pPr>
              <a:lnSpc>
                <a:spcPct val="90000"/>
              </a:lnSpc>
            </a:pPr>
            <a:r>
              <a:rPr lang="en-US" sz="2800">
                <a:solidFill>
                  <a:srgbClr val="000000"/>
                </a:solidFill>
                <a:cs typeface="Times New Roman" pitchFamily="18" charset="0"/>
              </a:rPr>
              <a:t>Any value that serves some further end or good is called an instrumental value because it is tied to some external standard. </a:t>
            </a:r>
          </a:p>
          <a:p>
            <a:pPr>
              <a:lnSpc>
                <a:spcPct val="90000"/>
              </a:lnSpc>
            </a:pPr>
            <a:r>
              <a:rPr lang="en-US" sz="2800">
                <a:solidFill>
                  <a:srgbClr val="000000"/>
                </a:solidFill>
                <a:cs typeface="Times New Roman" pitchFamily="18" charset="0"/>
              </a:rPr>
              <a:t>Automobiles, computers, and money are goods that have instrumental value. </a:t>
            </a:r>
          </a:p>
          <a:p>
            <a:pPr>
              <a:lnSpc>
                <a:spcPct val="90000"/>
              </a:lnSpc>
            </a:pPr>
            <a:r>
              <a:rPr lang="en-US" sz="2800">
                <a:solidFill>
                  <a:srgbClr val="000000"/>
                </a:solidFill>
                <a:cs typeface="Times New Roman" pitchFamily="18" charset="0"/>
              </a:rPr>
              <a:t>Values such as life and happiness are intrinsic because they are valued for their own sake.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xmlns="" val="1849226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additive="base">
                                        <p:cTn id="25"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Core Values</a:t>
            </a:r>
          </a:p>
        </p:txBody>
      </p:sp>
      <p:sp>
        <p:nvSpPr>
          <p:cNvPr id="94211" name="Rectangle 3"/>
          <p:cNvSpPr>
            <a:spLocks noGrp="1" noChangeArrowheads="1"/>
          </p:cNvSpPr>
          <p:nvPr>
            <p:ph type="body" idx="1"/>
          </p:nvPr>
        </p:nvSpPr>
        <p:spPr/>
        <p:txBody>
          <a:bodyPr/>
          <a:lstStyle/>
          <a:p>
            <a:pPr>
              <a:lnSpc>
                <a:spcPct val="90000"/>
              </a:lnSpc>
            </a:pPr>
            <a:r>
              <a:rPr lang="en-US" sz="2800" dirty="0">
                <a:solidFill>
                  <a:srgbClr val="000000"/>
                </a:solidFill>
                <a:cs typeface="Times New Roman" pitchFamily="18" charset="0"/>
              </a:rPr>
              <a:t>Another approach to cataloguing values is to distinguish </a:t>
            </a:r>
            <a:r>
              <a:rPr lang="en-US" sz="2800" i="1" dirty="0">
                <a:solidFill>
                  <a:srgbClr val="000000"/>
                </a:solidFill>
                <a:cs typeface="Times New Roman" pitchFamily="18" charset="0"/>
              </a:rPr>
              <a:t>core values</a:t>
            </a:r>
            <a:r>
              <a:rPr lang="en-US" sz="2800" dirty="0">
                <a:solidFill>
                  <a:srgbClr val="000000"/>
                </a:solidFill>
                <a:cs typeface="Times New Roman" pitchFamily="18" charset="0"/>
              </a:rPr>
              <a:t>, some of which may or may not also be intrinsic values, from other kinds of values. </a:t>
            </a:r>
          </a:p>
          <a:p>
            <a:pPr>
              <a:lnSpc>
                <a:spcPct val="90000"/>
              </a:lnSpc>
            </a:pPr>
            <a:r>
              <a:rPr lang="tr-TR" sz="2800" dirty="0" smtClean="0">
                <a:solidFill>
                  <a:srgbClr val="000000"/>
                </a:solidFill>
                <a:cs typeface="Times New Roman" pitchFamily="18" charset="0"/>
              </a:rPr>
              <a:t>V</a:t>
            </a:r>
            <a:r>
              <a:rPr lang="en-US" sz="2800" dirty="0" err="1" smtClean="0">
                <a:solidFill>
                  <a:srgbClr val="000000"/>
                </a:solidFill>
                <a:cs typeface="Times New Roman" pitchFamily="18" charset="0"/>
              </a:rPr>
              <a:t>alues</a:t>
            </a:r>
            <a:r>
              <a:rPr lang="en-US" sz="2800" dirty="0" smtClean="0">
                <a:solidFill>
                  <a:srgbClr val="000000"/>
                </a:solidFill>
                <a:cs typeface="Times New Roman" pitchFamily="18" charset="0"/>
              </a:rPr>
              <a:t> </a:t>
            </a:r>
            <a:r>
              <a:rPr lang="en-US" sz="2800" dirty="0">
                <a:solidFill>
                  <a:srgbClr val="000000"/>
                </a:solidFill>
                <a:cs typeface="Times New Roman" pitchFamily="18" charset="0"/>
              </a:rPr>
              <a:t>such as life, happiness, and autonomy are core values because they are basic to a society's thriving and perhaps even to a society's survival. </a:t>
            </a:r>
          </a:p>
          <a:p>
            <a:pPr>
              <a:lnSpc>
                <a:spcPct val="90000"/>
              </a:lnSpc>
            </a:pPr>
            <a:r>
              <a:rPr lang="en-US" sz="2800" dirty="0">
                <a:solidFill>
                  <a:srgbClr val="000000"/>
                </a:solidFill>
                <a:cs typeface="Times New Roman" pitchFamily="18" charset="0"/>
              </a:rPr>
              <a:t>Not all core values are also </a:t>
            </a:r>
            <a:r>
              <a:rPr lang="en-US" sz="2800" i="1" dirty="0">
                <a:solidFill>
                  <a:srgbClr val="000000"/>
                </a:solidFill>
                <a:cs typeface="Times New Roman" pitchFamily="18" charset="0"/>
              </a:rPr>
              <a:t>moral</a:t>
            </a:r>
            <a:r>
              <a:rPr lang="en-US" sz="2800" dirty="0">
                <a:solidFill>
                  <a:srgbClr val="000000"/>
                </a:solidFill>
                <a:cs typeface="Times New Roman" pitchFamily="18" charset="0"/>
              </a:rPr>
              <a:t> values.</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xmlns="" val="1783449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Moral vs. Non-Moral Values</a:t>
            </a:r>
          </a:p>
        </p:txBody>
      </p:sp>
      <p:sp>
        <p:nvSpPr>
          <p:cNvPr id="95235"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Morals and values are are not necessarily identical. </a:t>
            </a:r>
          </a:p>
          <a:p>
            <a:pPr>
              <a:lnSpc>
                <a:spcPct val="90000"/>
              </a:lnSpc>
            </a:pPr>
            <a:r>
              <a:rPr lang="en-US" sz="2800">
                <a:solidFill>
                  <a:srgbClr val="000000"/>
                </a:solidFill>
                <a:cs typeface="Times New Roman" pitchFamily="18" charset="0"/>
              </a:rPr>
              <a:t>Values can be either moral or non-moral.</a:t>
            </a:r>
          </a:p>
          <a:p>
            <a:pPr>
              <a:lnSpc>
                <a:spcPct val="90000"/>
              </a:lnSpc>
            </a:pPr>
            <a:r>
              <a:rPr lang="en-US" sz="2800">
                <a:solidFill>
                  <a:srgbClr val="000000"/>
                </a:solidFill>
                <a:cs typeface="Times New Roman" pitchFamily="18" charset="0"/>
              </a:rPr>
              <a:t>Reason informs us that it is in our interest to develop values that promote our own survival, happiness, and flourishing as individuals. </a:t>
            </a:r>
          </a:p>
          <a:p>
            <a:pPr>
              <a:lnSpc>
                <a:spcPct val="90000"/>
              </a:lnSpc>
            </a:pPr>
            <a:r>
              <a:rPr lang="en-US" sz="2800">
                <a:solidFill>
                  <a:srgbClr val="000000"/>
                </a:solidFill>
                <a:cs typeface="Times New Roman" pitchFamily="18" charset="0"/>
              </a:rPr>
              <a:t>When used to further only our own self-interests, these values are not necessarily moral values.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17</a:t>
            </a:fld>
            <a:endParaRPr lang="en-US">
              <a:solidFill>
                <a:srgbClr val="000000"/>
              </a:solidFill>
            </a:endParaRPr>
          </a:p>
        </p:txBody>
      </p:sp>
    </p:spTree>
    <p:extLst>
      <p:ext uri="{BB962C8B-B14F-4D97-AF65-F5344CB8AC3E}">
        <p14:creationId xmlns:p14="http://schemas.microsoft.com/office/powerpoint/2010/main" xmlns="" val="2737941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additive="base">
                                        <p:cTn id="19" dur="500" fill="hold"/>
                                        <p:tgtEl>
                                          <p:spTgt spid="95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 calcmode="lin" valueType="num">
                                      <p:cBhvr additive="base">
                                        <p:cTn id="25" dur="500" fill="hold"/>
                                        <p:tgtEl>
                                          <p:spTgt spid="95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52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Moral Values</a:t>
            </a:r>
          </a:p>
        </p:txBody>
      </p:sp>
      <p:sp>
        <p:nvSpPr>
          <p:cNvPr id="96259" name="Rectangle 3"/>
          <p:cNvSpPr>
            <a:spLocks noGrp="1" noChangeArrowheads="1"/>
          </p:cNvSpPr>
          <p:nvPr>
            <p:ph type="body" idx="1"/>
          </p:nvPr>
        </p:nvSpPr>
        <p:spPr/>
        <p:txBody>
          <a:bodyPr/>
          <a:lstStyle/>
          <a:p>
            <a:r>
              <a:rPr lang="en-US" sz="2800">
                <a:solidFill>
                  <a:srgbClr val="000000"/>
                </a:solidFill>
                <a:cs typeface="Times New Roman" pitchFamily="18" charset="0"/>
              </a:rPr>
              <a:t>Once we bring in the notion of </a:t>
            </a:r>
            <a:r>
              <a:rPr lang="en-US" sz="2800" i="1">
                <a:solidFill>
                  <a:srgbClr val="000000"/>
                </a:solidFill>
                <a:cs typeface="Times New Roman" pitchFamily="18" charset="0"/>
              </a:rPr>
              <a:t>impartiality</a:t>
            </a:r>
            <a:r>
              <a:rPr lang="en-US" sz="2800">
                <a:solidFill>
                  <a:srgbClr val="000000"/>
                </a:solidFill>
                <a:cs typeface="Times New Roman" pitchFamily="18" charset="0"/>
              </a:rPr>
              <a:t>, we begin to take the "moral point of view." </a:t>
            </a:r>
          </a:p>
          <a:p>
            <a:r>
              <a:rPr lang="en-US" sz="2800">
                <a:solidFill>
                  <a:srgbClr val="000000"/>
                </a:solidFill>
                <a:cs typeface="Times New Roman" pitchFamily="18" charset="0"/>
              </a:rPr>
              <a:t>When we frame the rules of conduct in a moral system, we articulate a system of values having to do with notions such as autonomy, fairness, justice, etc., which are moral values. </a:t>
            </a:r>
          </a:p>
          <a:p>
            <a:r>
              <a:rPr lang="en-US" sz="2800">
                <a:solidFill>
                  <a:srgbClr val="000000"/>
                </a:solidFill>
                <a:cs typeface="Times New Roman" pitchFamily="18" charset="0"/>
              </a:rPr>
              <a:t>Our basic moral values are derived from certain core non-moral values.</a:t>
            </a:r>
          </a:p>
          <a:p>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xmlns="" val="475991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228600"/>
            <a:ext cx="7793038" cy="1143000"/>
          </a:xfrm>
        </p:spPr>
        <p:txBody>
          <a:bodyPr/>
          <a:lstStyle/>
          <a:p>
            <a:r>
              <a:rPr lang="en-US" sz="3200" b="1">
                <a:cs typeface="Times New Roman" pitchFamily="18" charset="0"/>
              </a:rPr>
              <a:t>Figure 2-3: Components of a Moral System: An Expanded View</a:t>
            </a:r>
            <a:endParaRPr lang="en-US"/>
          </a:p>
        </p:txBody>
      </p:sp>
      <p:sp>
        <p:nvSpPr>
          <p:cNvPr id="5124" name="Rectangle 4"/>
          <p:cNvSpPr>
            <a:spLocks noChangeArrowheads="1"/>
          </p:cNvSpPr>
          <p:nvPr/>
        </p:nvSpPr>
        <p:spPr bwMode="auto">
          <a:xfrm>
            <a:off x="762000" y="1295400"/>
            <a:ext cx="2438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1400" b="1" smtClean="0">
                <a:solidFill>
                  <a:srgbClr val="000000"/>
                </a:solidFill>
                <a:latin typeface="Times New Roman" pitchFamily="18" charset="0"/>
                <a:cs typeface="Times New Roman" pitchFamily="18" charset="0"/>
              </a:rPr>
              <a:t>Grounds for Justifying the Moral Principles</a:t>
            </a:r>
            <a:r>
              <a:rPr lang="en-US" sz="1400" smtClean="0">
                <a:solidFill>
                  <a:srgbClr val="000000"/>
                </a:solidFill>
                <a:latin typeface="Times New Roman" pitchFamily="18" charset="0"/>
                <a:cs typeface="Times New Roman" pitchFamily="18" charset="0"/>
              </a:rPr>
              <a:t>	</a:t>
            </a:r>
            <a:r>
              <a:rPr lang="en-US" sz="1400" smtClean="0">
                <a:solidFill>
                  <a:srgbClr val="000000"/>
                </a:solidFill>
                <a:latin typeface="Times New Roman" pitchFamily="18" charset="0"/>
              </a:rPr>
              <a:t> </a:t>
            </a:r>
            <a:endParaRPr lang="en-US" sz="2400" smtClean="0">
              <a:solidFill>
                <a:srgbClr val="000000"/>
              </a:solidFill>
              <a:latin typeface="Times New Roman" pitchFamily="18" charset="0"/>
            </a:endParaRPr>
          </a:p>
        </p:txBody>
      </p:sp>
      <p:sp>
        <p:nvSpPr>
          <p:cNvPr id="5125" name="Rectangle 5"/>
          <p:cNvSpPr>
            <a:spLocks noChangeArrowheads="1"/>
          </p:cNvSpPr>
          <p:nvPr/>
        </p:nvSpPr>
        <p:spPr bwMode="auto">
          <a:xfrm>
            <a:off x="2743200" y="1295400"/>
            <a:ext cx="20574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1400" b="1" smtClean="0">
                <a:solidFill>
                  <a:srgbClr val="000000"/>
                </a:solidFill>
                <a:latin typeface="Times New Roman" pitchFamily="18" charset="0"/>
                <a:cs typeface="Times New Roman" pitchFamily="18" charset="0"/>
              </a:rPr>
              <a:t>Religion</a:t>
            </a:r>
            <a:r>
              <a:rPr lang="en-US" sz="1400" smtClean="0">
                <a:solidFill>
                  <a:srgbClr val="000000"/>
                </a:solidFill>
                <a:latin typeface="Times New Roman" pitchFamily="18" charset="0"/>
                <a:cs typeface="Times New Roman" pitchFamily="18" charset="0"/>
              </a:rPr>
              <a:t>	     </a:t>
            </a:r>
          </a:p>
          <a:p>
            <a:pPr algn="ctr" fontAlgn="base">
              <a:spcBef>
                <a:spcPct val="0"/>
              </a:spcBef>
              <a:spcAft>
                <a:spcPct val="0"/>
              </a:spcAft>
            </a:pPr>
            <a:r>
              <a:rPr lang="en-US" sz="1400" smtClean="0">
                <a:solidFill>
                  <a:srgbClr val="000000"/>
                </a:solidFill>
                <a:latin typeface="Times New Roman" pitchFamily="18" charset="0"/>
                <a:cs typeface="Times New Roman" pitchFamily="18" charset="0"/>
              </a:rPr>
              <a:t> (Obedience to </a:t>
            </a:r>
          </a:p>
          <a:p>
            <a:pPr algn="ctr" fontAlgn="base">
              <a:spcBef>
                <a:spcPct val="0"/>
              </a:spcBef>
              <a:spcAft>
                <a:spcPct val="0"/>
              </a:spcAft>
            </a:pPr>
            <a:r>
              <a:rPr lang="en-US" sz="1400" smtClean="0">
                <a:solidFill>
                  <a:srgbClr val="000000"/>
                </a:solidFill>
                <a:latin typeface="Times New Roman" pitchFamily="18" charset="0"/>
                <a:cs typeface="Times New Roman" pitchFamily="18" charset="0"/>
              </a:rPr>
              <a:t>Divine Command)     </a:t>
            </a:r>
            <a:endParaRPr lang="en-US" sz="1400" smtClean="0">
              <a:solidFill>
                <a:srgbClr val="000000"/>
              </a:solidFill>
              <a:latin typeface="Times New Roman" pitchFamily="18" charset="0"/>
            </a:endParaRPr>
          </a:p>
        </p:txBody>
      </p:sp>
      <p:sp>
        <p:nvSpPr>
          <p:cNvPr id="5126" name="Rectangle 6"/>
          <p:cNvSpPr>
            <a:spLocks noChangeArrowheads="1"/>
          </p:cNvSpPr>
          <p:nvPr/>
        </p:nvSpPr>
        <p:spPr bwMode="auto">
          <a:xfrm>
            <a:off x="4495800" y="1371600"/>
            <a:ext cx="27432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1400" b="1" smtClean="0">
                <a:solidFill>
                  <a:srgbClr val="000000"/>
                </a:solidFill>
                <a:latin typeface="Times New Roman" pitchFamily="18" charset="0"/>
                <a:cs typeface="Times New Roman" pitchFamily="18" charset="0"/>
              </a:rPr>
              <a:t>Philosophical Ethics</a:t>
            </a:r>
            <a:endParaRPr lang="en-US" sz="1400" smtClean="0">
              <a:solidFill>
                <a:srgbClr val="000000"/>
              </a:solidFill>
              <a:latin typeface="Times New Roman" pitchFamily="18" charset="0"/>
              <a:cs typeface="Times New Roman" pitchFamily="18" charset="0"/>
            </a:endParaRPr>
          </a:p>
          <a:p>
            <a:pPr algn="ctr" fontAlgn="base">
              <a:spcBef>
                <a:spcPct val="0"/>
              </a:spcBef>
              <a:spcAft>
                <a:spcPct val="0"/>
              </a:spcAft>
            </a:pPr>
            <a:r>
              <a:rPr lang="en-US" sz="1400" smtClean="0">
                <a:solidFill>
                  <a:srgbClr val="000000"/>
                </a:solidFill>
                <a:latin typeface="Times New Roman" pitchFamily="18" charset="0"/>
                <a:cs typeface="Times New Roman" pitchFamily="18" charset="0"/>
              </a:rPr>
              <a:t>(Ethical Theory and Logical Argumentation)   </a:t>
            </a:r>
            <a:endParaRPr lang="en-US" sz="1400" smtClean="0">
              <a:solidFill>
                <a:srgbClr val="000000"/>
              </a:solidFill>
              <a:latin typeface="Times New Roman" pitchFamily="18" charset="0"/>
            </a:endParaRPr>
          </a:p>
        </p:txBody>
      </p:sp>
      <p:sp>
        <p:nvSpPr>
          <p:cNvPr id="5127" name="Rectangle 7"/>
          <p:cNvSpPr>
            <a:spLocks noChangeArrowheads="1"/>
          </p:cNvSpPr>
          <p:nvPr/>
        </p:nvSpPr>
        <p:spPr bwMode="auto">
          <a:xfrm>
            <a:off x="7162800" y="1371600"/>
            <a:ext cx="16764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New Roman" pitchFamily="18" charset="0"/>
                <a:cs typeface="Times New Roman" pitchFamily="18" charset="0"/>
              </a:rPr>
              <a:t>      </a:t>
            </a:r>
            <a:r>
              <a:rPr lang="en-US" sz="1400" b="1" smtClean="0">
                <a:solidFill>
                  <a:srgbClr val="000000"/>
                </a:solidFill>
                <a:latin typeface="Times New Roman" pitchFamily="18" charset="0"/>
                <a:cs typeface="Times New Roman" pitchFamily="18" charset="0"/>
              </a:rPr>
              <a:t>Law</a:t>
            </a:r>
            <a:endParaRPr lang="en-US" sz="1400" smtClean="0">
              <a:solidFill>
                <a:srgbClr val="000000"/>
              </a:solidFill>
              <a:latin typeface="Times New Roman" pitchFamily="18" charset="0"/>
              <a:cs typeface="Times New Roman" pitchFamily="18" charset="0"/>
            </a:endParaRPr>
          </a:p>
          <a:p>
            <a:pP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  (Obedience to</a:t>
            </a:r>
          </a:p>
          <a:p>
            <a:pP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 (a legal system)</a:t>
            </a:r>
            <a:r>
              <a:rPr lang="en-US" sz="1400" smtClean="0">
                <a:solidFill>
                  <a:srgbClr val="000000"/>
                </a:solidFill>
                <a:latin typeface="Times New Roman" pitchFamily="18" charset="0"/>
              </a:rPr>
              <a:t> </a:t>
            </a:r>
          </a:p>
        </p:txBody>
      </p:sp>
      <p:sp>
        <p:nvSpPr>
          <p:cNvPr id="5128" name="Line 8"/>
          <p:cNvSpPr>
            <a:spLocks noChangeShapeType="1"/>
          </p:cNvSpPr>
          <p:nvPr/>
        </p:nvSpPr>
        <p:spPr bwMode="auto">
          <a:xfrm>
            <a:off x="3657600" y="2133600"/>
            <a:ext cx="45720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5129" name="Line 9"/>
          <p:cNvSpPr>
            <a:spLocks noChangeShapeType="1"/>
          </p:cNvSpPr>
          <p:nvPr/>
        </p:nvSpPr>
        <p:spPr bwMode="auto">
          <a:xfrm>
            <a:off x="5867400" y="2057400"/>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5130" name="Line 10"/>
          <p:cNvSpPr>
            <a:spLocks noChangeShapeType="1"/>
          </p:cNvSpPr>
          <p:nvPr/>
        </p:nvSpPr>
        <p:spPr bwMode="auto">
          <a:xfrm flipH="1">
            <a:off x="7467600" y="2209800"/>
            <a:ext cx="517525"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5131" name="Rectangle 11"/>
          <p:cNvSpPr>
            <a:spLocks noChangeArrowheads="1"/>
          </p:cNvSpPr>
          <p:nvPr/>
        </p:nvSpPr>
        <p:spPr bwMode="auto">
          <a:xfrm>
            <a:off x="2819400" y="2514600"/>
            <a:ext cx="63246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1400" b="1" smtClean="0">
                <a:solidFill>
                  <a:srgbClr val="000000"/>
                </a:solidFill>
                <a:latin typeface="Times New Roman" pitchFamily="18" charset="0"/>
                <a:cs typeface="Times New Roman" pitchFamily="18" charset="0"/>
              </a:rPr>
              <a:t>Moral Principles </a:t>
            </a:r>
            <a:endParaRPr lang="en-US" sz="1400" smtClean="0">
              <a:solidFill>
                <a:srgbClr val="000000"/>
              </a:solidFill>
              <a:latin typeface="Times New Roman" pitchFamily="18" charset="0"/>
              <a:cs typeface="Times New Roman" pitchFamily="18" charset="0"/>
            </a:endParaRPr>
          </a:p>
          <a:p>
            <a:pPr algn="ct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Principles such as social utility, duty, obligation, etc.</a:t>
            </a:r>
          </a:p>
          <a:p>
            <a:pPr algn="ct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are used as standards to evaluate and justify rules of conduct.</a:t>
            </a:r>
            <a:endParaRPr lang="en-US" sz="1400" smtClean="0">
              <a:solidFill>
                <a:srgbClr val="000000"/>
              </a:solidFill>
              <a:latin typeface="Times New Roman" pitchFamily="18" charset="0"/>
            </a:endParaRPr>
          </a:p>
        </p:txBody>
      </p:sp>
      <p:sp>
        <p:nvSpPr>
          <p:cNvPr id="5132" name="Line 12"/>
          <p:cNvSpPr>
            <a:spLocks noChangeShapeType="1"/>
          </p:cNvSpPr>
          <p:nvPr/>
        </p:nvSpPr>
        <p:spPr bwMode="auto">
          <a:xfrm>
            <a:off x="5943600" y="32004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5133" name="Rectangle 13"/>
          <p:cNvSpPr>
            <a:spLocks noChangeArrowheads="1"/>
          </p:cNvSpPr>
          <p:nvPr/>
        </p:nvSpPr>
        <p:spPr bwMode="auto">
          <a:xfrm>
            <a:off x="2895600" y="3429000"/>
            <a:ext cx="624840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1400" b="1" smtClean="0">
                <a:solidFill>
                  <a:srgbClr val="000000"/>
                </a:solidFill>
                <a:latin typeface="Times New Roman" pitchFamily="18" charset="0"/>
                <a:cs typeface="Times New Roman" pitchFamily="18" charset="0"/>
              </a:rPr>
              <a:t>Rules of Conduct</a:t>
            </a:r>
            <a:endParaRPr lang="en-US" sz="1400" smtClean="0">
              <a:solidFill>
                <a:srgbClr val="000000"/>
              </a:solidFill>
              <a:latin typeface="Times New Roman" pitchFamily="18" charset="0"/>
              <a:cs typeface="Times New Roman" pitchFamily="18" charset="0"/>
            </a:endParaRPr>
          </a:p>
          <a:p>
            <a:pPr algn="ct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Moral rules</a:t>
            </a:r>
            <a:r>
              <a:rPr lang="en-US" sz="1400" b="1" smtClean="0">
                <a:solidFill>
                  <a:srgbClr val="000000"/>
                </a:solidFill>
                <a:latin typeface="Times New Roman" pitchFamily="18" charset="0"/>
                <a:cs typeface="Times New Roman" pitchFamily="18" charset="0"/>
              </a:rPr>
              <a:t> </a:t>
            </a:r>
            <a:r>
              <a:rPr lang="en-US" sz="1400" smtClean="0">
                <a:solidFill>
                  <a:srgbClr val="000000"/>
                </a:solidFill>
                <a:latin typeface="Times New Roman" pitchFamily="18" charset="0"/>
                <a:cs typeface="Times New Roman" pitchFamily="18" charset="0"/>
              </a:rPr>
              <a:t>are derived from basic moral values</a:t>
            </a:r>
          </a:p>
          <a:p>
            <a:pPr algn="ct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(macro-level rules or  </a:t>
            </a:r>
            <a:r>
              <a:rPr lang="en-US" sz="1400" i="1" smtClean="0">
                <a:solidFill>
                  <a:srgbClr val="000000"/>
                </a:solidFill>
                <a:latin typeface="Times New Roman" pitchFamily="18" charset="0"/>
                <a:cs typeface="Times New Roman" pitchFamily="18" charset="0"/>
              </a:rPr>
              <a:t>policies</a:t>
            </a:r>
            <a:r>
              <a:rPr lang="en-US" sz="1400" smtClean="0">
                <a:solidFill>
                  <a:srgbClr val="000000"/>
                </a:solidFill>
                <a:latin typeface="Times New Roman" pitchFamily="18" charset="0"/>
                <a:cs typeface="Times New Roman" pitchFamily="18" charset="0"/>
              </a:rPr>
              <a:t> such as "protect privacy“;</a:t>
            </a:r>
          </a:p>
          <a:p>
            <a:pPr algn="ct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micro-level rules or  </a:t>
            </a:r>
            <a:r>
              <a:rPr lang="en-US" sz="1400" i="1" smtClean="0">
                <a:solidFill>
                  <a:srgbClr val="000000"/>
                </a:solidFill>
                <a:latin typeface="Times New Roman" pitchFamily="18" charset="0"/>
                <a:cs typeface="Times New Roman" pitchFamily="18" charset="0"/>
              </a:rPr>
              <a:t>directives</a:t>
            </a:r>
            <a:r>
              <a:rPr lang="en-US" sz="1400" smtClean="0">
                <a:solidFill>
                  <a:srgbClr val="000000"/>
                </a:solidFill>
                <a:latin typeface="Times New Roman" pitchFamily="18" charset="0"/>
                <a:cs typeface="Times New Roman" pitchFamily="18" charset="0"/>
              </a:rPr>
              <a:t> such as "do not cheat")</a:t>
            </a:r>
            <a:r>
              <a:rPr lang="en-US" sz="1400" smtClean="0">
                <a:solidFill>
                  <a:srgbClr val="000000"/>
                </a:solidFill>
                <a:latin typeface="Times New Roman" pitchFamily="18" charset="0"/>
              </a:rPr>
              <a:t>.</a:t>
            </a:r>
            <a:endParaRPr lang="en-US" sz="2400" smtClean="0">
              <a:solidFill>
                <a:srgbClr val="000000"/>
              </a:solidFill>
              <a:latin typeface="Times New Roman" pitchFamily="18" charset="0"/>
            </a:endParaRPr>
          </a:p>
        </p:txBody>
      </p:sp>
      <p:sp>
        <p:nvSpPr>
          <p:cNvPr id="5136" name="Rectangle 16"/>
          <p:cNvSpPr>
            <a:spLocks noChangeArrowheads="1"/>
          </p:cNvSpPr>
          <p:nvPr/>
        </p:nvSpPr>
        <p:spPr bwMode="auto">
          <a:xfrm>
            <a:off x="990600" y="3124200"/>
            <a:ext cx="9144000" cy="66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400" b="1" smtClean="0">
                <a:solidFill>
                  <a:srgbClr val="000000"/>
                </a:solidFill>
                <a:latin typeface="Times New Roman" pitchFamily="18" charset="0"/>
                <a:cs typeface="Times New Roman" pitchFamily="18" charset="0"/>
              </a:rPr>
              <a:t>Moral Principles	</a:t>
            </a:r>
            <a:r>
              <a:rPr lang="en-US" sz="1000" b="1" smtClean="0">
                <a:solidFill>
                  <a:srgbClr val="000000"/>
                </a:solidFill>
                <a:latin typeface="Times New Roman" pitchFamily="18" charset="0"/>
                <a:cs typeface="Times New Roman" pitchFamily="18" charset="0"/>
              </a:rPr>
              <a:t>	</a:t>
            </a:r>
            <a:endParaRPr lang="en-US" sz="1200" smtClean="0">
              <a:solidFill>
                <a:srgbClr val="000000"/>
              </a:solidFill>
              <a:latin typeface="Times New Roman" pitchFamily="18" charset="0"/>
              <a:cs typeface="Times New Roman" pitchFamily="18" charset="0"/>
            </a:endParaRPr>
          </a:p>
          <a:p>
            <a:pPr eaLnBrk="0" fontAlgn="base" hangingPunct="0">
              <a:spcBef>
                <a:spcPct val="0"/>
              </a:spcBef>
              <a:spcAft>
                <a:spcPct val="0"/>
              </a:spcAft>
            </a:pPr>
            <a:endParaRPr lang="en-US" sz="2400" smtClean="0">
              <a:solidFill>
                <a:srgbClr val="000000"/>
              </a:solidFill>
              <a:latin typeface="Times New Roman" pitchFamily="18" charset="0"/>
            </a:endParaRPr>
          </a:p>
        </p:txBody>
      </p:sp>
      <p:sp>
        <p:nvSpPr>
          <p:cNvPr id="5137" name="Rectangle 17"/>
          <p:cNvSpPr>
            <a:spLocks noChangeArrowheads="1"/>
          </p:cNvSpPr>
          <p:nvPr/>
        </p:nvSpPr>
        <p:spPr bwMode="auto">
          <a:xfrm>
            <a:off x="3962400" y="4648200"/>
            <a:ext cx="441960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sz="1400" b="1" smtClean="0">
                <a:solidFill>
                  <a:srgbClr val="000000"/>
                </a:solidFill>
                <a:latin typeface="Times New Roman" pitchFamily="18" charset="0"/>
                <a:cs typeface="Times New Roman" pitchFamily="18" charset="0"/>
              </a:rPr>
              <a:t>Basic Moral Values</a:t>
            </a:r>
            <a:endParaRPr lang="en-US" sz="1400" smtClean="0">
              <a:solidFill>
                <a:srgbClr val="000000"/>
              </a:solidFill>
              <a:latin typeface="Times New Roman" pitchFamily="18" charset="0"/>
              <a:cs typeface="Times New Roman" pitchFamily="18" charset="0"/>
            </a:endParaRPr>
          </a:p>
          <a:p>
            <a:pP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Moral values are derived from core non-moral values  by using the notion of </a:t>
            </a:r>
            <a:r>
              <a:rPr lang="en-US" sz="1400" i="1" smtClean="0">
                <a:solidFill>
                  <a:srgbClr val="000000"/>
                </a:solidFill>
                <a:latin typeface="Times New Roman" pitchFamily="18" charset="0"/>
                <a:cs typeface="Times New Roman" pitchFamily="18" charset="0"/>
              </a:rPr>
              <a:t>impartiality</a:t>
            </a:r>
            <a:r>
              <a:rPr lang="en-US" sz="1400" smtClean="0">
                <a:solidFill>
                  <a:srgbClr val="000000"/>
                </a:solidFill>
                <a:latin typeface="Times New Roman" pitchFamily="18" charset="0"/>
                <a:cs typeface="Times New Roman" pitchFamily="18" charset="0"/>
              </a:rPr>
              <a:t>. (Examples include autonomy and respect for persons.</a:t>
            </a:r>
            <a:endParaRPr lang="en-US" sz="2400" smtClean="0">
              <a:solidFill>
                <a:srgbClr val="000000"/>
              </a:solidFill>
              <a:latin typeface="Times New Roman" pitchFamily="18" charset="0"/>
            </a:endParaRPr>
          </a:p>
        </p:txBody>
      </p:sp>
      <p:sp>
        <p:nvSpPr>
          <p:cNvPr id="5138" name="Line 18"/>
          <p:cNvSpPr>
            <a:spLocks noChangeShapeType="1"/>
          </p:cNvSpPr>
          <p:nvPr/>
        </p:nvSpPr>
        <p:spPr bwMode="auto">
          <a:xfrm flipH="1" flipV="1">
            <a:off x="6019800" y="43434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5139" name="Rectangle 19"/>
          <p:cNvSpPr>
            <a:spLocks noChangeArrowheads="1"/>
          </p:cNvSpPr>
          <p:nvPr/>
        </p:nvSpPr>
        <p:spPr bwMode="auto">
          <a:xfrm>
            <a:off x="3962400" y="5915025"/>
            <a:ext cx="426720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400" smtClean="0">
                <a:solidFill>
                  <a:srgbClr val="000000"/>
                </a:solidFill>
                <a:latin typeface="Times New Roman" pitchFamily="18" charset="0"/>
                <a:cs typeface="Times New Roman" pitchFamily="18" charset="0"/>
              </a:rPr>
              <a:t>	         </a:t>
            </a:r>
            <a:r>
              <a:rPr lang="en-US" sz="1400" b="1" smtClean="0">
                <a:solidFill>
                  <a:srgbClr val="000000"/>
                </a:solidFill>
                <a:latin typeface="Times New Roman" pitchFamily="18" charset="0"/>
                <a:cs typeface="Times New Roman" pitchFamily="18" charset="0"/>
              </a:rPr>
              <a:t>Core Non-Moral Values</a:t>
            </a:r>
            <a:endParaRPr lang="en-US" sz="1400" smtClean="0">
              <a:solidFill>
                <a:srgbClr val="000000"/>
              </a:solidFill>
              <a:latin typeface="Times New Roman" pitchFamily="18" charset="0"/>
              <a:cs typeface="Times New Roman" pitchFamily="18" charset="0"/>
            </a:endParaRPr>
          </a:p>
          <a:p>
            <a:pPr eaLnBrk="0" fontAlgn="base" hangingPunct="0">
              <a:spcBef>
                <a:spcPct val="0"/>
              </a:spcBef>
              <a:spcAft>
                <a:spcPct val="0"/>
              </a:spcAft>
            </a:pPr>
            <a:r>
              <a:rPr lang="en-US" sz="1400" smtClean="0">
                <a:solidFill>
                  <a:srgbClr val="000000"/>
                </a:solidFill>
                <a:latin typeface="Times New Roman" pitchFamily="18" charset="0"/>
                <a:cs typeface="Times New Roman" pitchFamily="18" charset="0"/>
              </a:rPr>
              <a:t>Non-moral values originate from desires and typically involve </a:t>
            </a:r>
            <a:r>
              <a:rPr lang="en-US" sz="1400" i="1" smtClean="0">
                <a:solidFill>
                  <a:srgbClr val="000000"/>
                </a:solidFill>
                <a:latin typeface="Times New Roman" pitchFamily="18" charset="0"/>
                <a:cs typeface="Times New Roman" pitchFamily="18" charset="0"/>
              </a:rPr>
              <a:t>rational</a:t>
            </a:r>
            <a:r>
              <a:rPr lang="en-US" sz="1400" smtClean="0">
                <a:solidFill>
                  <a:srgbClr val="000000"/>
                </a:solidFill>
                <a:latin typeface="Times New Roman" pitchFamily="18" charset="0"/>
                <a:cs typeface="Times New Roman" pitchFamily="18" charset="0"/>
              </a:rPr>
              <a:t> self interests. (Examples include: survival, security, pleasure, etc.)</a:t>
            </a:r>
            <a:r>
              <a:rPr lang="en-US" sz="1400" smtClean="0">
                <a:solidFill>
                  <a:srgbClr val="000000"/>
                </a:solidFill>
                <a:latin typeface="Times New Roman" pitchFamily="18" charset="0"/>
              </a:rPr>
              <a:t> </a:t>
            </a:r>
            <a:endParaRPr lang="en-US" sz="2400" smtClean="0">
              <a:solidFill>
                <a:srgbClr val="000000"/>
              </a:solidFill>
              <a:latin typeface="Times New Roman" pitchFamily="18" charset="0"/>
            </a:endParaRPr>
          </a:p>
        </p:txBody>
      </p:sp>
      <p:sp>
        <p:nvSpPr>
          <p:cNvPr id="5140" name="Line 20"/>
          <p:cNvSpPr>
            <a:spLocks noChangeShapeType="1"/>
          </p:cNvSpPr>
          <p:nvPr/>
        </p:nvSpPr>
        <p:spPr bwMode="auto">
          <a:xfrm flipV="1">
            <a:off x="6096000" y="5562600"/>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sz="2400" smtClean="0">
              <a:solidFill>
                <a:srgbClr val="000000"/>
              </a:solidFill>
            </a:endParaRPr>
          </a:p>
        </p:txBody>
      </p:sp>
      <p:sp>
        <p:nvSpPr>
          <p:cNvPr id="5141" name="Rectangle 21"/>
          <p:cNvSpPr>
            <a:spLocks noChangeArrowheads="1"/>
          </p:cNvSpPr>
          <p:nvPr/>
        </p:nvSpPr>
        <p:spPr bwMode="auto">
          <a:xfrm>
            <a:off x="990600" y="4419600"/>
            <a:ext cx="91440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400" b="1" smtClean="0">
                <a:solidFill>
                  <a:srgbClr val="000000"/>
                </a:solidFill>
                <a:latin typeface="Times New Roman" pitchFamily="18" charset="0"/>
                <a:cs typeface="Times New Roman" pitchFamily="18" charset="0"/>
              </a:rPr>
              <a:t>Source of the</a:t>
            </a:r>
            <a:r>
              <a:rPr lang="en-US" sz="1400" smtClean="0">
                <a:solidFill>
                  <a:srgbClr val="000000"/>
                </a:solidFill>
                <a:latin typeface="Times New Roman" pitchFamily="18" charset="0"/>
                <a:cs typeface="Times New Roman" pitchFamily="18" charset="0"/>
              </a:rPr>
              <a:t>	</a:t>
            </a:r>
          </a:p>
          <a:p>
            <a:pPr eaLnBrk="0" fontAlgn="base" hangingPunct="0">
              <a:spcBef>
                <a:spcPct val="0"/>
              </a:spcBef>
              <a:spcAft>
                <a:spcPct val="0"/>
              </a:spcAft>
            </a:pPr>
            <a:r>
              <a:rPr lang="en-US" sz="1400" b="1" smtClean="0">
                <a:solidFill>
                  <a:srgbClr val="000000"/>
                </a:solidFill>
                <a:latin typeface="Times New Roman" pitchFamily="18" charset="0"/>
                <a:cs typeface="Times New Roman" pitchFamily="18" charset="0"/>
              </a:rPr>
              <a:t>Moral rules</a:t>
            </a:r>
            <a:r>
              <a:rPr lang="en-US" sz="1000" smtClean="0">
                <a:solidFill>
                  <a:srgbClr val="000000"/>
                </a:solidFill>
                <a:latin typeface="Times New Roman" pitchFamily="18" charset="0"/>
                <a:cs typeface="Times New Roman" pitchFamily="18" charset="0"/>
              </a:rPr>
              <a:t>	</a:t>
            </a:r>
            <a:r>
              <a:rPr lang="en-US" sz="1400" smtClean="0">
                <a:solidFill>
                  <a:srgbClr val="000000"/>
                </a:solidFill>
                <a:latin typeface="Times New Roman" pitchFamily="18" charset="0"/>
              </a:rPr>
              <a:t> </a:t>
            </a:r>
            <a:endParaRPr lang="en-US" sz="2400" smtClean="0">
              <a:solidFill>
                <a:srgbClr val="000000"/>
              </a:solidFill>
              <a:latin typeface="Times New Roman" pitchFamily="18" charset="0"/>
            </a:endParaRP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19</a:t>
            </a:fld>
            <a:endParaRPr lang="en-US">
              <a:solidFill>
                <a:srgbClr val="000000"/>
              </a:solidFill>
            </a:endParaRPr>
          </a:p>
        </p:txBody>
      </p:sp>
    </p:spTree>
    <p:extLst>
      <p:ext uri="{BB962C8B-B14F-4D97-AF65-F5344CB8AC3E}">
        <p14:creationId xmlns:p14="http://schemas.microsoft.com/office/powerpoint/2010/main" xmlns="" val="427190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79512" y="2675467"/>
            <a:ext cx="8784975" cy="3450696"/>
          </a:xfrm>
        </p:spPr>
        <p:txBody>
          <a:bodyPr>
            <a:normAutofit/>
          </a:bodyPr>
          <a:lstStyle/>
          <a:p>
            <a:pPr marL="0" indent="0" algn="ctr">
              <a:buNone/>
            </a:pPr>
            <a:r>
              <a:rPr lang="tr-TR" sz="6000" dirty="0" smtClean="0"/>
              <a:t>TOPIC_04</a:t>
            </a:r>
          </a:p>
          <a:p>
            <a:pPr marL="0" indent="0" algn="ctr">
              <a:buNone/>
            </a:pPr>
            <a:r>
              <a:rPr lang="tr-TR" sz="5400" dirty="0" smtClean="0"/>
              <a:t>Methods and tools of analysis</a:t>
            </a:r>
            <a:endParaRPr lang="en-US" sz="5400" dirty="0"/>
          </a:p>
        </p:txBody>
      </p:sp>
      <p:sp>
        <p:nvSpPr>
          <p:cNvPr id="3" name="Dikdörtgen 2"/>
          <p:cNvSpPr/>
          <p:nvPr/>
        </p:nvSpPr>
        <p:spPr>
          <a:xfrm>
            <a:off x="464943" y="5507940"/>
            <a:ext cx="1895647" cy="369332"/>
          </a:xfrm>
          <a:prstGeom prst="rect">
            <a:avLst/>
          </a:prstGeom>
        </p:spPr>
        <p:txBody>
          <a:bodyPr wrap="none">
            <a:spAutoFit/>
          </a:bodyPr>
          <a:lstStyle/>
          <a:p>
            <a:r>
              <a:rPr lang="en-US" b="1" dirty="0"/>
              <a:t>Tavani, Chapt.2, 3</a:t>
            </a:r>
          </a:p>
        </p:txBody>
      </p:sp>
      <p:sp>
        <p:nvSpPr>
          <p:cNvPr id="4" name="Slayt Numarası Yer Tutucusu 3"/>
          <p:cNvSpPr>
            <a:spLocks noGrp="1"/>
          </p:cNvSpPr>
          <p:nvPr>
            <p:ph type="sldNum" sz="quarter" idx="12"/>
          </p:nvPr>
        </p:nvSpPr>
        <p:spPr/>
        <p:txBody>
          <a:bodyPr/>
          <a:lstStyle/>
          <a:p>
            <a:fld id="{DA2A2A61-A6BC-456C-8D86-F13C5A13D74B}" type="slidenum">
              <a:rPr lang="en-US" smtClean="0"/>
              <a:pPr/>
              <a:t>2</a:t>
            </a:fld>
            <a:endParaRPr lang="en-US"/>
          </a:p>
        </p:txBody>
      </p:sp>
    </p:spTree>
    <p:extLst>
      <p:ext uri="{BB962C8B-B14F-4D97-AF65-F5344CB8AC3E}">
        <p14:creationId xmlns:p14="http://schemas.microsoft.com/office/powerpoint/2010/main" xmlns="" val="4220426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200" b="1">
                <a:solidFill>
                  <a:schemeClr val="folHlink"/>
                </a:solidFill>
                <a:cs typeface="Times New Roman" pitchFamily="18" charset="0"/>
              </a:rPr>
              <a:t>Three Schemes for Grounding the Evaluative Rules in a Moral System</a:t>
            </a:r>
          </a:p>
        </p:txBody>
      </p:sp>
      <p:sp>
        <p:nvSpPr>
          <p:cNvPr id="24579"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The principles are grounded in one of three different kinds of schemes: </a:t>
            </a:r>
          </a:p>
          <a:p>
            <a:pPr lvl="1">
              <a:lnSpc>
                <a:spcPct val="90000"/>
              </a:lnSpc>
            </a:pPr>
            <a:r>
              <a:rPr lang="en-US" sz="2400">
                <a:solidFill>
                  <a:srgbClr val="000000"/>
                </a:solidFill>
                <a:cs typeface="Times New Roman" pitchFamily="18" charset="0"/>
              </a:rPr>
              <a:t>Religion; </a:t>
            </a:r>
          </a:p>
          <a:p>
            <a:pPr lvl="1">
              <a:lnSpc>
                <a:spcPct val="90000"/>
              </a:lnSpc>
            </a:pPr>
            <a:r>
              <a:rPr lang="en-US" sz="2400">
                <a:solidFill>
                  <a:srgbClr val="000000"/>
                </a:solidFill>
                <a:cs typeface="Times New Roman" pitchFamily="18" charset="0"/>
              </a:rPr>
              <a:t>Law;</a:t>
            </a:r>
          </a:p>
          <a:p>
            <a:pPr lvl="1">
              <a:lnSpc>
                <a:spcPct val="90000"/>
              </a:lnSpc>
            </a:pPr>
            <a:r>
              <a:rPr lang="en-US" sz="2400">
                <a:solidFill>
                  <a:srgbClr val="000000"/>
                </a:solidFill>
                <a:cs typeface="Times New Roman" pitchFamily="18" charset="0"/>
              </a:rPr>
              <a:t>Philosophical Ethics.</a:t>
            </a:r>
          </a:p>
          <a:p>
            <a:pPr>
              <a:lnSpc>
                <a:spcPct val="90000"/>
              </a:lnSpc>
            </a:pPr>
            <a:r>
              <a:rPr lang="en-US" sz="2800">
                <a:solidFill>
                  <a:srgbClr val="000000"/>
                </a:solidFill>
                <a:cs typeface="Times New Roman" pitchFamily="18" charset="0"/>
              </a:rPr>
              <a:t>Consider how a particular moral principle can be justified from the vantage-points of each scheme. </a:t>
            </a:r>
          </a:p>
          <a:p>
            <a:pPr>
              <a:lnSpc>
                <a:spcPct val="90000"/>
              </a:lnSpc>
            </a:pPr>
            <a:r>
              <a:rPr lang="en-US" sz="2800">
                <a:solidFill>
                  <a:srgbClr val="000000"/>
                </a:solidFill>
                <a:cs typeface="Times New Roman" pitchFamily="18" charset="0"/>
              </a:rPr>
              <a:t>Consider the rule of conduct: “Do not steal.”</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xmlns="" val="828662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anim calcmode="lin" valueType="num">
                                      <p:cBhvr additive="base">
                                        <p:cTn id="11"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5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 calcmode="lin" valueType="num">
                                      <p:cBhvr additive="base">
                                        <p:cTn id="15"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5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 calcmode="lin" valueType="num">
                                      <p:cBhvr additive="base">
                                        <p:cTn id="25"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9">
                                            <p:txEl>
                                              <p:pRg st="5" end="5"/>
                                            </p:txEl>
                                          </p:spTgt>
                                        </p:tgtEl>
                                        <p:attrNameLst>
                                          <p:attrName>style.visibility</p:attrName>
                                        </p:attrNameLst>
                                      </p:cBhvr>
                                      <p:to>
                                        <p:strVal val="visible"/>
                                      </p:to>
                                    </p:set>
                                    <p:anim calcmode="lin" valueType="num">
                                      <p:cBhvr additive="base">
                                        <p:cTn id="31"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600" i="1">
                <a:solidFill>
                  <a:schemeClr val="folHlink"/>
                </a:solidFill>
                <a:cs typeface="Times New Roman" pitchFamily="18" charset="0"/>
              </a:rPr>
              <a:t>Approach #1: Grounding Moral Principles in a Religious System</a:t>
            </a:r>
          </a:p>
        </p:txBody>
      </p:sp>
      <p:sp>
        <p:nvSpPr>
          <p:cNvPr id="25603"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Consider the following rationale for why stealing is morally wrong: </a:t>
            </a:r>
          </a:p>
          <a:p>
            <a:pPr>
              <a:lnSpc>
                <a:spcPct val="90000"/>
              </a:lnSpc>
              <a:buFont typeface="Wingdings" pitchFamily="2" charset="2"/>
              <a:buNone/>
            </a:pPr>
            <a:endParaRPr lang="en-US" sz="1400">
              <a:solidFill>
                <a:srgbClr val="000000"/>
              </a:solidFill>
              <a:cs typeface="Times New Roman" pitchFamily="18" charset="0"/>
            </a:endParaRPr>
          </a:p>
          <a:p>
            <a:pPr lvl="1">
              <a:lnSpc>
                <a:spcPct val="90000"/>
              </a:lnSpc>
              <a:buFont typeface="Wingdings" pitchFamily="2" charset="2"/>
              <a:buNone/>
            </a:pPr>
            <a:r>
              <a:rPr lang="en-US" sz="2400" i="1">
                <a:solidFill>
                  <a:srgbClr val="000000"/>
                </a:solidFill>
                <a:cs typeface="Times New Roman" pitchFamily="18" charset="0"/>
              </a:rPr>
              <a:t>   Stealing is wrong because it offends God or because it violates one of God's (Ten) Commandments</a:t>
            </a:r>
            <a:r>
              <a:rPr lang="en-US" sz="2400">
                <a:solidFill>
                  <a:srgbClr val="000000"/>
                </a:solidFill>
                <a:cs typeface="Times New Roman" pitchFamily="18" charset="0"/>
              </a:rPr>
              <a:t>. </a:t>
            </a:r>
          </a:p>
          <a:p>
            <a:pPr>
              <a:lnSpc>
                <a:spcPct val="90000"/>
              </a:lnSpc>
              <a:buFont typeface="Wingdings" pitchFamily="2" charset="2"/>
              <a:buNone/>
            </a:pPr>
            <a:endParaRPr lang="en-US" sz="1400">
              <a:solidFill>
                <a:srgbClr val="000000"/>
              </a:solidFill>
              <a:cs typeface="Times New Roman" pitchFamily="18" charset="0"/>
            </a:endParaRPr>
          </a:p>
          <a:p>
            <a:pPr>
              <a:lnSpc>
                <a:spcPct val="90000"/>
              </a:lnSpc>
            </a:pPr>
            <a:r>
              <a:rPr lang="en-US" sz="2800">
                <a:solidFill>
                  <a:srgbClr val="000000"/>
                </a:solidFill>
                <a:cs typeface="Times New Roman" pitchFamily="18" charset="0"/>
              </a:rPr>
              <a:t>From the point of view of institutionalized religion, stealing is wrong because of it offends God or because it violates the commands of a supreme authority.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xmlns="" val="1118155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 calcmode="lin" valueType="num">
                                      <p:cBhvr additive="base">
                                        <p:cTn id="17" dur="500" fill="hold"/>
                                        <p:tgtEl>
                                          <p:spTgt spid="2560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6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600" i="1">
                <a:solidFill>
                  <a:schemeClr val="folHlink"/>
                </a:solidFill>
                <a:cs typeface="Times New Roman" pitchFamily="18" charset="0"/>
              </a:rPr>
              <a:t>Approach #2: Grounding Moral Principles in a Legal System</a:t>
            </a:r>
          </a:p>
        </p:txBody>
      </p:sp>
      <p:sp>
        <p:nvSpPr>
          <p:cNvPr id="26627" name="Rectangle 3"/>
          <p:cNvSpPr>
            <a:spLocks noGrp="1" noChangeArrowheads="1"/>
          </p:cNvSpPr>
          <p:nvPr>
            <p:ph type="body" idx="1"/>
          </p:nvPr>
        </p:nvSpPr>
        <p:spPr/>
        <p:txBody>
          <a:bodyPr/>
          <a:lstStyle/>
          <a:p>
            <a:pPr>
              <a:lnSpc>
                <a:spcPct val="90000"/>
              </a:lnSpc>
              <a:buFont typeface="Wingdings" pitchFamily="2" charset="2"/>
              <a:buNone/>
            </a:pPr>
            <a:r>
              <a:rPr lang="en-US" sz="2800">
                <a:solidFill>
                  <a:srgbClr val="000000"/>
                </a:solidFill>
                <a:cs typeface="Times New Roman" pitchFamily="18" charset="0"/>
              </a:rPr>
              <a:t>An alternative rationale would be:</a:t>
            </a:r>
          </a:p>
          <a:p>
            <a:pPr>
              <a:lnSpc>
                <a:spcPct val="90000"/>
              </a:lnSpc>
              <a:buFont typeface="Wingdings" pitchFamily="2" charset="2"/>
              <a:buNone/>
            </a:pPr>
            <a:endParaRPr lang="en-US" sz="1400">
              <a:solidFill>
                <a:srgbClr val="000000"/>
              </a:solidFill>
              <a:cs typeface="Times New Roman" pitchFamily="18" charset="0"/>
            </a:endParaRPr>
          </a:p>
          <a:p>
            <a:pPr lvl="1">
              <a:lnSpc>
                <a:spcPct val="90000"/>
              </a:lnSpc>
              <a:buFont typeface="Wingdings" pitchFamily="2" charset="2"/>
              <a:buNone/>
            </a:pPr>
            <a:r>
              <a:rPr lang="en-US" sz="2400" i="1">
                <a:solidFill>
                  <a:srgbClr val="000000"/>
                </a:solidFill>
                <a:cs typeface="Times New Roman" pitchFamily="18" charset="0"/>
              </a:rPr>
              <a:t>   Stealing is wrong because it violates the law</a:t>
            </a:r>
            <a:r>
              <a:rPr lang="en-US" sz="2400">
                <a:solidFill>
                  <a:srgbClr val="000000"/>
                </a:solidFill>
                <a:cs typeface="Times New Roman" pitchFamily="18" charset="0"/>
              </a:rPr>
              <a:t>.</a:t>
            </a:r>
          </a:p>
          <a:p>
            <a:pPr>
              <a:lnSpc>
                <a:spcPct val="90000"/>
              </a:lnSpc>
              <a:buFont typeface="Wingdings" pitchFamily="2" charset="2"/>
              <a:buNone/>
            </a:pPr>
            <a:endParaRPr lang="en-US" sz="1400">
              <a:solidFill>
                <a:srgbClr val="000000"/>
              </a:solidFill>
              <a:cs typeface="Times New Roman" pitchFamily="18" charset="0"/>
            </a:endParaRPr>
          </a:p>
          <a:p>
            <a:pPr>
              <a:lnSpc>
                <a:spcPct val="90000"/>
              </a:lnSpc>
            </a:pPr>
            <a:r>
              <a:rPr lang="en-US" sz="2800">
                <a:solidFill>
                  <a:srgbClr val="000000"/>
                </a:solidFill>
                <a:cs typeface="Times New Roman" pitchFamily="18" charset="0"/>
              </a:rPr>
              <a:t>Here the grounds for determining why stealing is wrong are not tied to religion.</a:t>
            </a:r>
          </a:p>
          <a:p>
            <a:pPr>
              <a:lnSpc>
                <a:spcPct val="90000"/>
              </a:lnSpc>
            </a:pPr>
            <a:r>
              <a:rPr lang="en-US" sz="2800">
                <a:solidFill>
                  <a:srgbClr val="000000"/>
                </a:solidFill>
                <a:cs typeface="Times New Roman" pitchFamily="18" charset="0"/>
              </a:rPr>
              <a:t>If stealing violates a law in a particular nation or jurisdiction, then the act of stealing can be declared to be wrong independent of any religious beliefs that one may or may not happen to have. </a:t>
            </a:r>
          </a:p>
          <a:p>
            <a:pPr>
              <a:lnSpc>
                <a:spcPct val="90000"/>
              </a:lnSpc>
              <a:buFont typeface="Wingdings" pitchFamily="2" charset="2"/>
              <a:buNone/>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xmlns="" val="911543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 calcmode="lin" valueType="num">
                                      <p:cBhvr additive="base">
                                        <p:cTn id="11"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anim calcmode="lin" valueType="num">
                                      <p:cBhvr additive="base">
                                        <p:cTn id="17" dur="500" fill="hold"/>
                                        <p:tgtEl>
                                          <p:spTgt spid="2662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anim calcmode="lin" valueType="num">
                                      <p:cBhvr additive="base">
                                        <p:cTn id="23" dur="50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6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i="1">
                <a:solidFill>
                  <a:schemeClr val="folHlink"/>
                </a:solidFill>
                <a:cs typeface="Times New Roman" pitchFamily="18" charset="0"/>
              </a:rPr>
              <a:t>Approach #3: Grounding Moral Principles in a Philosophical System of Ethics</a:t>
            </a:r>
          </a:p>
        </p:txBody>
      </p:sp>
      <p:sp>
        <p:nvSpPr>
          <p:cNvPr id="27651" name="Rectangle 3"/>
          <p:cNvSpPr>
            <a:spLocks noGrp="1" noChangeArrowheads="1"/>
          </p:cNvSpPr>
          <p:nvPr>
            <p:ph type="body" idx="1"/>
          </p:nvPr>
        </p:nvSpPr>
        <p:spPr/>
        <p:txBody>
          <a:bodyPr/>
          <a:lstStyle/>
          <a:p>
            <a:pPr>
              <a:lnSpc>
                <a:spcPct val="90000"/>
              </a:lnSpc>
              <a:buFont typeface="Wingdings" pitchFamily="2" charset="2"/>
              <a:buChar char="§"/>
            </a:pPr>
            <a:r>
              <a:rPr lang="en-US" sz="2800">
                <a:solidFill>
                  <a:srgbClr val="000000"/>
                </a:solidFill>
                <a:cs typeface="Times New Roman" pitchFamily="18" charset="0"/>
              </a:rPr>
              <a:t>A third way of approaching the question is:</a:t>
            </a:r>
          </a:p>
          <a:p>
            <a:pPr>
              <a:lnSpc>
                <a:spcPct val="90000"/>
              </a:lnSpc>
              <a:buFont typeface="Wingdings" pitchFamily="2" charset="2"/>
              <a:buNone/>
            </a:pPr>
            <a:endParaRPr lang="en-US" sz="1400">
              <a:solidFill>
                <a:srgbClr val="000000"/>
              </a:solidFill>
              <a:cs typeface="Times New Roman" pitchFamily="18" charset="0"/>
            </a:endParaRPr>
          </a:p>
          <a:p>
            <a:pPr lvl="1">
              <a:lnSpc>
                <a:spcPct val="90000"/>
              </a:lnSpc>
              <a:buFont typeface="Wingdings" pitchFamily="2" charset="2"/>
              <a:buNone/>
            </a:pPr>
            <a:r>
              <a:rPr lang="en-US" sz="2400" i="1">
                <a:solidFill>
                  <a:srgbClr val="000000"/>
                </a:solidFill>
                <a:cs typeface="Times New Roman" pitchFamily="18" charset="0"/>
              </a:rPr>
              <a:t>   Stealing is wrong because it is wrong </a:t>
            </a:r>
            <a:r>
              <a:rPr lang="en-US" sz="2400">
                <a:solidFill>
                  <a:srgbClr val="000000"/>
                </a:solidFill>
                <a:cs typeface="Times New Roman" pitchFamily="18" charset="0"/>
              </a:rPr>
              <a:t>(independent of any form of external authority or any external sanctions). </a:t>
            </a:r>
          </a:p>
          <a:p>
            <a:pPr>
              <a:lnSpc>
                <a:spcPct val="90000"/>
              </a:lnSpc>
              <a:buFont typeface="Wingdings" pitchFamily="2" charset="2"/>
              <a:buNone/>
            </a:pPr>
            <a:endParaRPr lang="en-US" sz="1400">
              <a:solidFill>
                <a:srgbClr val="000000"/>
              </a:solidFill>
              <a:cs typeface="Times New Roman" pitchFamily="18" charset="0"/>
            </a:endParaRPr>
          </a:p>
          <a:p>
            <a:pPr>
              <a:lnSpc>
                <a:spcPct val="90000"/>
              </a:lnSpc>
              <a:buFont typeface="Wingdings" pitchFamily="2" charset="2"/>
              <a:buChar char="§"/>
            </a:pPr>
            <a:r>
              <a:rPr lang="en-US" sz="2800">
                <a:solidFill>
                  <a:srgbClr val="000000"/>
                </a:solidFill>
                <a:cs typeface="Times New Roman" pitchFamily="18" charset="0"/>
              </a:rPr>
              <a:t>On this view, the moral "rightness" or "wrongness" of stealing is not grounded in some external authoritative source. </a:t>
            </a:r>
          </a:p>
          <a:p>
            <a:pPr>
              <a:lnSpc>
                <a:spcPct val="90000"/>
              </a:lnSpc>
              <a:buFont typeface="Wingdings" pitchFamily="2" charset="2"/>
              <a:buChar char="§"/>
            </a:pPr>
            <a:r>
              <a:rPr lang="en-US" sz="2800">
                <a:solidFill>
                  <a:srgbClr val="000000"/>
                </a:solidFill>
                <a:cs typeface="Times New Roman" pitchFamily="18" charset="0"/>
              </a:rPr>
              <a:t>It does not appeal to an external authority, either theological or legal, for justification.</a:t>
            </a:r>
            <a:endParaRPr lang="en-US" sz="2800"/>
          </a:p>
          <a:p>
            <a:pPr>
              <a:lnSpc>
                <a:spcPct val="90000"/>
              </a:lnSpc>
            </a:pPr>
            <a:endParaRPr lang="en-US" sz="2800"/>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xmlns="" val="3242189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anim calcmode="lin" valueType="num">
                                      <p:cBhvr additive="base">
                                        <p:cTn id="11"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anim calcmode="lin" valueType="num">
                                      <p:cBhvr additive="base">
                                        <p:cTn id="17" dur="5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anim calcmode="lin" valueType="num">
                                      <p:cBhvr additive="base">
                                        <p:cTn id="23" dur="5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Approach # 3 Continued</a:t>
            </a:r>
          </a:p>
        </p:txBody>
      </p:sp>
      <p:sp>
        <p:nvSpPr>
          <p:cNvPr id="28675" name="Rectangle 3"/>
          <p:cNvSpPr>
            <a:spLocks noGrp="1" noChangeArrowheads="1"/>
          </p:cNvSpPr>
          <p:nvPr>
            <p:ph type="body" idx="1"/>
          </p:nvPr>
        </p:nvSpPr>
        <p:spPr/>
        <p:txBody>
          <a:bodyPr/>
          <a:lstStyle/>
          <a:p>
            <a:pPr>
              <a:buFont typeface="Wingdings" pitchFamily="2" charset="2"/>
              <a:buChar char="§"/>
            </a:pPr>
            <a:r>
              <a:rPr lang="en-US" sz="2800">
                <a:solidFill>
                  <a:srgbClr val="000000"/>
                </a:solidFill>
                <a:cs typeface="Times New Roman" pitchFamily="18" charset="0"/>
              </a:rPr>
              <a:t>Many philosophers and ethicists have argued that, independent of either supernatural or legal authorities, reason alone is sufficient to show that stealing is wrong. </a:t>
            </a:r>
          </a:p>
          <a:p>
            <a:pPr>
              <a:buFont typeface="Wingdings" pitchFamily="2" charset="2"/>
              <a:buChar char="§"/>
            </a:pPr>
            <a:r>
              <a:rPr lang="en-US" sz="2800">
                <a:solidFill>
                  <a:srgbClr val="000000"/>
                </a:solidFill>
                <a:cs typeface="Times New Roman" pitchFamily="18" charset="0"/>
              </a:rPr>
              <a:t>They argue that reason can inform us that there is something either in the act of stealing itself, or in the consequences that result from this kind of act, that makes stealing morally wrong.</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xmlns="" val="1703432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Approach # 3 Continued</a:t>
            </a:r>
          </a:p>
        </p:txBody>
      </p:sp>
      <p:sp>
        <p:nvSpPr>
          <p:cNvPr id="29699" name="Rectangle 3"/>
          <p:cNvSpPr>
            <a:spLocks noGrp="1" noChangeArrowheads="1"/>
          </p:cNvSpPr>
          <p:nvPr>
            <p:ph type="body" idx="1"/>
          </p:nvPr>
        </p:nvSpPr>
        <p:spPr/>
        <p:txBody>
          <a:bodyPr/>
          <a:lstStyle/>
          <a:p>
            <a:pPr>
              <a:lnSpc>
                <a:spcPct val="90000"/>
              </a:lnSpc>
            </a:pPr>
            <a:r>
              <a:rPr lang="en-US" sz="2800" dirty="0">
                <a:solidFill>
                  <a:srgbClr val="000000"/>
                </a:solidFill>
                <a:cs typeface="Times New Roman" pitchFamily="18" charset="0"/>
              </a:rPr>
              <a:t>In the case of both law and religion, specific sanctions against stealing exists in the form of punishment. </a:t>
            </a:r>
          </a:p>
          <a:p>
            <a:pPr>
              <a:lnSpc>
                <a:spcPct val="90000"/>
              </a:lnSpc>
            </a:pPr>
            <a:r>
              <a:rPr lang="en-US" sz="2800" dirty="0">
                <a:solidFill>
                  <a:srgbClr val="000000"/>
                </a:solidFill>
                <a:cs typeface="Times New Roman" pitchFamily="18" charset="0"/>
              </a:rPr>
              <a:t>In the case of (philosophical) ethics, the only sanction would be in the form of social disapprobation (disapproval) and possibly social </a:t>
            </a:r>
            <a:r>
              <a:rPr lang="en-US" sz="2800" dirty="0" smtClean="0">
                <a:solidFill>
                  <a:srgbClr val="000000"/>
                </a:solidFill>
                <a:cs typeface="Times New Roman" pitchFamily="18" charset="0"/>
              </a:rPr>
              <a:t>ostracism</a:t>
            </a:r>
            <a:r>
              <a:rPr lang="tr-TR" sz="1800" b="1" dirty="0" smtClean="0">
                <a:solidFill>
                  <a:srgbClr val="000000"/>
                </a:solidFill>
                <a:cs typeface="Times New Roman" pitchFamily="18" charset="0"/>
              </a:rPr>
              <a:t>(sürgün)</a:t>
            </a:r>
            <a:r>
              <a:rPr lang="en-US" sz="2800" dirty="0" smtClean="0">
                <a:solidFill>
                  <a:srgbClr val="000000"/>
                </a:solidFill>
                <a:cs typeface="Times New Roman" pitchFamily="18" charset="0"/>
              </a:rPr>
              <a:t>. </a:t>
            </a:r>
            <a:r>
              <a:rPr lang="en-US" sz="2800" dirty="0">
                <a:solidFill>
                  <a:srgbClr val="000000"/>
                </a:solidFill>
                <a:cs typeface="Times New Roman" pitchFamily="18" charset="0"/>
              </a:rPr>
              <a:t>(No punishment in a formal sense.) </a:t>
            </a:r>
          </a:p>
          <a:p>
            <a:pPr>
              <a:lnSpc>
                <a:spcPct val="90000"/>
              </a:lnSpc>
            </a:pPr>
            <a:r>
              <a:rPr lang="en-US" sz="2800" dirty="0">
                <a:solidFill>
                  <a:srgbClr val="000000"/>
                </a:solidFill>
                <a:cs typeface="Times New Roman" pitchFamily="18" charset="0"/>
              </a:rPr>
              <a:t>External conditions or factors, in the form of sanctions, are irrelevant.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25</a:t>
            </a:fld>
            <a:endParaRPr lang="en-US">
              <a:solidFill>
                <a:srgbClr val="000000"/>
              </a:solidFill>
            </a:endParaRPr>
          </a:p>
        </p:txBody>
      </p:sp>
    </p:spTree>
    <p:extLst>
      <p:ext uri="{BB962C8B-B14F-4D97-AF65-F5344CB8AC3E}">
        <p14:creationId xmlns:p14="http://schemas.microsoft.com/office/powerpoint/2010/main" xmlns="" val="385721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a:cs typeface="Times New Roman" pitchFamily="18" charset="0"/>
              </a:rPr>
              <a:t>Why Do We Need Ethical Theories?</a:t>
            </a:r>
            <a:r>
              <a:rPr lang="en-US"/>
              <a:t> </a:t>
            </a:r>
          </a:p>
        </p:txBody>
      </p:sp>
      <p:sp>
        <p:nvSpPr>
          <p:cNvPr id="45059" name="Rectangle 3"/>
          <p:cNvSpPr>
            <a:spLocks noGrp="1" noChangeArrowheads="1"/>
          </p:cNvSpPr>
          <p:nvPr>
            <p:ph type="body" idx="1"/>
          </p:nvPr>
        </p:nvSpPr>
        <p:spPr/>
        <p:txBody>
          <a:bodyPr/>
          <a:lstStyle/>
          <a:p>
            <a:pPr>
              <a:lnSpc>
                <a:spcPct val="90000"/>
              </a:lnSpc>
            </a:pPr>
            <a:r>
              <a:rPr lang="en-US">
                <a:cs typeface="Times New Roman" pitchFamily="18" charset="0"/>
              </a:rPr>
              <a:t>Ethical theories can guide us in our analysis of moral issues involving cyber-technology. </a:t>
            </a:r>
          </a:p>
          <a:p>
            <a:pPr>
              <a:lnSpc>
                <a:spcPct val="90000"/>
              </a:lnSpc>
            </a:pPr>
            <a:r>
              <a:rPr lang="en-US">
                <a:cs typeface="Times New Roman" pitchFamily="18" charset="0"/>
              </a:rPr>
              <a:t>Is there a simpler, alternative scheme that we could use in our moral deliberations?</a:t>
            </a:r>
          </a:p>
          <a:p>
            <a:pPr>
              <a:lnSpc>
                <a:spcPct val="90000"/>
              </a:lnSpc>
            </a:pPr>
            <a:r>
              <a:rPr lang="en-US">
                <a:cs typeface="Times New Roman" pitchFamily="18" charset="0"/>
              </a:rPr>
              <a:t>Why not simply follow the "golden rule" or follow one's own conscience?</a:t>
            </a:r>
            <a:r>
              <a:rPr lang="en-US"/>
              <a:t>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26</a:t>
            </a:fld>
            <a:endParaRPr lang="en-US">
              <a:solidFill>
                <a:srgbClr val="000000"/>
              </a:solidFill>
            </a:endParaRPr>
          </a:p>
        </p:txBody>
      </p:sp>
    </p:spTree>
    <p:extLst>
      <p:ext uri="{BB962C8B-B14F-4D97-AF65-F5344CB8AC3E}">
        <p14:creationId xmlns:p14="http://schemas.microsoft.com/office/powerpoint/2010/main" xmlns="" val="452891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b="1">
                <a:cs typeface="Times New Roman" pitchFamily="18" charset="0"/>
              </a:rPr>
              <a:t>Following the Golden Rule </a:t>
            </a:r>
            <a:endParaRPr lang="en-US"/>
          </a:p>
        </p:txBody>
      </p:sp>
      <p:sp>
        <p:nvSpPr>
          <p:cNvPr id="46083" name="Rectangle 3"/>
          <p:cNvSpPr>
            <a:spLocks noGrp="1" noChangeArrowheads="1"/>
          </p:cNvSpPr>
          <p:nvPr>
            <p:ph type="body" idx="1"/>
          </p:nvPr>
        </p:nvSpPr>
        <p:spPr/>
        <p:txBody>
          <a:bodyPr/>
          <a:lstStyle/>
          <a:p>
            <a:pPr>
              <a:lnSpc>
                <a:spcPct val="80000"/>
              </a:lnSpc>
            </a:pPr>
            <a:r>
              <a:rPr lang="en-US" sz="2800"/>
              <a:t>No one </a:t>
            </a:r>
            <a:r>
              <a:rPr lang="en-US" sz="2800">
                <a:solidFill>
                  <a:srgbClr val="000000"/>
                </a:solidFill>
                <a:cs typeface="Times New Roman" pitchFamily="18" charset="0"/>
              </a:rPr>
              <a:t>one would ever object to the spirit the golden rule: "Do unto others as you would have them do unto you." </a:t>
            </a:r>
          </a:p>
          <a:p>
            <a:pPr>
              <a:lnSpc>
                <a:spcPct val="80000"/>
              </a:lnSpc>
            </a:pPr>
            <a:r>
              <a:rPr lang="en-US" sz="2800">
                <a:solidFill>
                  <a:srgbClr val="000000"/>
                </a:solidFill>
                <a:cs typeface="Times New Roman" pitchFamily="18" charset="0"/>
              </a:rPr>
              <a:t>This rule assumes that whatever I am willing to accept that you do unto me, you would also be willing to accept that I do unto you. </a:t>
            </a:r>
          </a:p>
          <a:p>
            <a:pPr>
              <a:lnSpc>
                <a:spcPct val="80000"/>
              </a:lnSpc>
            </a:pPr>
            <a:r>
              <a:rPr lang="en-US" sz="2800">
                <a:solidFill>
                  <a:srgbClr val="000000"/>
                </a:solidFill>
                <a:cs typeface="Times New Roman" pitchFamily="18" charset="0"/>
              </a:rPr>
              <a:t>Suppose that if I were a programmer I would be willing to give away my software programs for free. </a:t>
            </a:r>
          </a:p>
          <a:p>
            <a:pPr lvl="1">
              <a:lnSpc>
                <a:spcPct val="80000"/>
              </a:lnSpc>
            </a:pPr>
            <a:r>
              <a:rPr lang="en-US" sz="2400">
                <a:solidFill>
                  <a:srgbClr val="000000"/>
                </a:solidFill>
                <a:cs typeface="Times New Roman" pitchFamily="18" charset="0"/>
              </a:rPr>
              <a:t>Does it follow that I should expect others to do the same for me? </a:t>
            </a:r>
            <a:endParaRPr lang="en-US" sz="24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xmlns="" val="2418424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6083">
                                            <p:txEl>
                                              <p:pRg st="3" end="3"/>
                                            </p:txEl>
                                          </p:spTgt>
                                        </p:tgtEl>
                                        <p:attrNameLst>
                                          <p:attrName>style.visibility</p:attrName>
                                        </p:attrNameLst>
                                      </p:cBhvr>
                                      <p:to>
                                        <p:strVal val="visible"/>
                                      </p:to>
                                    </p:set>
                                    <p:anim calcmode="lin" valueType="num">
                                      <p:cBhvr additive="base">
                                        <p:cTn id="23"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Following your Conscience</a:t>
            </a:r>
          </a:p>
        </p:txBody>
      </p:sp>
      <p:sp>
        <p:nvSpPr>
          <p:cNvPr id="47107"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On the face of it, the notion of following one's conscience seems like a reasonable maxim. </a:t>
            </a:r>
          </a:p>
          <a:p>
            <a:pPr>
              <a:lnSpc>
                <a:spcPct val="90000"/>
              </a:lnSpc>
            </a:pPr>
            <a:r>
              <a:rPr lang="en-US" sz="2800">
                <a:solidFill>
                  <a:srgbClr val="000000"/>
                </a:solidFill>
                <a:cs typeface="Times New Roman" pitchFamily="18" charset="0"/>
              </a:rPr>
              <a:t>But it is also a dangerous principle or rule for grounding one’s choices for acting morally.</a:t>
            </a:r>
          </a:p>
          <a:p>
            <a:pPr>
              <a:lnSpc>
                <a:spcPct val="90000"/>
              </a:lnSpc>
            </a:pPr>
            <a:r>
              <a:rPr lang="en-US" sz="2800">
                <a:solidFill>
                  <a:srgbClr val="000000"/>
                </a:solidFill>
                <a:cs typeface="Times New Roman" pitchFamily="18" charset="0"/>
              </a:rPr>
              <a:t>Consider that the 9/11 terrorists might been following their individual consciences. </a:t>
            </a:r>
          </a:p>
          <a:p>
            <a:pPr>
              <a:lnSpc>
                <a:spcPct val="90000"/>
              </a:lnSpc>
            </a:pPr>
            <a:r>
              <a:rPr lang="en-US" sz="2800">
                <a:solidFill>
                  <a:srgbClr val="000000"/>
                </a:solidFill>
                <a:cs typeface="Times New Roman" pitchFamily="18" charset="0"/>
              </a:rPr>
              <a:t>Because conscience is very subjective, it cannot provide grounds for moral deliberation that are both rational and impartial.</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28</a:t>
            </a:fld>
            <a:endParaRPr lang="en-US">
              <a:solidFill>
                <a:srgbClr val="000000"/>
              </a:solidFill>
            </a:endParaRPr>
          </a:p>
        </p:txBody>
      </p:sp>
    </p:spTree>
    <p:extLst>
      <p:ext uri="{BB962C8B-B14F-4D97-AF65-F5344CB8AC3E}">
        <p14:creationId xmlns:p14="http://schemas.microsoft.com/office/powerpoint/2010/main" xmlns="" val="2644421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Four Ethical Theories</a:t>
            </a:r>
          </a:p>
        </p:txBody>
      </p:sp>
      <p:sp>
        <p:nvSpPr>
          <p:cNvPr id="51203" name="Rectangle 3"/>
          <p:cNvSpPr>
            <a:spLocks noGrp="1" noChangeArrowheads="1"/>
          </p:cNvSpPr>
          <p:nvPr>
            <p:ph type="body" idx="1"/>
          </p:nvPr>
        </p:nvSpPr>
        <p:spPr/>
        <p:txBody>
          <a:bodyPr/>
          <a:lstStyle/>
          <a:p>
            <a:r>
              <a:rPr lang="en-US"/>
              <a:t>Consequence-based</a:t>
            </a:r>
          </a:p>
          <a:p>
            <a:r>
              <a:rPr lang="en-US"/>
              <a:t>Duty-based</a:t>
            </a:r>
          </a:p>
          <a:p>
            <a:r>
              <a:rPr lang="en-US"/>
              <a:t>Contract-based</a:t>
            </a:r>
          </a:p>
          <a:p>
            <a:r>
              <a:rPr lang="en-US"/>
              <a:t>Character-based</a:t>
            </a:r>
          </a:p>
          <a:p>
            <a:endParaRPr lang="en-US"/>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29</a:t>
            </a:fld>
            <a:endParaRPr lang="en-US">
              <a:solidFill>
                <a:srgbClr val="000000"/>
              </a:solidFill>
            </a:endParaRPr>
          </a:p>
        </p:txBody>
      </p:sp>
    </p:spTree>
    <p:extLst>
      <p:ext uri="{BB962C8B-B14F-4D97-AF65-F5344CB8AC3E}">
        <p14:creationId xmlns:p14="http://schemas.microsoft.com/office/powerpoint/2010/main" xmlns="" val="11804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anim calcmode="lin" valueType="num">
                                      <p:cBhvr additive="base">
                                        <p:cTn id="19" dur="500" fill="hold"/>
                                        <p:tgtEl>
                                          <p:spTgt spid="512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03">
                                            <p:txEl>
                                              <p:pRg st="3" end="3"/>
                                            </p:txEl>
                                          </p:spTgt>
                                        </p:tgtEl>
                                        <p:attrNameLst>
                                          <p:attrName>style.visibility</p:attrName>
                                        </p:attrNameLst>
                                      </p:cBhvr>
                                      <p:to>
                                        <p:strVal val="visible"/>
                                      </p:to>
                                    </p:set>
                                    <p:anim calcmode="lin" valueType="num">
                                      <p:cBhvr additive="base">
                                        <p:cTn id="25" dur="500" fill="hold"/>
                                        <p:tgtEl>
                                          <p:spTgt spid="512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Ethics and Morality</a:t>
            </a:r>
          </a:p>
        </p:txBody>
      </p:sp>
      <p:sp>
        <p:nvSpPr>
          <p:cNvPr id="12291" name="Rectangle 3"/>
          <p:cNvSpPr>
            <a:spLocks noGrp="1" noChangeArrowheads="1"/>
          </p:cNvSpPr>
          <p:nvPr>
            <p:ph type="body" idx="1"/>
          </p:nvPr>
        </p:nvSpPr>
        <p:spPr/>
        <p:txBody>
          <a:bodyPr/>
          <a:lstStyle/>
          <a:p>
            <a:r>
              <a:rPr lang="en-US" sz="2800">
                <a:solidFill>
                  <a:srgbClr val="000000"/>
                </a:solidFill>
                <a:cs typeface="Times New Roman" pitchFamily="18" charset="0"/>
              </a:rPr>
              <a:t>The term </a:t>
            </a:r>
            <a:r>
              <a:rPr lang="en-US" sz="2800" i="1">
                <a:solidFill>
                  <a:srgbClr val="000000"/>
                </a:solidFill>
                <a:cs typeface="Times New Roman" pitchFamily="18" charset="0"/>
              </a:rPr>
              <a:t>Ethics </a:t>
            </a:r>
            <a:r>
              <a:rPr lang="en-US" sz="2800">
                <a:solidFill>
                  <a:srgbClr val="000000"/>
                </a:solidFill>
                <a:cs typeface="Times New Roman" pitchFamily="18" charset="0"/>
              </a:rPr>
              <a:t>is derived from</a:t>
            </a:r>
            <a:r>
              <a:rPr lang="en-US" sz="2800" i="1">
                <a:solidFill>
                  <a:srgbClr val="000000"/>
                </a:solidFill>
                <a:cs typeface="Times New Roman" pitchFamily="18" charset="0"/>
              </a:rPr>
              <a:t> Ethos</a:t>
            </a:r>
            <a:r>
              <a:rPr lang="en-US" sz="2800">
                <a:solidFill>
                  <a:srgbClr val="000000"/>
                </a:solidFill>
                <a:cs typeface="Times New Roman" pitchFamily="18" charset="0"/>
              </a:rPr>
              <a:t> (Greek), and </a:t>
            </a:r>
            <a:r>
              <a:rPr lang="en-US" sz="2800" i="1">
                <a:solidFill>
                  <a:srgbClr val="000000"/>
                </a:solidFill>
                <a:cs typeface="Times New Roman" pitchFamily="18" charset="0"/>
              </a:rPr>
              <a:t>Morality</a:t>
            </a:r>
            <a:r>
              <a:rPr lang="en-US" sz="2800">
                <a:solidFill>
                  <a:srgbClr val="000000"/>
                </a:solidFill>
                <a:cs typeface="Times New Roman" pitchFamily="18" charset="0"/>
              </a:rPr>
              <a:t> from </a:t>
            </a:r>
            <a:r>
              <a:rPr lang="en-US" sz="2800" i="1">
                <a:solidFill>
                  <a:srgbClr val="000000"/>
                </a:solidFill>
                <a:cs typeface="Times New Roman" pitchFamily="18" charset="0"/>
              </a:rPr>
              <a:t>Mores </a:t>
            </a:r>
            <a:r>
              <a:rPr lang="en-US" sz="2800">
                <a:solidFill>
                  <a:srgbClr val="000000"/>
                </a:solidFill>
                <a:cs typeface="Times New Roman" pitchFamily="18" charset="0"/>
              </a:rPr>
              <a:t>(Latin).  </a:t>
            </a:r>
          </a:p>
          <a:p>
            <a:r>
              <a:rPr lang="en-US" sz="2400">
                <a:solidFill>
                  <a:srgbClr val="000000"/>
                </a:solidFill>
                <a:cs typeface="Times New Roman" pitchFamily="18" charset="0"/>
              </a:rPr>
              <a:t>Both terms translate roughly into notions affecting “custom,” ”habit,” and “behavior.”</a:t>
            </a:r>
          </a:p>
          <a:p>
            <a:r>
              <a:rPr lang="en-US" sz="2800">
                <a:solidFill>
                  <a:srgbClr val="000000"/>
                </a:solidFill>
                <a:cs typeface="Times New Roman" pitchFamily="18" charset="0"/>
              </a:rPr>
              <a:t>Ethics is defined as </a:t>
            </a:r>
            <a:r>
              <a:rPr lang="en-US" sz="2800" i="1">
                <a:solidFill>
                  <a:srgbClr val="000000"/>
                </a:solidFill>
                <a:cs typeface="Times New Roman" pitchFamily="18" charset="0"/>
              </a:rPr>
              <a:t>the study of morality, which</a:t>
            </a:r>
            <a:r>
              <a:rPr lang="en-US" sz="2800">
                <a:solidFill>
                  <a:srgbClr val="000000"/>
                </a:solidFill>
                <a:cs typeface="Times New Roman" pitchFamily="18" charset="0"/>
              </a:rPr>
              <a:t> raises two questions: </a:t>
            </a:r>
          </a:p>
          <a:p>
            <a:r>
              <a:rPr lang="en-US" sz="2400">
                <a:solidFill>
                  <a:srgbClr val="000000"/>
                </a:solidFill>
                <a:cs typeface="Times New Roman" pitchFamily="18" charset="0"/>
              </a:rPr>
              <a:t>(a) What is </a:t>
            </a:r>
            <a:r>
              <a:rPr lang="en-US" sz="2400" i="1">
                <a:solidFill>
                  <a:srgbClr val="000000"/>
                </a:solidFill>
                <a:cs typeface="Times New Roman" pitchFamily="18" charset="0"/>
              </a:rPr>
              <a:t>morality</a:t>
            </a:r>
            <a:r>
              <a:rPr lang="en-US" sz="2400">
                <a:solidFill>
                  <a:srgbClr val="000000"/>
                </a:solidFill>
                <a:cs typeface="Times New Roman" pitchFamily="18" charset="0"/>
              </a:rPr>
              <a:t>?</a:t>
            </a:r>
          </a:p>
          <a:p>
            <a:r>
              <a:rPr lang="en-US" sz="2400">
                <a:solidFill>
                  <a:srgbClr val="000000"/>
                </a:solidFill>
                <a:cs typeface="Times New Roman" pitchFamily="18" charset="0"/>
              </a:rPr>
              <a:t>(b) What is </a:t>
            </a:r>
            <a:r>
              <a:rPr lang="en-US" sz="2400" i="1">
                <a:solidFill>
                  <a:srgbClr val="000000"/>
                </a:solidFill>
                <a:cs typeface="Times New Roman" pitchFamily="18" charset="0"/>
              </a:rPr>
              <a:t>the study of morality</a:t>
            </a:r>
            <a:r>
              <a:rPr lang="en-US" sz="2400">
                <a:solidFill>
                  <a:srgbClr val="000000"/>
                </a:solidFill>
                <a:cs typeface="Times New Roman" pitchFamily="18" charset="0"/>
              </a:rPr>
              <a:t>?</a:t>
            </a:r>
          </a:p>
          <a:p>
            <a:endParaRPr lang="en-US" sz="24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xmlns="" val="886537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Consequence-based Ethical Theories</a:t>
            </a:r>
          </a:p>
        </p:txBody>
      </p:sp>
      <p:sp>
        <p:nvSpPr>
          <p:cNvPr id="52227" name="Rectangle 3"/>
          <p:cNvSpPr>
            <a:spLocks noGrp="1" noChangeArrowheads="1"/>
          </p:cNvSpPr>
          <p:nvPr>
            <p:ph type="body" idx="1"/>
          </p:nvPr>
        </p:nvSpPr>
        <p:spPr/>
        <p:txBody>
          <a:bodyPr/>
          <a:lstStyle/>
          <a:p>
            <a:pPr>
              <a:lnSpc>
                <a:spcPct val="90000"/>
              </a:lnSpc>
            </a:pPr>
            <a:r>
              <a:rPr lang="en-US" sz="2800">
                <a:cs typeface="Times New Roman" pitchFamily="18" charset="0"/>
              </a:rPr>
              <a:t>Some argue that the primary goal of a moral system is to produce desirable consequences or outcomes for its members. </a:t>
            </a:r>
          </a:p>
          <a:p>
            <a:pPr>
              <a:lnSpc>
                <a:spcPct val="90000"/>
              </a:lnSpc>
            </a:pPr>
            <a:r>
              <a:rPr lang="en-US" sz="2800">
                <a:cs typeface="Times New Roman" pitchFamily="18" charset="0"/>
              </a:rPr>
              <a:t>On this view, the consequences (i.e., the ends achieved) of actions and policies that provide the ultimate standard against which moral decisions must be evaluated. </a:t>
            </a:r>
          </a:p>
          <a:p>
            <a:pPr>
              <a:lnSpc>
                <a:spcPct val="90000"/>
              </a:lnSpc>
            </a:pPr>
            <a:r>
              <a:rPr lang="en-US" sz="2800">
                <a:cs typeface="Times New Roman" pitchFamily="18" charset="0"/>
              </a:rPr>
              <a:t>So if choosing between acts A </a:t>
            </a:r>
            <a:r>
              <a:rPr lang="en-US" sz="2800" i="1">
                <a:cs typeface="Times New Roman" pitchFamily="18" charset="0"/>
              </a:rPr>
              <a:t>or</a:t>
            </a:r>
            <a:r>
              <a:rPr lang="en-US" sz="2800">
                <a:cs typeface="Times New Roman" pitchFamily="18" charset="0"/>
              </a:rPr>
              <a:t> B, the morally correct action will be the one that produces the most desirable outcome.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30</a:t>
            </a:fld>
            <a:endParaRPr lang="en-US">
              <a:solidFill>
                <a:srgbClr val="000000"/>
              </a:solidFill>
            </a:endParaRPr>
          </a:p>
        </p:txBody>
      </p:sp>
    </p:spTree>
    <p:extLst>
      <p:ext uri="{BB962C8B-B14F-4D97-AF65-F5344CB8AC3E}">
        <p14:creationId xmlns:p14="http://schemas.microsoft.com/office/powerpoint/2010/main" xmlns="" val="1078578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Consequence-based Theories (Continued)</a:t>
            </a:r>
          </a:p>
        </p:txBody>
      </p:sp>
      <p:sp>
        <p:nvSpPr>
          <p:cNvPr id="53251" name="Rectangle 3"/>
          <p:cNvSpPr>
            <a:spLocks noGrp="1" noChangeArrowheads="1"/>
          </p:cNvSpPr>
          <p:nvPr>
            <p:ph type="body" idx="1"/>
          </p:nvPr>
        </p:nvSpPr>
        <p:spPr/>
        <p:txBody>
          <a:bodyPr/>
          <a:lstStyle/>
          <a:p>
            <a:r>
              <a:rPr lang="en-US">
                <a:cs typeface="Times New Roman" pitchFamily="18" charset="0"/>
              </a:rPr>
              <a:t>In determining the best ourcome, we can ask the question, </a:t>
            </a:r>
            <a:r>
              <a:rPr lang="en-US" i="1">
                <a:cs typeface="Times New Roman" pitchFamily="18" charset="0"/>
              </a:rPr>
              <a:t>whose outcome</a:t>
            </a:r>
            <a:r>
              <a:rPr lang="en-US">
                <a:cs typeface="Times New Roman" pitchFamily="18" charset="0"/>
              </a:rPr>
              <a:t>? </a:t>
            </a:r>
          </a:p>
          <a:p>
            <a:r>
              <a:rPr lang="en-US" i="1">
                <a:cs typeface="Times New Roman" pitchFamily="18" charset="0"/>
              </a:rPr>
              <a:t>Utilitarians </a:t>
            </a:r>
            <a:r>
              <a:rPr lang="en-US">
                <a:cs typeface="Times New Roman" pitchFamily="18" charset="0"/>
              </a:rPr>
              <a:t>argue that it is the consequences of the greatest number of individuals, or the majority, in a given society that deserve consideration in moral deliberation. </a:t>
            </a:r>
            <a:endParaRPr lang="en-US"/>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31</a:t>
            </a:fld>
            <a:endParaRPr lang="en-US">
              <a:solidFill>
                <a:srgbClr val="000000"/>
              </a:solidFill>
            </a:endParaRPr>
          </a:p>
        </p:txBody>
      </p:sp>
    </p:spTree>
    <p:extLst>
      <p:ext uri="{BB962C8B-B14F-4D97-AF65-F5344CB8AC3E}">
        <p14:creationId xmlns:p14="http://schemas.microsoft.com/office/powerpoint/2010/main" xmlns="" val="564533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Consequence-based Theories: (Utilitarianism continued)</a:t>
            </a:r>
          </a:p>
        </p:txBody>
      </p:sp>
      <p:sp>
        <p:nvSpPr>
          <p:cNvPr id="54275" name="Rectangle 3"/>
          <p:cNvSpPr>
            <a:spLocks noGrp="1" noChangeArrowheads="1"/>
          </p:cNvSpPr>
          <p:nvPr>
            <p:ph type="body" idx="1"/>
          </p:nvPr>
        </p:nvSpPr>
        <p:spPr/>
        <p:txBody>
          <a:bodyPr/>
          <a:lstStyle/>
          <a:p>
            <a:pPr>
              <a:lnSpc>
                <a:spcPct val="90000"/>
              </a:lnSpc>
            </a:pPr>
            <a:r>
              <a:rPr lang="en-US">
                <a:cs typeface="Times New Roman" pitchFamily="18" charset="0"/>
              </a:rPr>
              <a:t>According to the utilitarian theory:</a:t>
            </a:r>
          </a:p>
          <a:p>
            <a:pPr>
              <a:lnSpc>
                <a:spcPct val="90000"/>
              </a:lnSpc>
              <a:buFont typeface="Wingdings" pitchFamily="2" charset="2"/>
              <a:buNone/>
            </a:pPr>
            <a:r>
              <a:rPr lang="en-US"/>
              <a:t> </a:t>
            </a:r>
          </a:p>
          <a:p>
            <a:pPr>
              <a:lnSpc>
                <a:spcPct val="90000"/>
              </a:lnSpc>
              <a:buFont typeface="Wingdings" pitchFamily="2" charset="2"/>
              <a:buNone/>
            </a:pPr>
            <a:r>
              <a:rPr lang="en-US" i="1">
                <a:solidFill>
                  <a:srgbClr val="000000"/>
                </a:solidFill>
                <a:cs typeface="Times New Roman" pitchFamily="18" charset="0"/>
              </a:rPr>
              <a:t>   An individual act (X) or a social policy (Y) is morally permissible if the consequences that result from (X) or (Y) produce the greatest amount of good for the greatest number of persons affected by the act or policy.</a:t>
            </a:r>
            <a:endParaRPr lang="en-US"/>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32</a:t>
            </a:fld>
            <a:endParaRPr lang="en-US">
              <a:solidFill>
                <a:srgbClr val="000000"/>
              </a:solidFill>
            </a:endParaRPr>
          </a:p>
        </p:txBody>
      </p:sp>
    </p:spTree>
    <p:extLst>
      <p:ext uri="{BB962C8B-B14F-4D97-AF65-F5344CB8AC3E}">
        <p14:creationId xmlns:p14="http://schemas.microsoft.com/office/powerpoint/2010/main" xmlns="" val="504635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Consequence-based Theories: (Utilitarianism continued)</a:t>
            </a:r>
          </a:p>
        </p:txBody>
      </p:sp>
      <p:sp>
        <p:nvSpPr>
          <p:cNvPr id="55299" name="Rectangle 3"/>
          <p:cNvSpPr>
            <a:spLocks noGrp="1" noChangeArrowheads="1"/>
          </p:cNvSpPr>
          <p:nvPr>
            <p:ph type="body" idx="1"/>
          </p:nvPr>
        </p:nvSpPr>
        <p:spPr/>
        <p:txBody>
          <a:bodyPr/>
          <a:lstStyle/>
          <a:p>
            <a:r>
              <a:rPr lang="en-US">
                <a:solidFill>
                  <a:srgbClr val="000000"/>
                </a:solidFill>
                <a:cs typeface="Times New Roman" pitchFamily="18" charset="0"/>
              </a:rPr>
              <a:t>Utilitarians draw on two key points in defending their theory:</a:t>
            </a:r>
          </a:p>
          <a:p>
            <a:r>
              <a:rPr lang="en-US">
                <a:solidFill>
                  <a:srgbClr val="000000"/>
                </a:solidFill>
                <a:cs typeface="Times New Roman" pitchFamily="18" charset="0"/>
              </a:rPr>
              <a:t>(i) the principle of social utility should be used to determine morality;</a:t>
            </a:r>
          </a:p>
          <a:p>
            <a:r>
              <a:rPr lang="en-US">
                <a:cs typeface="Times New Roman" pitchFamily="18" charset="0"/>
              </a:rPr>
              <a:t>(ii) the belief that social utility can be measured by the amount of happiness produced.</a:t>
            </a:r>
            <a:endParaRPr lang="en-US"/>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33</a:t>
            </a:fld>
            <a:endParaRPr lang="en-US">
              <a:solidFill>
                <a:srgbClr val="000000"/>
              </a:solidFill>
            </a:endParaRPr>
          </a:p>
        </p:txBody>
      </p:sp>
    </p:spTree>
    <p:extLst>
      <p:ext uri="{BB962C8B-B14F-4D97-AF65-F5344CB8AC3E}">
        <p14:creationId xmlns:p14="http://schemas.microsoft.com/office/powerpoint/2010/main" xmlns="" val="3998241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Act Utilitarianism</a:t>
            </a:r>
          </a:p>
        </p:txBody>
      </p:sp>
      <p:sp>
        <p:nvSpPr>
          <p:cNvPr id="58371" name="Rectangle 3"/>
          <p:cNvSpPr>
            <a:spLocks noGrp="1" noChangeArrowheads="1"/>
          </p:cNvSpPr>
          <p:nvPr>
            <p:ph type="body" idx="1"/>
          </p:nvPr>
        </p:nvSpPr>
        <p:spPr/>
        <p:txBody>
          <a:bodyPr/>
          <a:lstStyle/>
          <a:p>
            <a:r>
              <a:rPr lang="en-US">
                <a:solidFill>
                  <a:srgbClr val="000000"/>
                </a:solidFill>
                <a:cs typeface="Times New Roman" pitchFamily="18" charset="0"/>
              </a:rPr>
              <a:t>According to act utilitarians:</a:t>
            </a:r>
          </a:p>
          <a:p>
            <a:pPr>
              <a:buFont typeface="Wingdings" pitchFamily="2" charset="2"/>
              <a:buNone/>
            </a:pPr>
            <a:endParaRPr lang="en-US">
              <a:solidFill>
                <a:srgbClr val="000000"/>
              </a:solidFill>
              <a:cs typeface="Times New Roman" pitchFamily="18" charset="0"/>
            </a:endParaRPr>
          </a:p>
          <a:p>
            <a:pPr>
              <a:buFont typeface="Wingdings" pitchFamily="2" charset="2"/>
              <a:buNone/>
            </a:pPr>
            <a:r>
              <a:rPr lang="en-US">
                <a:solidFill>
                  <a:srgbClr val="000000"/>
                </a:solidFill>
                <a:cs typeface="Times New Roman" pitchFamily="18" charset="0"/>
              </a:rPr>
              <a:t>   An </a:t>
            </a:r>
            <a:r>
              <a:rPr lang="en-US" i="1">
                <a:solidFill>
                  <a:srgbClr val="000000"/>
                </a:solidFill>
                <a:cs typeface="Times New Roman" pitchFamily="18" charset="0"/>
              </a:rPr>
              <a:t>act</a:t>
            </a:r>
            <a:r>
              <a:rPr lang="en-US">
                <a:solidFill>
                  <a:srgbClr val="000000"/>
                </a:solidFill>
                <a:cs typeface="Times New Roman" pitchFamily="18" charset="0"/>
              </a:rPr>
              <a:t>, </a:t>
            </a:r>
            <a:r>
              <a:rPr lang="en-US" i="1">
                <a:solidFill>
                  <a:srgbClr val="000000"/>
                </a:solidFill>
                <a:cs typeface="Times New Roman" pitchFamily="18" charset="0"/>
              </a:rPr>
              <a:t>X</a:t>
            </a:r>
            <a:r>
              <a:rPr lang="en-US">
                <a:solidFill>
                  <a:srgbClr val="000000"/>
                </a:solidFill>
                <a:cs typeface="Times New Roman" pitchFamily="18" charset="0"/>
              </a:rPr>
              <a:t>, is morally permissible if the consequences produced by doing </a:t>
            </a:r>
            <a:r>
              <a:rPr lang="en-US" i="1">
                <a:solidFill>
                  <a:srgbClr val="000000"/>
                </a:solidFill>
                <a:cs typeface="Times New Roman" pitchFamily="18" charset="0"/>
              </a:rPr>
              <a:t>X</a:t>
            </a:r>
            <a:r>
              <a:rPr lang="en-US">
                <a:solidFill>
                  <a:srgbClr val="000000"/>
                </a:solidFill>
                <a:cs typeface="Times New Roman" pitchFamily="18" charset="0"/>
              </a:rPr>
              <a:t> result in the greatest good for the greatest number of persons affected by </a:t>
            </a:r>
            <a:r>
              <a:rPr lang="en-US" i="1">
                <a:solidFill>
                  <a:srgbClr val="000000"/>
                </a:solidFill>
                <a:cs typeface="Times New Roman" pitchFamily="18" charset="0"/>
              </a:rPr>
              <a:t>X</a:t>
            </a:r>
            <a:r>
              <a:rPr lang="en-US">
                <a:solidFill>
                  <a:srgbClr val="000000"/>
                </a:solidFill>
                <a:cs typeface="Times New Roman" pitchFamily="18" charset="0"/>
              </a:rPr>
              <a:t>.</a:t>
            </a:r>
          </a:p>
          <a:p>
            <a:endParaRPr lang="en-US"/>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34</a:t>
            </a:fld>
            <a:endParaRPr lang="en-US">
              <a:solidFill>
                <a:srgbClr val="000000"/>
              </a:solidFill>
            </a:endParaRPr>
          </a:p>
        </p:txBody>
      </p:sp>
    </p:spTree>
    <p:extLst>
      <p:ext uri="{BB962C8B-B14F-4D97-AF65-F5344CB8AC3E}">
        <p14:creationId xmlns:p14="http://schemas.microsoft.com/office/powerpoint/2010/main" xmlns="" val="4251692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 calcmode="lin" valueType="num">
                                      <p:cBhvr additive="base">
                                        <p:cTn id="13"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Criticism of Act Utilitarianism</a:t>
            </a:r>
          </a:p>
        </p:txBody>
      </p:sp>
      <p:sp>
        <p:nvSpPr>
          <p:cNvPr id="59395" name="Rectangle 3"/>
          <p:cNvSpPr>
            <a:spLocks noGrp="1" noChangeArrowheads="1"/>
          </p:cNvSpPr>
          <p:nvPr>
            <p:ph type="body" idx="1"/>
          </p:nvPr>
        </p:nvSpPr>
        <p:spPr/>
        <p:txBody>
          <a:bodyPr/>
          <a:lstStyle/>
          <a:p>
            <a:r>
              <a:rPr lang="en-US" sz="2800">
                <a:cs typeface="Times New Roman" pitchFamily="18" charset="0"/>
              </a:rPr>
              <a:t>Critics reject the emphasis on the consequence of individual acts.</a:t>
            </a:r>
          </a:p>
          <a:p>
            <a:r>
              <a:rPr lang="en-US" sz="2800">
                <a:cs typeface="Times New Roman" pitchFamily="18" charset="0"/>
              </a:rPr>
              <a:t>They point out that in our day-to-day activities, we tend not to deliberate on each individual action as if that action were unique.</a:t>
            </a:r>
          </a:p>
          <a:p>
            <a:r>
              <a:rPr lang="en-US" sz="2800">
                <a:cs typeface="Times New Roman" pitchFamily="18" charset="0"/>
              </a:rPr>
              <a:t>Rather, we are inclined to deliberate on the basis of certain principles or general rules that guide our behavior.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35</a:t>
            </a:fld>
            <a:endParaRPr lang="en-US">
              <a:solidFill>
                <a:srgbClr val="000000"/>
              </a:solidFill>
            </a:endParaRPr>
          </a:p>
        </p:txBody>
      </p:sp>
    </p:spTree>
    <p:extLst>
      <p:ext uri="{BB962C8B-B14F-4D97-AF65-F5344CB8AC3E}">
        <p14:creationId xmlns:p14="http://schemas.microsoft.com/office/powerpoint/2010/main" xmlns="" val="4036720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Criticism of Act Utilitarianism (continued)</a:t>
            </a:r>
          </a:p>
        </p:txBody>
      </p:sp>
      <p:sp>
        <p:nvSpPr>
          <p:cNvPr id="60419" name="Rectangle 3"/>
          <p:cNvSpPr>
            <a:spLocks noGrp="1" noChangeArrowheads="1"/>
          </p:cNvSpPr>
          <p:nvPr>
            <p:ph type="body" idx="1"/>
          </p:nvPr>
        </p:nvSpPr>
        <p:spPr/>
        <p:txBody>
          <a:bodyPr/>
          <a:lstStyle/>
          <a:p>
            <a:r>
              <a:rPr lang="en-US" sz="2800">
                <a:cs typeface="Times New Roman" pitchFamily="18" charset="0"/>
              </a:rPr>
              <a:t>Consider some principles that may guide your behavior as a consumer. </a:t>
            </a:r>
          </a:p>
          <a:p>
            <a:r>
              <a:rPr lang="en-US" sz="2800">
                <a:cs typeface="Times New Roman" pitchFamily="18" charset="0"/>
              </a:rPr>
              <a:t>Each time that you enter a store, do you ask yourself the following question: “Shall I steal item X in at this particular time?" </a:t>
            </a:r>
          </a:p>
          <a:p>
            <a:r>
              <a:rPr lang="en-US" sz="2800">
                <a:cs typeface="Times New Roman" pitchFamily="18" charset="0"/>
              </a:rPr>
              <a:t>Or have you already formulated certain general principles that guide your individual actions, such as a principle to the effect: "It is never morally permissible to steal."</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36</a:t>
            </a:fld>
            <a:endParaRPr lang="en-US">
              <a:solidFill>
                <a:srgbClr val="000000"/>
              </a:solidFill>
            </a:endParaRPr>
          </a:p>
        </p:txBody>
      </p:sp>
    </p:spTree>
    <p:extLst>
      <p:ext uri="{BB962C8B-B14F-4D97-AF65-F5344CB8AC3E}">
        <p14:creationId xmlns:p14="http://schemas.microsoft.com/office/powerpoint/2010/main" xmlns="" val="431504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Rule Utilitarianism</a:t>
            </a:r>
          </a:p>
        </p:txBody>
      </p:sp>
      <p:sp>
        <p:nvSpPr>
          <p:cNvPr id="61443"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Some utilitarians argue that it is the consequences that result from following </a:t>
            </a:r>
            <a:r>
              <a:rPr lang="en-US" sz="2800" i="1">
                <a:solidFill>
                  <a:srgbClr val="000000"/>
                </a:solidFill>
                <a:cs typeface="Times New Roman" pitchFamily="18" charset="0"/>
              </a:rPr>
              <a:t>rules</a:t>
            </a:r>
            <a:r>
              <a:rPr lang="en-US" sz="2800">
                <a:solidFill>
                  <a:srgbClr val="000000"/>
                </a:solidFill>
                <a:cs typeface="Times New Roman" pitchFamily="18" charset="0"/>
              </a:rPr>
              <a:t> or principles, not the consequences of individual acts, that are important.</a:t>
            </a:r>
          </a:p>
          <a:p>
            <a:pPr>
              <a:lnSpc>
                <a:spcPct val="90000"/>
              </a:lnSpc>
            </a:pPr>
            <a:r>
              <a:rPr lang="en-US" sz="2800">
                <a:solidFill>
                  <a:srgbClr val="000000"/>
                </a:solidFill>
                <a:cs typeface="Times New Roman" pitchFamily="18" charset="0"/>
              </a:rPr>
              <a:t>According to </a:t>
            </a:r>
            <a:r>
              <a:rPr lang="en-US" sz="2800" i="1">
                <a:solidFill>
                  <a:srgbClr val="000000"/>
                </a:solidFill>
                <a:cs typeface="Times New Roman" pitchFamily="18" charset="0"/>
              </a:rPr>
              <a:t>rule utilitarianism</a:t>
            </a:r>
            <a:r>
              <a:rPr lang="en-US" sz="2800">
                <a:solidFill>
                  <a:srgbClr val="000000"/>
                </a:solidFill>
                <a:cs typeface="Times New Roman" pitchFamily="18" charset="0"/>
              </a:rPr>
              <a:t>: </a:t>
            </a:r>
          </a:p>
          <a:p>
            <a:pPr>
              <a:lnSpc>
                <a:spcPct val="90000"/>
              </a:lnSpc>
              <a:buFont typeface="Wingdings" pitchFamily="2" charset="2"/>
              <a:buNone/>
            </a:pPr>
            <a:endParaRPr lang="en-US" sz="1200">
              <a:solidFill>
                <a:srgbClr val="000000"/>
              </a:solidFill>
              <a:cs typeface="Times New Roman" pitchFamily="18" charset="0"/>
            </a:endParaRPr>
          </a:p>
          <a:p>
            <a:pPr>
              <a:lnSpc>
                <a:spcPct val="90000"/>
              </a:lnSpc>
            </a:pPr>
            <a:r>
              <a:rPr lang="en-US" sz="2800">
                <a:solidFill>
                  <a:srgbClr val="000000"/>
                </a:solidFill>
                <a:cs typeface="Times New Roman" pitchFamily="18" charset="0"/>
              </a:rPr>
              <a:t>An act, </a:t>
            </a:r>
            <a:r>
              <a:rPr lang="en-US" sz="2800" i="1">
                <a:solidFill>
                  <a:srgbClr val="000000"/>
                </a:solidFill>
                <a:cs typeface="Times New Roman" pitchFamily="18" charset="0"/>
              </a:rPr>
              <a:t>X</a:t>
            </a:r>
            <a:r>
              <a:rPr lang="en-US" sz="2800">
                <a:solidFill>
                  <a:srgbClr val="000000"/>
                </a:solidFill>
                <a:cs typeface="Times New Roman" pitchFamily="18" charset="0"/>
              </a:rPr>
              <a:t>, is morally permissible if the consequences of following the general </a:t>
            </a:r>
            <a:r>
              <a:rPr lang="en-US" sz="2800" i="1">
                <a:solidFill>
                  <a:srgbClr val="000000"/>
                </a:solidFill>
                <a:cs typeface="Times New Roman" pitchFamily="18" charset="0"/>
              </a:rPr>
              <a:t>rule</a:t>
            </a:r>
            <a:r>
              <a:rPr lang="en-US" sz="2800">
                <a:solidFill>
                  <a:srgbClr val="000000"/>
                </a:solidFill>
                <a:cs typeface="Times New Roman" pitchFamily="18" charset="0"/>
              </a:rPr>
              <a:t> (</a:t>
            </a:r>
            <a:r>
              <a:rPr lang="en-US" sz="2800" i="1">
                <a:solidFill>
                  <a:srgbClr val="000000"/>
                </a:solidFill>
                <a:cs typeface="Times New Roman" pitchFamily="18" charset="0"/>
              </a:rPr>
              <a:t>Y</a:t>
            </a:r>
            <a:r>
              <a:rPr lang="en-US" sz="2800">
                <a:solidFill>
                  <a:srgbClr val="000000"/>
                </a:solidFill>
                <a:cs typeface="Times New Roman" pitchFamily="18" charset="0"/>
              </a:rPr>
              <a:t>), of which act </a:t>
            </a:r>
            <a:r>
              <a:rPr lang="en-US" sz="2800" i="1">
                <a:solidFill>
                  <a:srgbClr val="000000"/>
                </a:solidFill>
                <a:cs typeface="Times New Roman" pitchFamily="18" charset="0"/>
              </a:rPr>
              <a:t>X</a:t>
            </a:r>
            <a:r>
              <a:rPr lang="en-US" sz="2800">
                <a:solidFill>
                  <a:srgbClr val="000000"/>
                </a:solidFill>
                <a:cs typeface="Times New Roman" pitchFamily="18" charset="0"/>
              </a:rPr>
              <a:t> is an instance, would bring about the greatest good for the greatest number.</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37</a:t>
            </a:fld>
            <a:endParaRPr lang="en-US">
              <a:solidFill>
                <a:srgbClr val="000000"/>
              </a:solidFill>
            </a:endParaRPr>
          </a:p>
        </p:txBody>
      </p:sp>
    </p:spTree>
    <p:extLst>
      <p:ext uri="{BB962C8B-B14F-4D97-AF65-F5344CB8AC3E}">
        <p14:creationId xmlns:p14="http://schemas.microsoft.com/office/powerpoint/2010/main" xmlns="" val="2258142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Criticism of Rule Utilitarianism</a:t>
            </a:r>
          </a:p>
        </p:txBody>
      </p:sp>
      <p:sp>
        <p:nvSpPr>
          <p:cNvPr id="62467"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Critics tend to attack one or both of the following aspects of utilitarian theory: </a:t>
            </a:r>
          </a:p>
          <a:p>
            <a:pPr>
              <a:lnSpc>
                <a:spcPct val="90000"/>
              </a:lnSpc>
            </a:pPr>
            <a:r>
              <a:rPr lang="en-US" sz="2800">
                <a:solidFill>
                  <a:srgbClr val="000000"/>
                </a:solidFill>
                <a:cs typeface="Times New Roman" pitchFamily="18" charset="0"/>
              </a:rPr>
              <a:t>(I) morality is ultimately tied to happiness or pleasure; </a:t>
            </a:r>
          </a:p>
          <a:p>
            <a:pPr>
              <a:lnSpc>
                <a:spcPct val="90000"/>
              </a:lnSpc>
            </a:pPr>
            <a:r>
              <a:rPr lang="en-US" sz="2800">
                <a:solidFill>
                  <a:srgbClr val="000000"/>
                </a:solidFill>
                <a:cs typeface="Times New Roman" pitchFamily="18" charset="0"/>
              </a:rPr>
              <a:t>(II) morality can ultimately be determined by consequences (of either acts or policies).</a:t>
            </a:r>
          </a:p>
          <a:p>
            <a:pPr>
              <a:lnSpc>
                <a:spcPct val="90000"/>
              </a:lnSpc>
            </a:pPr>
            <a:r>
              <a:rPr lang="en-US" sz="2800">
                <a:solidFill>
                  <a:srgbClr val="000000"/>
                </a:solidFill>
                <a:cs typeface="Times New Roman" pitchFamily="18" charset="0"/>
              </a:rPr>
              <a:t>Critics of utilitarianism ague that morality can be grounded neither in consequences nor in happiness. </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xmlns="" val="1899062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67">
                                            <p:txEl>
                                              <p:pRg st="3" end="3"/>
                                            </p:txEl>
                                          </p:spTgt>
                                        </p:tgtEl>
                                        <p:attrNameLst>
                                          <p:attrName>style.visibility</p:attrName>
                                        </p:attrNameLst>
                                      </p:cBhvr>
                                      <p:to>
                                        <p:strVal val="visible"/>
                                      </p:to>
                                    </p:set>
                                    <p:anim calcmode="lin" valueType="num">
                                      <p:cBhvr additive="base">
                                        <p:cTn id="25"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b="1">
                <a:cs typeface="Times New Roman" pitchFamily="18" charset="0"/>
              </a:rPr>
              <a:t>Duty-based Ethical Theories</a:t>
            </a:r>
            <a:r>
              <a:rPr lang="en-US"/>
              <a:t> </a:t>
            </a:r>
          </a:p>
        </p:txBody>
      </p:sp>
      <p:sp>
        <p:nvSpPr>
          <p:cNvPr id="63491" name="Rectangle 3"/>
          <p:cNvSpPr>
            <a:spLocks noGrp="1" noChangeArrowheads="1"/>
          </p:cNvSpPr>
          <p:nvPr>
            <p:ph type="body" idx="1"/>
          </p:nvPr>
        </p:nvSpPr>
        <p:spPr/>
        <p:txBody>
          <a:bodyPr/>
          <a:lstStyle/>
          <a:p>
            <a:r>
              <a:rPr lang="en-US" sz="2800">
                <a:cs typeface="Times New Roman" pitchFamily="18" charset="0"/>
              </a:rPr>
              <a:t>Immanuel Kant argued that morality must ultimately be grounded in the concept of </a:t>
            </a:r>
            <a:r>
              <a:rPr lang="en-US" sz="2800" i="1">
                <a:cs typeface="Times New Roman" pitchFamily="18" charset="0"/>
              </a:rPr>
              <a:t>duty</a:t>
            </a:r>
            <a:r>
              <a:rPr lang="en-US" sz="2800">
                <a:cs typeface="Times New Roman" pitchFamily="18" charset="0"/>
              </a:rPr>
              <a:t> or obligations that humans have to one another.</a:t>
            </a:r>
          </a:p>
          <a:p>
            <a:r>
              <a:rPr lang="en-US" sz="2800">
                <a:cs typeface="Times New Roman" pitchFamily="18" charset="0"/>
              </a:rPr>
              <a:t>For Kant, morality can never be grounded in the consequences of human actions. </a:t>
            </a:r>
          </a:p>
          <a:p>
            <a:r>
              <a:rPr lang="en-US" sz="2800">
                <a:cs typeface="Times New Roman" pitchFamily="18" charset="0"/>
              </a:rPr>
              <a:t>Thus, in Kant’s view, morality has nothing to do with the promotion of happiness or the achievement of desirable consequences.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xmlns="" val="682623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What is Morality?</a:t>
            </a:r>
          </a:p>
        </p:txBody>
      </p:sp>
      <p:sp>
        <p:nvSpPr>
          <p:cNvPr id="13315"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Morality can be defined as: </a:t>
            </a:r>
          </a:p>
          <a:p>
            <a:pPr>
              <a:lnSpc>
                <a:spcPct val="90000"/>
              </a:lnSpc>
              <a:buFont typeface="Wingdings" pitchFamily="2" charset="2"/>
              <a:buNone/>
            </a:pPr>
            <a:endParaRPr lang="en-US" sz="900">
              <a:solidFill>
                <a:srgbClr val="000000"/>
              </a:solidFill>
              <a:cs typeface="Times New Roman" pitchFamily="18" charset="0"/>
            </a:endParaRPr>
          </a:p>
          <a:p>
            <a:pPr>
              <a:lnSpc>
                <a:spcPct val="90000"/>
              </a:lnSpc>
              <a:buFont typeface="Wingdings" pitchFamily="2" charset="2"/>
              <a:buNone/>
            </a:pPr>
            <a:r>
              <a:rPr lang="en-US" sz="2800" i="1">
                <a:solidFill>
                  <a:srgbClr val="000000"/>
                </a:solidFill>
                <a:cs typeface="Times New Roman" pitchFamily="18" charset="0"/>
              </a:rPr>
              <a:t>	a system of rules for guiding human conduct, and principles for evaluating those rules</a:t>
            </a:r>
            <a:r>
              <a:rPr lang="en-US" sz="2800">
                <a:solidFill>
                  <a:srgbClr val="000000"/>
                </a:solidFill>
                <a:cs typeface="Times New Roman" pitchFamily="18" charset="0"/>
              </a:rPr>
              <a:t>. </a:t>
            </a:r>
          </a:p>
          <a:p>
            <a:pPr>
              <a:lnSpc>
                <a:spcPct val="90000"/>
              </a:lnSpc>
              <a:buFont typeface="Wingdings" pitchFamily="2" charset="2"/>
              <a:buNone/>
            </a:pPr>
            <a:endParaRPr lang="en-US" sz="900">
              <a:solidFill>
                <a:srgbClr val="000000"/>
              </a:solidFill>
              <a:cs typeface="Times New Roman" pitchFamily="18" charset="0"/>
            </a:endParaRPr>
          </a:p>
          <a:p>
            <a:pPr>
              <a:lnSpc>
                <a:spcPct val="90000"/>
              </a:lnSpc>
              <a:buFont typeface="Wingdings" pitchFamily="2" charset="2"/>
              <a:buNone/>
            </a:pPr>
            <a:r>
              <a:rPr lang="en-US" sz="2800">
                <a:solidFill>
                  <a:srgbClr val="000000"/>
                </a:solidFill>
                <a:cs typeface="Times New Roman" pitchFamily="18" charset="0"/>
              </a:rPr>
              <a:t> </a:t>
            </a:r>
            <a:r>
              <a:rPr lang="en-US" sz="2800">
                <a:cs typeface="Times New Roman" pitchFamily="18" charset="0"/>
              </a:rPr>
              <a:t>Two points are worth noting in this definition:</a:t>
            </a:r>
          </a:p>
          <a:p>
            <a:pPr lvl="1">
              <a:lnSpc>
                <a:spcPct val="90000"/>
              </a:lnSpc>
            </a:pPr>
            <a:r>
              <a:rPr lang="en-US" sz="2400">
                <a:cs typeface="Times New Roman" pitchFamily="18" charset="0"/>
              </a:rPr>
              <a:t>(i) morality is a </a:t>
            </a:r>
            <a:r>
              <a:rPr lang="en-US" sz="2400" i="1">
                <a:cs typeface="Times New Roman" pitchFamily="18" charset="0"/>
              </a:rPr>
              <a:t>system;</a:t>
            </a:r>
            <a:endParaRPr lang="en-US" sz="2400">
              <a:cs typeface="Times New Roman" pitchFamily="18" charset="0"/>
            </a:endParaRPr>
          </a:p>
          <a:p>
            <a:pPr lvl="1">
              <a:lnSpc>
                <a:spcPct val="90000"/>
              </a:lnSpc>
            </a:pPr>
            <a:r>
              <a:rPr lang="en-US" sz="2400">
                <a:cs typeface="Times New Roman" pitchFamily="18" charset="0"/>
              </a:rPr>
              <a:t>(ii) it is a system comprised of moral </a:t>
            </a:r>
            <a:r>
              <a:rPr lang="en-US" sz="2400" i="1">
                <a:cs typeface="Times New Roman" pitchFamily="18" charset="0"/>
              </a:rPr>
              <a:t>rules </a:t>
            </a:r>
            <a:r>
              <a:rPr lang="en-US" sz="2400">
                <a:cs typeface="Times New Roman" pitchFamily="18" charset="0"/>
              </a:rPr>
              <a:t>and </a:t>
            </a:r>
            <a:r>
              <a:rPr lang="en-US" sz="2400" i="1">
                <a:cs typeface="Times New Roman" pitchFamily="18" charset="0"/>
              </a:rPr>
              <a:t>principles</a:t>
            </a:r>
            <a:r>
              <a:rPr lang="en-US" sz="2400">
                <a:cs typeface="Times New Roman" pitchFamily="18" charset="0"/>
              </a:rPr>
              <a:t>. </a:t>
            </a:r>
          </a:p>
          <a:p>
            <a:pPr>
              <a:lnSpc>
                <a:spcPct val="90000"/>
              </a:lnSpc>
            </a:pPr>
            <a:r>
              <a:rPr lang="en-US" sz="2800">
                <a:cs typeface="Times New Roman" pitchFamily="18" charset="0"/>
              </a:rPr>
              <a:t>Moral rules can be understood as "rules of conduct," which are very similar to "policies."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a:t>
            </a:fld>
            <a:endParaRPr lang="en-US">
              <a:solidFill>
                <a:srgbClr val="000000"/>
              </a:solidFill>
            </a:endParaRPr>
          </a:p>
        </p:txBody>
      </p:sp>
    </p:spTree>
    <p:extLst>
      <p:ext uri="{BB962C8B-B14F-4D97-AF65-F5344CB8AC3E}">
        <p14:creationId xmlns:p14="http://schemas.microsoft.com/office/powerpoint/2010/main" xmlns="" val="308866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anim calcmode="lin" valueType="num">
                                      <p:cBhvr additive="base">
                                        <p:cTn id="23" dur="5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31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 calcmode="lin" valueType="num">
                                      <p:cBhvr additive="base">
                                        <p:cTn id="27" dur="5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3315">
                                            <p:txEl>
                                              <p:pRg st="7" end="7"/>
                                            </p:txEl>
                                          </p:spTgt>
                                        </p:tgtEl>
                                        <p:attrNameLst>
                                          <p:attrName>style.visibility</p:attrName>
                                        </p:attrNameLst>
                                      </p:cBhvr>
                                      <p:to>
                                        <p:strVal val="visible"/>
                                      </p:to>
                                    </p:set>
                                    <p:anim calcmode="lin" valueType="num">
                                      <p:cBhvr additive="base">
                                        <p:cTn id="33" dur="5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3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Duty-based Ethical Theories (Continued)</a:t>
            </a:r>
          </a:p>
        </p:txBody>
      </p:sp>
      <p:sp>
        <p:nvSpPr>
          <p:cNvPr id="64515" name="Rectangle 3"/>
          <p:cNvSpPr>
            <a:spLocks noGrp="1" noChangeArrowheads="1"/>
          </p:cNvSpPr>
          <p:nvPr>
            <p:ph type="body" idx="1"/>
          </p:nvPr>
        </p:nvSpPr>
        <p:spPr/>
        <p:txBody>
          <a:bodyPr/>
          <a:lstStyle/>
          <a:p>
            <a:pPr>
              <a:lnSpc>
                <a:spcPct val="90000"/>
              </a:lnSpc>
            </a:pPr>
            <a:r>
              <a:rPr lang="en-US" sz="2800">
                <a:cs typeface="Times New Roman" pitchFamily="18" charset="0"/>
              </a:rPr>
              <a:t>Kant rejects utilitarianism in particular, and all consequentialist ethical theories in general. </a:t>
            </a:r>
          </a:p>
          <a:p>
            <a:pPr>
              <a:lnSpc>
                <a:spcPct val="90000"/>
              </a:lnSpc>
            </a:pPr>
            <a:r>
              <a:rPr lang="en-US" sz="2800">
                <a:cs typeface="Times New Roman" pitchFamily="18" charset="0"/>
              </a:rPr>
              <a:t>He points out that, in some instances, performing our duties may result in our being unhappy and may not necessarily lead to consequences that are considered desirable. </a:t>
            </a:r>
          </a:p>
          <a:p>
            <a:pPr>
              <a:lnSpc>
                <a:spcPct val="90000"/>
              </a:lnSpc>
            </a:pPr>
            <a:r>
              <a:rPr lang="en-US" sz="2800">
                <a:cs typeface="Times New Roman" pitchFamily="18" charset="0"/>
              </a:rPr>
              <a:t>Theories in which the notion of duty or obligation serve a foundation for morality are called </a:t>
            </a:r>
            <a:r>
              <a:rPr lang="en-US" sz="2800" i="1">
                <a:cs typeface="Times New Roman" pitchFamily="18" charset="0"/>
              </a:rPr>
              <a:t>deontological</a:t>
            </a:r>
            <a:r>
              <a:rPr lang="en-US" sz="2800">
                <a:cs typeface="Times New Roman" pitchFamily="18" charset="0"/>
              </a:rPr>
              <a:t> theories because they derive their meaning from the Greek root </a:t>
            </a:r>
            <a:r>
              <a:rPr lang="en-US" sz="2800" i="1">
                <a:cs typeface="Times New Roman" pitchFamily="18" charset="0"/>
              </a:rPr>
              <a:t>deon</a:t>
            </a:r>
            <a:r>
              <a:rPr lang="en-US" sz="2800">
                <a:cs typeface="Times New Roman" pitchFamily="18" charset="0"/>
              </a:rPr>
              <a:t>, which means duty.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xmlns="" val="3738098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Duty-based Ethical Theories (Continued)</a:t>
            </a:r>
          </a:p>
        </p:txBody>
      </p:sp>
      <p:sp>
        <p:nvSpPr>
          <p:cNvPr id="65539" name="Rectangle 3"/>
          <p:cNvSpPr>
            <a:spLocks noGrp="1" noChangeArrowheads="1"/>
          </p:cNvSpPr>
          <p:nvPr>
            <p:ph type="body" idx="1"/>
          </p:nvPr>
        </p:nvSpPr>
        <p:spPr/>
        <p:txBody>
          <a:bodyPr/>
          <a:lstStyle/>
          <a:p>
            <a:r>
              <a:rPr lang="en-US">
                <a:cs typeface="Times New Roman" pitchFamily="18" charset="0"/>
              </a:rPr>
              <a:t>Kant defends his ethical theory on the grounds that:</a:t>
            </a:r>
          </a:p>
          <a:p>
            <a:r>
              <a:rPr lang="en-US">
                <a:cs typeface="Times New Roman" pitchFamily="18" charset="0"/>
              </a:rPr>
              <a:t>(1) humans are rational, autonomous agents;</a:t>
            </a:r>
          </a:p>
          <a:p>
            <a:r>
              <a:rPr lang="en-US">
                <a:cs typeface="Times New Roman" pitchFamily="18" charset="0"/>
              </a:rPr>
              <a:t>(2) human beings are ends-in-themselves, and not means to ends.</a:t>
            </a:r>
            <a:endParaRPr lang="en-US"/>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41</a:t>
            </a:fld>
            <a:endParaRPr lang="en-US">
              <a:solidFill>
                <a:srgbClr val="000000"/>
              </a:solidFill>
            </a:endParaRPr>
          </a:p>
        </p:txBody>
      </p:sp>
    </p:spTree>
    <p:extLst>
      <p:ext uri="{BB962C8B-B14F-4D97-AF65-F5344CB8AC3E}">
        <p14:creationId xmlns:p14="http://schemas.microsoft.com/office/powerpoint/2010/main" xmlns="" val="3927118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Rule Deontology</a:t>
            </a:r>
          </a:p>
        </p:txBody>
      </p:sp>
      <p:sp>
        <p:nvSpPr>
          <p:cNvPr id="66563"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For Kant, morality conforms to a standard or objective test, a principle that he calls the </a:t>
            </a:r>
            <a:r>
              <a:rPr lang="en-US" sz="2800" i="1">
                <a:solidFill>
                  <a:srgbClr val="000000"/>
                </a:solidFill>
                <a:cs typeface="Times New Roman" pitchFamily="18" charset="0"/>
              </a:rPr>
              <a:t>Categorical Imperative</a:t>
            </a:r>
            <a:r>
              <a:rPr lang="en-US" sz="2800">
                <a:solidFill>
                  <a:srgbClr val="000000"/>
                </a:solidFill>
                <a:cs typeface="Times New Roman" pitchFamily="18" charset="0"/>
              </a:rPr>
              <a:t>. </a:t>
            </a:r>
          </a:p>
          <a:p>
            <a:pPr>
              <a:lnSpc>
                <a:spcPct val="90000"/>
              </a:lnSpc>
            </a:pPr>
            <a:r>
              <a:rPr lang="en-US" sz="2800">
                <a:solidFill>
                  <a:srgbClr val="000000"/>
                </a:solidFill>
                <a:cs typeface="Times New Roman" pitchFamily="18" charset="0"/>
              </a:rPr>
              <a:t>Kant's imperative has a number of variations, one of which directs us to:</a:t>
            </a:r>
          </a:p>
          <a:p>
            <a:pPr>
              <a:lnSpc>
                <a:spcPct val="90000"/>
              </a:lnSpc>
              <a:buFont typeface="Wingdings" pitchFamily="2" charset="2"/>
              <a:buNone/>
            </a:pPr>
            <a:endParaRPr lang="en-US" sz="2800">
              <a:solidFill>
                <a:srgbClr val="000000"/>
              </a:solidFill>
              <a:cs typeface="Times New Roman" pitchFamily="18" charset="0"/>
            </a:endParaRPr>
          </a:p>
          <a:p>
            <a:pPr lvl="1">
              <a:lnSpc>
                <a:spcPct val="90000"/>
              </a:lnSpc>
              <a:buFont typeface="Wingdings" pitchFamily="2" charset="2"/>
              <a:buNone/>
            </a:pPr>
            <a:r>
              <a:rPr lang="en-US" sz="2400">
                <a:solidFill>
                  <a:srgbClr val="000000"/>
                </a:solidFill>
                <a:cs typeface="Times New Roman" pitchFamily="18" charset="0"/>
              </a:rPr>
              <a:t>   Act always on that maxim or principle (or rule) which ensures that all individuals will be treated as ends-in-themselves and never merely as a means to an end.</a:t>
            </a:r>
            <a:endParaRPr lang="en-US" sz="24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42</a:t>
            </a:fld>
            <a:endParaRPr lang="en-US">
              <a:solidFill>
                <a:srgbClr val="000000"/>
              </a:solidFill>
            </a:endParaRPr>
          </a:p>
        </p:txBody>
      </p:sp>
    </p:spTree>
    <p:extLst>
      <p:ext uri="{BB962C8B-B14F-4D97-AF65-F5344CB8AC3E}">
        <p14:creationId xmlns:p14="http://schemas.microsoft.com/office/powerpoint/2010/main" xmlns="" val="3109254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 calcmode="lin" valueType="num">
                                      <p:cBhvr additive="base">
                                        <p:cTn id="17"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65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Rule Deontology (Continued)</a:t>
            </a:r>
          </a:p>
        </p:txBody>
      </p:sp>
      <p:sp>
        <p:nvSpPr>
          <p:cNvPr id="67587" name="Rectangle 3"/>
          <p:cNvSpPr>
            <a:spLocks noGrp="1" noChangeArrowheads="1"/>
          </p:cNvSpPr>
          <p:nvPr>
            <p:ph type="body" idx="1"/>
          </p:nvPr>
        </p:nvSpPr>
        <p:spPr/>
        <p:txBody>
          <a:bodyPr/>
          <a:lstStyle/>
          <a:p>
            <a:r>
              <a:rPr lang="en-US">
                <a:solidFill>
                  <a:srgbClr val="000000"/>
                </a:solidFill>
                <a:cs typeface="Times New Roman" pitchFamily="18" charset="0"/>
              </a:rPr>
              <a:t>Another variation of the categorical imperative can be paraphrased as: </a:t>
            </a:r>
          </a:p>
          <a:p>
            <a:pPr>
              <a:buFont typeface="Wingdings" pitchFamily="2" charset="2"/>
              <a:buNone/>
            </a:pPr>
            <a:endParaRPr lang="en-US" sz="1400">
              <a:solidFill>
                <a:srgbClr val="000000"/>
              </a:solidFill>
              <a:cs typeface="Times New Roman" pitchFamily="18" charset="0"/>
            </a:endParaRPr>
          </a:p>
          <a:p>
            <a:pPr lvl="1">
              <a:buFont typeface="Wingdings" pitchFamily="2" charset="2"/>
              <a:buNone/>
            </a:pPr>
            <a:r>
              <a:rPr lang="en-US">
                <a:solidFill>
                  <a:srgbClr val="000000"/>
                </a:solidFill>
                <a:cs typeface="Times New Roman" pitchFamily="18" charset="0"/>
              </a:rPr>
              <a:t>   Always act on that maxim or principle (or rule) which can be universally binding, without exception, for all human beings.</a:t>
            </a:r>
            <a:endParaRPr lang="en-US" sz="1200">
              <a:cs typeface="Times New Roman" pitchFamily="18" charset="0"/>
            </a:endParaRP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43</a:t>
            </a:fld>
            <a:endParaRPr lang="en-US">
              <a:solidFill>
                <a:srgbClr val="000000"/>
              </a:solidFill>
            </a:endParaRPr>
          </a:p>
        </p:txBody>
      </p:sp>
    </p:spTree>
    <p:extLst>
      <p:ext uri="{BB962C8B-B14F-4D97-AF65-F5344CB8AC3E}">
        <p14:creationId xmlns:p14="http://schemas.microsoft.com/office/powerpoint/2010/main" xmlns="" val="2730984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anim calcmode="lin" valueType="num">
                                      <p:cBhvr additive="base">
                                        <p:cTn id="11"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75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Categorical Imperative</a:t>
            </a:r>
          </a:p>
        </p:txBody>
      </p:sp>
      <p:sp>
        <p:nvSpPr>
          <p:cNvPr id="68611" name="Rectangle 3"/>
          <p:cNvSpPr>
            <a:spLocks noGrp="1" noChangeArrowheads="1"/>
          </p:cNvSpPr>
          <p:nvPr>
            <p:ph type="body" idx="1"/>
          </p:nvPr>
        </p:nvSpPr>
        <p:spPr/>
        <p:txBody>
          <a:bodyPr/>
          <a:lstStyle/>
          <a:p>
            <a:pPr>
              <a:lnSpc>
                <a:spcPct val="80000"/>
              </a:lnSpc>
            </a:pPr>
            <a:r>
              <a:rPr lang="en-US" sz="2800">
                <a:cs typeface="Times New Roman" pitchFamily="18" charset="0"/>
              </a:rPr>
              <a:t>Kant believed that if everyone followed the categorical imperative, we would have a genuinely moral system.</a:t>
            </a:r>
            <a:endParaRPr lang="en-US" sz="1200">
              <a:cs typeface="Times New Roman" pitchFamily="18" charset="0"/>
            </a:endParaRPr>
          </a:p>
          <a:p>
            <a:pPr>
              <a:lnSpc>
                <a:spcPct val="80000"/>
              </a:lnSpc>
            </a:pPr>
            <a:r>
              <a:rPr lang="en-US" sz="2800">
                <a:cs typeface="Times New Roman" pitchFamily="18" charset="0"/>
              </a:rPr>
              <a:t>It would be a system based on two essential principles: </a:t>
            </a:r>
          </a:p>
          <a:p>
            <a:pPr>
              <a:lnSpc>
                <a:spcPct val="80000"/>
              </a:lnSpc>
            </a:pPr>
            <a:r>
              <a:rPr lang="en-US" sz="2400" i="1">
                <a:cs typeface="Times New Roman" pitchFamily="18" charset="0"/>
              </a:rPr>
              <a:t>universality</a:t>
            </a:r>
            <a:r>
              <a:rPr lang="en-US" sz="2400">
                <a:cs typeface="Times New Roman" pitchFamily="18" charset="0"/>
              </a:rPr>
              <a:t>,</a:t>
            </a:r>
          </a:p>
          <a:p>
            <a:pPr>
              <a:lnSpc>
                <a:spcPct val="80000"/>
              </a:lnSpc>
            </a:pPr>
            <a:r>
              <a:rPr lang="en-US" sz="2400" i="1">
                <a:cs typeface="Times New Roman" pitchFamily="18" charset="0"/>
              </a:rPr>
              <a:t>impartiality</a:t>
            </a:r>
            <a:r>
              <a:rPr lang="en-US" sz="2400">
                <a:cs typeface="Times New Roman" pitchFamily="18" charset="0"/>
              </a:rPr>
              <a:t>. </a:t>
            </a:r>
          </a:p>
          <a:p>
            <a:pPr>
              <a:lnSpc>
                <a:spcPct val="80000"/>
              </a:lnSpc>
            </a:pPr>
            <a:r>
              <a:rPr lang="en-US" sz="2800">
                <a:cs typeface="Times New Roman" pitchFamily="18" charset="0"/>
              </a:rPr>
              <a:t>In such as system, every individual would be treated fairly since the same rules would apply </a:t>
            </a:r>
            <a:r>
              <a:rPr lang="en-US" sz="2800" i="1">
                <a:cs typeface="Times New Roman" pitchFamily="18" charset="0"/>
              </a:rPr>
              <a:t>universally</a:t>
            </a:r>
            <a:r>
              <a:rPr lang="en-US" sz="2800">
                <a:cs typeface="Times New Roman" pitchFamily="18" charset="0"/>
              </a:rPr>
              <a:t> to all persons. </a:t>
            </a:r>
          </a:p>
          <a:p>
            <a:pPr>
              <a:lnSpc>
                <a:spcPct val="8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44</a:t>
            </a:fld>
            <a:endParaRPr lang="en-US">
              <a:solidFill>
                <a:srgbClr val="000000"/>
              </a:solidFill>
            </a:endParaRPr>
          </a:p>
        </p:txBody>
      </p:sp>
    </p:spTree>
    <p:extLst>
      <p:ext uri="{BB962C8B-B14F-4D97-AF65-F5344CB8AC3E}">
        <p14:creationId xmlns:p14="http://schemas.microsoft.com/office/powerpoint/2010/main" xmlns="" val="3145992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additive="base">
                                        <p:cTn id="31"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6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Criticisms of Rule Deontology</a:t>
            </a:r>
          </a:p>
        </p:txBody>
      </p:sp>
      <p:sp>
        <p:nvSpPr>
          <p:cNvPr id="69635"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Kant's theory has been criticized as  inadequate because the categorical imperative cannot help us in cases where we have two or more conflicting duties. </a:t>
            </a:r>
          </a:p>
          <a:p>
            <a:pPr>
              <a:lnSpc>
                <a:spcPct val="90000"/>
              </a:lnSpc>
            </a:pPr>
            <a:r>
              <a:rPr lang="en-US" sz="2800">
                <a:solidFill>
                  <a:srgbClr val="000000"/>
                </a:solidFill>
                <a:cs typeface="Times New Roman" pitchFamily="18" charset="0"/>
              </a:rPr>
              <a:t>Consider that we have duties to both keep promises and to tell the truth, and sometimes we encounter situations in which we are required </a:t>
            </a:r>
            <a:r>
              <a:rPr lang="en-US" sz="2800" i="1">
                <a:solidFill>
                  <a:srgbClr val="000000"/>
                </a:solidFill>
                <a:cs typeface="Times New Roman" pitchFamily="18" charset="0"/>
              </a:rPr>
              <a:t>either</a:t>
            </a:r>
            <a:r>
              <a:rPr lang="en-US" sz="2800">
                <a:solidFill>
                  <a:srgbClr val="000000"/>
                </a:solidFill>
                <a:cs typeface="Times New Roman" pitchFamily="18" charset="0"/>
              </a:rPr>
              <a:t> to tell the truth and break a promise </a:t>
            </a:r>
            <a:r>
              <a:rPr lang="en-US" sz="2800" i="1">
                <a:solidFill>
                  <a:srgbClr val="000000"/>
                </a:solidFill>
                <a:cs typeface="Times New Roman" pitchFamily="18" charset="0"/>
              </a:rPr>
              <a:t>or</a:t>
            </a:r>
            <a:r>
              <a:rPr lang="en-US" sz="2800">
                <a:solidFill>
                  <a:srgbClr val="000000"/>
                </a:solidFill>
                <a:cs typeface="Times New Roman" pitchFamily="18" charset="0"/>
              </a:rPr>
              <a:t> to keep a promise and tell a lie. </a:t>
            </a:r>
          </a:p>
          <a:p>
            <a:pPr>
              <a:lnSpc>
                <a:spcPct val="90000"/>
              </a:lnSpc>
            </a:pPr>
            <a:r>
              <a:rPr lang="en-US" sz="2800">
                <a:solidFill>
                  <a:srgbClr val="000000"/>
                </a:solidFill>
                <a:cs typeface="Times New Roman" pitchFamily="18" charset="0"/>
              </a:rPr>
              <a:t>Kant does not provide us with a mechanism for resolving such conflicts. </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45</a:t>
            </a:fld>
            <a:endParaRPr lang="en-US">
              <a:solidFill>
                <a:srgbClr val="000000"/>
              </a:solidFill>
            </a:endParaRPr>
          </a:p>
        </p:txBody>
      </p:sp>
    </p:spTree>
    <p:extLst>
      <p:ext uri="{BB962C8B-B14F-4D97-AF65-F5344CB8AC3E}">
        <p14:creationId xmlns:p14="http://schemas.microsoft.com/office/powerpoint/2010/main" xmlns="" val="1045626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Act Deontology</a:t>
            </a:r>
          </a:p>
        </p:txBody>
      </p:sp>
      <p:sp>
        <p:nvSpPr>
          <p:cNvPr id="70659" name="Rectangle 3"/>
          <p:cNvSpPr>
            <a:spLocks noGrp="1" noChangeArrowheads="1"/>
          </p:cNvSpPr>
          <p:nvPr>
            <p:ph type="body" idx="1"/>
          </p:nvPr>
        </p:nvSpPr>
        <p:spPr/>
        <p:txBody>
          <a:bodyPr/>
          <a:lstStyle/>
          <a:p>
            <a:r>
              <a:rPr lang="en-US" sz="2800">
                <a:solidFill>
                  <a:srgbClr val="000000"/>
                </a:solidFill>
                <a:cs typeface="Times New Roman" pitchFamily="18" charset="0"/>
              </a:rPr>
              <a:t>David Ross argues that when two or more moral duties clash, we have to look at individual situations to see which duty is overriding.  </a:t>
            </a:r>
          </a:p>
          <a:p>
            <a:r>
              <a:rPr lang="en-US" sz="2800">
                <a:solidFill>
                  <a:srgbClr val="000000"/>
                </a:solidFill>
                <a:cs typeface="Times New Roman" pitchFamily="18" charset="0"/>
              </a:rPr>
              <a:t>Like act utilitarians, Ross stresses the importance of analyzing individual actions and situations to determine the morally appropriate course of action to take.</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46</a:t>
            </a:fld>
            <a:endParaRPr lang="en-US">
              <a:solidFill>
                <a:srgbClr val="000000"/>
              </a:solidFill>
            </a:endParaRPr>
          </a:p>
        </p:txBody>
      </p:sp>
    </p:spTree>
    <p:extLst>
      <p:ext uri="{BB962C8B-B14F-4D97-AF65-F5344CB8AC3E}">
        <p14:creationId xmlns:p14="http://schemas.microsoft.com/office/powerpoint/2010/main" xmlns="" val="2768610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Act Deontology (Continued)</a:t>
            </a:r>
          </a:p>
        </p:txBody>
      </p:sp>
      <p:sp>
        <p:nvSpPr>
          <p:cNvPr id="71683"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Unlike utilitarians, Ross believes that we must not consider the consequences of actions when deliberating over which course of action morally trumps or outweighs another. </a:t>
            </a:r>
          </a:p>
          <a:p>
            <a:pPr>
              <a:lnSpc>
                <a:spcPct val="90000"/>
              </a:lnSpc>
            </a:pPr>
            <a:r>
              <a:rPr lang="en-US" sz="2800">
                <a:solidFill>
                  <a:srgbClr val="000000"/>
                </a:solidFill>
                <a:cs typeface="Times New Roman" pitchFamily="18" charset="0"/>
              </a:rPr>
              <a:t>Like Kant, Ross believes that the notion of duty is ultimate criterion for determining morality. </a:t>
            </a:r>
          </a:p>
          <a:p>
            <a:pPr>
              <a:lnSpc>
                <a:spcPct val="90000"/>
              </a:lnSpc>
            </a:pPr>
            <a:r>
              <a:rPr lang="en-US" sz="2800">
                <a:solidFill>
                  <a:srgbClr val="000000"/>
                </a:solidFill>
                <a:cs typeface="Times New Roman" pitchFamily="18" charset="0"/>
              </a:rPr>
              <a:t>But unlike Kant, Ross does not believe that blind adherence to certain maxims or rules can work in every case for determining which duties we must ultimately carry out.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47</a:t>
            </a:fld>
            <a:endParaRPr lang="en-US">
              <a:solidFill>
                <a:srgbClr val="000000"/>
              </a:solidFill>
            </a:endParaRPr>
          </a:p>
        </p:txBody>
      </p:sp>
    </p:spTree>
    <p:extLst>
      <p:ext uri="{BB962C8B-B14F-4D97-AF65-F5344CB8AC3E}">
        <p14:creationId xmlns:p14="http://schemas.microsoft.com/office/powerpoint/2010/main" xmlns="" val="3149859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Contract-based Ethical Theories</a:t>
            </a:r>
          </a:p>
        </p:txBody>
      </p:sp>
      <p:sp>
        <p:nvSpPr>
          <p:cNvPr id="74755" name="Rectangle 3"/>
          <p:cNvSpPr>
            <a:spLocks noGrp="1" noChangeArrowheads="1"/>
          </p:cNvSpPr>
          <p:nvPr>
            <p:ph type="body" idx="1"/>
          </p:nvPr>
        </p:nvSpPr>
        <p:spPr/>
        <p:txBody>
          <a:bodyPr/>
          <a:lstStyle/>
          <a:p>
            <a:r>
              <a:rPr lang="en-US">
                <a:cs typeface="Times New Roman" pitchFamily="18" charset="0"/>
              </a:rPr>
              <a:t>From the perspective of social-contract theory, a moral system comes into being by virtue of certain contractual agreements between individuals. </a:t>
            </a:r>
          </a:p>
          <a:p>
            <a:r>
              <a:rPr lang="en-US">
                <a:cs typeface="Times New Roman" pitchFamily="18" charset="0"/>
              </a:rPr>
              <a:t>One of the earliest versions of a contract-based ethical theory can be found in the writings of Thomas Hobbes.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48</a:t>
            </a:fld>
            <a:endParaRPr lang="en-US">
              <a:solidFill>
                <a:srgbClr val="000000"/>
              </a:solidFill>
            </a:endParaRPr>
          </a:p>
        </p:txBody>
      </p:sp>
    </p:spTree>
    <p:extLst>
      <p:ext uri="{BB962C8B-B14F-4D97-AF65-F5344CB8AC3E}">
        <p14:creationId xmlns:p14="http://schemas.microsoft.com/office/powerpoint/2010/main" xmlns="" val="3663570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Contract-based Ethical Theories (Continued)</a:t>
            </a:r>
          </a:p>
        </p:txBody>
      </p:sp>
      <p:sp>
        <p:nvSpPr>
          <p:cNvPr id="75779"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One virtue of the social-contract model is that it gives us a motivation for being moral. </a:t>
            </a:r>
          </a:p>
          <a:p>
            <a:pPr>
              <a:lnSpc>
                <a:spcPct val="90000"/>
              </a:lnSpc>
            </a:pPr>
            <a:r>
              <a:rPr lang="en-US" sz="2800">
                <a:solidFill>
                  <a:srgbClr val="000000"/>
                </a:solidFill>
                <a:cs typeface="Times New Roman" pitchFamily="18" charset="0"/>
              </a:rPr>
              <a:t>It is in our individual self-interest to develop a moral system with rules. </a:t>
            </a:r>
          </a:p>
          <a:p>
            <a:pPr>
              <a:lnSpc>
                <a:spcPct val="90000"/>
              </a:lnSpc>
            </a:pPr>
            <a:r>
              <a:rPr lang="en-US" sz="2800">
                <a:solidFill>
                  <a:srgbClr val="000000"/>
                </a:solidFill>
                <a:cs typeface="Times New Roman" pitchFamily="18" charset="0"/>
              </a:rPr>
              <a:t>This type of motivation for establishing a moral system is absent in both the utilitarian or deontological theories. </a:t>
            </a:r>
          </a:p>
          <a:p>
            <a:pPr>
              <a:lnSpc>
                <a:spcPct val="90000"/>
              </a:lnSpc>
            </a:pPr>
            <a:r>
              <a:rPr lang="en-US" sz="2800">
                <a:solidFill>
                  <a:srgbClr val="000000"/>
                </a:solidFill>
                <a:cs typeface="Times New Roman" pitchFamily="18" charset="0"/>
              </a:rPr>
              <a:t>So a contract-based ethical theory would seem to have one advantage over them.</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49</a:t>
            </a:fld>
            <a:endParaRPr lang="en-US">
              <a:solidFill>
                <a:srgbClr val="000000"/>
              </a:solidFill>
            </a:endParaRPr>
          </a:p>
        </p:txBody>
      </p:sp>
    </p:spTree>
    <p:extLst>
      <p:ext uri="{BB962C8B-B14F-4D97-AF65-F5344CB8AC3E}">
        <p14:creationId xmlns:p14="http://schemas.microsoft.com/office/powerpoint/2010/main" xmlns="" val="230343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additive="base">
                                        <p:cTn id="25" dur="5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57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Rules of Conduct as “Policies”</a:t>
            </a:r>
          </a:p>
        </p:txBody>
      </p:sp>
      <p:sp>
        <p:nvSpPr>
          <p:cNvPr id="14339" name="Rectangle 3"/>
          <p:cNvSpPr>
            <a:spLocks noGrp="1" noChangeArrowheads="1"/>
          </p:cNvSpPr>
          <p:nvPr>
            <p:ph type="body" idx="1"/>
          </p:nvPr>
        </p:nvSpPr>
        <p:spPr/>
        <p:txBody>
          <a:bodyPr/>
          <a:lstStyle/>
          <a:p>
            <a:r>
              <a:rPr lang="tr-TR" sz="2800" i="1" dirty="0" smtClean="0">
                <a:solidFill>
                  <a:srgbClr val="000000"/>
                </a:solidFill>
                <a:cs typeface="Times New Roman" pitchFamily="18" charset="0"/>
              </a:rPr>
              <a:t>Policies</a:t>
            </a:r>
            <a:r>
              <a:rPr lang="en-US" sz="2800" dirty="0" smtClean="0">
                <a:solidFill>
                  <a:srgbClr val="000000"/>
                </a:solidFill>
                <a:cs typeface="Times New Roman" pitchFamily="18" charset="0"/>
              </a:rPr>
              <a:t> </a:t>
            </a:r>
            <a:r>
              <a:rPr lang="en-US" sz="2800" dirty="0">
                <a:solidFill>
                  <a:srgbClr val="000000"/>
                </a:solidFill>
                <a:cs typeface="Times New Roman" pitchFamily="18" charset="0"/>
              </a:rPr>
              <a:t>can range from formal laws to informal, implicit guidelines for actions.</a:t>
            </a:r>
          </a:p>
          <a:p>
            <a:r>
              <a:rPr lang="tr-TR" sz="2800" dirty="0" smtClean="0">
                <a:solidFill>
                  <a:srgbClr val="000000"/>
                </a:solidFill>
                <a:cs typeface="Times New Roman" pitchFamily="18" charset="0"/>
              </a:rPr>
              <a:t>E</a:t>
            </a:r>
            <a:r>
              <a:rPr lang="en-US" sz="2800" dirty="0" smtClean="0">
                <a:solidFill>
                  <a:srgbClr val="000000"/>
                </a:solidFill>
                <a:cs typeface="Times New Roman" pitchFamily="18" charset="0"/>
              </a:rPr>
              <a:t>very </a:t>
            </a:r>
            <a:r>
              <a:rPr lang="en-US" sz="2800" dirty="0">
                <a:solidFill>
                  <a:srgbClr val="000000"/>
                </a:solidFill>
                <a:cs typeface="Times New Roman" pitchFamily="18" charset="0"/>
              </a:rPr>
              <a:t>act can be viewed as an instance of a policy.</a:t>
            </a:r>
          </a:p>
          <a:p>
            <a:r>
              <a:rPr lang="en-US" sz="2800" dirty="0">
                <a:solidFill>
                  <a:srgbClr val="000000"/>
                </a:solidFill>
                <a:cs typeface="Times New Roman" pitchFamily="18" charset="0"/>
              </a:rPr>
              <a:t>There are two kinds of rules of conduct:</a:t>
            </a:r>
          </a:p>
          <a:p>
            <a:pPr lvl="1"/>
            <a:r>
              <a:rPr lang="en-US" sz="2400" dirty="0">
                <a:solidFill>
                  <a:srgbClr val="000000"/>
                </a:solidFill>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i="1" dirty="0">
                <a:solidFill>
                  <a:srgbClr val="000000"/>
                </a:solidFill>
                <a:cs typeface="Times New Roman" pitchFamily="18" charset="0"/>
              </a:rPr>
              <a:t>Directives </a:t>
            </a:r>
            <a:r>
              <a:rPr lang="en-US" sz="2400" dirty="0">
                <a:solidFill>
                  <a:srgbClr val="000000"/>
                </a:solidFill>
                <a:cs typeface="Times New Roman" pitchFamily="18" charset="0"/>
              </a:rPr>
              <a:t>for guiding our conduct as </a:t>
            </a:r>
            <a:r>
              <a:rPr lang="en-US" sz="2400" dirty="0" smtClean="0">
                <a:solidFill>
                  <a:srgbClr val="000000"/>
                </a:solidFill>
                <a:cs typeface="Times New Roman" pitchFamily="18" charset="0"/>
              </a:rPr>
              <a:t>individuals</a:t>
            </a:r>
            <a:r>
              <a:rPr lang="tr-TR" sz="2400" dirty="0" smtClean="0">
                <a:solidFill>
                  <a:srgbClr val="000000"/>
                </a:solidFill>
                <a:cs typeface="Times New Roman" pitchFamily="18" charset="0"/>
              </a:rPr>
              <a:t/>
            </a:r>
            <a:br>
              <a:rPr lang="tr-TR" sz="2400" dirty="0" smtClean="0">
                <a:solidFill>
                  <a:srgbClr val="000000"/>
                </a:solidFill>
                <a:cs typeface="Times New Roman" pitchFamily="18" charset="0"/>
              </a:rPr>
            </a:br>
            <a:r>
              <a:rPr lang="tr-TR" sz="2400" dirty="0" smtClean="0">
                <a:solidFill>
                  <a:srgbClr val="000000"/>
                </a:solidFill>
                <a:cs typeface="Times New Roman" pitchFamily="18" charset="0"/>
              </a:rPr>
              <a:t>    </a:t>
            </a:r>
            <a:r>
              <a:rPr lang="en-US" sz="2400" dirty="0" smtClean="0">
                <a:solidFill>
                  <a:srgbClr val="000000"/>
                </a:solidFill>
                <a:cs typeface="Times New Roman" pitchFamily="18" charset="0"/>
              </a:rPr>
              <a:t> </a:t>
            </a:r>
            <a:r>
              <a:rPr lang="en-US" sz="2400" dirty="0">
                <a:solidFill>
                  <a:srgbClr val="000000"/>
                </a:solidFill>
                <a:cs typeface="Times New Roman" pitchFamily="18" charset="0"/>
              </a:rPr>
              <a:t>(at the micro-level)</a:t>
            </a:r>
          </a:p>
          <a:p>
            <a:pPr lvl="1"/>
            <a:r>
              <a:rPr lang="en-US" sz="2400" dirty="0">
                <a:solidFill>
                  <a:srgbClr val="000000"/>
                </a:solidFill>
                <a:cs typeface="Times New Roman" pitchFamily="18" charset="0"/>
              </a:rPr>
              <a:t>2)</a:t>
            </a:r>
            <a:r>
              <a:rPr lang="en-US" sz="2400" dirty="0">
                <a:solidFill>
                  <a:srgbClr val="000000"/>
                </a:solidFill>
                <a:latin typeface="Times New Roman" pitchFamily="18" charset="0"/>
                <a:cs typeface="Times New Roman" pitchFamily="18" charset="0"/>
              </a:rPr>
              <a:t> </a:t>
            </a:r>
            <a:r>
              <a:rPr lang="tr-TR" sz="2400" dirty="0" smtClean="0">
                <a:solidFill>
                  <a:srgbClr val="000000"/>
                </a:solidFill>
                <a:latin typeface="Times New Roman" pitchFamily="18" charset="0"/>
                <a:cs typeface="Times New Roman" pitchFamily="18" charset="0"/>
              </a:rPr>
              <a:t> </a:t>
            </a:r>
            <a:r>
              <a:rPr lang="en-US" sz="2400" i="1" dirty="0" smtClean="0">
                <a:solidFill>
                  <a:srgbClr val="000000"/>
                </a:solidFill>
                <a:cs typeface="Times New Roman" pitchFamily="18" charset="0"/>
              </a:rPr>
              <a:t>Social </a:t>
            </a:r>
            <a:r>
              <a:rPr lang="en-US" sz="2400" i="1" dirty="0">
                <a:solidFill>
                  <a:srgbClr val="000000"/>
                </a:solidFill>
                <a:cs typeface="Times New Roman" pitchFamily="18" charset="0"/>
              </a:rPr>
              <a:t>Policies</a:t>
            </a:r>
            <a:r>
              <a:rPr lang="en-US" sz="2400" dirty="0">
                <a:solidFill>
                  <a:srgbClr val="000000"/>
                </a:solidFill>
                <a:cs typeface="Times New Roman" pitchFamily="18" charset="0"/>
              </a:rPr>
              <a:t> framed at the macro-level.</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a:t>
            </a:fld>
            <a:endParaRPr lang="en-US">
              <a:solidFill>
                <a:srgbClr val="000000"/>
              </a:solidFill>
            </a:endParaRPr>
          </a:p>
        </p:txBody>
      </p:sp>
    </p:spTree>
    <p:extLst>
      <p:ext uri="{BB962C8B-B14F-4D97-AF65-F5344CB8AC3E}">
        <p14:creationId xmlns:p14="http://schemas.microsoft.com/office/powerpoint/2010/main" xmlns="" val="1626977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339">
                                            <p:txEl>
                                              <p:pRg st="3" end="3"/>
                                            </p:txEl>
                                          </p:spTgt>
                                        </p:tgtEl>
                                        <p:attrNameLst>
                                          <p:attrName>style.visibility</p:attrName>
                                        </p:attrNameLst>
                                      </p:cBhvr>
                                      <p:to>
                                        <p:strVal val="visible"/>
                                      </p:to>
                                    </p:set>
                                    <p:anim calcmode="lin" valueType="num">
                                      <p:cBhvr additive="base">
                                        <p:cTn id="23"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3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 calcmode="lin" valueType="num">
                                      <p:cBhvr additive="base">
                                        <p:cTn id="27"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Criticisms of Social Contract Theory</a:t>
            </a:r>
          </a:p>
        </p:txBody>
      </p:sp>
      <p:sp>
        <p:nvSpPr>
          <p:cNvPr id="76803" name="Rectangle 3"/>
          <p:cNvSpPr>
            <a:spLocks noGrp="1" noChangeArrowheads="1"/>
          </p:cNvSpPr>
          <p:nvPr>
            <p:ph type="body" idx="1"/>
          </p:nvPr>
        </p:nvSpPr>
        <p:spPr/>
        <p:txBody>
          <a:bodyPr/>
          <a:lstStyle/>
          <a:p>
            <a:pPr>
              <a:lnSpc>
                <a:spcPct val="90000"/>
              </a:lnSpc>
            </a:pPr>
            <a:r>
              <a:rPr lang="en-US" sz="2800">
                <a:cs typeface="Times New Roman" pitchFamily="18" charset="0"/>
              </a:rPr>
              <a:t>Critics point out that social-contract theory provides for only a minimalist morality. </a:t>
            </a:r>
          </a:p>
          <a:p>
            <a:pPr>
              <a:lnSpc>
                <a:spcPct val="90000"/>
              </a:lnSpc>
            </a:pPr>
            <a:r>
              <a:rPr lang="en-US" sz="2800">
                <a:cs typeface="Times New Roman" pitchFamily="18" charset="0"/>
              </a:rPr>
              <a:t>It is minimalist in the sense that we are obligated to behave morally only where an explicit or formal contract exists. </a:t>
            </a:r>
          </a:p>
          <a:p>
            <a:pPr>
              <a:lnSpc>
                <a:spcPct val="90000"/>
              </a:lnSpc>
            </a:pPr>
            <a:r>
              <a:rPr lang="en-US" sz="2800">
                <a:cs typeface="Times New Roman" pitchFamily="18" charset="0"/>
              </a:rPr>
              <a:t>So if I have no express contract with you, or if a country like the U.S. has no explicit contract with a developing nation, there is no moral obligation for me to help you or no obligation for the U.S. to come to the aid of that developing nation.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50</a:t>
            </a:fld>
            <a:endParaRPr lang="en-US">
              <a:solidFill>
                <a:srgbClr val="000000"/>
              </a:solidFill>
            </a:endParaRPr>
          </a:p>
        </p:txBody>
      </p:sp>
    </p:spTree>
    <p:extLst>
      <p:ext uri="{BB962C8B-B14F-4D97-AF65-F5344CB8AC3E}">
        <p14:creationId xmlns:p14="http://schemas.microsoft.com/office/powerpoint/2010/main" xmlns="" val="513932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 calcmode="lin" valueType="num">
                                      <p:cBhvr additive="base">
                                        <p:cTn id="19"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Criticism of Social Contract Theory (Continued)</a:t>
            </a:r>
          </a:p>
        </p:txBody>
      </p:sp>
      <p:sp>
        <p:nvSpPr>
          <p:cNvPr id="77827" name="Rectangle 3"/>
          <p:cNvSpPr>
            <a:spLocks noGrp="1" noChangeArrowheads="1"/>
          </p:cNvSpPr>
          <p:nvPr>
            <p:ph type="body" idx="1"/>
          </p:nvPr>
        </p:nvSpPr>
        <p:spPr/>
        <p:txBody>
          <a:bodyPr/>
          <a:lstStyle/>
          <a:p>
            <a:r>
              <a:rPr lang="en-US">
                <a:cs typeface="Times New Roman" pitchFamily="18" charset="0"/>
              </a:rPr>
              <a:t>We can think of many situations involving morality where there are no express contracts or explicit laws describing our obligations to each other.</a:t>
            </a:r>
          </a:p>
          <a:p>
            <a:r>
              <a:rPr lang="en-US">
                <a:cs typeface="Times New Roman" pitchFamily="18" charset="0"/>
              </a:rPr>
              <a:t>Most of us also believe that in at least some of these cases, we are morally obligated to help others when it is in our power to do so.</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51</a:t>
            </a:fld>
            <a:endParaRPr lang="en-US">
              <a:solidFill>
                <a:srgbClr val="000000"/>
              </a:solidFill>
            </a:endParaRPr>
          </a:p>
        </p:txBody>
      </p:sp>
    </p:spTree>
    <p:extLst>
      <p:ext uri="{BB962C8B-B14F-4D97-AF65-F5344CB8AC3E}">
        <p14:creationId xmlns:p14="http://schemas.microsoft.com/office/powerpoint/2010/main" xmlns="" val="2339968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Criticism of Social Contract Theory (Continued)</a:t>
            </a:r>
          </a:p>
        </p:txBody>
      </p:sp>
      <p:sp>
        <p:nvSpPr>
          <p:cNvPr id="78851"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Philosophers differentiate between two kinds of legal rights: </a:t>
            </a:r>
          </a:p>
          <a:p>
            <a:pPr>
              <a:lnSpc>
                <a:spcPct val="90000"/>
              </a:lnSpc>
            </a:pPr>
            <a:r>
              <a:rPr lang="en-US" sz="2400" i="1">
                <a:solidFill>
                  <a:srgbClr val="000000"/>
                </a:solidFill>
                <a:cs typeface="Times New Roman" pitchFamily="18" charset="0"/>
              </a:rPr>
              <a:t>positive rights</a:t>
            </a:r>
            <a:r>
              <a:rPr lang="en-US" sz="2400">
                <a:solidFill>
                  <a:srgbClr val="000000"/>
                </a:solidFill>
                <a:cs typeface="Times New Roman" pitchFamily="18" charset="0"/>
              </a:rPr>
              <a:t> </a:t>
            </a:r>
          </a:p>
          <a:p>
            <a:pPr>
              <a:lnSpc>
                <a:spcPct val="90000"/>
              </a:lnSpc>
            </a:pPr>
            <a:r>
              <a:rPr lang="en-US" sz="2400" i="1">
                <a:solidFill>
                  <a:srgbClr val="000000"/>
                </a:solidFill>
                <a:cs typeface="Times New Roman" pitchFamily="18" charset="0"/>
              </a:rPr>
              <a:t>negative rights</a:t>
            </a:r>
            <a:r>
              <a:rPr lang="en-US" sz="2400">
                <a:solidFill>
                  <a:srgbClr val="000000"/>
                </a:solidFill>
                <a:cs typeface="Times New Roman" pitchFamily="18" charset="0"/>
              </a:rPr>
              <a:t>.</a:t>
            </a:r>
            <a:r>
              <a:rPr lang="en-US" sz="2800">
                <a:solidFill>
                  <a:srgbClr val="000000"/>
                </a:solidFill>
                <a:cs typeface="Times New Roman" pitchFamily="18" charset="0"/>
              </a:rPr>
              <a:t> </a:t>
            </a:r>
          </a:p>
          <a:p>
            <a:pPr>
              <a:lnSpc>
                <a:spcPct val="90000"/>
              </a:lnSpc>
            </a:pPr>
            <a:r>
              <a:rPr lang="en-US" sz="2800">
                <a:solidFill>
                  <a:srgbClr val="000000"/>
                </a:solidFill>
                <a:cs typeface="Times New Roman" pitchFamily="18" charset="0"/>
              </a:rPr>
              <a:t>Having a negative right to something means simply that one has the right not to be interfered with in carrying out the privileges associated with that right. </a:t>
            </a:r>
          </a:p>
          <a:p>
            <a:pPr lvl="1">
              <a:lnSpc>
                <a:spcPct val="90000"/>
              </a:lnSpc>
            </a:pPr>
            <a:r>
              <a:rPr lang="en-US" sz="2400">
                <a:solidFill>
                  <a:srgbClr val="000000"/>
                </a:solidFill>
                <a:cs typeface="Times New Roman" pitchFamily="18" charset="0"/>
              </a:rPr>
              <a:t>For example, your right to vote and your right to own a computer are both negative rights. </a:t>
            </a:r>
            <a:endParaRPr lang="en-US" sz="24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52</a:t>
            </a:fld>
            <a:endParaRPr lang="en-US">
              <a:solidFill>
                <a:srgbClr val="000000"/>
              </a:solidFill>
            </a:endParaRPr>
          </a:p>
        </p:txBody>
      </p:sp>
    </p:spTree>
    <p:extLst>
      <p:ext uri="{BB962C8B-B14F-4D97-AF65-F5344CB8AC3E}">
        <p14:creationId xmlns:p14="http://schemas.microsoft.com/office/powerpoint/2010/main" xmlns="" val="2620759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8851">
                                            <p:txEl>
                                              <p:pRg st="4" end="4"/>
                                            </p:txEl>
                                          </p:spTgt>
                                        </p:tgtEl>
                                        <p:attrNameLst>
                                          <p:attrName>style.visibility</p:attrName>
                                        </p:attrNameLst>
                                      </p:cBhvr>
                                      <p:to>
                                        <p:strVal val="visible"/>
                                      </p:to>
                                    </p:set>
                                    <p:anim calcmode="lin" valueType="num">
                                      <p:cBhvr additive="base">
                                        <p:cTn id="29" dur="500" fill="hold"/>
                                        <p:tgtEl>
                                          <p:spTgt spid="7885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88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Positive vs. Negative Rights</a:t>
            </a:r>
          </a:p>
        </p:txBody>
      </p:sp>
      <p:sp>
        <p:nvSpPr>
          <p:cNvPr id="79875"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The holder of a negative right has the right (and the expectation) not to be interfered with in exercising your right</a:t>
            </a:r>
          </a:p>
          <a:p>
            <a:pPr lvl="1">
              <a:lnSpc>
                <a:spcPct val="90000"/>
              </a:lnSpc>
            </a:pPr>
            <a:r>
              <a:rPr lang="en-US" sz="2400">
                <a:solidFill>
                  <a:srgbClr val="000000"/>
                </a:solidFill>
                <a:cs typeface="Times New Roman" pitchFamily="18" charset="0"/>
              </a:rPr>
              <a:t>For example, your right to go to polls to cast your vote in a particular election or your right to purchase a computer. </a:t>
            </a:r>
          </a:p>
          <a:p>
            <a:pPr>
              <a:lnSpc>
                <a:spcPct val="90000"/>
              </a:lnSpc>
            </a:pPr>
            <a:r>
              <a:rPr lang="en-US" sz="2800">
                <a:solidFill>
                  <a:srgbClr val="000000"/>
                </a:solidFill>
                <a:cs typeface="Times New Roman" pitchFamily="18" charset="0"/>
              </a:rPr>
              <a:t>A negative right cannot demand (or even expect) that others must either physically transport you to the voting polls, or provide you with a computer if you cannot afford to purchase one.</a:t>
            </a:r>
          </a:p>
          <a:p>
            <a:pPr>
              <a:lnSpc>
                <a:spcPct val="90000"/>
              </a:lnSpc>
            </a:pPr>
            <a:endParaRPr lang="en-US" sz="2800"/>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53</a:t>
            </a:fld>
            <a:endParaRPr lang="en-US">
              <a:solidFill>
                <a:srgbClr val="000000"/>
              </a:solidFill>
            </a:endParaRPr>
          </a:p>
        </p:txBody>
      </p:sp>
    </p:spTree>
    <p:extLst>
      <p:ext uri="{BB962C8B-B14F-4D97-AF65-F5344CB8AC3E}">
        <p14:creationId xmlns:p14="http://schemas.microsoft.com/office/powerpoint/2010/main" xmlns="" val="1549827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anim calcmode="lin" valueType="num">
                                      <p:cBhvr additive="base">
                                        <p:cTn id="11"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 calcmode="lin" valueType="num">
                                      <p:cBhvr additive="base">
                                        <p:cTn id="17"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Positive and Negative Rights (Continued)</a:t>
            </a:r>
          </a:p>
        </p:txBody>
      </p:sp>
      <p:sp>
        <p:nvSpPr>
          <p:cNvPr id="80899" name="Rectangle 3"/>
          <p:cNvSpPr>
            <a:spLocks noGrp="1" noChangeArrowheads="1"/>
          </p:cNvSpPr>
          <p:nvPr>
            <p:ph type="body" idx="1"/>
          </p:nvPr>
        </p:nvSpPr>
        <p:spPr/>
        <p:txBody>
          <a:bodyPr/>
          <a:lstStyle/>
          <a:p>
            <a:pPr>
              <a:lnSpc>
                <a:spcPct val="90000"/>
              </a:lnSpc>
            </a:pPr>
            <a:r>
              <a:rPr lang="en-US" sz="2800">
                <a:cs typeface="Times New Roman" pitchFamily="18" charset="0"/>
              </a:rPr>
              <a:t>Positive rights are very rare and are much more difficult to justify philosophically. </a:t>
            </a:r>
          </a:p>
          <a:p>
            <a:pPr>
              <a:lnSpc>
                <a:spcPct val="90000"/>
              </a:lnSpc>
            </a:pPr>
            <a:r>
              <a:rPr lang="en-US" sz="2800">
                <a:cs typeface="Times New Roman" pitchFamily="18" charset="0"/>
              </a:rPr>
              <a:t>In the U.S., one's right to receive an education is a positive right. </a:t>
            </a:r>
          </a:p>
          <a:p>
            <a:pPr>
              <a:lnSpc>
                <a:spcPct val="90000"/>
              </a:lnSpc>
            </a:pPr>
            <a:r>
              <a:rPr lang="en-US" sz="2800">
                <a:cs typeface="Times New Roman" pitchFamily="18" charset="0"/>
              </a:rPr>
              <a:t>Because all American citizens are entitled to such an education, they must be provided with a free public education. </a:t>
            </a:r>
          </a:p>
          <a:p>
            <a:pPr>
              <a:lnSpc>
                <a:spcPct val="90000"/>
              </a:lnSpc>
            </a:pPr>
            <a:r>
              <a:rPr lang="en-US" sz="2800">
                <a:cs typeface="Times New Roman" pitchFamily="18" charset="0"/>
              </a:rPr>
              <a:t>If education requires Internet access at home, should students also be provided with free Internet access?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54</a:t>
            </a:fld>
            <a:endParaRPr lang="en-US">
              <a:solidFill>
                <a:srgbClr val="000000"/>
              </a:solidFill>
            </a:endParaRPr>
          </a:p>
        </p:txBody>
      </p:sp>
    </p:spTree>
    <p:extLst>
      <p:ext uri="{BB962C8B-B14F-4D97-AF65-F5344CB8AC3E}">
        <p14:creationId xmlns:p14="http://schemas.microsoft.com/office/powerpoint/2010/main" xmlns="" val="4292812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 calcmode="lin" valueType="num">
                                      <p:cBhvr additive="base">
                                        <p:cTn id="19" dur="5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899">
                                            <p:txEl>
                                              <p:pRg st="3" end="3"/>
                                            </p:txEl>
                                          </p:spTgt>
                                        </p:tgtEl>
                                        <p:attrNameLst>
                                          <p:attrName>style.visibility</p:attrName>
                                        </p:attrNameLst>
                                      </p:cBhvr>
                                      <p:to>
                                        <p:strVal val="visible"/>
                                      </p:to>
                                    </p:set>
                                    <p:anim calcmode="lin" valueType="num">
                                      <p:cBhvr additive="base">
                                        <p:cTn id="25" dur="5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08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b="1">
                <a:cs typeface="Times New Roman" pitchFamily="18" charset="0"/>
              </a:rPr>
              <a:t>Character-based Ethical Theories</a:t>
            </a:r>
            <a:r>
              <a:rPr lang="en-US"/>
              <a:t> </a:t>
            </a:r>
          </a:p>
        </p:txBody>
      </p:sp>
      <p:sp>
        <p:nvSpPr>
          <p:cNvPr id="81923" name="Rectangle 3"/>
          <p:cNvSpPr>
            <a:spLocks noGrp="1" noChangeArrowheads="1"/>
          </p:cNvSpPr>
          <p:nvPr>
            <p:ph type="body" idx="1"/>
          </p:nvPr>
        </p:nvSpPr>
        <p:spPr/>
        <p:txBody>
          <a:bodyPr/>
          <a:lstStyle/>
          <a:p>
            <a:r>
              <a:rPr lang="en-US" sz="2800">
                <a:cs typeface="Times New Roman" pitchFamily="18" charset="0"/>
              </a:rPr>
              <a:t>Virtue ethics(also sometimes called "character ethics") ignores the roles that consequences, duties, and social contracts play in moral systems in  determining the appropriate standard for evaluating moral behavior. </a:t>
            </a:r>
          </a:p>
          <a:p>
            <a:r>
              <a:rPr lang="en-US" sz="2800">
                <a:cs typeface="Times New Roman" pitchFamily="18" charset="0"/>
              </a:rPr>
              <a:t>Virtue ethics focuses on criteria having to do with the character development of individuals and their acquisition of good character traits from the kinds of habits they develop. </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55</a:t>
            </a:fld>
            <a:endParaRPr lang="en-US">
              <a:solidFill>
                <a:srgbClr val="000000"/>
              </a:solidFill>
            </a:endParaRPr>
          </a:p>
        </p:txBody>
      </p:sp>
    </p:spTree>
    <p:extLst>
      <p:ext uri="{BB962C8B-B14F-4D97-AF65-F5344CB8AC3E}">
        <p14:creationId xmlns:p14="http://schemas.microsoft.com/office/powerpoint/2010/main" xmlns="" val="230133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Character-based Ethical Theory (continued)</a:t>
            </a:r>
          </a:p>
        </p:txBody>
      </p:sp>
      <p:sp>
        <p:nvSpPr>
          <p:cNvPr id="82947" name="Rectangle 3"/>
          <p:cNvSpPr>
            <a:spLocks noGrp="1" noChangeArrowheads="1"/>
          </p:cNvSpPr>
          <p:nvPr>
            <p:ph type="body" idx="1"/>
          </p:nvPr>
        </p:nvSpPr>
        <p:spPr/>
        <p:txBody>
          <a:bodyPr/>
          <a:lstStyle/>
          <a:p>
            <a:pPr>
              <a:lnSpc>
                <a:spcPct val="90000"/>
              </a:lnSpc>
            </a:pPr>
            <a:r>
              <a:rPr lang="en-US" sz="2800"/>
              <a:t>Virtue ethics can be traced back to Plato and Aristotle.</a:t>
            </a:r>
          </a:p>
          <a:p>
            <a:pPr>
              <a:lnSpc>
                <a:spcPct val="90000"/>
              </a:lnSpc>
            </a:pPr>
            <a:r>
              <a:rPr lang="en-US" sz="2800">
                <a:solidFill>
                  <a:srgbClr val="000000"/>
                </a:solidFill>
                <a:cs typeface="Times New Roman" pitchFamily="18" charset="0"/>
              </a:rPr>
              <a:t>To become an ethical person, more is required than simply memorizing and deliberating on certain kinds of rules. </a:t>
            </a:r>
          </a:p>
          <a:p>
            <a:pPr>
              <a:lnSpc>
                <a:spcPct val="90000"/>
              </a:lnSpc>
            </a:pPr>
            <a:r>
              <a:rPr lang="en-US" sz="2800">
                <a:solidFill>
                  <a:srgbClr val="000000"/>
                </a:solidFill>
                <a:cs typeface="Times New Roman" pitchFamily="18" charset="0"/>
              </a:rPr>
              <a:t>What is also needed, Aristotle argued, is that people develop certain </a:t>
            </a:r>
            <a:r>
              <a:rPr lang="en-US" sz="2800" i="1">
                <a:solidFill>
                  <a:srgbClr val="000000"/>
                </a:solidFill>
                <a:cs typeface="Times New Roman" pitchFamily="18" charset="0"/>
              </a:rPr>
              <a:t>virtues</a:t>
            </a:r>
            <a:r>
              <a:rPr lang="en-US" sz="2800">
                <a:solidFill>
                  <a:srgbClr val="000000"/>
                </a:solidFill>
                <a:cs typeface="Times New Roman" pitchFamily="18" charset="0"/>
              </a:rPr>
              <a:t>. </a:t>
            </a:r>
          </a:p>
          <a:p>
            <a:pPr>
              <a:lnSpc>
                <a:spcPct val="90000"/>
              </a:lnSpc>
            </a:pPr>
            <a:r>
              <a:rPr lang="en-US" sz="2800">
                <a:solidFill>
                  <a:srgbClr val="000000"/>
                </a:solidFill>
                <a:cs typeface="Times New Roman" pitchFamily="18" charset="0"/>
              </a:rPr>
              <a:t>Aristotle believed that to be a moral person, one had to acquire the right virtues (strengths or excellences).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56</a:t>
            </a:fld>
            <a:endParaRPr lang="en-US">
              <a:solidFill>
                <a:srgbClr val="000000"/>
              </a:solidFill>
            </a:endParaRPr>
          </a:p>
        </p:txBody>
      </p:sp>
    </p:spTree>
    <p:extLst>
      <p:ext uri="{BB962C8B-B14F-4D97-AF65-F5344CB8AC3E}">
        <p14:creationId xmlns:p14="http://schemas.microsoft.com/office/powerpoint/2010/main" xmlns="" val="3585128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47">
                                            <p:txEl>
                                              <p:pRg st="3" end="3"/>
                                            </p:txEl>
                                          </p:spTgt>
                                        </p:tgtEl>
                                        <p:attrNameLst>
                                          <p:attrName>style.visibility</p:attrName>
                                        </p:attrNameLst>
                                      </p:cBhvr>
                                      <p:to>
                                        <p:strVal val="visible"/>
                                      </p:to>
                                    </p:set>
                                    <p:anim calcmode="lin" valueType="num">
                                      <p:cBhvr additive="base">
                                        <p:cTn id="25" dur="500" fill="hold"/>
                                        <p:tgtEl>
                                          <p:spTgt spid="82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Character-based Ethical Theories (Continued)</a:t>
            </a:r>
          </a:p>
        </p:txBody>
      </p:sp>
      <p:sp>
        <p:nvSpPr>
          <p:cNvPr id="83971" name="Rectangle 3"/>
          <p:cNvSpPr>
            <a:spLocks noGrp="1" noChangeArrowheads="1"/>
          </p:cNvSpPr>
          <p:nvPr>
            <p:ph type="body" idx="1"/>
          </p:nvPr>
        </p:nvSpPr>
        <p:spPr/>
        <p:txBody>
          <a:bodyPr/>
          <a:lstStyle/>
          <a:p>
            <a:r>
              <a:rPr lang="en-US" sz="2800">
                <a:solidFill>
                  <a:srgbClr val="000000"/>
                </a:solidFill>
                <a:cs typeface="Times New Roman" pitchFamily="18" charset="0"/>
              </a:rPr>
              <a:t>Aristotle believed that through the proper training and acquisition of good habits and character traits, one could achieve moral virtues such as temperance, courage, and so forth that are need to "live well.“</a:t>
            </a:r>
          </a:p>
          <a:p>
            <a:r>
              <a:rPr lang="en-US" sz="2800">
                <a:solidFill>
                  <a:srgbClr val="000000"/>
                </a:solidFill>
                <a:cs typeface="Times New Roman" pitchFamily="18" charset="0"/>
              </a:rPr>
              <a:t>According to Aristotle, a moral person one is one who is necessarily </a:t>
            </a:r>
            <a:r>
              <a:rPr lang="en-US" sz="2800" i="1">
                <a:solidFill>
                  <a:srgbClr val="000000"/>
                </a:solidFill>
                <a:cs typeface="Times New Roman" pitchFamily="18" charset="0"/>
              </a:rPr>
              <a:t>disposed</a:t>
            </a:r>
            <a:r>
              <a:rPr lang="en-US" sz="2800">
                <a:solidFill>
                  <a:srgbClr val="000000"/>
                </a:solidFill>
                <a:cs typeface="Times New Roman" pitchFamily="18" charset="0"/>
              </a:rPr>
              <a:t> to do the right thing.</a:t>
            </a:r>
          </a:p>
          <a:p>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57</a:t>
            </a:fld>
            <a:endParaRPr lang="en-US">
              <a:solidFill>
                <a:srgbClr val="000000"/>
              </a:solidFill>
            </a:endParaRPr>
          </a:p>
        </p:txBody>
      </p:sp>
    </p:spTree>
    <p:extLst>
      <p:ext uri="{BB962C8B-B14F-4D97-AF65-F5344CB8AC3E}">
        <p14:creationId xmlns:p14="http://schemas.microsoft.com/office/powerpoint/2010/main" xmlns="" val="1241275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Character-based Ethical Theories (Continued)</a:t>
            </a:r>
          </a:p>
        </p:txBody>
      </p:sp>
      <p:sp>
        <p:nvSpPr>
          <p:cNvPr id="84995"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Instead of asking, “What should I </a:t>
            </a:r>
            <a:r>
              <a:rPr lang="en-US" sz="2800" i="1">
                <a:solidFill>
                  <a:srgbClr val="000000"/>
                </a:solidFill>
                <a:cs typeface="Times New Roman" pitchFamily="18" charset="0"/>
              </a:rPr>
              <a:t>do</a:t>
            </a:r>
            <a:r>
              <a:rPr lang="en-US" sz="2800">
                <a:solidFill>
                  <a:srgbClr val="000000"/>
                </a:solidFill>
                <a:cs typeface="Times New Roman" pitchFamily="18" charset="0"/>
              </a:rPr>
              <a:t> in such and such a situation?", a virtue ethicist asks: “What kind of person should I </a:t>
            </a:r>
            <a:r>
              <a:rPr lang="en-US" sz="2800" i="1">
                <a:solidFill>
                  <a:srgbClr val="000000"/>
                </a:solidFill>
                <a:cs typeface="Times New Roman" pitchFamily="18" charset="0"/>
              </a:rPr>
              <a:t>be</a:t>
            </a:r>
            <a:r>
              <a:rPr lang="en-US" sz="2800">
                <a:solidFill>
                  <a:srgbClr val="000000"/>
                </a:solidFill>
                <a:cs typeface="Times New Roman" pitchFamily="18" charset="0"/>
              </a:rPr>
              <a:t>?" </a:t>
            </a:r>
          </a:p>
          <a:p>
            <a:pPr>
              <a:lnSpc>
                <a:spcPct val="90000"/>
              </a:lnSpc>
            </a:pPr>
            <a:r>
              <a:rPr lang="en-US" sz="2800">
                <a:solidFill>
                  <a:srgbClr val="000000"/>
                </a:solidFill>
                <a:cs typeface="Times New Roman" pitchFamily="18" charset="0"/>
              </a:rPr>
              <a:t>The emphasis is on </a:t>
            </a:r>
            <a:r>
              <a:rPr lang="en-US" sz="2800" i="1">
                <a:solidFill>
                  <a:srgbClr val="000000"/>
                </a:solidFill>
                <a:cs typeface="Times New Roman" pitchFamily="18" charset="0"/>
              </a:rPr>
              <a:t>being</a:t>
            </a:r>
            <a:r>
              <a:rPr lang="en-US" sz="2800">
                <a:solidFill>
                  <a:srgbClr val="000000"/>
                </a:solidFill>
                <a:cs typeface="Times New Roman" pitchFamily="18" charset="0"/>
              </a:rPr>
              <a:t> a moral person - not simply understanding what moral rules are and how they apply in certain situations. </a:t>
            </a:r>
          </a:p>
          <a:p>
            <a:pPr>
              <a:lnSpc>
                <a:spcPct val="90000"/>
              </a:lnSpc>
            </a:pPr>
            <a:r>
              <a:rPr lang="en-US" sz="2800">
                <a:solidFill>
                  <a:srgbClr val="000000"/>
                </a:solidFill>
                <a:cs typeface="Times New Roman" pitchFamily="18" charset="0"/>
              </a:rPr>
              <a:t>While deontological and utilitarian theories are "action-oriented" and "rule-oriented," virtue ethics is "agent-oriented" because it is centered on the agent him/her-self.</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58</a:t>
            </a:fld>
            <a:endParaRPr lang="en-US">
              <a:solidFill>
                <a:srgbClr val="000000"/>
              </a:solidFill>
            </a:endParaRPr>
          </a:p>
        </p:txBody>
      </p:sp>
    </p:spTree>
    <p:extLst>
      <p:ext uri="{BB962C8B-B14F-4D97-AF65-F5344CB8AC3E}">
        <p14:creationId xmlns:p14="http://schemas.microsoft.com/office/powerpoint/2010/main" xmlns="" val="2657007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Criticism of Character-based Ethical Theories</a:t>
            </a:r>
          </a:p>
        </p:txBody>
      </p:sp>
      <p:sp>
        <p:nvSpPr>
          <p:cNvPr id="86019"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Character-based ethical systems tend to flourish in cultures where the emphasis placed on community life is stronger than that accorded to the role of individuals themselves. </a:t>
            </a:r>
          </a:p>
          <a:p>
            <a:pPr>
              <a:lnSpc>
                <a:spcPct val="90000"/>
              </a:lnSpc>
            </a:pPr>
            <a:r>
              <a:rPr lang="en-US" sz="2800">
                <a:solidFill>
                  <a:srgbClr val="000000"/>
                </a:solidFill>
                <a:cs typeface="Times New Roman" pitchFamily="18" charset="0"/>
              </a:rPr>
              <a:t>In the West, since the Enlightenment, more emphasis has been placed on the importance of individual autonomy and individual rights. </a:t>
            </a:r>
          </a:p>
          <a:p>
            <a:pPr>
              <a:lnSpc>
                <a:spcPct val="90000"/>
              </a:lnSpc>
            </a:pPr>
            <a:r>
              <a:rPr lang="en-US" sz="2800">
                <a:solidFill>
                  <a:srgbClr val="000000"/>
                </a:solidFill>
                <a:cs typeface="Times New Roman" pitchFamily="18" charset="0"/>
              </a:rPr>
              <a:t>In the Ancient Greek world of Aristotle's time, the notion of community was paramount. </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59</a:t>
            </a:fld>
            <a:endParaRPr lang="en-US">
              <a:solidFill>
                <a:srgbClr val="000000"/>
              </a:solidFill>
            </a:endParaRPr>
          </a:p>
        </p:txBody>
      </p:sp>
    </p:spTree>
    <p:extLst>
      <p:ext uri="{BB962C8B-B14F-4D97-AF65-F5344CB8AC3E}">
        <p14:creationId xmlns:p14="http://schemas.microsoft.com/office/powerpoint/2010/main" xmlns="" val="70986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Directives</a:t>
            </a:r>
          </a:p>
        </p:txBody>
      </p:sp>
      <p:sp>
        <p:nvSpPr>
          <p:cNvPr id="15363" name="Rectangle 3"/>
          <p:cNvSpPr>
            <a:spLocks noGrp="1" noChangeArrowheads="1"/>
          </p:cNvSpPr>
          <p:nvPr>
            <p:ph type="body" idx="1"/>
          </p:nvPr>
        </p:nvSpPr>
        <p:spPr/>
        <p:txBody>
          <a:bodyPr/>
          <a:lstStyle/>
          <a:p>
            <a:r>
              <a:rPr lang="en-US" sz="2800" i="1">
                <a:cs typeface="Times New Roman" pitchFamily="18" charset="0"/>
              </a:rPr>
              <a:t>Directives</a:t>
            </a:r>
            <a:r>
              <a:rPr lang="en-US" sz="2800">
                <a:cs typeface="Times New Roman" pitchFamily="18" charset="0"/>
              </a:rPr>
              <a:t> are rules (of conduct) that guide our actions, and thus </a:t>
            </a:r>
            <a:r>
              <a:rPr lang="en-US" sz="2800" i="1">
                <a:cs typeface="Times New Roman" pitchFamily="18" charset="0"/>
              </a:rPr>
              <a:t>direct</a:t>
            </a:r>
            <a:r>
              <a:rPr lang="en-US" sz="2800">
                <a:cs typeface="Times New Roman" pitchFamily="18" charset="0"/>
              </a:rPr>
              <a:t> us to behave in certain ways. </a:t>
            </a:r>
          </a:p>
          <a:p>
            <a:r>
              <a:rPr lang="en-US" sz="2800">
                <a:cs typeface="Times New Roman" pitchFamily="18" charset="0"/>
              </a:rPr>
              <a:t>Rules such as "Do not steal" and "Do not harm others" are both examples of rules of conduct that direct us in our individual moral choices at the "micro-ethical" level (i.e., the level of individual behavior). </a:t>
            </a: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6</a:t>
            </a:fld>
            <a:endParaRPr lang="en-US">
              <a:solidFill>
                <a:srgbClr val="000000"/>
              </a:solidFill>
            </a:endParaRPr>
          </a:p>
        </p:txBody>
      </p:sp>
    </p:spTree>
    <p:extLst>
      <p:ext uri="{BB962C8B-B14F-4D97-AF65-F5344CB8AC3E}">
        <p14:creationId xmlns:p14="http://schemas.microsoft.com/office/powerpoint/2010/main" xmlns="" val="527789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a:effectLst>
                  <a:outerShdw blurRad="38100" dist="38100" dir="2700000" algn="tl">
                    <a:srgbClr val="C0C0C0"/>
                  </a:outerShdw>
                </a:effectLst>
                <a:latin typeface="Times" charset="0"/>
                <a:cs typeface="Times New Roman" pitchFamily="18" charset="0"/>
              </a:rPr>
              <a:t>Table 2-3  Four Types of Ethical Theory</a:t>
            </a:r>
            <a:r>
              <a:rPr lang="en-US"/>
              <a:t> </a:t>
            </a:r>
          </a:p>
        </p:txBody>
      </p:sp>
      <p:sp>
        <p:nvSpPr>
          <p:cNvPr id="9219" name="Rectangle 3"/>
          <p:cNvSpPr>
            <a:spLocks noChangeArrowheads="1"/>
          </p:cNvSpPr>
          <p:nvPr/>
        </p:nvSpPr>
        <p:spPr bwMode="auto">
          <a:xfrm>
            <a:off x="228600" y="2057400"/>
            <a:ext cx="2971800" cy="793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1600" smtClean="0">
                <a:solidFill>
                  <a:srgbClr val="000000"/>
                </a:solidFill>
                <a:latin typeface="Times" charset="0"/>
                <a:cs typeface="Times New Roman" pitchFamily="18" charset="0"/>
              </a:rPr>
              <a:t>	</a:t>
            </a:r>
          </a:p>
          <a:p>
            <a:pPr eaLnBrk="0" fontAlgn="base" hangingPunct="0">
              <a:spcBef>
                <a:spcPct val="0"/>
              </a:spcBef>
              <a:spcAft>
                <a:spcPct val="0"/>
              </a:spcAft>
            </a:pPr>
            <a:r>
              <a:rPr lang="en-US" sz="1600" smtClean="0">
                <a:solidFill>
                  <a:srgbClr val="000000"/>
                </a:solidFill>
                <a:latin typeface="Times" charset="0"/>
                <a:cs typeface="Times New Roman" pitchFamily="18" charset="0"/>
              </a:rPr>
              <a:t>	</a:t>
            </a:r>
          </a:p>
          <a:p>
            <a:pPr eaLnBrk="0" fontAlgn="base" hangingPunct="0">
              <a:spcBef>
                <a:spcPct val="0"/>
              </a:spcBef>
              <a:spcAft>
                <a:spcPct val="0"/>
              </a:spcAft>
            </a:pPr>
            <a:r>
              <a:rPr lang="en-US" sz="1200" smtClean="0">
                <a:solidFill>
                  <a:srgbClr val="000000"/>
                </a:solidFill>
                <a:latin typeface="Times" charset="0"/>
                <a:cs typeface="Times New Roman" pitchFamily="18" charset="0"/>
              </a:rPr>
              <a:t>		</a:t>
            </a:r>
            <a:r>
              <a:rPr lang="en-US" sz="1400" smtClean="0">
                <a:solidFill>
                  <a:srgbClr val="000000"/>
                </a:solidFill>
              </a:rPr>
              <a:t> </a:t>
            </a:r>
            <a:endParaRPr lang="en-US" sz="2400" smtClean="0">
              <a:solidFill>
                <a:srgbClr val="000000"/>
              </a:solidFill>
              <a:latin typeface="Times New Roman" pitchFamily="18" charset="0"/>
            </a:endParaRPr>
          </a:p>
        </p:txBody>
      </p:sp>
      <p:graphicFrame>
        <p:nvGraphicFramePr>
          <p:cNvPr id="9220" name="Group 4"/>
          <p:cNvGraphicFramePr>
            <a:graphicFrameLocks noGrp="1"/>
          </p:cNvGraphicFramePr>
          <p:nvPr/>
        </p:nvGraphicFramePr>
        <p:xfrm>
          <a:off x="381000" y="1981200"/>
          <a:ext cx="8534400" cy="4648201"/>
        </p:xfrm>
        <a:graphic>
          <a:graphicData uri="http://schemas.openxmlformats.org/drawingml/2006/table">
            <a:tbl>
              <a:tblPr/>
              <a:tblGrid>
                <a:gridCol w="2844800"/>
                <a:gridCol w="2844800"/>
                <a:gridCol w="2844800"/>
              </a:tblGrid>
              <a:tr h="584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charset="0"/>
                          <a:cs typeface="Times New Roman" pitchFamily="18" charset="0"/>
                        </a:rPr>
                        <a:t>   </a:t>
                      </a:r>
                      <a:r>
                        <a:rPr kumimoji="0" lang="en-US" sz="2400" b="0" i="0" u="sng" strike="noStrike" cap="none" normalizeH="0" baseline="0" smtClean="0">
                          <a:ln>
                            <a:noFill/>
                          </a:ln>
                          <a:solidFill>
                            <a:schemeClr val="tx1"/>
                          </a:solidFill>
                          <a:effectLst/>
                          <a:latin typeface="Times" charset="0"/>
                          <a:cs typeface="Times New Roman" pitchFamily="18" charset="0"/>
                        </a:rPr>
                        <a:t>Type of Theory</a:t>
                      </a:r>
                      <a:r>
                        <a:rPr kumimoji="0" lang="en-US" sz="24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charset="0"/>
                          <a:cs typeface="Times New Roman" pitchFamily="18" charset="0"/>
                        </a:rPr>
                        <a:t>    </a:t>
                      </a:r>
                      <a:r>
                        <a:rPr kumimoji="0" lang="en-US" sz="2400" b="0" i="0" u="sng" strike="noStrike" cap="none" normalizeH="0" baseline="0" smtClean="0">
                          <a:ln>
                            <a:noFill/>
                          </a:ln>
                          <a:solidFill>
                            <a:schemeClr val="tx1"/>
                          </a:solidFill>
                          <a:effectLst/>
                          <a:latin typeface="Times" charset="0"/>
                          <a:cs typeface="Times New Roman" pitchFamily="18" charset="0"/>
                        </a:rPr>
                        <a:t>Advantages</a:t>
                      </a:r>
                      <a:r>
                        <a:rPr kumimoji="0" lang="en-US" sz="2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charset="0"/>
                          <a:cs typeface="Times New Roman" pitchFamily="18" charset="0"/>
                        </a:rPr>
                        <a:t>  </a:t>
                      </a:r>
                      <a:r>
                        <a:rPr kumimoji="0" lang="en-US" sz="2400" b="0" i="0" u="sng" strike="noStrike" cap="none" normalizeH="0" baseline="0" smtClean="0">
                          <a:ln>
                            <a:noFill/>
                          </a:ln>
                          <a:solidFill>
                            <a:schemeClr val="tx1"/>
                          </a:solidFill>
                          <a:effectLst/>
                          <a:latin typeface="Times" charset="0"/>
                          <a:cs typeface="Times New Roman" pitchFamily="18" charset="0"/>
                        </a:rPr>
                        <a:t>Disadvantages</a:t>
                      </a:r>
                      <a:r>
                        <a:rPr kumimoji="0" lang="en-US" sz="2800" b="0" i="0" u="sng"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66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1" u="none" strike="noStrike" cap="none" normalizeH="0" baseline="0" smtClean="0">
                          <a:ln>
                            <a:noFill/>
                          </a:ln>
                          <a:solidFill>
                            <a:schemeClr val="tx1"/>
                          </a:solidFill>
                          <a:effectLst/>
                          <a:latin typeface="Times" charset="0"/>
                          <a:cs typeface="Times New Roman" pitchFamily="18" charset="0"/>
                        </a:rPr>
                        <a:t>Consequence-based (Utilitarian)</a:t>
                      </a:r>
                      <a:endParaRPr kumimoji="0" lang="en-US" sz="2800" b="0" i="1"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Stresses promotion of happiness and utility	</a:t>
                      </a:r>
                      <a:r>
                        <a:rPr kumimoji="0" lang="en-US" sz="2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Ignores concerns of justice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for the minority population</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03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1" u="none" strike="noStrike" cap="none" normalizeH="0" baseline="0" smtClean="0">
                          <a:ln>
                            <a:noFill/>
                          </a:ln>
                          <a:solidFill>
                            <a:schemeClr val="tx1"/>
                          </a:solidFill>
                          <a:effectLst/>
                          <a:latin typeface="Times" charset="0"/>
                          <a:cs typeface="Times New Roman" pitchFamily="18" charset="0"/>
                        </a:rPr>
                        <a:t>Duty-based (Deontology)</a:t>
                      </a:r>
                      <a:endParaRPr kumimoji="0" lang="en-US" sz="1800" b="0" i="1"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Stresses the role of duty and respect for persons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Underestimates the importance of happiness and social utility</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6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1" u="none" strike="noStrike" cap="none" normalizeH="0" baseline="0" smtClean="0">
                          <a:ln>
                            <a:noFill/>
                          </a:ln>
                          <a:solidFill>
                            <a:schemeClr val="tx1"/>
                          </a:solidFill>
                          <a:effectLst/>
                          <a:latin typeface="Times" charset="0"/>
                          <a:cs typeface="Times New Roman" pitchFamily="18" charset="0"/>
                        </a:rPr>
                        <a:t>Contract-based (Rights)	</a:t>
                      </a:r>
                      <a:r>
                        <a:rPr kumimoji="0" lang="en-US" sz="1800" b="0" i="1"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Provides a motivation for morality</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Offers only a minimal morality</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96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1" u="none" strike="noStrike" cap="none" normalizeH="0" baseline="0" smtClean="0">
                          <a:ln>
                            <a:noFill/>
                          </a:ln>
                          <a:solidFill>
                            <a:schemeClr val="tx1"/>
                          </a:solidFill>
                          <a:effectLst/>
                          <a:latin typeface="Times" charset="0"/>
                          <a:cs typeface="Times New Roman" pitchFamily="18" charset="0"/>
                        </a:rPr>
                        <a:t>Character-based (Virtue)</a:t>
                      </a:r>
                      <a:r>
                        <a:rPr kumimoji="0" lang="en-US" sz="1800" b="0" i="1"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Stresses moral development and moral education</a:t>
                      </a: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charset="0"/>
                          <a:cs typeface="Times New Roman" pitchFamily="18" charset="0"/>
                        </a:rPr>
                        <a:t>Depends on homogeneous community standards for morality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60</a:t>
            </a:fld>
            <a:endParaRPr lang="en-US">
              <a:solidFill>
                <a:srgbClr val="000000"/>
              </a:solidFill>
            </a:endParaRPr>
          </a:p>
        </p:txBody>
      </p:sp>
    </p:spTree>
    <p:extLst>
      <p:ext uri="{BB962C8B-B14F-4D97-AF65-F5344CB8AC3E}">
        <p14:creationId xmlns:p14="http://schemas.microsoft.com/office/powerpoint/2010/main" xmlns="" val="28116573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1520" y="1844824"/>
            <a:ext cx="8640960" cy="936104"/>
          </a:xfrm>
        </p:spPr>
        <p:txBody>
          <a:bodyPr>
            <a:normAutofit fontScale="90000"/>
          </a:bodyPr>
          <a:lstStyle/>
          <a:p>
            <a:r>
              <a:rPr lang="tr-TR" dirty="0" smtClean="0"/>
              <a:t>BIL 472 ETHICS, SOCIETY and PROFESSION</a:t>
            </a:r>
            <a:endParaRPr lang="en-US" dirty="0"/>
          </a:p>
        </p:txBody>
      </p:sp>
      <p:sp>
        <p:nvSpPr>
          <p:cNvPr id="3" name="Alt Başlık 2"/>
          <p:cNvSpPr>
            <a:spLocks noGrp="1"/>
          </p:cNvSpPr>
          <p:nvPr>
            <p:ph type="subTitle" idx="1"/>
          </p:nvPr>
        </p:nvSpPr>
        <p:spPr>
          <a:xfrm>
            <a:off x="251520" y="3068960"/>
            <a:ext cx="8640960" cy="1473200"/>
          </a:xfrm>
        </p:spPr>
        <p:txBody>
          <a:bodyPr>
            <a:noAutofit/>
          </a:bodyPr>
          <a:lstStyle/>
          <a:p>
            <a:r>
              <a:rPr lang="tr-TR" sz="3200" dirty="0" smtClean="0"/>
              <a:t>Prof. Dr. A. Ziya AKTAŞ</a:t>
            </a:r>
          </a:p>
          <a:p>
            <a:r>
              <a:rPr lang="tr-TR" sz="3200" dirty="0" smtClean="0"/>
              <a:t>Department of Computer Engineering</a:t>
            </a:r>
          </a:p>
          <a:p>
            <a:endParaRPr lang="tr-TR" sz="3200" dirty="0"/>
          </a:p>
          <a:p>
            <a:pPr lvl="0">
              <a:buClr>
                <a:srgbClr val="31B6FD"/>
              </a:buClr>
            </a:pPr>
            <a:r>
              <a:rPr lang="tr-TR" sz="3200" dirty="0"/>
              <a:t>Spring </a:t>
            </a:r>
            <a:r>
              <a:rPr lang="tr-TR" sz="3200" dirty="0" smtClean="0"/>
              <a:t>2014</a:t>
            </a:r>
            <a:endParaRPr lang="en-US" sz="3200" dirty="0"/>
          </a:p>
        </p:txBody>
      </p:sp>
      <p:grpSp>
        <p:nvGrpSpPr>
          <p:cNvPr id="4" name="Group 5"/>
          <p:cNvGrpSpPr>
            <a:grpSpLocks/>
          </p:cNvGrpSpPr>
          <p:nvPr/>
        </p:nvGrpSpPr>
        <p:grpSpPr bwMode="auto">
          <a:xfrm>
            <a:off x="755576" y="692696"/>
            <a:ext cx="1071562" cy="627063"/>
            <a:chOff x="0" y="1"/>
            <a:chExt cx="20000" cy="19999"/>
          </a:xfrm>
        </p:grpSpPr>
        <p:sp>
          <p:nvSpPr>
            <p:cNvPr id="5" name="Freeform 6"/>
            <p:cNvSpPr>
              <a:spLocks/>
            </p:cNvSpPr>
            <p:nvPr/>
          </p:nvSpPr>
          <p:spPr bwMode="auto">
            <a:xfrm>
              <a:off x="0" y="5357"/>
              <a:ext cx="9825" cy="939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0" y="9971"/>
                  </a:moveTo>
                  <a:lnTo>
                    <a:pt x="9307" y="0"/>
                  </a:lnTo>
                  <a:lnTo>
                    <a:pt x="12950" y="3610"/>
                  </a:lnTo>
                  <a:lnTo>
                    <a:pt x="9188" y="7966"/>
                  </a:lnTo>
                  <a:lnTo>
                    <a:pt x="19960" y="9971"/>
                  </a:lnTo>
                  <a:lnTo>
                    <a:pt x="9386" y="11920"/>
                  </a:lnTo>
                  <a:lnTo>
                    <a:pt x="12990" y="16218"/>
                  </a:lnTo>
                  <a:lnTo>
                    <a:pt x="9426" y="19943"/>
                  </a:lnTo>
                  <a:lnTo>
                    <a:pt x="40" y="9914"/>
                  </a:lnTo>
                  <a:lnTo>
                    <a:pt x="79" y="9742"/>
                  </a:lnTo>
                  <a:lnTo>
                    <a:pt x="40" y="9914"/>
                  </a:lnTo>
                  <a:lnTo>
                    <a:pt x="198" y="9685"/>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a:defRPr/>
              </a:pPr>
              <a:endParaRPr lang="en-US">
                <a:solidFill>
                  <a:sysClr val="windowText" lastClr="000000"/>
                </a:solidFill>
              </a:endParaRPr>
            </a:p>
          </p:txBody>
        </p:sp>
        <p:sp>
          <p:nvSpPr>
            <p:cNvPr id="6" name="Freeform 7"/>
            <p:cNvSpPr>
              <a:spLocks/>
            </p:cNvSpPr>
            <p:nvPr/>
          </p:nvSpPr>
          <p:spPr bwMode="auto">
            <a:xfrm>
              <a:off x="10175" y="5357"/>
              <a:ext cx="9825" cy="931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000"/>
                <a:gd name="T37" fmla="*/ 0 h 20000"/>
                <a:gd name="T38" fmla="*/ 20000 w 20000"/>
                <a:gd name="T39" fmla="*/ 20000 h 20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000" h="20000">
                  <a:moveTo>
                    <a:pt x="19960" y="9942"/>
                  </a:moveTo>
                  <a:lnTo>
                    <a:pt x="10495" y="0"/>
                  </a:lnTo>
                  <a:lnTo>
                    <a:pt x="7010" y="3526"/>
                  </a:lnTo>
                  <a:lnTo>
                    <a:pt x="10772" y="7861"/>
                  </a:lnTo>
                  <a:lnTo>
                    <a:pt x="0" y="9884"/>
                  </a:lnTo>
                  <a:lnTo>
                    <a:pt x="10574" y="11908"/>
                  </a:lnTo>
                  <a:lnTo>
                    <a:pt x="6970" y="16185"/>
                  </a:lnTo>
                  <a:lnTo>
                    <a:pt x="10495" y="19942"/>
                  </a:lnTo>
                  <a:lnTo>
                    <a:pt x="19921" y="9827"/>
                  </a:lnTo>
                  <a:lnTo>
                    <a:pt x="19881" y="9653"/>
                  </a:lnTo>
                  <a:lnTo>
                    <a:pt x="19921" y="9827"/>
                  </a:lnTo>
                  <a:lnTo>
                    <a:pt x="19762" y="9653"/>
                  </a:lnTo>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a:defRPr/>
              </a:pPr>
              <a:endParaRPr lang="en-US">
                <a:solidFill>
                  <a:sysClr val="windowText" lastClr="000000"/>
                </a:solidFill>
              </a:endParaRPr>
            </a:p>
          </p:txBody>
        </p:sp>
        <p:sp>
          <p:nvSpPr>
            <p:cNvPr id="7" name="Freeform 8"/>
            <p:cNvSpPr>
              <a:spLocks/>
            </p:cNvSpPr>
            <p:nvPr/>
          </p:nvSpPr>
          <p:spPr bwMode="auto">
            <a:xfrm>
              <a:off x="5370" y="1"/>
              <a:ext cx="9260"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0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1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874" y="19839"/>
                  </a:moveTo>
                  <a:lnTo>
                    <a:pt x="7941" y="9169"/>
                  </a:lnTo>
                  <a:lnTo>
                    <a:pt x="3908" y="12547"/>
                  </a:lnTo>
                  <a:lnTo>
                    <a:pt x="0" y="8901"/>
                  </a:lnTo>
                  <a:lnTo>
                    <a:pt x="9916" y="0"/>
                  </a:lnTo>
                  <a:lnTo>
                    <a:pt x="19958" y="9276"/>
                  </a:lnTo>
                  <a:lnTo>
                    <a:pt x="16008" y="12761"/>
                  </a:lnTo>
                  <a:lnTo>
                    <a:pt x="12017" y="9223"/>
                  </a:lnTo>
                  <a:lnTo>
                    <a:pt x="9874" y="19893"/>
                  </a:lnTo>
                  <a:lnTo>
                    <a:pt x="9874" y="19678"/>
                  </a:lnTo>
                  <a:lnTo>
                    <a:pt x="9832" y="19893"/>
                  </a:lnTo>
                  <a:lnTo>
                    <a:pt x="9958" y="19893"/>
                  </a:lnTo>
                  <a:lnTo>
                    <a:pt x="9832" y="19678"/>
                  </a:lnTo>
                  <a:lnTo>
                    <a:pt x="9832" y="19893"/>
                  </a:lnTo>
                  <a:lnTo>
                    <a:pt x="9916" y="19839"/>
                  </a:lnTo>
                  <a:lnTo>
                    <a:pt x="9748" y="19678"/>
                  </a:lnTo>
                  <a:lnTo>
                    <a:pt x="9874" y="19625"/>
                  </a:lnTo>
                  <a:lnTo>
                    <a:pt x="9958" y="19625"/>
                  </a:lnTo>
                  <a:lnTo>
                    <a:pt x="9958" y="19893"/>
                  </a:lnTo>
                  <a:lnTo>
                    <a:pt x="9832" y="19464"/>
                  </a:lnTo>
                  <a:lnTo>
                    <a:pt x="10000" y="19249"/>
                  </a:lnTo>
                  <a:lnTo>
                    <a:pt x="9832" y="19946"/>
                  </a:lnTo>
                  <a:lnTo>
                    <a:pt x="9916" y="19893"/>
                  </a:lnTo>
                  <a:lnTo>
                    <a:pt x="9832" y="19839"/>
                  </a:lnTo>
                  <a:lnTo>
                    <a:pt x="9874" y="19732"/>
                  </a:lnTo>
                  <a:lnTo>
                    <a:pt x="9748" y="19786"/>
                  </a:lnTo>
                  <a:lnTo>
                    <a:pt x="9874" y="19893"/>
                  </a:lnTo>
                  <a:lnTo>
                    <a:pt x="9832" y="19893"/>
                  </a:lnTo>
                  <a:lnTo>
                    <a:pt x="9958" y="19893"/>
                  </a:lnTo>
                  <a:lnTo>
                    <a:pt x="9916" y="19464"/>
                  </a:lnTo>
                  <a:lnTo>
                    <a:pt x="9916" y="19678"/>
                  </a:lnTo>
                  <a:lnTo>
                    <a:pt x="9874" y="19678"/>
                  </a:lnTo>
                  <a:lnTo>
                    <a:pt x="9874" y="19839"/>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a:defRPr/>
              </a:pPr>
              <a:endParaRPr lang="en-US">
                <a:solidFill>
                  <a:sysClr val="windowText" lastClr="000000"/>
                </a:solidFill>
              </a:endParaRPr>
            </a:p>
          </p:txBody>
        </p:sp>
        <p:sp>
          <p:nvSpPr>
            <p:cNvPr id="8" name="Freeform 9"/>
            <p:cNvSpPr>
              <a:spLocks/>
            </p:cNvSpPr>
            <p:nvPr/>
          </p:nvSpPr>
          <p:spPr bwMode="auto">
            <a:xfrm>
              <a:off x="5409" y="9960"/>
              <a:ext cx="9182" cy="10040"/>
            </a:xfrm>
            <a:custGeom>
              <a:avLst/>
              <a:gdLst>
                <a:gd name="T0" fmla="*/ 0 w 20000"/>
                <a:gd name="T1" fmla="*/ 1 h 20000"/>
                <a:gd name="T2" fmla="*/ 0 w 20000"/>
                <a:gd name="T3" fmla="*/ 1 h 20000"/>
                <a:gd name="T4" fmla="*/ 0 w 20000"/>
                <a:gd name="T5" fmla="*/ 1 h 20000"/>
                <a:gd name="T6" fmla="*/ 0 w 20000"/>
                <a:gd name="T7" fmla="*/ 1 h 20000"/>
                <a:gd name="T8" fmla="*/ 0 w 20000"/>
                <a:gd name="T9" fmla="*/ 1 h 20000"/>
                <a:gd name="T10" fmla="*/ 0 w 20000"/>
                <a:gd name="T11" fmla="*/ 1 h 20000"/>
                <a:gd name="T12" fmla="*/ 0 w 20000"/>
                <a:gd name="T13" fmla="*/ 1 h 20000"/>
                <a:gd name="T14" fmla="*/ 0 w 20000"/>
                <a:gd name="T15" fmla="*/ 1 h 20000"/>
                <a:gd name="T16" fmla="*/ 0 w 20000"/>
                <a:gd name="T17" fmla="*/ 1 h 20000"/>
                <a:gd name="T18" fmla="*/ 0 w 20000"/>
                <a:gd name="T19" fmla="*/ 1 h 20000"/>
                <a:gd name="T20" fmla="*/ 0 w 20000"/>
                <a:gd name="T21" fmla="*/ 1 h 20000"/>
                <a:gd name="T22" fmla="*/ 0 w 20000"/>
                <a:gd name="T23" fmla="*/ 1 h 20000"/>
                <a:gd name="T24" fmla="*/ 0 w 20000"/>
                <a:gd name="T25" fmla="*/ 1 h 20000"/>
                <a:gd name="T26" fmla="*/ 0 w 20000"/>
                <a:gd name="T27" fmla="*/ 1 h 20000"/>
                <a:gd name="T28" fmla="*/ 0 w 20000"/>
                <a:gd name="T29" fmla="*/ 1 h 20000"/>
                <a:gd name="T30" fmla="*/ 0 w 20000"/>
                <a:gd name="T31" fmla="*/ 1 h 20000"/>
                <a:gd name="T32" fmla="*/ 0 w 20000"/>
                <a:gd name="T33" fmla="*/ 1 h 20000"/>
                <a:gd name="T34" fmla="*/ 0 w 20000"/>
                <a:gd name="T35" fmla="*/ 1 h 20000"/>
                <a:gd name="T36" fmla="*/ 0 w 20000"/>
                <a:gd name="T37" fmla="*/ 1 h 20000"/>
                <a:gd name="T38" fmla="*/ 0 w 20000"/>
                <a:gd name="T39" fmla="*/ 1 h 20000"/>
                <a:gd name="T40" fmla="*/ 0 w 20000"/>
                <a:gd name="T41" fmla="*/ 1 h 20000"/>
                <a:gd name="T42" fmla="*/ 0 w 20000"/>
                <a:gd name="T43" fmla="*/ 0 h 20000"/>
                <a:gd name="T44" fmla="*/ 0 w 20000"/>
                <a:gd name="T45" fmla="*/ 1 h 20000"/>
                <a:gd name="T46" fmla="*/ 0 w 20000"/>
                <a:gd name="T47" fmla="*/ 1 h 20000"/>
                <a:gd name="T48" fmla="*/ 0 w 20000"/>
                <a:gd name="T49" fmla="*/ 1 h 20000"/>
                <a:gd name="T50" fmla="*/ 0 w 20000"/>
                <a:gd name="T51" fmla="*/ 1 h 20000"/>
                <a:gd name="T52" fmla="*/ 0 w 20000"/>
                <a:gd name="T53" fmla="*/ 1 h 20000"/>
                <a:gd name="T54" fmla="*/ 0 w 20000"/>
                <a:gd name="T55" fmla="*/ 1 h 20000"/>
                <a:gd name="T56" fmla="*/ 0 w 20000"/>
                <a:gd name="T57" fmla="*/ 1 h 20000"/>
                <a:gd name="T58" fmla="*/ 0 w 20000"/>
                <a:gd name="T59" fmla="*/ 1 h 20000"/>
                <a:gd name="T60" fmla="*/ 0 w 20000"/>
                <a:gd name="T61" fmla="*/ 1 h 20000"/>
                <a:gd name="T62" fmla="*/ 0 w 20000"/>
                <a:gd name="T63" fmla="*/ 1 h 20000"/>
                <a:gd name="T64" fmla="*/ 0 w 20000"/>
                <a:gd name="T65" fmla="*/ 1 h 20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000"/>
                <a:gd name="T100" fmla="*/ 0 h 20000"/>
                <a:gd name="T101" fmla="*/ 20000 w 20000"/>
                <a:gd name="T102" fmla="*/ 20000 h 20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000" h="20000">
                  <a:moveTo>
                    <a:pt x="9958" y="54"/>
                  </a:moveTo>
                  <a:lnTo>
                    <a:pt x="8008" y="10777"/>
                  </a:lnTo>
                  <a:lnTo>
                    <a:pt x="3983" y="7399"/>
                  </a:lnTo>
                  <a:lnTo>
                    <a:pt x="0" y="10992"/>
                  </a:lnTo>
                  <a:lnTo>
                    <a:pt x="10000" y="19946"/>
                  </a:lnTo>
                  <a:lnTo>
                    <a:pt x="19958" y="10831"/>
                  </a:lnTo>
                  <a:lnTo>
                    <a:pt x="16144" y="7131"/>
                  </a:lnTo>
                  <a:lnTo>
                    <a:pt x="12119" y="10724"/>
                  </a:lnTo>
                  <a:lnTo>
                    <a:pt x="9958" y="54"/>
                  </a:lnTo>
                  <a:lnTo>
                    <a:pt x="9958" y="268"/>
                  </a:lnTo>
                  <a:lnTo>
                    <a:pt x="9915" y="54"/>
                  </a:lnTo>
                  <a:lnTo>
                    <a:pt x="10042" y="54"/>
                  </a:lnTo>
                  <a:lnTo>
                    <a:pt x="9915" y="268"/>
                  </a:lnTo>
                  <a:lnTo>
                    <a:pt x="9915" y="54"/>
                  </a:lnTo>
                  <a:lnTo>
                    <a:pt x="10000" y="54"/>
                  </a:lnTo>
                  <a:lnTo>
                    <a:pt x="9873" y="268"/>
                  </a:lnTo>
                  <a:lnTo>
                    <a:pt x="9958" y="322"/>
                  </a:lnTo>
                  <a:lnTo>
                    <a:pt x="10042" y="322"/>
                  </a:lnTo>
                  <a:lnTo>
                    <a:pt x="10042" y="54"/>
                  </a:lnTo>
                  <a:lnTo>
                    <a:pt x="9915" y="483"/>
                  </a:lnTo>
                  <a:lnTo>
                    <a:pt x="10085" y="697"/>
                  </a:lnTo>
                  <a:lnTo>
                    <a:pt x="9915" y="0"/>
                  </a:lnTo>
                  <a:lnTo>
                    <a:pt x="10000" y="54"/>
                  </a:lnTo>
                  <a:lnTo>
                    <a:pt x="9915" y="54"/>
                  </a:lnTo>
                  <a:lnTo>
                    <a:pt x="9958" y="214"/>
                  </a:lnTo>
                  <a:lnTo>
                    <a:pt x="9873" y="107"/>
                  </a:lnTo>
                  <a:lnTo>
                    <a:pt x="9958" y="54"/>
                  </a:lnTo>
                  <a:lnTo>
                    <a:pt x="9915" y="54"/>
                  </a:lnTo>
                  <a:lnTo>
                    <a:pt x="10042" y="54"/>
                  </a:lnTo>
                  <a:lnTo>
                    <a:pt x="10000" y="483"/>
                  </a:lnTo>
                  <a:lnTo>
                    <a:pt x="10000" y="268"/>
                  </a:lnTo>
                  <a:lnTo>
                    <a:pt x="9958" y="268"/>
                  </a:lnTo>
                  <a:lnTo>
                    <a:pt x="9958" y="54"/>
                  </a:lnTo>
                  <a:close/>
                </a:path>
              </a:pathLst>
            </a:custGeom>
            <a:solidFill>
              <a:srgbClr val="FF0000"/>
            </a:solidFill>
            <a:ln w="3175">
              <a:solidFill>
                <a:srgbClr val="FF0000"/>
              </a:solidFill>
              <a:round/>
              <a:headEnd type="none" w="sm" len="lg"/>
              <a:tailEnd type="none" w="sm" len="lg"/>
            </a:ln>
          </p:spPr>
          <p:txBody>
            <a:bodyPr/>
            <a:lstStyle>
              <a:defPPr>
                <a:defRPr lang="tr-TR"/>
              </a:defPPr>
              <a:lvl1pPr algn="l" rtl="0" fontAlgn="base">
                <a:spcBef>
                  <a:spcPct val="20000"/>
                </a:spcBef>
                <a:spcAft>
                  <a:spcPct val="0"/>
                </a:spcAft>
                <a:defRPr sz="3200" kern="1200">
                  <a:solidFill>
                    <a:schemeClr val="tx1"/>
                  </a:solidFill>
                  <a:latin typeface="Arial" charset="0"/>
                  <a:ea typeface="+mn-ea"/>
                  <a:cs typeface="+mn-cs"/>
                </a:defRPr>
              </a:lvl1pPr>
              <a:lvl2pPr marL="457200" algn="l" rtl="0" fontAlgn="base">
                <a:spcBef>
                  <a:spcPct val="20000"/>
                </a:spcBef>
                <a:spcAft>
                  <a:spcPct val="0"/>
                </a:spcAft>
                <a:defRPr sz="3200" kern="1200">
                  <a:solidFill>
                    <a:schemeClr val="tx1"/>
                  </a:solidFill>
                  <a:latin typeface="Arial" charset="0"/>
                  <a:ea typeface="+mn-ea"/>
                  <a:cs typeface="+mn-cs"/>
                </a:defRPr>
              </a:lvl2pPr>
              <a:lvl3pPr marL="914400" algn="l" rtl="0" fontAlgn="base">
                <a:spcBef>
                  <a:spcPct val="20000"/>
                </a:spcBef>
                <a:spcAft>
                  <a:spcPct val="0"/>
                </a:spcAft>
                <a:defRPr sz="3200" kern="1200">
                  <a:solidFill>
                    <a:schemeClr val="tx1"/>
                  </a:solidFill>
                  <a:latin typeface="Arial" charset="0"/>
                  <a:ea typeface="+mn-ea"/>
                  <a:cs typeface="+mn-cs"/>
                </a:defRPr>
              </a:lvl3pPr>
              <a:lvl4pPr marL="1371600" algn="l" rtl="0" fontAlgn="base">
                <a:spcBef>
                  <a:spcPct val="20000"/>
                </a:spcBef>
                <a:spcAft>
                  <a:spcPct val="0"/>
                </a:spcAft>
                <a:defRPr sz="3200" kern="1200">
                  <a:solidFill>
                    <a:schemeClr val="tx1"/>
                  </a:solidFill>
                  <a:latin typeface="Arial" charset="0"/>
                  <a:ea typeface="+mn-ea"/>
                  <a:cs typeface="+mn-cs"/>
                </a:defRPr>
              </a:lvl4pPr>
              <a:lvl5pPr marL="1828800" algn="l" rtl="0" fontAlgn="base">
                <a:spcBef>
                  <a:spcPct val="2000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a:lstStyle>
            <a:p>
              <a:pPr>
                <a:defRPr/>
              </a:pPr>
              <a:endParaRPr lang="en-US">
                <a:solidFill>
                  <a:sysClr val="windowText" lastClr="000000"/>
                </a:solidFill>
              </a:endParaRPr>
            </a:p>
          </p:txBody>
        </p:sp>
      </p:grpSp>
      <p:sp>
        <p:nvSpPr>
          <p:cNvPr id="9" name="Dikdörtgen 8"/>
          <p:cNvSpPr/>
          <p:nvPr/>
        </p:nvSpPr>
        <p:spPr>
          <a:xfrm>
            <a:off x="1907704" y="888975"/>
            <a:ext cx="3456384" cy="307777"/>
          </a:xfrm>
          <a:prstGeom prst="rect">
            <a:avLst/>
          </a:prstGeom>
        </p:spPr>
        <p:txBody>
          <a:bodyPr wrap="square">
            <a:spAutoFit/>
          </a:bodyPr>
          <a:lstStyle/>
          <a:p>
            <a:pPr indent="450850" eaLnBrk="0" fontAlgn="base" hangingPunct="0">
              <a:spcBef>
                <a:spcPct val="20000"/>
              </a:spcBef>
              <a:spcAft>
                <a:spcPct val="0"/>
              </a:spcAft>
            </a:pPr>
            <a:r>
              <a:rPr lang="tr-TR" sz="1400" b="1" dirty="0">
                <a:solidFill>
                  <a:prstClr val="black"/>
                </a:solidFill>
                <a:latin typeface="Arial Black" pitchFamily="34" charset="0"/>
                <a:cs typeface="Times New Roman" pitchFamily="18" charset="0"/>
              </a:rPr>
              <a:t>BAŞKENT </a:t>
            </a:r>
            <a:r>
              <a:rPr lang="tr-TR" sz="1400" b="1" dirty="0" smtClean="0">
                <a:solidFill>
                  <a:prstClr val="black"/>
                </a:solidFill>
                <a:latin typeface="Arial Black" pitchFamily="34" charset="0"/>
                <a:cs typeface="Times New Roman" pitchFamily="18" charset="0"/>
              </a:rPr>
              <a:t>UNIVERSITY</a:t>
            </a:r>
            <a:endParaRPr lang="tr-TR" sz="3200" dirty="0">
              <a:solidFill>
                <a:prstClr val="black"/>
              </a:solidFill>
              <a:latin typeface="Calibri" pitchFamily="34" charset="0"/>
            </a:endParaRPr>
          </a:p>
        </p:txBody>
      </p:sp>
    </p:spTree>
    <p:extLst>
      <p:ext uri="{BB962C8B-B14F-4D97-AF65-F5344CB8AC3E}">
        <p14:creationId xmlns:p14="http://schemas.microsoft.com/office/powerpoint/2010/main" xmlns="" val="20681029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79512" y="2675467"/>
            <a:ext cx="8784975" cy="3450696"/>
          </a:xfrm>
        </p:spPr>
        <p:txBody>
          <a:bodyPr>
            <a:normAutofit/>
          </a:bodyPr>
          <a:lstStyle/>
          <a:p>
            <a:pPr marL="0" indent="0" algn="ctr">
              <a:buNone/>
            </a:pPr>
            <a:r>
              <a:rPr lang="tr-TR" sz="6000" dirty="0" smtClean="0"/>
              <a:t>TOPIC_04</a:t>
            </a:r>
          </a:p>
          <a:p>
            <a:pPr marL="0" indent="0" algn="ctr">
              <a:buNone/>
            </a:pPr>
            <a:r>
              <a:rPr lang="tr-TR" sz="5400" dirty="0" smtClean="0"/>
              <a:t>Methods and tools of analysis</a:t>
            </a:r>
            <a:endParaRPr lang="en-US" sz="5400" dirty="0"/>
          </a:p>
        </p:txBody>
      </p:sp>
      <p:sp>
        <p:nvSpPr>
          <p:cNvPr id="3" name="Dikdörtgen 2"/>
          <p:cNvSpPr/>
          <p:nvPr/>
        </p:nvSpPr>
        <p:spPr>
          <a:xfrm>
            <a:off x="464943" y="5507940"/>
            <a:ext cx="1887055" cy="369332"/>
          </a:xfrm>
          <a:prstGeom prst="rect">
            <a:avLst/>
          </a:prstGeom>
        </p:spPr>
        <p:txBody>
          <a:bodyPr wrap="none">
            <a:spAutoFit/>
          </a:bodyPr>
          <a:lstStyle/>
          <a:p>
            <a:r>
              <a:rPr lang="en-US" b="1" dirty="0">
                <a:solidFill>
                  <a:prstClr val="black"/>
                </a:solidFill>
              </a:rPr>
              <a:t>Quin, Chapts </a:t>
            </a:r>
            <a:r>
              <a:rPr lang="tr-TR" b="1" dirty="0" smtClean="0">
                <a:solidFill>
                  <a:prstClr val="black"/>
                </a:solidFill>
              </a:rPr>
              <a:t>. </a:t>
            </a:r>
            <a:r>
              <a:rPr lang="en-US" b="1" dirty="0" smtClean="0">
                <a:solidFill>
                  <a:prstClr val="black"/>
                </a:solidFill>
              </a:rPr>
              <a:t>2,9</a:t>
            </a:r>
            <a:endParaRPr lang="en-US" b="1" dirty="0">
              <a:solidFill>
                <a:prstClr val="black"/>
              </a:solidFill>
            </a:endParaRPr>
          </a:p>
        </p:txBody>
      </p:sp>
      <p:sp>
        <p:nvSpPr>
          <p:cNvPr id="4" name="Slayt Numarası Yer Tutucusu 3"/>
          <p:cNvSpPr>
            <a:spLocks noGrp="1"/>
          </p:cNvSpPr>
          <p:nvPr>
            <p:ph type="sldNum" sz="quarter" idx="12"/>
          </p:nvPr>
        </p:nvSpPr>
        <p:spPr/>
        <p:txBody>
          <a:bodyPr/>
          <a:lstStyle/>
          <a:p>
            <a:fld id="{DA2A2A61-A6BC-456C-8D86-F13C5A13D74B}" type="slidenum">
              <a:rPr lang="en-US" smtClean="0">
                <a:solidFill>
                  <a:srgbClr val="073E87"/>
                </a:solidFill>
              </a:rPr>
              <a:pPr/>
              <a:t>62</a:t>
            </a:fld>
            <a:endParaRPr lang="en-US">
              <a:solidFill>
                <a:srgbClr val="073E87"/>
              </a:solidFill>
            </a:endParaRPr>
          </a:p>
        </p:txBody>
      </p:sp>
    </p:spTree>
    <p:extLst>
      <p:ext uri="{BB962C8B-B14F-4D97-AF65-F5344CB8AC3E}">
        <p14:creationId xmlns:p14="http://schemas.microsoft.com/office/powerpoint/2010/main" xmlns="" val="3033960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p:txBody>
          <a:bodyPr/>
          <a:lstStyle/>
          <a:p>
            <a:pPr>
              <a:defRPr/>
            </a:pPr>
            <a:r>
              <a:rPr lang="en-US" smtClean="0">
                <a:solidFill>
                  <a:srgbClr val="000000"/>
                </a:solidFill>
              </a:rPr>
              <a:t>1-</a:t>
            </a:r>
            <a:fld id="{0D589B76-ADD0-4E80-ADE3-95B85A1D1A21}" type="slidenum">
              <a:rPr lang="en-US" smtClean="0">
                <a:solidFill>
                  <a:srgbClr val="000000"/>
                </a:solidFill>
              </a:rPr>
              <a:pPr>
                <a:defRPr/>
              </a:pPr>
              <a:t>63</a:t>
            </a:fld>
            <a:endParaRPr lang="en-US" smtClean="0">
              <a:solidFill>
                <a:srgbClr val="000000"/>
              </a:solidFill>
            </a:endParaRPr>
          </a:p>
        </p:txBody>
      </p:sp>
      <p:sp>
        <p:nvSpPr>
          <p:cNvPr id="7171" name="Rectangle 2"/>
          <p:cNvSpPr>
            <a:spLocks noGrp="1" noChangeArrowheads="1"/>
          </p:cNvSpPr>
          <p:nvPr>
            <p:ph type="title"/>
          </p:nvPr>
        </p:nvSpPr>
        <p:spPr/>
        <p:txBody>
          <a:bodyPr/>
          <a:lstStyle/>
          <a:p>
            <a:pPr eaLnBrk="1" hangingPunct="1"/>
            <a:r>
              <a:rPr lang="en-US" smtClean="0"/>
              <a:t>The Ethical Point of View</a:t>
            </a:r>
          </a:p>
        </p:txBody>
      </p:sp>
      <p:sp>
        <p:nvSpPr>
          <p:cNvPr id="7172" name="Rectangle 3"/>
          <p:cNvSpPr>
            <a:spLocks noGrp="1" noChangeArrowheads="1"/>
          </p:cNvSpPr>
          <p:nvPr>
            <p:ph type="body" idx="1"/>
          </p:nvPr>
        </p:nvSpPr>
        <p:spPr/>
        <p:txBody>
          <a:bodyPr/>
          <a:lstStyle/>
          <a:p>
            <a:pPr eaLnBrk="1" hangingPunct="1"/>
            <a:r>
              <a:rPr lang="en-US" sz="2800" smtClean="0"/>
              <a:t>Most everyone shares “core values”, desiring</a:t>
            </a:r>
          </a:p>
          <a:p>
            <a:pPr lvl="1" eaLnBrk="1" hangingPunct="1"/>
            <a:r>
              <a:rPr lang="en-US" sz="2400" smtClean="0"/>
              <a:t>Life</a:t>
            </a:r>
          </a:p>
          <a:p>
            <a:pPr lvl="1" eaLnBrk="1" hangingPunct="1"/>
            <a:r>
              <a:rPr lang="en-US" sz="2400" smtClean="0"/>
              <a:t>Happiness</a:t>
            </a:r>
          </a:p>
          <a:p>
            <a:pPr lvl="1" eaLnBrk="1" hangingPunct="1"/>
            <a:r>
              <a:rPr lang="en-US" sz="2400" smtClean="0"/>
              <a:t>Ability to accomplish goals</a:t>
            </a:r>
          </a:p>
          <a:p>
            <a:pPr eaLnBrk="1" hangingPunct="1"/>
            <a:r>
              <a:rPr lang="en-US" sz="2800" smtClean="0"/>
              <a:t>Two ways to view world</a:t>
            </a:r>
          </a:p>
          <a:p>
            <a:pPr lvl="1" eaLnBrk="1" hangingPunct="1"/>
            <a:r>
              <a:rPr lang="en-US" sz="2400" smtClean="0"/>
              <a:t>Selfish point of view: consider only own self and its core values</a:t>
            </a:r>
          </a:p>
          <a:p>
            <a:pPr lvl="1" eaLnBrk="1" hangingPunct="1"/>
            <a:r>
              <a:rPr lang="en-US" sz="2400" smtClean="0"/>
              <a:t>Ethical point of view: respect other people and their core values</a:t>
            </a:r>
          </a:p>
        </p:txBody>
      </p:sp>
    </p:spTree>
    <p:extLst>
      <p:ext uri="{BB962C8B-B14F-4D97-AF65-F5344CB8AC3E}">
        <p14:creationId xmlns:p14="http://schemas.microsoft.com/office/powerpoint/2010/main" xmlns="" val="2577482143"/>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p:txBody>
          <a:bodyPr/>
          <a:lstStyle/>
          <a:p>
            <a:pPr>
              <a:defRPr/>
            </a:pPr>
            <a:r>
              <a:rPr lang="en-US" smtClean="0">
                <a:solidFill>
                  <a:srgbClr val="000000"/>
                </a:solidFill>
              </a:rPr>
              <a:t>1-</a:t>
            </a:r>
            <a:fld id="{1BC557F1-AA54-4809-8DAB-E1B17FC23712}" type="slidenum">
              <a:rPr lang="en-US" smtClean="0">
                <a:solidFill>
                  <a:srgbClr val="000000"/>
                </a:solidFill>
              </a:rPr>
              <a:pPr>
                <a:defRPr/>
              </a:pPr>
              <a:t>64</a:t>
            </a:fld>
            <a:endParaRPr lang="en-US" smtClean="0">
              <a:solidFill>
                <a:srgbClr val="000000"/>
              </a:solidFill>
            </a:endParaRPr>
          </a:p>
        </p:txBody>
      </p:sp>
      <p:sp>
        <p:nvSpPr>
          <p:cNvPr id="8195" name="Rectangle 2"/>
          <p:cNvSpPr>
            <a:spLocks noGrp="1" noChangeArrowheads="1"/>
          </p:cNvSpPr>
          <p:nvPr>
            <p:ph type="title"/>
          </p:nvPr>
        </p:nvSpPr>
        <p:spPr/>
        <p:txBody>
          <a:bodyPr/>
          <a:lstStyle/>
          <a:p>
            <a:pPr eaLnBrk="1" hangingPunct="1"/>
            <a:r>
              <a:rPr lang="en-US" smtClean="0"/>
              <a:t>Defining Terms</a:t>
            </a:r>
          </a:p>
        </p:txBody>
      </p:sp>
      <p:sp>
        <p:nvSpPr>
          <p:cNvPr id="8196" name="Rectangle 3"/>
          <p:cNvSpPr>
            <a:spLocks noGrp="1" noChangeArrowheads="1"/>
          </p:cNvSpPr>
          <p:nvPr>
            <p:ph type="body" idx="1"/>
          </p:nvPr>
        </p:nvSpPr>
        <p:spPr/>
        <p:txBody>
          <a:bodyPr/>
          <a:lstStyle/>
          <a:p>
            <a:pPr eaLnBrk="1" hangingPunct="1">
              <a:lnSpc>
                <a:spcPct val="90000"/>
              </a:lnSpc>
            </a:pPr>
            <a:r>
              <a:rPr lang="en-US" sz="2800" smtClean="0"/>
              <a:t>Society:</a:t>
            </a:r>
          </a:p>
          <a:p>
            <a:pPr lvl="1" eaLnBrk="1" hangingPunct="1">
              <a:lnSpc>
                <a:spcPct val="90000"/>
              </a:lnSpc>
            </a:pPr>
            <a:r>
              <a:rPr lang="en-US" sz="2400" smtClean="0"/>
              <a:t>Association of people organized under a system of rules</a:t>
            </a:r>
          </a:p>
          <a:p>
            <a:pPr lvl="1" eaLnBrk="1" hangingPunct="1">
              <a:lnSpc>
                <a:spcPct val="90000"/>
              </a:lnSpc>
            </a:pPr>
            <a:r>
              <a:rPr lang="en-US" sz="2400" smtClean="0"/>
              <a:t>Rules: advance the good of members over time</a:t>
            </a:r>
          </a:p>
          <a:p>
            <a:pPr eaLnBrk="1" hangingPunct="1">
              <a:lnSpc>
                <a:spcPct val="90000"/>
              </a:lnSpc>
            </a:pPr>
            <a:r>
              <a:rPr lang="en-US" sz="2800" smtClean="0"/>
              <a:t>Morality</a:t>
            </a:r>
          </a:p>
          <a:p>
            <a:pPr lvl="1" eaLnBrk="1" hangingPunct="1">
              <a:lnSpc>
                <a:spcPct val="90000"/>
              </a:lnSpc>
            </a:pPr>
            <a:r>
              <a:rPr lang="en-US" sz="2400" smtClean="0"/>
              <a:t>A society’s rules of conduct</a:t>
            </a:r>
          </a:p>
          <a:p>
            <a:pPr lvl="1" eaLnBrk="1" hangingPunct="1">
              <a:lnSpc>
                <a:spcPct val="90000"/>
              </a:lnSpc>
            </a:pPr>
            <a:r>
              <a:rPr lang="en-US" sz="2400" smtClean="0"/>
              <a:t>What people ought / ought not to do in various situations</a:t>
            </a:r>
          </a:p>
          <a:p>
            <a:pPr eaLnBrk="1" hangingPunct="1">
              <a:lnSpc>
                <a:spcPct val="90000"/>
              </a:lnSpc>
            </a:pPr>
            <a:r>
              <a:rPr lang="en-US" sz="2800" smtClean="0"/>
              <a:t>Ethics</a:t>
            </a:r>
          </a:p>
          <a:p>
            <a:pPr lvl="1" eaLnBrk="1" hangingPunct="1">
              <a:lnSpc>
                <a:spcPct val="90000"/>
              </a:lnSpc>
            </a:pPr>
            <a:r>
              <a:rPr lang="en-US" sz="2400" smtClean="0"/>
              <a:t>Rational examination of morality</a:t>
            </a:r>
          </a:p>
          <a:p>
            <a:pPr lvl="1" eaLnBrk="1" hangingPunct="1">
              <a:lnSpc>
                <a:spcPct val="90000"/>
              </a:lnSpc>
            </a:pPr>
            <a:r>
              <a:rPr lang="en-US" sz="2400" smtClean="0"/>
              <a:t>Evaluation of people’s behavior</a:t>
            </a:r>
          </a:p>
        </p:txBody>
      </p:sp>
    </p:spTree>
    <p:extLst>
      <p:ext uri="{BB962C8B-B14F-4D97-AF65-F5344CB8AC3E}">
        <p14:creationId xmlns:p14="http://schemas.microsoft.com/office/powerpoint/2010/main" xmlns="" val="2725570068"/>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p:txBody>
          <a:bodyPr/>
          <a:lstStyle/>
          <a:p>
            <a:pPr>
              <a:defRPr/>
            </a:pPr>
            <a:r>
              <a:rPr lang="en-US" smtClean="0">
                <a:solidFill>
                  <a:srgbClr val="000000"/>
                </a:solidFill>
              </a:rPr>
              <a:t>1-</a:t>
            </a:r>
            <a:fld id="{6D3EB2EA-E393-4F3B-BF3C-D3DCEA894424}" type="slidenum">
              <a:rPr lang="en-US" smtClean="0">
                <a:solidFill>
                  <a:srgbClr val="000000"/>
                </a:solidFill>
              </a:rPr>
              <a:pPr>
                <a:defRPr/>
              </a:pPr>
              <a:t>65</a:t>
            </a:fld>
            <a:endParaRPr lang="en-US" smtClean="0">
              <a:solidFill>
                <a:srgbClr val="000000"/>
              </a:solidFill>
            </a:endParaRPr>
          </a:p>
        </p:txBody>
      </p:sp>
      <p:sp>
        <p:nvSpPr>
          <p:cNvPr id="10243" name="Rectangle 2"/>
          <p:cNvSpPr>
            <a:spLocks noGrp="1" noChangeArrowheads="1"/>
          </p:cNvSpPr>
          <p:nvPr>
            <p:ph type="title"/>
          </p:nvPr>
        </p:nvSpPr>
        <p:spPr/>
        <p:txBody>
          <a:bodyPr/>
          <a:lstStyle/>
          <a:p>
            <a:pPr eaLnBrk="1" hangingPunct="1"/>
            <a:r>
              <a:rPr lang="en-US" smtClean="0"/>
              <a:t>Why Study Ethics?</a:t>
            </a:r>
          </a:p>
        </p:txBody>
      </p:sp>
      <p:sp>
        <p:nvSpPr>
          <p:cNvPr id="10244" name="Rectangle 3"/>
          <p:cNvSpPr>
            <a:spLocks noGrp="1" noChangeArrowheads="1"/>
          </p:cNvSpPr>
          <p:nvPr>
            <p:ph type="body" idx="1"/>
          </p:nvPr>
        </p:nvSpPr>
        <p:spPr/>
        <p:txBody>
          <a:bodyPr/>
          <a:lstStyle/>
          <a:p>
            <a:pPr eaLnBrk="1" hangingPunct="1"/>
            <a:r>
              <a:rPr lang="en-US" smtClean="0"/>
              <a:t>Ethics: A way to decide the best thing to do</a:t>
            </a:r>
          </a:p>
          <a:p>
            <a:pPr eaLnBrk="1" hangingPunct="1"/>
            <a:r>
              <a:rPr lang="en-US" smtClean="0"/>
              <a:t>New problems accompany new technologies</a:t>
            </a:r>
          </a:p>
          <a:p>
            <a:pPr eaLnBrk="1" hangingPunct="1"/>
            <a:r>
              <a:rPr lang="en-US" smtClean="0"/>
              <a:t>“Common wisdom” may not exist for novel situations brought about by new technologies</a:t>
            </a:r>
          </a:p>
        </p:txBody>
      </p:sp>
    </p:spTree>
    <p:extLst>
      <p:ext uri="{BB962C8B-B14F-4D97-AF65-F5344CB8AC3E}">
        <p14:creationId xmlns:p14="http://schemas.microsoft.com/office/powerpoint/2010/main" xmlns="" val="40770231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p:txBody>
          <a:bodyPr/>
          <a:lstStyle/>
          <a:p>
            <a:pPr>
              <a:defRPr/>
            </a:pPr>
            <a:r>
              <a:rPr lang="en-US" smtClean="0">
                <a:solidFill>
                  <a:srgbClr val="000000"/>
                </a:solidFill>
              </a:rPr>
              <a:t>1-</a:t>
            </a:r>
            <a:fld id="{84C3A865-043F-4EFA-B04B-D7590AEFB695}" type="slidenum">
              <a:rPr lang="en-US" smtClean="0">
                <a:solidFill>
                  <a:srgbClr val="000000"/>
                </a:solidFill>
              </a:rPr>
              <a:pPr>
                <a:defRPr/>
              </a:pPr>
              <a:t>66</a:t>
            </a:fld>
            <a:endParaRPr lang="en-US" smtClean="0">
              <a:solidFill>
                <a:srgbClr val="000000"/>
              </a:solidFill>
            </a:endParaRPr>
          </a:p>
        </p:txBody>
      </p:sp>
      <p:sp>
        <p:nvSpPr>
          <p:cNvPr id="15363" name="Rectangle 2"/>
          <p:cNvSpPr>
            <a:spLocks noGrp="1" noChangeArrowheads="1"/>
          </p:cNvSpPr>
          <p:nvPr>
            <p:ph type="title"/>
          </p:nvPr>
        </p:nvSpPr>
        <p:spPr/>
        <p:txBody>
          <a:bodyPr/>
          <a:lstStyle/>
          <a:p>
            <a:pPr eaLnBrk="1" hangingPunct="1"/>
            <a:r>
              <a:rPr lang="en-US" smtClean="0"/>
              <a:t>More on Ethics</a:t>
            </a:r>
          </a:p>
        </p:txBody>
      </p:sp>
      <p:sp>
        <p:nvSpPr>
          <p:cNvPr id="15364" name="Rectangle 3"/>
          <p:cNvSpPr>
            <a:spLocks noGrp="1" noChangeArrowheads="1"/>
          </p:cNvSpPr>
          <p:nvPr>
            <p:ph type="body" idx="1"/>
          </p:nvPr>
        </p:nvSpPr>
        <p:spPr/>
        <p:txBody>
          <a:bodyPr/>
          <a:lstStyle/>
          <a:p>
            <a:pPr eaLnBrk="1" hangingPunct="1"/>
            <a:r>
              <a:rPr lang="en-US" smtClean="0"/>
              <a:t>Ethics: rational, systematic analysis</a:t>
            </a:r>
          </a:p>
          <a:p>
            <a:pPr lvl="1" eaLnBrk="1" hangingPunct="1"/>
            <a:r>
              <a:rPr lang="en-US" smtClean="0"/>
              <a:t>“Doing ethics”: answers need explanations</a:t>
            </a:r>
          </a:p>
          <a:p>
            <a:pPr lvl="1" eaLnBrk="1" hangingPunct="1"/>
            <a:r>
              <a:rPr lang="en-US" smtClean="0"/>
              <a:t>Explanations: facts, shared values, logic</a:t>
            </a:r>
          </a:p>
          <a:p>
            <a:pPr eaLnBrk="1" hangingPunct="1"/>
            <a:r>
              <a:rPr lang="en-US" smtClean="0"/>
              <a:t>Ethics: voluntary, moral choices</a:t>
            </a:r>
          </a:p>
          <a:p>
            <a:pPr eaLnBrk="1" hangingPunct="1"/>
            <a:r>
              <a:rPr lang="en-US" smtClean="0"/>
              <a:t>Workable ethical theory:</a:t>
            </a:r>
            <a:r>
              <a:rPr lang="en-US" smtClean="0">
                <a:sym typeface="Symbol" pitchFamily="18" charset="2"/>
              </a:rPr>
              <a:t> produces explanations that might be persuasive to a skeptical, yet open-minded audience</a:t>
            </a:r>
          </a:p>
        </p:txBody>
      </p:sp>
    </p:spTree>
    <p:extLst>
      <p:ext uri="{BB962C8B-B14F-4D97-AF65-F5344CB8AC3E}">
        <p14:creationId xmlns:p14="http://schemas.microsoft.com/office/powerpoint/2010/main" xmlns="" val="2462856907"/>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Case for Ethical Egoism</a:t>
            </a:r>
          </a:p>
        </p:txBody>
      </p:sp>
      <p:sp>
        <p:nvSpPr>
          <p:cNvPr id="28675" name="Content Placeholder 2"/>
          <p:cNvSpPr>
            <a:spLocks noGrp="1"/>
          </p:cNvSpPr>
          <p:nvPr>
            <p:ph idx="1"/>
          </p:nvPr>
        </p:nvSpPr>
        <p:spPr/>
        <p:txBody>
          <a:bodyPr/>
          <a:lstStyle/>
          <a:p>
            <a:pPr eaLnBrk="1" hangingPunct="1"/>
            <a:r>
              <a:rPr lang="en-US" smtClean="0"/>
              <a:t>It is practical since we are already inclined to do what’s best for ourselves</a:t>
            </a:r>
          </a:p>
          <a:p>
            <a:pPr eaLnBrk="1" hangingPunct="1"/>
            <a:r>
              <a:rPr lang="en-US" smtClean="0"/>
              <a:t>The community can benefit when individuals put their well-being first</a:t>
            </a:r>
          </a:p>
          <a:p>
            <a:pPr eaLnBrk="1" hangingPunct="1"/>
            <a:r>
              <a:rPr lang="en-US" smtClean="0"/>
              <a:t>Other moral principles are rooted in the principle of self-interest</a:t>
            </a:r>
          </a:p>
        </p:txBody>
      </p:sp>
      <p:sp>
        <p:nvSpPr>
          <p:cNvPr id="27652" name="Slide Number Placeholder 3"/>
          <p:cNvSpPr>
            <a:spLocks noGrp="1"/>
          </p:cNvSpPr>
          <p:nvPr>
            <p:ph type="sldNum" sz="quarter" idx="10"/>
          </p:nvPr>
        </p:nvSpPr>
        <p:spPr/>
        <p:txBody>
          <a:bodyPr/>
          <a:lstStyle/>
          <a:p>
            <a:pPr>
              <a:defRPr/>
            </a:pPr>
            <a:r>
              <a:rPr lang="en-US" smtClean="0">
                <a:solidFill>
                  <a:srgbClr val="000000"/>
                </a:solidFill>
              </a:rPr>
              <a:t>1-</a:t>
            </a:r>
            <a:fld id="{B7FF2747-2388-4C79-A875-1748B6C1D87A}" type="slidenum">
              <a:rPr lang="en-US" smtClean="0">
                <a:solidFill>
                  <a:srgbClr val="000000"/>
                </a:solidFill>
              </a:rPr>
              <a:pPr>
                <a:defRPr/>
              </a:pPr>
              <a:t>67</a:t>
            </a:fld>
            <a:endParaRPr lang="en-US" smtClean="0">
              <a:solidFill>
                <a:srgbClr val="000000"/>
              </a:solidFill>
            </a:endParaRPr>
          </a:p>
        </p:txBody>
      </p:sp>
    </p:spTree>
    <p:extLst>
      <p:ext uri="{BB962C8B-B14F-4D97-AF65-F5344CB8AC3E}">
        <p14:creationId xmlns:p14="http://schemas.microsoft.com/office/powerpoint/2010/main" xmlns="" val="2805150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Case Against Ethical Egoism</a:t>
            </a:r>
          </a:p>
        </p:txBody>
      </p:sp>
      <p:sp>
        <p:nvSpPr>
          <p:cNvPr id="29699" name="Content Placeholder 2"/>
          <p:cNvSpPr>
            <a:spLocks noGrp="1"/>
          </p:cNvSpPr>
          <p:nvPr>
            <p:ph idx="1"/>
          </p:nvPr>
        </p:nvSpPr>
        <p:spPr/>
        <p:txBody>
          <a:bodyPr/>
          <a:lstStyle/>
          <a:p>
            <a:pPr eaLnBrk="1" hangingPunct="1"/>
            <a:r>
              <a:rPr lang="en-US" sz="2800" smtClean="0"/>
              <a:t>An easy moral philosophy may not be the best moral philosophy</a:t>
            </a:r>
          </a:p>
          <a:p>
            <a:pPr eaLnBrk="1" hangingPunct="1"/>
            <a:r>
              <a:rPr lang="en-US" sz="2800" smtClean="0"/>
              <a:t>Not true that people naturally act in their own long-term self-interest</a:t>
            </a:r>
          </a:p>
          <a:p>
            <a:pPr eaLnBrk="1" hangingPunct="1"/>
            <a:r>
              <a:rPr lang="en-US" sz="2800" smtClean="0"/>
              <a:t>Social injustices have occurred when individuals have put their own interests first</a:t>
            </a:r>
          </a:p>
          <a:p>
            <a:pPr eaLnBrk="1" hangingPunct="1"/>
            <a:r>
              <a:rPr lang="en-US" sz="2800" smtClean="0"/>
              <a:t>Other moral principles are superior to principle of self-interest</a:t>
            </a:r>
          </a:p>
          <a:p>
            <a:pPr eaLnBrk="1" hangingPunct="1"/>
            <a:r>
              <a:rPr lang="en-US" sz="2800" smtClean="0"/>
              <a:t>Ethical egoism is a form of bigotry</a:t>
            </a:r>
          </a:p>
          <a:p>
            <a:pPr eaLnBrk="1" hangingPunct="1"/>
            <a:endParaRPr lang="en-US" smtClean="0"/>
          </a:p>
        </p:txBody>
      </p:sp>
      <p:sp>
        <p:nvSpPr>
          <p:cNvPr id="28676" name="Slide Number Placeholder 3"/>
          <p:cNvSpPr>
            <a:spLocks noGrp="1"/>
          </p:cNvSpPr>
          <p:nvPr>
            <p:ph type="sldNum" sz="quarter" idx="10"/>
          </p:nvPr>
        </p:nvSpPr>
        <p:spPr/>
        <p:txBody>
          <a:bodyPr/>
          <a:lstStyle/>
          <a:p>
            <a:pPr>
              <a:defRPr/>
            </a:pPr>
            <a:r>
              <a:rPr lang="en-US" smtClean="0">
                <a:solidFill>
                  <a:srgbClr val="000000"/>
                </a:solidFill>
              </a:rPr>
              <a:t>1-</a:t>
            </a:r>
            <a:fld id="{3B2AA921-563D-4006-A0BD-DCD1163469EC}" type="slidenum">
              <a:rPr lang="en-US" smtClean="0">
                <a:solidFill>
                  <a:srgbClr val="000000"/>
                </a:solidFill>
              </a:rPr>
              <a:pPr>
                <a:defRPr/>
              </a:pPr>
              <a:t>68</a:t>
            </a:fld>
            <a:endParaRPr lang="en-US" smtClean="0">
              <a:solidFill>
                <a:srgbClr val="000000"/>
              </a:solidFill>
            </a:endParaRPr>
          </a:p>
        </p:txBody>
      </p:sp>
    </p:spTree>
    <p:extLst>
      <p:ext uri="{BB962C8B-B14F-4D97-AF65-F5344CB8AC3E}">
        <p14:creationId xmlns:p14="http://schemas.microsoft.com/office/powerpoint/2010/main" xmlns="" val="1144641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p:txBody>
          <a:bodyPr/>
          <a:lstStyle/>
          <a:p>
            <a:pPr>
              <a:defRPr/>
            </a:pPr>
            <a:r>
              <a:rPr lang="en-US" smtClean="0">
                <a:solidFill>
                  <a:srgbClr val="000000"/>
                </a:solidFill>
              </a:rPr>
              <a:t>1-</a:t>
            </a:r>
            <a:fld id="{85DD516B-1996-48AD-80EE-B677F191CBF9}" type="slidenum">
              <a:rPr lang="en-US" smtClean="0">
                <a:solidFill>
                  <a:srgbClr val="000000"/>
                </a:solidFill>
              </a:rPr>
              <a:pPr>
                <a:defRPr/>
              </a:pPr>
              <a:t>69</a:t>
            </a:fld>
            <a:endParaRPr lang="en-US" smtClean="0">
              <a:solidFill>
                <a:srgbClr val="000000"/>
              </a:solidFill>
            </a:endParaRPr>
          </a:p>
        </p:txBody>
      </p:sp>
      <p:sp>
        <p:nvSpPr>
          <p:cNvPr id="70659" name="Rectangle 2"/>
          <p:cNvSpPr>
            <a:spLocks noGrp="1" noChangeArrowheads="1"/>
          </p:cNvSpPr>
          <p:nvPr>
            <p:ph type="title"/>
          </p:nvPr>
        </p:nvSpPr>
        <p:spPr/>
        <p:txBody>
          <a:bodyPr/>
          <a:lstStyle/>
          <a:p>
            <a:pPr eaLnBrk="1" hangingPunct="1"/>
            <a:r>
              <a:rPr lang="en-US" sz="3200" smtClean="0"/>
              <a:t>Comparing Workable Ethical Theories</a:t>
            </a:r>
          </a:p>
        </p:txBody>
      </p:sp>
      <p:pic>
        <p:nvPicPr>
          <p:cNvPr id="70662" name="Picture 6" descr="qui02f0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990600"/>
            <a:ext cx="6705600" cy="53419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586585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Social Policies</a:t>
            </a:r>
          </a:p>
        </p:txBody>
      </p:sp>
      <p:sp>
        <p:nvSpPr>
          <p:cNvPr id="16387" name="Rectangle 3"/>
          <p:cNvSpPr>
            <a:spLocks noGrp="1" noChangeArrowheads="1"/>
          </p:cNvSpPr>
          <p:nvPr>
            <p:ph type="body" idx="1"/>
          </p:nvPr>
        </p:nvSpPr>
        <p:spPr/>
        <p:txBody>
          <a:bodyPr/>
          <a:lstStyle/>
          <a:p>
            <a:pPr>
              <a:lnSpc>
                <a:spcPct val="90000"/>
              </a:lnSpc>
            </a:pPr>
            <a:r>
              <a:rPr lang="en-US" sz="2800">
                <a:solidFill>
                  <a:srgbClr val="000000"/>
                </a:solidFill>
                <a:cs typeface="Times New Roman" pitchFamily="18" charset="0"/>
              </a:rPr>
              <a:t>Some rules of conduct guide our actions at the "macro-ethical" level by helping us frame </a:t>
            </a:r>
            <a:r>
              <a:rPr lang="en-US" sz="2800" i="1">
                <a:solidFill>
                  <a:srgbClr val="000000"/>
                </a:solidFill>
                <a:cs typeface="Times New Roman" pitchFamily="18" charset="0"/>
              </a:rPr>
              <a:t>social policies</a:t>
            </a:r>
            <a:r>
              <a:rPr lang="en-US" sz="2800">
                <a:solidFill>
                  <a:srgbClr val="000000"/>
                </a:solidFill>
                <a:cs typeface="Times New Roman" pitchFamily="18" charset="0"/>
              </a:rPr>
              <a:t>. </a:t>
            </a:r>
          </a:p>
          <a:p>
            <a:pPr>
              <a:lnSpc>
                <a:spcPct val="90000"/>
              </a:lnSpc>
            </a:pPr>
            <a:r>
              <a:rPr lang="en-US" sz="2800">
                <a:solidFill>
                  <a:srgbClr val="000000"/>
                </a:solidFill>
                <a:cs typeface="Times New Roman" pitchFamily="18" charset="0"/>
              </a:rPr>
              <a:t>Rules such as “Proprietary software should not be copied" or “Software that can be used to invade the privacy of users should not be developed" are examples of rules of conduct that arise out of our social policies. </a:t>
            </a:r>
          </a:p>
          <a:p>
            <a:pPr>
              <a:lnSpc>
                <a:spcPct val="90000"/>
              </a:lnSpc>
            </a:pPr>
            <a:r>
              <a:rPr lang="en-US" sz="2800">
                <a:solidFill>
                  <a:srgbClr val="000000"/>
                </a:solidFill>
                <a:cs typeface="Times New Roman" pitchFamily="18" charset="0"/>
              </a:rPr>
              <a:t>There is a correlation between directives and social policies (e.g., rules involving stealing).</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7</a:t>
            </a:fld>
            <a:endParaRPr lang="en-US">
              <a:solidFill>
                <a:srgbClr val="000000"/>
              </a:solidFill>
            </a:endParaRPr>
          </a:p>
        </p:txBody>
      </p:sp>
    </p:spTree>
    <p:extLst>
      <p:ext uri="{BB962C8B-B14F-4D97-AF65-F5344CB8AC3E}">
        <p14:creationId xmlns:p14="http://schemas.microsoft.com/office/powerpoint/2010/main" xmlns="" val="2516438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t>Insights Offered by Various Theories</a:t>
            </a:r>
          </a:p>
        </p:txBody>
      </p:sp>
      <p:sp>
        <p:nvSpPr>
          <p:cNvPr id="74755" name="Content Placeholder 2"/>
          <p:cNvSpPr>
            <a:spLocks noGrp="1"/>
          </p:cNvSpPr>
          <p:nvPr>
            <p:ph idx="1"/>
          </p:nvPr>
        </p:nvSpPr>
        <p:spPr/>
        <p:txBody>
          <a:bodyPr/>
          <a:lstStyle/>
          <a:p>
            <a:pPr eaLnBrk="1" hangingPunct="1"/>
            <a:r>
              <a:rPr lang="en-US" smtClean="0"/>
              <a:t>Kantianism: Interactions with other people should respect them as rational beings</a:t>
            </a:r>
          </a:p>
          <a:p>
            <a:pPr eaLnBrk="1" hangingPunct="1"/>
            <a:r>
              <a:rPr lang="en-US" smtClean="0"/>
              <a:t>Utilitarians: You should consider the consequences of an action before deciding whether it’s right or wrong</a:t>
            </a:r>
          </a:p>
          <a:p>
            <a:pPr eaLnBrk="1" hangingPunct="1"/>
            <a:r>
              <a:rPr lang="en-US" smtClean="0"/>
              <a:t>Social contract theory: We should promote collective rights, such as the rights to life, liberty, and property</a:t>
            </a:r>
          </a:p>
        </p:txBody>
      </p:sp>
      <p:sp>
        <p:nvSpPr>
          <p:cNvPr id="69636" name="Slide Number Placeholder 3"/>
          <p:cNvSpPr>
            <a:spLocks noGrp="1"/>
          </p:cNvSpPr>
          <p:nvPr>
            <p:ph type="sldNum" sz="quarter" idx="10"/>
          </p:nvPr>
        </p:nvSpPr>
        <p:spPr/>
        <p:txBody>
          <a:bodyPr/>
          <a:lstStyle/>
          <a:p>
            <a:pPr>
              <a:defRPr/>
            </a:pPr>
            <a:r>
              <a:rPr lang="en-US" smtClean="0">
                <a:solidFill>
                  <a:srgbClr val="000000"/>
                </a:solidFill>
              </a:rPr>
              <a:t>1-</a:t>
            </a:r>
            <a:fld id="{7F154EF9-BC62-4232-87D6-26B5781FB690}" type="slidenum">
              <a:rPr lang="en-US" smtClean="0">
                <a:solidFill>
                  <a:srgbClr val="000000"/>
                </a:solidFill>
              </a:rPr>
              <a:pPr>
                <a:defRPr/>
              </a:pPr>
              <a:t>70</a:t>
            </a:fld>
            <a:endParaRPr lang="en-US" smtClean="0">
              <a:solidFill>
                <a:srgbClr val="000000"/>
              </a:solidFill>
            </a:endParaRPr>
          </a:p>
        </p:txBody>
      </p:sp>
    </p:spTree>
    <p:extLst>
      <p:ext uri="{BB962C8B-B14F-4D97-AF65-F5344CB8AC3E}">
        <p14:creationId xmlns:p14="http://schemas.microsoft.com/office/powerpoint/2010/main" xmlns="" val="336557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Principles</a:t>
            </a:r>
          </a:p>
        </p:txBody>
      </p:sp>
      <p:sp>
        <p:nvSpPr>
          <p:cNvPr id="17411" name="Rectangle 3"/>
          <p:cNvSpPr>
            <a:spLocks noGrp="1" noChangeArrowheads="1"/>
          </p:cNvSpPr>
          <p:nvPr>
            <p:ph type="body" idx="1"/>
          </p:nvPr>
        </p:nvSpPr>
        <p:spPr/>
        <p:txBody>
          <a:bodyPr/>
          <a:lstStyle/>
          <a:p>
            <a:r>
              <a:rPr lang="en-US" sz="2800">
                <a:cs typeface="Times New Roman" pitchFamily="18" charset="0"/>
              </a:rPr>
              <a:t>The rules of conduct in a moral system are evaluated by way of standards called </a:t>
            </a:r>
            <a:r>
              <a:rPr lang="en-US" sz="2800" i="1">
                <a:cs typeface="Times New Roman" pitchFamily="18" charset="0"/>
              </a:rPr>
              <a:t>principles</a:t>
            </a:r>
            <a:r>
              <a:rPr lang="en-US" sz="2800">
                <a:cs typeface="Times New Roman" pitchFamily="18" charset="0"/>
              </a:rPr>
              <a:t>. </a:t>
            </a:r>
          </a:p>
          <a:p>
            <a:r>
              <a:rPr lang="en-US" sz="2800">
                <a:cs typeface="Times New Roman" pitchFamily="18" charset="0"/>
              </a:rPr>
              <a:t>For example, the principle of "social utility," which is concerned with promoting the greatest good for the greatest number, can be used to evaluate a social policy such as “Proprietary software should not be copied without permission."</a:t>
            </a:r>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8</a:t>
            </a:fld>
            <a:endParaRPr lang="en-US">
              <a:solidFill>
                <a:srgbClr val="000000"/>
              </a:solidFill>
            </a:endParaRPr>
          </a:p>
        </p:txBody>
      </p:sp>
    </p:spTree>
    <p:extLst>
      <p:ext uri="{BB962C8B-B14F-4D97-AF65-F5344CB8AC3E}">
        <p14:creationId xmlns:p14="http://schemas.microsoft.com/office/powerpoint/2010/main" xmlns="" val="2329373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Principles (continued)</a:t>
            </a:r>
          </a:p>
        </p:txBody>
      </p:sp>
      <p:sp>
        <p:nvSpPr>
          <p:cNvPr id="18435" name="Rectangle 3"/>
          <p:cNvSpPr>
            <a:spLocks noGrp="1" noChangeArrowheads="1"/>
          </p:cNvSpPr>
          <p:nvPr>
            <p:ph type="body" idx="1"/>
          </p:nvPr>
        </p:nvSpPr>
        <p:spPr/>
        <p:txBody>
          <a:bodyPr/>
          <a:lstStyle/>
          <a:p>
            <a:pPr>
              <a:lnSpc>
                <a:spcPct val="90000"/>
              </a:lnSpc>
            </a:pPr>
            <a:r>
              <a:rPr lang="en-US" sz="2800">
                <a:cs typeface="Times New Roman" pitchFamily="18" charset="0"/>
              </a:rPr>
              <a:t>In the previous example, the </a:t>
            </a:r>
            <a:r>
              <a:rPr lang="en-US" sz="2800" i="1">
                <a:cs typeface="Times New Roman" pitchFamily="18" charset="0"/>
              </a:rPr>
              <a:t>social-utility principle</a:t>
            </a:r>
            <a:r>
              <a:rPr lang="en-US" sz="2800">
                <a:cs typeface="Times New Roman" pitchFamily="18" charset="0"/>
              </a:rPr>
              <a:t> functions as a kind of "litmus test" for determining whether the policy pertaining to proprietary software can be justified on moral grounds. </a:t>
            </a:r>
          </a:p>
          <a:p>
            <a:pPr>
              <a:lnSpc>
                <a:spcPct val="90000"/>
              </a:lnSpc>
            </a:pPr>
            <a:r>
              <a:rPr lang="en-US" sz="2800">
                <a:cs typeface="Times New Roman" pitchFamily="18" charset="0"/>
              </a:rPr>
              <a:t>A certain policy could be justified (on utilitarian grounds) by showing that following the rule for not allowing the unauthorized copying of software would produce more overall social utility (greater good for society). </a:t>
            </a:r>
          </a:p>
          <a:p>
            <a:pPr>
              <a:lnSpc>
                <a:spcPct val="90000"/>
              </a:lnSpc>
            </a:pPr>
            <a:endParaRPr lang="en-US" sz="2800"/>
          </a:p>
        </p:txBody>
      </p:sp>
      <p:sp>
        <p:nvSpPr>
          <p:cNvPr id="2" name="Slayt Numarası Yer Tutucusu 1"/>
          <p:cNvSpPr>
            <a:spLocks noGrp="1"/>
          </p:cNvSpPr>
          <p:nvPr>
            <p:ph type="sldNum" sz="quarter" idx="12"/>
          </p:nvPr>
        </p:nvSpPr>
        <p:spPr/>
        <p:txBody>
          <a:bodyPr/>
          <a:lstStyle/>
          <a:p>
            <a:fld id="{801AE95D-B963-4782-856E-0DB5F40AB163}"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xmlns="" val="2673446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h01">
  <a:themeElements>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01">
      <a:majorFont>
        <a:latin typeface="Arial"/>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h01">
  <a:themeElements>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01">
      <a:majorFont>
        <a:latin typeface="Arial"/>
        <a:ea typeface="ヒラギノ角ゴ Pro W3"/>
        <a:cs typeface="Arial"/>
      </a:majorFont>
      <a:minorFont>
        <a:latin typeface="Arial"/>
        <a:ea typeface="ヒラギノ角ゴ Pro W3"/>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h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0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6.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108</TotalTime>
  <Words>4319</Words>
  <Application>Microsoft Office PowerPoint</Application>
  <PresentationFormat>Ekran Gösterisi (4:3)</PresentationFormat>
  <Paragraphs>448</Paragraphs>
  <Slides>70</Slides>
  <Notes>0</Notes>
  <HiddenSlides>0</HiddenSlides>
  <MMClips>0</MMClips>
  <ScaleCrop>false</ScaleCrop>
  <HeadingPairs>
    <vt:vector size="4" baseType="variant">
      <vt:variant>
        <vt:lpstr>Tema</vt:lpstr>
      </vt:variant>
      <vt:variant>
        <vt:i4>5</vt:i4>
      </vt:variant>
      <vt:variant>
        <vt:lpstr>Slayt Başlıkları</vt:lpstr>
      </vt:variant>
      <vt:variant>
        <vt:i4>70</vt:i4>
      </vt:variant>
    </vt:vector>
  </HeadingPairs>
  <TitlesOfParts>
    <vt:vector size="75" baseType="lpstr">
      <vt:lpstr>Dalga Biçimi</vt:lpstr>
      <vt:lpstr>Blends</vt:lpstr>
      <vt:lpstr>1_ch01</vt:lpstr>
      <vt:lpstr>2_ch01</vt:lpstr>
      <vt:lpstr>1_Dalga Biçimi</vt:lpstr>
      <vt:lpstr>BIL 472 ETHICS, SOCIETY and PROFESSION</vt:lpstr>
      <vt:lpstr>Slayt 2</vt:lpstr>
      <vt:lpstr>Ethics and Morality</vt:lpstr>
      <vt:lpstr>What is Morality?</vt:lpstr>
      <vt:lpstr>Rules of Conduct as “Policies”</vt:lpstr>
      <vt:lpstr>Directives</vt:lpstr>
      <vt:lpstr>Social Policies</vt:lpstr>
      <vt:lpstr>Principles</vt:lpstr>
      <vt:lpstr>Principles (continued)</vt:lpstr>
      <vt:lpstr>Figure 2-1: Basic Components of a Moral System</vt:lpstr>
      <vt:lpstr> A Moral System</vt:lpstr>
      <vt:lpstr>Table 2-1  Four Features of A Moral System</vt:lpstr>
      <vt:lpstr>Figure 2-2: Components of a Moral System </vt:lpstr>
      <vt:lpstr>The Role of Values in a Moral System</vt:lpstr>
      <vt:lpstr>Intrinsic vs. Instrumental Values</vt:lpstr>
      <vt:lpstr>Core Values</vt:lpstr>
      <vt:lpstr>Moral vs. Non-Moral Values</vt:lpstr>
      <vt:lpstr>Moral Values</vt:lpstr>
      <vt:lpstr>Figure 2-3: Components of a Moral System: An Expanded View</vt:lpstr>
      <vt:lpstr>Three Schemes for Grounding the Evaluative Rules in a Moral System</vt:lpstr>
      <vt:lpstr>Approach #1: Grounding Moral Principles in a Religious System</vt:lpstr>
      <vt:lpstr>Approach #2: Grounding Moral Principles in a Legal System</vt:lpstr>
      <vt:lpstr>Approach #3: Grounding Moral Principles in a Philosophical System of Ethics</vt:lpstr>
      <vt:lpstr>Approach # 3 Continued</vt:lpstr>
      <vt:lpstr>Approach # 3 Continued</vt:lpstr>
      <vt:lpstr>Why Do We Need Ethical Theories? </vt:lpstr>
      <vt:lpstr>Following the Golden Rule </vt:lpstr>
      <vt:lpstr>Following your Conscience</vt:lpstr>
      <vt:lpstr>Four Ethical Theories</vt:lpstr>
      <vt:lpstr>Consequence-based Ethical Theories</vt:lpstr>
      <vt:lpstr>Consequence-based Theories (Continued)</vt:lpstr>
      <vt:lpstr>Consequence-based Theories: (Utilitarianism continued)</vt:lpstr>
      <vt:lpstr>Consequence-based Theories: (Utilitarianism continued)</vt:lpstr>
      <vt:lpstr>Act Utilitarianism</vt:lpstr>
      <vt:lpstr>Criticism of Act Utilitarianism</vt:lpstr>
      <vt:lpstr>Criticism of Act Utilitarianism (continued)</vt:lpstr>
      <vt:lpstr>Rule Utilitarianism</vt:lpstr>
      <vt:lpstr>Criticism of Rule Utilitarianism</vt:lpstr>
      <vt:lpstr>Duty-based Ethical Theories </vt:lpstr>
      <vt:lpstr>Duty-based Ethical Theories (Continued)</vt:lpstr>
      <vt:lpstr>Duty-based Ethical Theories (Continued)</vt:lpstr>
      <vt:lpstr>Rule Deontology</vt:lpstr>
      <vt:lpstr>Rule Deontology (Continued)</vt:lpstr>
      <vt:lpstr>Categorical Imperative</vt:lpstr>
      <vt:lpstr>Criticisms of Rule Deontology</vt:lpstr>
      <vt:lpstr>Act Deontology</vt:lpstr>
      <vt:lpstr>Act Deontology (Continued)</vt:lpstr>
      <vt:lpstr>Contract-based Ethical Theories</vt:lpstr>
      <vt:lpstr>Contract-based Ethical Theories (Continued)</vt:lpstr>
      <vt:lpstr>Criticisms of Social Contract Theory</vt:lpstr>
      <vt:lpstr>Criticism of Social Contract Theory (Continued)</vt:lpstr>
      <vt:lpstr>Criticism of Social Contract Theory (Continued)</vt:lpstr>
      <vt:lpstr>Positive vs. Negative Rights</vt:lpstr>
      <vt:lpstr>Positive and Negative Rights (Continued)</vt:lpstr>
      <vt:lpstr>Character-based Ethical Theories </vt:lpstr>
      <vt:lpstr>Character-based Ethical Theory (continued)</vt:lpstr>
      <vt:lpstr>Character-based Ethical Theories (Continued)</vt:lpstr>
      <vt:lpstr>Character-based Ethical Theories (Continued)</vt:lpstr>
      <vt:lpstr>Criticism of Character-based Ethical Theories</vt:lpstr>
      <vt:lpstr>Table 2-3  Four Types of Ethical Theory </vt:lpstr>
      <vt:lpstr>BIL 472 ETHICS, SOCIETY and PROFESSION</vt:lpstr>
      <vt:lpstr>Slayt 62</vt:lpstr>
      <vt:lpstr>The Ethical Point of View</vt:lpstr>
      <vt:lpstr>Defining Terms</vt:lpstr>
      <vt:lpstr>Why Study Ethics?</vt:lpstr>
      <vt:lpstr>More on Ethics</vt:lpstr>
      <vt:lpstr>Case for Ethical Egoism</vt:lpstr>
      <vt:lpstr>Case Against Ethical Egoism</vt:lpstr>
      <vt:lpstr>Comparing Workable Ethical Theories</vt:lpstr>
      <vt:lpstr>Insights Offered by Various Theories</vt:lpstr>
    </vt:vector>
  </TitlesOfParts>
  <Company>Baskent Universitesi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 472 ETHICS, SOCIETY and PROFESSION</dc:title>
  <dc:creator>Kullanıcı</dc:creator>
  <cp:lastModifiedBy>user</cp:lastModifiedBy>
  <cp:revision>13</cp:revision>
  <dcterms:created xsi:type="dcterms:W3CDTF">2012-02-08T15:44:13Z</dcterms:created>
  <dcterms:modified xsi:type="dcterms:W3CDTF">2014-04-08T07:06:30Z</dcterms:modified>
</cp:coreProperties>
</file>