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7" r:id="rId4"/>
  </p:sldMasterIdLst>
  <p:notesMasterIdLst>
    <p:notesMasterId r:id="rId51"/>
  </p:notesMasterIdLst>
  <p:handoutMasterIdLst>
    <p:handoutMasterId r:id="rId52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7" r:id="rId20"/>
    <p:sldId id="278" r:id="rId21"/>
    <p:sldId id="281" r:id="rId22"/>
    <p:sldId id="282" r:id="rId23"/>
    <p:sldId id="291" r:id="rId24"/>
    <p:sldId id="293" r:id="rId25"/>
    <p:sldId id="294" r:id="rId26"/>
    <p:sldId id="301" r:id="rId27"/>
    <p:sldId id="302" r:id="rId28"/>
    <p:sldId id="319" r:id="rId29"/>
    <p:sldId id="327" r:id="rId30"/>
    <p:sldId id="328" r:id="rId31"/>
    <p:sldId id="330" r:id="rId32"/>
    <p:sldId id="332" r:id="rId33"/>
    <p:sldId id="333" r:id="rId34"/>
    <p:sldId id="334" r:id="rId35"/>
    <p:sldId id="335" r:id="rId36"/>
    <p:sldId id="336" r:id="rId37"/>
    <p:sldId id="338" r:id="rId38"/>
    <p:sldId id="340" r:id="rId39"/>
    <p:sldId id="341" r:id="rId40"/>
    <p:sldId id="344" r:id="rId41"/>
    <p:sldId id="356" r:id="rId42"/>
    <p:sldId id="357" r:id="rId43"/>
    <p:sldId id="358" r:id="rId44"/>
    <p:sldId id="359" r:id="rId45"/>
    <p:sldId id="360" r:id="rId46"/>
    <p:sldId id="416" r:id="rId47"/>
    <p:sldId id="417" r:id="rId48"/>
    <p:sldId id="418" r:id="rId49"/>
    <p:sldId id="469" r:id="rId50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6D2D0-9D2F-49BA-A53B-67238A95986B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B4974-879D-4DA2-9B95-D25671323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1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E82C-5B11-49C3-9415-0D0D15E9ACB7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A459-DD5A-4621-8D5B-5994F5B3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0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4546-F129-41FC-B0FC-FC2148210B08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F0E4-1528-44C6-A7B3-8DDC20C65752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C54-DEDF-45C7-8BE6-910BD52A6774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u="sng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u="sng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u="sng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u="sng" smtClean="0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u="sng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9800AB3-6DD6-4E9F-8409-58DB1DCF1A06}" type="datetime1">
              <a:rPr lang="en-US" smtClean="0">
                <a:solidFill>
                  <a:srgbClr val="1C1C1C"/>
                </a:solidFill>
              </a:rPr>
              <a:pPr/>
              <a:t>4/22/2014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98DCA-97B8-4A09-B089-BD581905359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9955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166C0-64E3-4D34-A725-90AF56CB6E1A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1F8C6-E4AA-4D85-B83C-E92BB87DEC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03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64629-6230-4939-A16B-F52BAB5DFF70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B8736-4144-48A7-B9FE-CB7F1725CA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68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095CFB-4AA8-4BAE-9057-854B5302F4A4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4E4E2-1722-4BF8-A0C7-83D7185E0B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96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C0E76E-1FBB-4B57-B73A-C83AE33D46D3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2380C-D58E-4DBA-AFC2-461B351B92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18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7A1674-65ED-482F-A799-F33E3382E0BE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5586B-BB6D-415E-B97B-B0CAF98E4C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954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AEF94-DDD6-4913-856F-628279A94559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F0DC-3E9B-4FB4-88C4-BF238C29F1E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503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431E9-5050-4BB2-90A3-37789A9AABD1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D216-D83E-4C64-8F9B-F110E1F6E04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A1D1-6BEC-4897-9409-5B0DFC97CA83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FD1E8-E514-43B6-AB9F-B0DEB2A9DAE1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FF8D6-4347-4926-8AE4-B7225DC78D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32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5B5D3-51E5-4853-B9FF-6194C7455C30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6293-C83B-4C4F-A161-E02935ED27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114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EC0C5-C026-4F66-8F21-C34E8334648E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8E4B0-98CC-4A93-A682-72E42B8960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615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i="1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i="1" smtClean="0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i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955F83-48EE-4524-B984-694FE2669878}" type="datetime1">
              <a:rPr lang="en-US" smtClean="0">
                <a:solidFill>
                  <a:srgbClr val="1C1C1C"/>
                </a:solidFill>
              </a:rPr>
              <a:pPr/>
              <a:t>4/22/2014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E7F003-3AAA-445B-AF13-7BD5A210728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651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517C83-C943-4E1C-BFBF-692058C53ED9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1FCF6-A1B3-4C01-B221-C2F6F073EE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560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E8C36-42CF-4F25-B93E-75B9C2DC9D92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28BFF-1A66-4DAC-9A8C-41837D8B8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132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1DAC5-B2C8-4CFB-A872-59C641DAA2A5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7AD30-5E7C-4F87-BE5F-082CB8F6F9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239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0BD0ED-408A-4237-BA95-4BDEDAFCDA03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1B60D-36F4-493B-819C-B9F26C01A00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554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91731-F0B4-4DA5-B872-2B888EDACAFA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2FF88-6688-462E-AF8A-A09E623C18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14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49D2F-F274-4E54-A162-F57B60BE5D50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90771-1C44-4F22-AE2E-B4AA99E4FD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46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9D9C-9EBB-42D9-BBA7-B2CB6B512341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6AA08-50F5-48AF-A53C-2F7829E605D2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A1B1D-DED9-4310-8018-7778383602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179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CB1BA-F51F-4F0A-BAB0-86BD5B70D6F2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A8D3-4D5B-43C1-BEFA-197D7C4ED4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503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66DF1-CEF3-451C-AC00-C1B5AB6742BA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55F99-9B69-45D6-B3C4-7BEDE074D8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865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839A6-EE68-471F-AC83-EE7F4A4A7B02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3A168-52B0-446E-96C1-64B9940962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585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5699F2-3C5E-43F5-9BE1-9A21A603537A}" type="datetime1">
              <a:rPr lang="en-US" smtClean="0">
                <a:solidFill>
                  <a:srgbClr val="000000"/>
                </a:solidFill>
              </a:rPr>
              <a:pPr/>
              <a:t>4/22/2014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CA0572-8E82-43C7-B1F1-45F36C3BDC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237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" name="Picture 9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AW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</a:rPr>
              <a:t>Ethics for the Information Age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Fourth Edition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/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by </a:t>
            </a:r>
            <a:br>
              <a:rPr lang="en-US" sz="2400" b="1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</a:rPr>
              <a:t>Michael J. Quinn</a:t>
            </a:r>
            <a:br>
              <a:rPr lang="en-US" sz="2400" b="1">
                <a:solidFill>
                  <a:srgbClr val="000000"/>
                </a:solidFill>
              </a:rPr>
            </a:b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8199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4791B179-5617-4BB6-ADDB-D58506C2FA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7626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6859037D-623B-4FBE-B18D-57C5392FC2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7135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26A3E9E1-F2D5-424B-9502-1089FD3B7D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463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74F30521-5E23-44FB-A43E-1B3F5B39FD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80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708E-9803-4B7B-BF9B-89BA80781A68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1A14E504-7139-4D08-8FA0-7A3F1D5440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382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654F449-8EEF-4A56-A697-7A80FDD34C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4274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DF7F737A-17AB-4F38-B25C-5DB14DDE96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3254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724AFCFC-964E-401F-95E5-00BEBB9954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8741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ED1CACAD-4993-4268-AD3F-C591BB5CE2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363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F1C380EA-0B00-476E-B52E-1BA524A8E1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1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FB49-4B64-429B-9E10-A4D6716F9F22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FB6B-054F-4A53-BB42-8F27D863FD02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F3A5-881A-4088-952B-FB10F5187293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9833-F9B1-4542-A157-A31662206143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B67A-DC23-4DBD-BC03-7F775623B534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08BF1D-3F81-4452-BCDE-A032A4F0E70C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2A2A61-A6BC-456C-8D86-F13C5A13D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57220C-D546-4149-8F83-7ED96CF3871A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4/22/2014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46E5ED-0F72-4FC9-9196-12F30A83FB1D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9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421A84-018D-4F07-91E4-A7F620073E42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4/22/2014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4C93AD-1EF7-4CB7-BD67-D267F067553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83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aseline="-25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2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C83D1F8E-C911-4E31-B97D-74980A1D93E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207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1-</a:t>
            </a:r>
            <a:fld id="{2A8E799A-DA02-4EBB-AEFB-D0029CA9EC29}" type="slidenum">
              <a:rPr lang="en-US" sz="1200">
                <a:solidFill>
                  <a:srgbClr val="FFFFFF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7207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1032" name="Picture 8" descr="Quinnbird3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69000"/>
            <a:ext cx="1066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9319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BIL 472 ETHICS, SOCIETY and PROFESSION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1520" y="3068960"/>
            <a:ext cx="8640960" cy="1473200"/>
          </a:xfrm>
        </p:spPr>
        <p:txBody>
          <a:bodyPr>
            <a:noAutofit/>
          </a:bodyPr>
          <a:lstStyle/>
          <a:p>
            <a:r>
              <a:rPr lang="tr-TR" sz="3200" dirty="0" smtClean="0"/>
              <a:t>Prof. Dr. A. Ziya AKTAŞ</a:t>
            </a:r>
          </a:p>
          <a:p>
            <a:r>
              <a:rPr lang="tr-TR" sz="3200" dirty="0" smtClean="0"/>
              <a:t>Department of Computer Engineering</a:t>
            </a:r>
          </a:p>
          <a:p>
            <a:endParaRPr lang="tr-TR" sz="3200" dirty="0"/>
          </a:p>
          <a:p>
            <a:pPr lvl="0">
              <a:buClr>
                <a:srgbClr val="31B6FD"/>
              </a:buClr>
            </a:pPr>
            <a:r>
              <a:rPr lang="tr-TR" sz="3200" dirty="0"/>
              <a:t>Spring </a:t>
            </a:r>
            <a:r>
              <a:rPr lang="tr-TR" sz="3200" dirty="0" smtClean="0"/>
              <a:t>2014</a:t>
            </a:r>
            <a:endParaRPr lang="en-US" sz="32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55576" y="692696"/>
            <a:ext cx="1071562" cy="627063"/>
            <a:chOff x="0" y="1"/>
            <a:chExt cx="20000" cy="199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0" y="5357"/>
              <a:ext cx="9825" cy="93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0" y="9971"/>
                  </a:moveTo>
                  <a:lnTo>
                    <a:pt x="9307" y="0"/>
                  </a:lnTo>
                  <a:lnTo>
                    <a:pt x="12950" y="3610"/>
                  </a:lnTo>
                  <a:lnTo>
                    <a:pt x="9188" y="7966"/>
                  </a:lnTo>
                  <a:lnTo>
                    <a:pt x="19960" y="9971"/>
                  </a:lnTo>
                  <a:lnTo>
                    <a:pt x="9386" y="11920"/>
                  </a:lnTo>
                  <a:lnTo>
                    <a:pt x="12990" y="16218"/>
                  </a:lnTo>
                  <a:lnTo>
                    <a:pt x="9426" y="19943"/>
                  </a:lnTo>
                  <a:lnTo>
                    <a:pt x="40" y="9914"/>
                  </a:lnTo>
                  <a:lnTo>
                    <a:pt x="79" y="9742"/>
                  </a:lnTo>
                  <a:lnTo>
                    <a:pt x="40" y="9914"/>
                  </a:lnTo>
                  <a:lnTo>
                    <a:pt x="198" y="9685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0175" y="5357"/>
              <a:ext cx="9825" cy="931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000"/>
                <a:gd name="T37" fmla="*/ 0 h 20000"/>
                <a:gd name="T38" fmla="*/ 20000 w 20000"/>
                <a:gd name="T39" fmla="*/ 20000 h 20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000" h="20000">
                  <a:moveTo>
                    <a:pt x="19960" y="9942"/>
                  </a:moveTo>
                  <a:lnTo>
                    <a:pt x="10495" y="0"/>
                  </a:lnTo>
                  <a:lnTo>
                    <a:pt x="7010" y="3526"/>
                  </a:lnTo>
                  <a:lnTo>
                    <a:pt x="10772" y="7861"/>
                  </a:lnTo>
                  <a:lnTo>
                    <a:pt x="0" y="9884"/>
                  </a:lnTo>
                  <a:lnTo>
                    <a:pt x="10574" y="11908"/>
                  </a:lnTo>
                  <a:lnTo>
                    <a:pt x="6970" y="16185"/>
                  </a:lnTo>
                  <a:lnTo>
                    <a:pt x="10495" y="19942"/>
                  </a:lnTo>
                  <a:lnTo>
                    <a:pt x="19921" y="9827"/>
                  </a:lnTo>
                  <a:lnTo>
                    <a:pt x="19881" y="9653"/>
                  </a:lnTo>
                  <a:lnTo>
                    <a:pt x="19921" y="9827"/>
                  </a:lnTo>
                  <a:lnTo>
                    <a:pt x="19762" y="9653"/>
                  </a:lnTo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370" y="1"/>
              <a:ext cx="9260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0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1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874" y="19839"/>
                  </a:moveTo>
                  <a:lnTo>
                    <a:pt x="7941" y="9169"/>
                  </a:lnTo>
                  <a:lnTo>
                    <a:pt x="3908" y="12547"/>
                  </a:lnTo>
                  <a:lnTo>
                    <a:pt x="0" y="8901"/>
                  </a:lnTo>
                  <a:lnTo>
                    <a:pt x="9916" y="0"/>
                  </a:lnTo>
                  <a:lnTo>
                    <a:pt x="19958" y="9276"/>
                  </a:lnTo>
                  <a:lnTo>
                    <a:pt x="16008" y="12761"/>
                  </a:lnTo>
                  <a:lnTo>
                    <a:pt x="12017" y="9223"/>
                  </a:lnTo>
                  <a:lnTo>
                    <a:pt x="9874" y="19893"/>
                  </a:lnTo>
                  <a:lnTo>
                    <a:pt x="9874" y="19678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832" y="19678"/>
                  </a:lnTo>
                  <a:lnTo>
                    <a:pt x="9832" y="19893"/>
                  </a:lnTo>
                  <a:lnTo>
                    <a:pt x="9916" y="19839"/>
                  </a:lnTo>
                  <a:lnTo>
                    <a:pt x="9748" y="19678"/>
                  </a:lnTo>
                  <a:lnTo>
                    <a:pt x="9874" y="19625"/>
                  </a:lnTo>
                  <a:lnTo>
                    <a:pt x="9958" y="19625"/>
                  </a:lnTo>
                  <a:lnTo>
                    <a:pt x="9958" y="19893"/>
                  </a:lnTo>
                  <a:lnTo>
                    <a:pt x="9832" y="19464"/>
                  </a:lnTo>
                  <a:lnTo>
                    <a:pt x="10000" y="19249"/>
                  </a:lnTo>
                  <a:lnTo>
                    <a:pt x="9832" y="19946"/>
                  </a:lnTo>
                  <a:lnTo>
                    <a:pt x="9916" y="19893"/>
                  </a:lnTo>
                  <a:lnTo>
                    <a:pt x="9832" y="19839"/>
                  </a:lnTo>
                  <a:lnTo>
                    <a:pt x="9874" y="19732"/>
                  </a:lnTo>
                  <a:lnTo>
                    <a:pt x="9748" y="19786"/>
                  </a:lnTo>
                  <a:lnTo>
                    <a:pt x="9874" y="19893"/>
                  </a:lnTo>
                  <a:lnTo>
                    <a:pt x="9832" y="19893"/>
                  </a:lnTo>
                  <a:lnTo>
                    <a:pt x="9958" y="19893"/>
                  </a:lnTo>
                  <a:lnTo>
                    <a:pt x="9916" y="19464"/>
                  </a:lnTo>
                  <a:lnTo>
                    <a:pt x="9916" y="19678"/>
                  </a:lnTo>
                  <a:lnTo>
                    <a:pt x="9874" y="19678"/>
                  </a:lnTo>
                  <a:lnTo>
                    <a:pt x="9874" y="1983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409" y="9960"/>
              <a:ext cx="9182" cy="10040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1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0 w 20000"/>
                <a:gd name="T17" fmla="*/ 1 h 20000"/>
                <a:gd name="T18" fmla="*/ 0 w 20000"/>
                <a:gd name="T19" fmla="*/ 1 h 20000"/>
                <a:gd name="T20" fmla="*/ 0 w 20000"/>
                <a:gd name="T21" fmla="*/ 1 h 20000"/>
                <a:gd name="T22" fmla="*/ 0 w 20000"/>
                <a:gd name="T23" fmla="*/ 1 h 20000"/>
                <a:gd name="T24" fmla="*/ 0 w 20000"/>
                <a:gd name="T25" fmla="*/ 1 h 20000"/>
                <a:gd name="T26" fmla="*/ 0 w 20000"/>
                <a:gd name="T27" fmla="*/ 1 h 20000"/>
                <a:gd name="T28" fmla="*/ 0 w 20000"/>
                <a:gd name="T29" fmla="*/ 1 h 20000"/>
                <a:gd name="T30" fmla="*/ 0 w 20000"/>
                <a:gd name="T31" fmla="*/ 1 h 20000"/>
                <a:gd name="T32" fmla="*/ 0 w 20000"/>
                <a:gd name="T33" fmla="*/ 1 h 20000"/>
                <a:gd name="T34" fmla="*/ 0 w 20000"/>
                <a:gd name="T35" fmla="*/ 1 h 20000"/>
                <a:gd name="T36" fmla="*/ 0 w 20000"/>
                <a:gd name="T37" fmla="*/ 1 h 20000"/>
                <a:gd name="T38" fmla="*/ 0 w 20000"/>
                <a:gd name="T39" fmla="*/ 1 h 20000"/>
                <a:gd name="T40" fmla="*/ 0 w 20000"/>
                <a:gd name="T41" fmla="*/ 1 h 20000"/>
                <a:gd name="T42" fmla="*/ 0 w 20000"/>
                <a:gd name="T43" fmla="*/ 0 h 20000"/>
                <a:gd name="T44" fmla="*/ 0 w 20000"/>
                <a:gd name="T45" fmla="*/ 1 h 20000"/>
                <a:gd name="T46" fmla="*/ 0 w 20000"/>
                <a:gd name="T47" fmla="*/ 1 h 20000"/>
                <a:gd name="T48" fmla="*/ 0 w 20000"/>
                <a:gd name="T49" fmla="*/ 1 h 20000"/>
                <a:gd name="T50" fmla="*/ 0 w 20000"/>
                <a:gd name="T51" fmla="*/ 1 h 20000"/>
                <a:gd name="T52" fmla="*/ 0 w 20000"/>
                <a:gd name="T53" fmla="*/ 1 h 20000"/>
                <a:gd name="T54" fmla="*/ 0 w 20000"/>
                <a:gd name="T55" fmla="*/ 1 h 20000"/>
                <a:gd name="T56" fmla="*/ 0 w 20000"/>
                <a:gd name="T57" fmla="*/ 1 h 20000"/>
                <a:gd name="T58" fmla="*/ 0 w 20000"/>
                <a:gd name="T59" fmla="*/ 1 h 20000"/>
                <a:gd name="T60" fmla="*/ 0 w 20000"/>
                <a:gd name="T61" fmla="*/ 1 h 20000"/>
                <a:gd name="T62" fmla="*/ 0 w 20000"/>
                <a:gd name="T63" fmla="*/ 1 h 20000"/>
                <a:gd name="T64" fmla="*/ 0 w 20000"/>
                <a:gd name="T65" fmla="*/ 1 h 200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000"/>
                <a:gd name="T100" fmla="*/ 0 h 20000"/>
                <a:gd name="T101" fmla="*/ 20000 w 20000"/>
                <a:gd name="T102" fmla="*/ 20000 h 200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000" h="20000">
                  <a:moveTo>
                    <a:pt x="9958" y="54"/>
                  </a:moveTo>
                  <a:lnTo>
                    <a:pt x="8008" y="10777"/>
                  </a:lnTo>
                  <a:lnTo>
                    <a:pt x="3983" y="7399"/>
                  </a:lnTo>
                  <a:lnTo>
                    <a:pt x="0" y="10992"/>
                  </a:lnTo>
                  <a:lnTo>
                    <a:pt x="10000" y="19946"/>
                  </a:lnTo>
                  <a:lnTo>
                    <a:pt x="19958" y="10831"/>
                  </a:lnTo>
                  <a:lnTo>
                    <a:pt x="16144" y="7131"/>
                  </a:lnTo>
                  <a:lnTo>
                    <a:pt x="12119" y="10724"/>
                  </a:lnTo>
                  <a:lnTo>
                    <a:pt x="9958" y="54"/>
                  </a:lnTo>
                  <a:lnTo>
                    <a:pt x="9958" y="268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9915" y="268"/>
                  </a:lnTo>
                  <a:lnTo>
                    <a:pt x="9915" y="54"/>
                  </a:lnTo>
                  <a:lnTo>
                    <a:pt x="10000" y="54"/>
                  </a:lnTo>
                  <a:lnTo>
                    <a:pt x="9873" y="268"/>
                  </a:lnTo>
                  <a:lnTo>
                    <a:pt x="9958" y="322"/>
                  </a:lnTo>
                  <a:lnTo>
                    <a:pt x="10042" y="322"/>
                  </a:lnTo>
                  <a:lnTo>
                    <a:pt x="10042" y="54"/>
                  </a:lnTo>
                  <a:lnTo>
                    <a:pt x="9915" y="483"/>
                  </a:lnTo>
                  <a:lnTo>
                    <a:pt x="10085" y="697"/>
                  </a:lnTo>
                  <a:lnTo>
                    <a:pt x="9915" y="0"/>
                  </a:lnTo>
                  <a:lnTo>
                    <a:pt x="10000" y="54"/>
                  </a:lnTo>
                  <a:lnTo>
                    <a:pt x="9915" y="54"/>
                  </a:lnTo>
                  <a:lnTo>
                    <a:pt x="9958" y="214"/>
                  </a:lnTo>
                  <a:lnTo>
                    <a:pt x="9873" y="107"/>
                  </a:lnTo>
                  <a:lnTo>
                    <a:pt x="9958" y="54"/>
                  </a:lnTo>
                  <a:lnTo>
                    <a:pt x="9915" y="54"/>
                  </a:lnTo>
                  <a:lnTo>
                    <a:pt x="10042" y="54"/>
                  </a:lnTo>
                  <a:lnTo>
                    <a:pt x="10000" y="483"/>
                  </a:lnTo>
                  <a:lnTo>
                    <a:pt x="10000" y="268"/>
                  </a:lnTo>
                  <a:lnTo>
                    <a:pt x="9958" y="268"/>
                  </a:lnTo>
                  <a:lnTo>
                    <a:pt x="9958" y="54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9" name="Dikdörtgen 8"/>
          <p:cNvSpPr/>
          <p:nvPr/>
        </p:nvSpPr>
        <p:spPr>
          <a:xfrm>
            <a:off x="1907704" y="888975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tr-TR" sz="1400" b="1" dirty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BAŞKENT </a:t>
            </a:r>
            <a:r>
              <a:rPr lang="tr-TR" sz="1400" b="1" dirty="0" smtClean="0">
                <a:solidFill>
                  <a:prstClr val="black"/>
                </a:solidFill>
                <a:latin typeface="Arial Black" pitchFamily="34" charset="0"/>
                <a:cs typeface="Times New Roman" pitchFamily="18" charset="0"/>
              </a:rPr>
              <a:t>UNIVERSITY</a:t>
            </a:r>
            <a:endParaRPr lang="tr-TR" sz="32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7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Computer Professionals Have Special Responsibilities?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r>
              <a:rPr lang="tr-TR" sz="2800" dirty="0" smtClean="0">
                <a:solidFill>
                  <a:srgbClr val="000000"/>
                </a:solidFill>
                <a:cs typeface="Times New Roman" pitchFamily="18" charset="0"/>
              </a:rPr>
              <a:t>It is believed that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because software engineers and their teams are have significant opportunities to: </a:t>
            </a:r>
          </a:p>
          <a:p>
            <a:pPr>
              <a:buFont typeface="Wingdings" pitchFamily="2" charset="2"/>
              <a:buNone/>
            </a:pP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tr-TR" sz="28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i) do good or cause harm;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tr-TR" sz="28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ii) enable others to do good or cause harm;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tr-TR" sz="28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iii) influence others to do good or cause harm.</a:t>
            </a:r>
            <a:endParaRPr lang="en-US" sz="28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82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48680"/>
            <a:ext cx="7793037" cy="1143000"/>
          </a:xfrm>
        </p:spPr>
        <p:txBody>
          <a:bodyPr/>
          <a:lstStyle/>
          <a:p>
            <a:r>
              <a:rPr lang="en-US" dirty="0" smtClean="0"/>
              <a:t>Safety</a:t>
            </a:r>
            <a:r>
              <a:rPr lang="tr-TR" dirty="0" smtClean="0"/>
              <a:t>-Critical</a:t>
            </a:r>
            <a:r>
              <a:rPr lang="en-US" dirty="0" smtClean="0"/>
              <a:t> </a:t>
            </a:r>
            <a:r>
              <a:rPr lang="en-US" dirty="0"/>
              <a:t>Software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he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roles and responsibilities involved in the development of safety-critical systems is a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differentiating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factor.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A "safety-critical system" is often used to refer to computer systems that can have a direct life-threatening impact.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59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Safety-Critical Software (Continued)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Examples of safety-critical software systems and applications typically include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tr-TR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 aircraft and air traffic control systems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mass transportation systems 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nuclear reactors missile systems</a:t>
            </a:r>
          </a:p>
          <a:p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medical treatment systems. 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68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Professional Codes of Ethics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Many professions have established professional societies, which in turn have adopted codes of conduct. 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The medical profession established the AMA (American Medical Association),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The legal profession established the ABA (American Bar Association). 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Both associations have formal codes of ethics/conduct for their members. </a:t>
            </a:r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4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Professional Codes for Computer Societies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7713"/>
            <a:ext cx="871296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The computing profession also has professional societies, which include:</a:t>
            </a:r>
            <a:endParaRPr lang="tr-TR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Association for Computing (ACM);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The Australian Computer Society (ACS);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The British Computer Society;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The Institute for Electrical and Electronics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Engineers(IEEE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IEEE Computer Society (IEEE-CS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).</a:t>
            </a:r>
            <a:endParaRPr lang="tr-TR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tr-TR" sz="2400" dirty="0" smtClean="0">
                <a:solidFill>
                  <a:srgbClr val="000000"/>
                </a:solidFill>
                <a:cs typeface="Times New Roman" pitchFamily="18" charset="0"/>
              </a:rPr>
              <a:t>BMO(Bilgisayar Mühendisleri Odası)</a:t>
            </a:r>
            <a:br>
              <a:rPr lang="tr-TR" sz="24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tr-TR" sz="2400" dirty="0" smtClean="0">
                <a:solidFill>
                  <a:srgbClr val="000000"/>
                </a:solidFill>
                <a:cs typeface="Times New Roman" pitchFamily="18" charset="0"/>
              </a:rPr>
              <a:t>TBD(Türkiye Bilişim Derneği)</a:t>
            </a: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Professional Codes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Professional codes of ethics are often designed to motivate members of an association to behave in certain ways.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Four primary functions of codes are to: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inspire</a:t>
            </a:r>
            <a:r>
              <a:rPr lang="en-US" sz="2800" dirty="0">
                <a:cs typeface="Times New Roman" pitchFamily="18" charset="0"/>
              </a:rPr>
              <a:t>,</a:t>
            </a:r>
            <a:endParaRPr lang="en-US" sz="2800" i="1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guide</a:t>
            </a:r>
            <a:r>
              <a:rPr lang="en-US" sz="2800" dirty="0"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educate</a:t>
            </a:r>
            <a:r>
              <a:rPr lang="en-US" sz="2800" dirty="0">
                <a:cs typeface="Times New Roman" pitchFamily="18" charset="0"/>
              </a:rPr>
              <a:t>, </a:t>
            </a:r>
          </a:p>
          <a:p>
            <a:pPr marL="0" indent="0">
              <a:lnSpc>
                <a:spcPct val="90000"/>
              </a:lnSpc>
            </a:pPr>
            <a:r>
              <a:rPr lang="tr-TR" sz="2800" i="1" dirty="0" smtClean="0">
                <a:cs typeface="Times New Roman" pitchFamily="18" charset="0"/>
              </a:rPr>
              <a:t>  </a:t>
            </a:r>
            <a:r>
              <a:rPr lang="en-US" sz="2800" i="1" dirty="0" smtClean="0">
                <a:cs typeface="Times New Roman" pitchFamily="18" charset="0"/>
              </a:rPr>
              <a:t>discipline </a:t>
            </a:r>
            <a:endParaRPr lang="tr-TR" sz="2800" i="1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800" i="1" dirty="0" smtClean="0">
                <a:cs typeface="Times New Roman" pitchFamily="18" charset="0"/>
              </a:rPr>
              <a:t/>
            </a:r>
            <a:br>
              <a:rPr lang="tr-TR" sz="2800" i="1" dirty="0" smtClean="0">
                <a:cs typeface="Times New Roman" pitchFamily="18" charset="0"/>
              </a:rPr>
            </a:br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members.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6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762000"/>
            <a:ext cx="7793037" cy="1143000"/>
          </a:xfrm>
        </p:spPr>
        <p:txBody>
          <a:bodyPr/>
          <a:lstStyle/>
          <a:p>
            <a:r>
              <a:rPr lang="en-US" b="1"/>
              <a:t>Table 4-1: Some Strengths and Weaknesses of Professional Codes</a:t>
            </a:r>
          </a:p>
        </p:txBody>
      </p:sp>
      <p:graphicFrame>
        <p:nvGraphicFramePr>
          <p:cNvPr id="2096" name="Group 48"/>
          <p:cNvGraphicFramePr>
            <a:graphicFrameLocks noGrp="1"/>
          </p:cNvGraphicFramePr>
          <p:nvPr/>
        </p:nvGraphicFramePr>
        <p:xfrm>
          <a:off x="381000" y="2422525"/>
          <a:ext cx="8077200" cy="4438335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inspire the members of a profession to behave ethically.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Directives included in many codes tend to be too general and too vague.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guide the members of a profession in ethical choices.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are not always helpful when two or more directives conflict.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educate the members of a profession about their professional obligations.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professional code’s directives are never complete or exhaustive.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discipline members when they violate one or more of the code’s directives.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are ineffective (have no “teeth”) in disciplinary matters.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“sensitize” members of a profession to ethical issues and alert them to ethical aspects they otherwise might overlook.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Directives in codes are sometimes inconsistent with one another.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inform the public about the nature and roles of the profession.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do not help us distinguish between micro-ethics issues and macro-ethics issues.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enhance the profession in the eyes of the public.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Codes can be self-serving for the profession.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762000" y="1981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Strengths</a:t>
            </a:r>
            <a:r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114800" y="1981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Weaknesses</a:t>
            </a:r>
            <a:r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Should Computer Professionals Be Licensed or Certified?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7713"/>
            <a:ext cx="841553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ACM has not endorsed any proposals for licensing software engineers.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ACM points out, a software engineering license could be interpreted as an authoritative statement that the licensed engineer is capable of producing software systems of “consistent reliability, dependability, and usability.” 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According to the ACM: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current “state of knowledge and practice” in the field of software engineering is “too immature” to give assurances of this type (White and Simons, 2002).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8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Conflicts of Professional Responsibility: Employee Loyalty and Whistle-blowing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What, exactly, is </a:t>
            </a:r>
            <a:r>
              <a:rPr lang="en-US" sz="2800" i="1">
                <a:cs typeface="Times New Roman" pitchFamily="18" charset="0"/>
              </a:rPr>
              <a:t>employee loyalty</a:t>
            </a:r>
            <a:r>
              <a:rPr lang="en-US" sz="2800">
                <a:cs typeface="Times New Roman" pitchFamily="18" charset="0"/>
              </a:rPr>
              <a:t>? </a:t>
            </a:r>
          </a:p>
          <a:p>
            <a:r>
              <a:rPr lang="en-US" sz="2800">
                <a:cs typeface="Times New Roman" pitchFamily="18" charset="0"/>
              </a:rPr>
              <a:t>Do employees and employers have a special obligation of loyalty to each other?  </a:t>
            </a:r>
          </a:p>
          <a:p>
            <a:r>
              <a:rPr lang="en-US" sz="2800">
                <a:cs typeface="Times New Roman" pitchFamily="18" charset="0"/>
              </a:rPr>
              <a:t>Should loyalty to one’s employer ever preclude an employee from "blowing the whistle" in critical situations? </a:t>
            </a:r>
          </a:p>
          <a:p>
            <a:r>
              <a:rPr lang="en-US" sz="2800">
                <a:cs typeface="Times New Roman" pitchFamily="18" charset="0"/>
              </a:rPr>
              <a:t>In which cases can whistle-blowing be justified?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1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Employees Have a Special Obligation to Employers?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Some believe we have a</a:t>
            </a:r>
            <a:r>
              <a:rPr lang="en-US" i="1">
                <a:cs typeface="Times New Roman" pitchFamily="18" charset="0"/>
              </a:rPr>
              <a:t> prima facie</a:t>
            </a:r>
            <a:r>
              <a:rPr lang="en-US">
                <a:cs typeface="Times New Roman" pitchFamily="18" charset="0"/>
              </a:rPr>
              <a:t> obligation of loyalty in employment contexts.  </a:t>
            </a:r>
          </a:p>
          <a:p>
            <a:r>
              <a:rPr lang="en-US">
                <a:cs typeface="Times New Roman" pitchFamily="18" charset="0"/>
              </a:rPr>
              <a:t>In other words, all things being equal, an employee should be loyal to his or her employer and </a:t>
            </a:r>
            <a:r>
              <a:rPr lang="en-US" i="1">
                <a:cs typeface="Times New Roman" pitchFamily="18" charset="0"/>
              </a:rPr>
              <a:t>vice versa</a:t>
            </a:r>
            <a:r>
              <a:rPr lang="en-US">
                <a:cs typeface="Times New Roman" pitchFamily="18" charset="0"/>
              </a:rPr>
              <a:t>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3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45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000" dirty="0" smtClean="0"/>
              <a:t>TOPIC_05</a:t>
            </a:r>
          </a:p>
          <a:p>
            <a:pPr marL="0" indent="0" algn="ctr">
              <a:buNone/>
            </a:pPr>
            <a:r>
              <a:rPr lang="tr-TR" sz="5400" dirty="0" smtClean="0"/>
              <a:t>Professional and ethical responsibilities</a:t>
            </a:r>
            <a:endParaRPr lang="en-US" sz="5400" dirty="0"/>
          </a:p>
        </p:txBody>
      </p:sp>
      <p:sp>
        <p:nvSpPr>
          <p:cNvPr id="3" name="Dikdörtgen 2"/>
          <p:cNvSpPr/>
          <p:nvPr/>
        </p:nvSpPr>
        <p:spPr>
          <a:xfrm>
            <a:off x="467544" y="5703639"/>
            <a:ext cx="2865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tr-TR" sz="2400" b="1" dirty="0">
                <a:solidFill>
                  <a:srgbClr val="073E87"/>
                </a:solidFill>
              </a:rPr>
              <a:t>Tavani, Chapt. 4,12</a:t>
            </a:r>
            <a:endParaRPr lang="en-US" sz="2400" b="1" dirty="0">
              <a:solidFill>
                <a:srgbClr val="073E87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2A61-A6BC-456C-8D86-F13C5A13D7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04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Divided Loyalties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Divided loyalties can result in serious conflicts for employees.</a:t>
            </a:r>
          </a:p>
          <a:p>
            <a:r>
              <a:rPr lang="en-US">
                <a:cs typeface="Times New Roman" pitchFamily="18" charset="0"/>
              </a:rPr>
              <a:t>In certain cases, the moral dilemmas they generate are so profound that an employee must determine whether to "blow the whistle."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2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Whistle-blowing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Whistle-blowing occurs when one or more employees go outside the organization (e.g., to the press) to shed some light on misconduct within the organization. </a:t>
            </a:r>
          </a:p>
          <a:p>
            <a:r>
              <a:rPr lang="en-US" sz="2800"/>
              <a:t>In the context of engineering, whistle-blowing incidents often occur in attempts to alert the public to a potentially unsafe product.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0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Whistle-blowing (Continued)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Whistle-blowing incidents can occur because of either:</a:t>
            </a:r>
          </a:p>
          <a:p>
            <a:r>
              <a:rPr lang="en-US" sz="2800"/>
              <a:t>(a) </a:t>
            </a:r>
            <a:r>
              <a:rPr lang="en-US" sz="2800" i="1"/>
              <a:t>overt wrongdoing</a:t>
            </a:r>
            <a:r>
              <a:rPr lang="en-US" sz="2800"/>
              <a:t> (where an employee informs the public about the immoral or illegal behavior of an employee or supervisor);</a:t>
            </a:r>
          </a:p>
          <a:p>
            <a:r>
              <a:rPr lang="en-US" sz="2800"/>
              <a:t>(b) </a:t>
            </a:r>
            <a:r>
              <a:rPr lang="en-US" sz="2800" i="1"/>
              <a:t>negligence</a:t>
            </a:r>
            <a:r>
              <a:rPr lang="en-US" sz="2800"/>
              <a:t> (e.g., where one or more individuals in an organization have failed to act).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88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an Engineer is </a:t>
            </a:r>
            <a:r>
              <a:rPr lang="en-US" i="1"/>
              <a:t>Permitted</a:t>
            </a:r>
            <a:r>
              <a:rPr lang="en-US"/>
              <a:t> to Blow the Whistle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One is permitted to blow the whistle when the: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1) harm that will be done by the product to the public is serious and considerable.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2) engineers (or employees) have made their concerns known to their superiors.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3) engineers (or employees) have received no satisfaction from their immediate supervisors and they have exhausted the channels available within the corporation, including going to the board of directors.</a:t>
            </a:r>
            <a:endParaRPr lang="en-US" sz="240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04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an Engineer is </a:t>
            </a:r>
            <a:r>
              <a:rPr lang="en-US" i="1"/>
              <a:t>Required</a:t>
            </a:r>
            <a:r>
              <a:rPr lang="en-US"/>
              <a:t> to Blow the Whistle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Two additional conditions are needed for requiring an engineer to blow the whistle: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4) The engineer has documented evidence that would convince a reasonable, impartial observer that his/her view of the situation is correct and the company policy wrong.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5) There is strong evidence that making the information public will in fact prevent the threatened serious harm.</a:t>
            </a:r>
            <a:endParaRPr lang="en-US" sz="240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5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cs typeface="Times New Roman" pitchFamily="18" charset="0"/>
              </a:rPr>
              <a:t>Table 4-2: Responsibility, Liability, and Accountability</a:t>
            </a:r>
            <a:endParaRPr lang="en-US" sz="4000">
              <a:cs typeface="Times New Roman" pitchFamily="18" charset="0"/>
            </a:endParaRPr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1528763" y="1401763"/>
          <a:ext cx="6096000" cy="4067175"/>
        </p:xfrm>
        <a:graphic>
          <a:graphicData uri="http://schemas.openxmlformats.org/presentationml/2006/ole">
            <p:oleObj spid="_x0000_s1029" name="Chart" r:id="rId3" imgW="6096000" imgH="4067175" progId="MSGraph.Chart.8">
              <p:embed followColorScheme="full"/>
            </p:oleObj>
          </a:graphicData>
        </a:graphic>
      </p:graphicFrame>
      <p:graphicFrame>
        <p:nvGraphicFramePr>
          <p:cNvPr id="1118" name="Group 94"/>
          <p:cNvGraphicFramePr>
            <a:graphicFrameLocks noGrp="1"/>
          </p:cNvGraphicFramePr>
          <p:nvPr/>
        </p:nvGraphicFramePr>
        <p:xfrm>
          <a:off x="685800" y="2057400"/>
          <a:ext cx="7848600" cy="4749610"/>
        </p:xfrm>
        <a:graphic>
          <a:graphicData uri="http://schemas.openxmlformats.org/drawingml/2006/table">
            <a:tbl>
              <a:tblPr/>
              <a:tblGrid>
                <a:gridCol w="2590800"/>
                <a:gridCol w="2616200"/>
                <a:gridCol w="2641600"/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Moral Responsibility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Legal Liability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Accountability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Attributes of blame (or praise) to individuals.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________________________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Usually attributed to individuals rather than "collectivities" or groups.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Notions of guilt and shame apply, but no legal punishment  or compensation need result.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Does not attribute blame or fault to those held liable. 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Typically applies in the case of corporations and property owners.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Compensation can be required even when responsibility in a formal sense is not admitted.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Does not necessarily attribute blame (in a moral sense). 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apply to individuals, groups of individuals, and corporations.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Someone or some group is answerable (I.e., it goes beyond mere liability).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6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Converging Technologies and Pervasive Computing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Cybertechnology is </a:t>
            </a:r>
            <a:r>
              <a:rPr lang="en-US" sz="2800" i="1"/>
              <a:t>converging</a:t>
            </a:r>
            <a:r>
              <a:rPr lang="en-US" sz="2800"/>
              <a:t> with non-cybertechnologies, including biotechnology and nanotechnology. </a:t>
            </a:r>
          </a:p>
          <a:p>
            <a:r>
              <a:rPr lang="en-US" sz="2800"/>
              <a:t>Cybertechnology is also becoming </a:t>
            </a:r>
            <a:r>
              <a:rPr lang="en-US" sz="2800" i="1"/>
              <a:t>pervasive</a:t>
            </a:r>
            <a:r>
              <a:rPr lang="en-US" sz="2800"/>
              <a:t> as computing devices now pervade our public and private spaces. </a:t>
            </a:r>
          </a:p>
          <a:p>
            <a:r>
              <a:rPr lang="en-US" sz="2800"/>
              <a:t>Pervasive computing and technological convergence are both facilitated by the miniaturization of computing devices.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0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Converging Technologies (Continued)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Computers are becoming </a:t>
            </a:r>
            <a:r>
              <a:rPr lang="en-US" sz="2800" i="1"/>
              <a:t>less visible</a:t>
            </a:r>
            <a:r>
              <a:rPr lang="en-US" sz="2800"/>
              <a:t> as distinct entities, as they: </a:t>
            </a:r>
          </a:p>
          <a:p>
            <a:r>
              <a:rPr lang="en-US" sz="2400"/>
              <a:t>(a) continue to be miniaturized and integrated into ordinary objects,</a:t>
            </a:r>
          </a:p>
          <a:p>
            <a:r>
              <a:rPr lang="en-US" sz="2400"/>
              <a:t>(b) blend unobtrusively into our surroundings.</a:t>
            </a:r>
            <a:r>
              <a:rPr lang="en-US" sz="2800"/>
              <a:t> </a:t>
            </a:r>
          </a:p>
          <a:p>
            <a:r>
              <a:rPr lang="en-US" sz="2800"/>
              <a:t>Cybertechnology is also becoming </a:t>
            </a:r>
            <a:r>
              <a:rPr lang="en-US" sz="2800" i="1"/>
              <a:t>less distinguishable</a:t>
            </a:r>
            <a:r>
              <a:rPr lang="en-US" sz="2800"/>
              <a:t> from other technologies as boundaries that have previously separated them begin to blur because of convergence.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Technological Convergence (Continued)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Cybertechnologies are converging with non-cybertechnologies at an unprecedented pace. </a:t>
            </a:r>
          </a:p>
          <a:p>
            <a:r>
              <a:rPr lang="en-US"/>
              <a:t>Two areas involving convergence are:</a:t>
            </a:r>
          </a:p>
          <a:p>
            <a:r>
              <a:rPr lang="en-US" sz="2800"/>
              <a:t>biotechnology and information technology (resulting in the field of </a:t>
            </a:r>
            <a:r>
              <a:rPr lang="en-US" sz="2800" i="1"/>
              <a:t>bioinformatics</a:t>
            </a:r>
            <a:r>
              <a:rPr lang="en-US" sz="2800"/>
              <a:t>); </a:t>
            </a:r>
          </a:p>
          <a:p>
            <a:r>
              <a:rPr lang="en-US" sz="2800"/>
              <a:t>nanotechnology and computing (giving rise to the field of </a:t>
            </a:r>
            <a:r>
              <a:rPr lang="en-US" sz="2800" i="1"/>
              <a:t>nanocomputing</a:t>
            </a:r>
            <a:r>
              <a:rPr lang="en-US" sz="2800"/>
              <a:t>).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4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Miniaturization and Embedded/ Integrated Computing Devices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Technological convergence has been </a:t>
            </a:r>
            <a:r>
              <a:rPr lang="en-US" sz="3600" i="1"/>
              <a:t>enabled</a:t>
            </a:r>
            <a:r>
              <a:rPr lang="en-US" sz="3600"/>
              <a:t> by two key factors:</a:t>
            </a:r>
            <a:r>
              <a:rPr lang="en-US"/>
              <a:t> </a:t>
            </a:r>
          </a:p>
          <a:p>
            <a:r>
              <a:rPr lang="en-US" sz="2800"/>
              <a:t>(1) the miniaturization of computers and computing devices; </a:t>
            </a:r>
          </a:p>
          <a:p>
            <a:r>
              <a:rPr lang="en-US" sz="2800"/>
              <a:t>(2) the embedding/integrating of computing devices into objects and environments.</a:t>
            </a:r>
            <a:r>
              <a:rPr lang="en-US"/>
              <a:t>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Professional Ethics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What is Professional Ethics?</a:t>
            </a:r>
          </a:p>
          <a:p>
            <a:r>
              <a:rPr lang="en-US">
                <a:cs typeface="Times New Roman" pitchFamily="18" charset="0"/>
              </a:rPr>
              <a:t>When applied to computing and cybertechnology, </a:t>
            </a:r>
            <a:r>
              <a:rPr lang="en-US" i="1">
                <a:cs typeface="Times New Roman" pitchFamily="18" charset="0"/>
              </a:rPr>
              <a:t>professional ethics</a:t>
            </a:r>
            <a:r>
              <a:rPr lang="en-US">
                <a:cs typeface="Times New Roman" pitchFamily="18" charset="0"/>
              </a:rPr>
              <a:t> is 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  a field of applied ethics concerned with moral issues that impact computer professionals.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4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Three Areas of Technological Convergence Affecting Ethics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converging technologies that raise ethical concerns are:</a:t>
            </a:r>
          </a:p>
          <a:p>
            <a:r>
              <a:rPr lang="en-US" sz="2800"/>
              <a:t>ambient intelligence (AmI)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</a:t>
            </a:r>
            <a:r>
              <a:rPr lang="en-US" sz="2400"/>
              <a:t>the convergence of (a) pervasive computing, (b) ubiquitous communication, and (c) intelligent user interfaces;</a:t>
            </a:r>
          </a:p>
          <a:p>
            <a:r>
              <a:rPr lang="en-US" sz="2800"/>
              <a:t>bioinformatics;</a:t>
            </a:r>
          </a:p>
          <a:p>
            <a:r>
              <a:rPr lang="en-US" sz="2800"/>
              <a:t>nanocomputing.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0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Intelligence (AmI)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Ambient intelligence</a:t>
            </a:r>
            <a:r>
              <a:rPr lang="en-US" dirty="0"/>
              <a:t> (or </a:t>
            </a:r>
            <a:r>
              <a:rPr lang="en-US" i="1" dirty="0"/>
              <a:t>AmI</a:t>
            </a:r>
            <a:r>
              <a:rPr lang="en-US" dirty="0"/>
              <a:t>) is defined as a technology that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sz="2400" dirty="0"/>
              <a:t>enables people to live and work in environments that respond to them in “intelligent ways” (</a:t>
            </a:r>
            <a:r>
              <a:rPr lang="en-US" sz="2400" dirty="0" err="1"/>
              <a:t>Aarts</a:t>
            </a:r>
            <a:r>
              <a:rPr lang="en-US" sz="2400" dirty="0"/>
              <a:t> and </a:t>
            </a:r>
            <a:r>
              <a:rPr lang="en-US" sz="2400" dirty="0" err="1"/>
              <a:t>Marzano</a:t>
            </a:r>
            <a:r>
              <a:rPr lang="en-US" sz="2400" dirty="0"/>
              <a:t>, 2003; </a:t>
            </a:r>
            <a:r>
              <a:rPr lang="en-US" sz="2400" dirty="0" err="1"/>
              <a:t>Brey</a:t>
            </a:r>
            <a:r>
              <a:rPr lang="en-US" sz="2400" dirty="0"/>
              <a:t>, 2005; and Weber et al., 2005).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example of the “intelligent home</a:t>
            </a:r>
            <a:r>
              <a:rPr lang="en-US" dirty="0" smtClean="0"/>
              <a:t>”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16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AmI (Continued)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Three key technological components make AmI possible:</a:t>
            </a:r>
          </a:p>
          <a:p>
            <a:r>
              <a:rPr lang="en-US" sz="2800"/>
              <a:t>pervasive computing;</a:t>
            </a:r>
          </a:p>
          <a:p>
            <a:r>
              <a:rPr lang="en-US" sz="2800"/>
              <a:t>ubiquitous communication;</a:t>
            </a:r>
          </a:p>
          <a:p>
            <a:r>
              <a:rPr lang="en-US" sz="2800"/>
              <a:t>intelligent user interfaces (IUIs).</a:t>
            </a:r>
            <a:r>
              <a:rPr lang="en-US"/>
              <a:t>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0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Pervasive Computing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According to the Centre for Pervasive Computing, </a:t>
            </a:r>
            <a:r>
              <a:rPr lang="en-US" sz="2800" i="1"/>
              <a:t>pervasive computing</a:t>
            </a:r>
            <a:r>
              <a:rPr lang="en-US" sz="2800"/>
              <a:t> is defined as: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400"/>
              <a:t>a computing environment where information and communication technology are “everywhere, for everyone, at all times.”</a:t>
            </a:r>
            <a:r>
              <a:rPr lang="en-US" sz="2000"/>
              <a:t>  </a:t>
            </a:r>
          </a:p>
          <a:p>
            <a:pPr>
              <a:lnSpc>
                <a:spcPct val="90000"/>
              </a:lnSpc>
            </a:pPr>
            <a:r>
              <a:rPr lang="en-US" sz="2800"/>
              <a:t>Computer technology is integrated in our environments – i.e., from “toys, milk cartons and desktops, to cars, factories, and whole city areas.”</a:t>
            </a:r>
            <a:r>
              <a:rPr lang="en-US" sz="2400"/>
              <a:t>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8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Pervasive Computing (Continued)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Pervasive computing is sometimes also referred to as </a:t>
            </a:r>
            <a:r>
              <a:rPr lang="en-US" i="1"/>
              <a:t>ubiquitous computing</a:t>
            </a:r>
            <a:r>
              <a:rPr lang="en-US"/>
              <a:t> (or </a:t>
            </a:r>
            <a:r>
              <a:rPr lang="en-US" i="1"/>
              <a:t>ubicomp</a:t>
            </a:r>
            <a:r>
              <a:rPr lang="en-US"/>
              <a:t>). </a:t>
            </a:r>
          </a:p>
          <a:p>
            <a:r>
              <a:rPr lang="en-US"/>
              <a:t>“Ubiquitous computing” was coined by Mark Weiser (1991), who envisioned “omnipresent computers” that serve people in their everyday lives, both at home and at work.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3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Ubiquitous Communication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/>
              <a:t>Ubiquitous communication</a:t>
            </a:r>
            <a:r>
              <a:rPr lang="en-US" sz="2800"/>
              <a:t> aims at ensuring flexible and omnipresent communication between interlinked computer devices (Raisinghani et al., 2004) via: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80000"/>
              </a:lnSpc>
            </a:pPr>
            <a:r>
              <a:rPr lang="en-US" sz="2800"/>
              <a:t>wireless local area networks (W-LANs),</a:t>
            </a:r>
          </a:p>
          <a:p>
            <a:pPr>
              <a:lnSpc>
                <a:spcPct val="80000"/>
              </a:lnSpc>
            </a:pPr>
            <a:r>
              <a:rPr lang="en-US" sz="2800"/>
              <a:t>wireless personal area networks (W-PANs), </a:t>
            </a:r>
          </a:p>
          <a:p>
            <a:pPr>
              <a:lnSpc>
                <a:spcPct val="80000"/>
              </a:lnSpc>
            </a:pPr>
            <a:r>
              <a:rPr lang="en-US" sz="2800"/>
              <a:t>wireless body area networks (W-BANs),</a:t>
            </a:r>
          </a:p>
          <a:p>
            <a:pPr>
              <a:lnSpc>
                <a:spcPct val="80000"/>
              </a:lnSpc>
            </a:pPr>
            <a:r>
              <a:rPr lang="en-US" sz="2800"/>
              <a:t>Radio Frequency Identification (RFID).</a:t>
            </a:r>
            <a:r>
              <a:rPr lang="en-US" sz="2400"/>
              <a:t>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10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Intelligent User Interfaces (IUIs)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Intelligent User Interfaces</a:t>
            </a:r>
            <a:r>
              <a:rPr lang="en-US"/>
              <a:t> (or </a:t>
            </a:r>
            <a:r>
              <a:rPr lang="en-US" i="1"/>
              <a:t>IUIs</a:t>
            </a:r>
            <a:r>
              <a:rPr lang="en-US"/>
              <a:t>) have been made possible by developments in the field of artificial intelligence (AI). </a:t>
            </a:r>
          </a:p>
          <a:p>
            <a:r>
              <a:rPr lang="en-US"/>
              <a:t>Philip Brey (2005) notes that IUIs go beyond traditional interfaces such as a keyboard, mouse, and monitor.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2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Ethical and Social Issues Affecting AmI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ethical and social issues affecting AmI:</a:t>
            </a:r>
          </a:p>
          <a:p>
            <a:r>
              <a:rPr lang="en-US" sz="2800"/>
              <a:t>freedom and autonomy;</a:t>
            </a:r>
          </a:p>
          <a:p>
            <a:r>
              <a:rPr lang="en-US" sz="2800"/>
              <a:t>technological dependency;</a:t>
            </a:r>
          </a:p>
          <a:p>
            <a:r>
              <a:rPr lang="en-US" sz="2800"/>
              <a:t>privacy, surveillance, and the “Panopticon.”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48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Table 12-1 Ambient Intelligence</a:t>
            </a:r>
          </a:p>
        </p:txBody>
      </p:sp>
      <p:graphicFrame>
        <p:nvGraphicFramePr>
          <p:cNvPr id="82965" name="Group 21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Technological Components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Ethical and Social Issues Generated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Pervasive Computing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Freedom and Autonomy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Ubiquitous Communication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Privacy and Surveillance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Intelligent User Interfaces (IUIs)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Technological Dependence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0572-8E82-43C7-B1F1-45F36C3BDC21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8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Bioinformatics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Bioinformatics is a branch of </a:t>
            </a:r>
            <a:r>
              <a:rPr lang="en-US" sz="2800" i="1"/>
              <a:t>informatics.</a:t>
            </a:r>
          </a:p>
          <a:p>
            <a:r>
              <a:rPr lang="en-US" sz="2800"/>
              <a:t>Informatics involves the acquisition, storage, manipulation, analyses, transmission, sharing, visualization, and simulation of information on a computer. </a:t>
            </a:r>
          </a:p>
          <a:p>
            <a:r>
              <a:rPr lang="en-US" sz="2800" i="1"/>
              <a:t>Bioinformatics</a:t>
            </a:r>
            <a:r>
              <a:rPr lang="en-US" sz="2800"/>
              <a:t> is the application of the informatics model to the management of biological information.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5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Separate Category of Professional Ethics?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same ethical rules involving honesty, fairness, and so forth should apply to professionals as well as to ordinary individuals. 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So, if it is wrong for ordinary people to steal, cheat, lie, and so forth, then it is wrong for professionals to do so as well.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So, we might conclude that a separate field of study called "professional ethics" is not really needed.  </a:t>
            </a:r>
            <a:endParaRPr lang="en-US" sz="280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Ethical Aspects of Bioinformatics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kinds of social and ethical concerns arise in bioinformatics research and development:</a:t>
            </a:r>
          </a:p>
          <a:p>
            <a:r>
              <a:rPr lang="en-US"/>
              <a:t>Privacy and Confidentiality;</a:t>
            </a:r>
          </a:p>
          <a:p>
            <a:r>
              <a:rPr lang="en-US"/>
              <a:t>Autonomy and Informed Consent;</a:t>
            </a:r>
          </a:p>
          <a:p>
            <a:r>
              <a:rPr lang="en-US"/>
              <a:t>Information Ownership and Property Rights.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6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Privacy, Confidentiality, and the Role of Data Mining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individuals who donated DNA samples to deCODE had the expectation that their personal genetic data was:</a:t>
            </a:r>
          </a:p>
          <a:p>
            <a:r>
              <a:rPr lang="en-US" sz="2800" i="1" dirty="0"/>
              <a:t>confidential information</a:t>
            </a:r>
            <a:r>
              <a:rPr lang="en-US" sz="2800" dirty="0"/>
              <a:t>, </a:t>
            </a:r>
          </a:p>
          <a:p>
            <a:r>
              <a:rPr lang="en-US" sz="2800" i="1" dirty="0"/>
              <a:t>protected</a:t>
            </a:r>
            <a:r>
              <a:rPr lang="en-US" sz="2800" dirty="0"/>
              <a:t> by the company’s privacy policies and by privacy laws.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1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Privacy, Confidentiality, and the Role of Data Mining (Continued)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It is noted that </a:t>
            </a:r>
            <a:r>
              <a:rPr lang="en-US" dirty="0" smtClean="0"/>
              <a:t>privacy </a:t>
            </a:r>
            <a:r>
              <a:rPr lang="en-US" dirty="0"/>
              <a:t>protection that applies to personal information about individuals does not necessarily apply to that information once it is:</a:t>
            </a:r>
          </a:p>
          <a:p>
            <a:r>
              <a:rPr lang="en-US" sz="2800" i="1" dirty="0"/>
              <a:t>aggregated</a:t>
            </a:r>
            <a:r>
              <a:rPr lang="en-US" sz="2800" dirty="0"/>
              <a:t>, and </a:t>
            </a:r>
          </a:p>
          <a:p>
            <a:r>
              <a:rPr lang="en-US" sz="2800" i="1" dirty="0"/>
              <a:t>crossed referenced</a:t>
            </a:r>
            <a:r>
              <a:rPr lang="en-US" sz="2800" dirty="0"/>
              <a:t> with other information (via data mining).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FCF6-A1B3-4C01-B221-C2F6F073EEE9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18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07288" cy="6172200"/>
          </a:xfrm>
        </p:spPr>
        <p:txBody>
          <a:bodyPr/>
          <a:lstStyle/>
          <a:p>
            <a:pPr eaLnBrk="1" hangingPunct="1"/>
            <a:r>
              <a:rPr lang="en-US" dirty="0" smtClean="0"/>
              <a:t>Software Engineering Code of Ethics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1A14E504-7139-4D08-8FA0-7A3F1D54405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962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Preamble of Code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Software engineers have opportunities to do good or do harm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Software engineers ought to be committed to doing good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Eight principles identify key ethical relationships and obligations within these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Code should be seen as a whole, not a collection of parts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Concern for the public interest is paramount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4791B179-5617-4BB6-ADDB-D58506C2FA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76951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smtClean="0"/>
              <a:t>Eight Principles Identify Morally Responsible Relationships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Public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Client and employer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Product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Judgment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Profession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Colleagues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Self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4791B179-5617-4BB6-ADDB-D58506C2FA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51998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Moral Responsibility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5029200"/>
          </a:xfrm>
        </p:spPr>
        <p:txBody>
          <a:bodyPr/>
          <a:lstStyle/>
          <a:p>
            <a:pPr eaLnBrk="1" hangingPunct="1"/>
            <a:r>
              <a:rPr lang="en-US" sz="2800" smtClean="0"/>
              <a:t>Exclusive Responsibilities</a:t>
            </a:r>
          </a:p>
          <a:p>
            <a:pPr lvl="1" eaLnBrk="1" hangingPunct="1"/>
            <a:r>
              <a:rPr lang="en-US" sz="2400" smtClean="0"/>
              <a:t>Role responsibility</a:t>
            </a:r>
          </a:p>
          <a:p>
            <a:pPr lvl="1" eaLnBrk="1" hangingPunct="1"/>
            <a:r>
              <a:rPr lang="en-US" sz="2400" smtClean="0"/>
              <a:t>Causal responsibility</a:t>
            </a:r>
          </a:p>
          <a:p>
            <a:pPr lvl="1" eaLnBrk="1" hangingPunct="1"/>
            <a:r>
              <a:rPr lang="en-US" sz="2400" smtClean="0"/>
              <a:t>Legal responsibility</a:t>
            </a:r>
          </a:p>
          <a:p>
            <a:pPr eaLnBrk="1" hangingPunct="1"/>
            <a:r>
              <a:rPr lang="en-US" sz="2800" smtClean="0"/>
              <a:t>Moral responsibility</a:t>
            </a:r>
          </a:p>
          <a:p>
            <a:pPr lvl="1" eaLnBrk="1" hangingPunct="1"/>
            <a:r>
              <a:rPr lang="en-US" sz="2400" smtClean="0"/>
              <a:t>Must be borne by people</a:t>
            </a:r>
          </a:p>
          <a:p>
            <a:pPr lvl="1" eaLnBrk="1" hangingPunct="1"/>
            <a:r>
              <a:rPr lang="en-US" sz="2400" smtClean="0"/>
              <a:t>Is not exclusive</a:t>
            </a:r>
          </a:p>
          <a:p>
            <a:pPr eaLnBrk="1" hangingPunct="1"/>
            <a:r>
              <a:rPr lang="en-US" sz="2800" smtClean="0"/>
              <a:t>Michael McFarland: A team should be held to a higher level of moral responsibility than any of its members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1-</a:t>
            </a:r>
            <a:fld id="{4791B179-5617-4BB6-ADDB-D58506C2FA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283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 Category of Professional Ethics (continued)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Some argue that some moral issues affecting professionals are sufficiently distinct and specialized to warrant a separate field of study.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Others argue that professionals can have special moral obligations that exceed those of ordinary individuals. 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To grasp the arguments for this view, it is useful first to understand what is meant by the terms </a:t>
            </a:r>
            <a:r>
              <a:rPr lang="en-US" sz="2800" i="1" dirty="0">
                <a:cs typeface="Times New Roman" pitchFamily="18" charset="0"/>
              </a:rPr>
              <a:t>profession</a:t>
            </a:r>
            <a:r>
              <a:rPr lang="en-US" sz="2800" dirty="0">
                <a:cs typeface="Times New Roman" pitchFamily="18" charset="0"/>
              </a:rPr>
              <a:t> and </a:t>
            </a:r>
            <a:r>
              <a:rPr lang="en-US" sz="2800" i="1" dirty="0">
                <a:cs typeface="Times New Roman" pitchFamily="18" charset="0"/>
              </a:rPr>
              <a:t>professional</a:t>
            </a:r>
            <a:r>
              <a:rPr lang="en-US" sz="2800" dirty="0">
                <a:cs typeface="Times New Roman" pitchFamily="18" charset="0"/>
              </a:rPr>
              <a:t>.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7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Profession?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term “profession” has evolved from a concept that was once associated with people professing a religious or monastic life to one that now has a more secular meaning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  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“</a:t>
            </a:r>
            <a:r>
              <a:rPr lang="en-US" sz="2800" dirty="0"/>
              <a:t>Profession” has now come to mean an “occupation in which one professes to be skilled in and to follow.”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0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a Profession (continued)?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tr-TR" sz="2800" dirty="0" smtClean="0">
                <a:cs typeface="Times New Roman" pitchFamily="18" charset="0"/>
              </a:rPr>
              <a:t>Professions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are occupational fields distinguishable in terms of five characteristics</a:t>
            </a:r>
            <a:r>
              <a:rPr lang="en-US" sz="2800" dirty="0" smtClean="0">
                <a:cs typeface="Times New Roman" pitchFamily="18" charset="0"/>
              </a:rPr>
              <a:t>:</a:t>
            </a:r>
            <a:endParaRPr lang="tr-TR" sz="28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cs typeface="Times New Roman" pitchFamily="18" charset="0"/>
              </a:rPr>
              <a:t>(i) systematic theory, 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cs typeface="Times New Roman" pitchFamily="18" charset="0"/>
              </a:rPr>
              <a:t>(ii) authority,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cs typeface="Times New Roman" pitchFamily="18" charset="0"/>
              </a:rPr>
              <a:t>(iii) community sanction,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cs typeface="Times New Roman" pitchFamily="18" charset="0"/>
              </a:rPr>
              <a:t>(iv) ethical codes, 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cs typeface="Times New Roman" pitchFamily="18" charset="0"/>
              </a:rPr>
              <a:t>(v) a culture.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8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a Professional?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Professionals</a:t>
            </a: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 who comprise a given profession also tend to have certain defining attributes and requirements.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Medical doctors, lawyers, accountants, etc., find themselves in situations in which their decisions and actions can have significant social effects; their roles and responsibilities can exceed those of ordinary individuals.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Sometimes these roles and responsibilities </a:t>
            </a:r>
            <a:r>
              <a:rPr lang="en-US" sz="2800" i="1">
                <a:solidFill>
                  <a:srgbClr val="000000"/>
                </a:solidFill>
                <a:cs typeface="Times New Roman" pitchFamily="18" charset="0"/>
              </a:rPr>
              <a:t>differentiate </a:t>
            </a:r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professionals from others.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7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a Computer Professional?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A computer professional might be interpreted to mean anyone who is employed in the computer, information-technology, or information/communications fields.  </a:t>
            </a:r>
          </a:p>
          <a:p>
            <a:r>
              <a:rPr lang="en-US" sz="2800">
                <a:cs typeface="Times New Roman" pitchFamily="18" charset="0"/>
              </a:rPr>
              <a:t>Or a computer professional might be thought of in more narrow terms, in which case only software engineers would be included. </a:t>
            </a:r>
          </a:p>
          <a:p>
            <a:r>
              <a:rPr lang="en-US" sz="2800">
                <a:cs typeface="Times New Roman" pitchFamily="18" charset="0"/>
              </a:rPr>
              <a:t>There are various gradients in between the two ends of this spectrum. 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F8C6-E4AA-4D85-B83C-E92BB87DECC5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4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147</TotalTime>
  <Words>2441</Words>
  <Application>Microsoft Office PowerPoint</Application>
  <PresentationFormat>Ekran Gösterisi (4:3)</PresentationFormat>
  <Paragraphs>296</Paragraphs>
  <Slides>46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4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1" baseType="lpstr">
      <vt:lpstr>Dalga Biçimi</vt:lpstr>
      <vt:lpstr>Blends</vt:lpstr>
      <vt:lpstr>1_Blends</vt:lpstr>
      <vt:lpstr>1_ch01</vt:lpstr>
      <vt:lpstr>Chart</vt:lpstr>
      <vt:lpstr>BIL 472 ETHICS, SOCIETY and PROFESSION</vt:lpstr>
      <vt:lpstr>Slayt 2</vt:lpstr>
      <vt:lpstr>Professional Ethics</vt:lpstr>
      <vt:lpstr>Why a Separate Category of Professional Ethics?</vt:lpstr>
      <vt:lpstr>Separate Category of Professional Ethics (continued)</vt:lpstr>
      <vt:lpstr>What is a Profession?</vt:lpstr>
      <vt:lpstr>What is a Profession (continued)?</vt:lpstr>
      <vt:lpstr>Who is a Professional?</vt:lpstr>
      <vt:lpstr>Who is a Computer Professional?</vt:lpstr>
      <vt:lpstr>Do Computer Professionals Have Special Responsibilities?</vt:lpstr>
      <vt:lpstr>Safety-Critical Software</vt:lpstr>
      <vt:lpstr>Safety-Critical Software (Continued)</vt:lpstr>
      <vt:lpstr>Professional Codes of Ethics</vt:lpstr>
      <vt:lpstr>Professional Codes for Computer Societies</vt:lpstr>
      <vt:lpstr>Purpose of Professional Codes</vt:lpstr>
      <vt:lpstr>Table 4-1: Some Strengths and Weaknesses of Professional Codes</vt:lpstr>
      <vt:lpstr>Should Computer Professionals Be Licensed or Certified?</vt:lpstr>
      <vt:lpstr>Conflicts of Professional Responsibility: Employee Loyalty and Whistle-blowing</vt:lpstr>
      <vt:lpstr>Do Employees Have a Special Obligation to Employers?</vt:lpstr>
      <vt:lpstr>Divided Loyalties</vt:lpstr>
      <vt:lpstr>Whistle-blowing</vt:lpstr>
      <vt:lpstr>Whistle-blowing (Continued)</vt:lpstr>
      <vt:lpstr>When an Engineer is Permitted to Blow the Whistle</vt:lpstr>
      <vt:lpstr>When an Engineer is Required to Blow the Whistle</vt:lpstr>
      <vt:lpstr>Table 4-2: Responsibility, Liability, and Accountability</vt:lpstr>
      <vt:lpstr>Converging Technologies and Pervasive Computing</vt:lpstr>
      <vt:lpstr>Converging Technologies (Continued)</vt:lpstr>
      <vt:lpstr>Technological Convergence (Continued)</vt:lpstr>
      <vt:lpstr>Miniaturization and Embedded/ Integrated Computing Devices</vt:lpstr>
      <vt:lpstr>Three Areas of Technological Convergence Affecting Ethics</vt:lpstr>
      <vt:lpstr>Ambient Intelligence (AmI)</vt:lpstr>
      <vt:lpstr>AmI (Continued)</vt:lpstr>
      <vt:lpstr>Pervasive Computing</vt:lpstr>
      <vt:lpstr>Pervasive Computing (Continued)</vt:lpstr>
      <vt:lpstr>Ubiquitous Communication</vt:lpstr>
      <vt:lpstr>Intelligent User Interfaces (IUIs)</vt:lpstr>
      <vt:lpstr>Ethical and Social Issues Affecting AmI</vt:lpstr>
      <vt:lpstr>Table 12-1 Ambient Intelligence</vt:lpstr>
      <vt:lpstr>Bioinformatics</vt:lpstr>
      <vt:lpstr>Ethical Aspects of Bioinformatics</vt:lpstr>
      <vt:lpstr>Privacy, Confidentiality, and the Role of Data Mining</vt:lpstr>
      <vt:lpstr>Privacy, Confidentiality, and the Role of Data Mining (Continued)</vt:lpstr>
      <vt:lpstr>Software Engineering Code of Ethics</vt:lpstr>
      <vt:lpstr>Preamble of Code</vt:lpstr>
      <vt:lpstr>Eight Principles Identify Morally Responsible Relationships</vt:lpstr>
      <vt:lpstr>Moral Responsibility</vt:lpstr>
    </vt:vector>
  </TitlesOfParts>
  <Company>Baskent Universitesi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472 ETHICS, SOCIETY and PROFESSION</dc:title>
  <dc:creator>Kullanıcı</dc:creator>
  <cp:lastModifiedBy>user</cp:lastModifiedBy>
  <cp:revision>14</cp:revision>
  <cp:lastPrinted>2014-04-14T14:01:10Z</cp:lastPrinted>
  <dcterms:created xsi:type="dcterms:W3CDTF">2012-02-08T15:44:13Z</dcterms:created>
  <dcterms:modified xsi:type="dcterms:W3CDTF">2014-04-22T07:09:59Z</dcterms:modified>
</cp:coreProperties>
</file>