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Lst>
  <p:notesMasterIdLst>
    <p:notesMasterId r:id="rId53"/>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7" r:id="rId23"/>
    <p:sldId id="278" r:id="rId24"/>
    <p:sldId id="279" r:id="rId25"/>
    <p:sldId id="280" r:id="rId26"/>
    <p:sldId id="281" r:id="rId27"/>
    <p:sldId id="282" r:id="rId28"/>
    <p:sldId id="283" r:id="rId29"/>
    <p:sldId id="289" r:id="rId30"/>
    <p:sldId id="290" r:id="rId31"/>
    <p:sldId id="291" r:id="rId32"/>
    <p:sldId id="292" r:id="rId33"/>
    <p:sldId id="293" r:id="rId34"/>
    <p:sldId id="305" r:id="rId35"/>
    <p:sldId id="306" r:id="rId36"/>
    <p:sldId id="307" r:id="rId37"/>
    <p:sldId id="314" r:id="rId38"/>
    <p:sldId id="315" r:id="rId39"/>
    <p:sldId id="317" r:id="rId40"/>
    <p:sldId id="325" r:id="rId41"/>
    <p:sldId id="331" r:id="rId42"/>
    <p:sldId id="340" r:id="rId43"/>
    <p:sldId id="342" r:id="rId44"/>
    <p:sldId id="343" r:id="rId45"/>
    <p:sldId id="354" r:id="rId46"/>
    <p:sldId id="356" r:id="rId47"/>
    <p:sldId id="360" r:id="rId48"/>
    <p:sldId id="363" r:id="rId49"/>
    <p:sldId id="366" r:id="rId50"/>
    <p:sldId id="367" r:id="rId51"/>
    <p:sldId id="4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4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845F68-9E0D-4B47-88A8-79E31B2DE434}" type="datetimeFigureOut">
              <a:rPr lang="en-US" smtClean="0"/>
              <a:pPr/>
              <a:t>5/20/2014</a:t>
            </a:fld>
            <a:endParaRPr lang="en-US"/>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2E5EA8-5A16-4D37-B1DB-A3131207795A}" type="slidenum">
              <a:rPr lang="en-US" smtClean="0"/>
              <a:pPr/>
              <a:t>‹#›</a:t>
            </a:fld>
            <a:endParaRPr lang="en-US"/>
          </a:p>
        </p:txBody>
      </p:sp>
    </p:spTree>
    <p:extLst>
      <p:ext uri="{BB962C8B-B14F-4D97-AF65-F5344CB8AC3E}">
        <p14:creationId xmlns:p14="http://schemas.microsoft.com/office/powerpoint/2010/main" xmlns="" val="2856831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8144FCB9-2D1D-46D2-A090-9ADD7626B458}" type="datetime1">
              <a:rPr lang="en-US" smtClean="0"/>
              <a:pPr/>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D48BDF0-54EF-4C2D-B50F-4D306DEFF438}" type="datetime1">
              <a:rPr lang="en-US" smtClean="0"/>
              <a:pPr/>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B7AA524-6436-4FB4-9A86-07E736A8451A}" type="datetime1">
              <a:rPr lang="en-US" smtClean="0"/>
              <a:pPr/>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098" name="Group 2"/>
          <p:cNvGrpSpPr>
            <a:grpSpLocks/>
          </p:cNvGrpSpPr>
          <p:nvPr/>
        </p:nvGrpSpPr>
        <p:grpSpPr bwMode="auto">
          <a:xfrm>
            <a:off x="0" y="2438400"/>
            <a:ext cx="9009063" cy="1052513"/>
            <a:chOff x="0" y="1536"/>
            <a:chExt cx="5675" cy="663"/>
          </a:xfrm>
        </p:grpSpPr>
        <p:grpSp>
          <p:nvGrpSpPr>
            <p:cNvPr id="4099" name="Group 3"/>
            <p:cNvGrpSpPr>
              <a:grpSpLocks/>
            </p:cNvGrpSpPr>
            <p:nvPr/>
          </p:nvGrpSpPr>
          <p:grpSpPr bwMode="auto">
            <a:xfrm>
              <a:off x="183" y="1604"/>
              <a:ext cx="448" cy="299"/>
              <a:chOff x="720" y="336"/>
              <a:chExt cx="624" cy="432"/>
            </a:xfrm>
          </p:grpSpPr>
          <p:sp>
            <p:nvSpPr>
              <p:cNvPr id="410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grpSp>
          <p:nvGrpSpPr>
            <p:cNvPr id="4102" name="Group 6"/>
            <p:cNvGrpSpPr>
              <a:grpSpLocks/>
            </p:cNvGrpSpPr>
            <p:nvPr/>
          </p:nvGrpSpPr>
          <p:grpSpPr bwMode="auto">
            <a:xfrm>
              <a:off x="261" y="1870"/>
              <a:ext cx="465" cy="299"/>
              <a:chOff x="912" y="2640"/>
              <a:chExt cx="672" cy="432"/>
            </a:xfrm>
          </p:grpSpPr>
          <p:sp>
            <p:nvSpPr>
              <p:cNvPr id="410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sp>
          <p:nvSpPr>
            <p:cNvPr id="41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en-US" noProof="0" smtClean="0"/>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41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F65C2E44-E1FA-45DE-B6DA-49FA44E3E0A7}" type="datetime1">
              <a:rPr lang="en-US" smtClean="0">
                <a:solidFill>
                  <a:srgbClr val="1C1C1C"/>
                </a:solidFill>
              </a:rPr>
              <a:pPr/>
              <a:t>5/20/2014</a:t>
            </a:fld>
            <a:endParaRPr lang="en-US">
              <a:solidFill>
                <a:srgbClr val="1C1C1C"/>
              </a:solidFill>
            </a:endParaRPr>
          </a:p>
        </p:txBody>
      </p:sp>
      <p:sp>
        <p:nvSpPr>
          <p:cNvPr id="411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solidFill>
                <a:srgbClr val="1C1C1C"/>
              </a:solidFill>
            </a:endParaRPr>
          </a:p>
        </p:txBody>
      </p:sp>
      <p:sp>
        <p:nvSpPr>
          <p:cNvPr id="411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751BCA82-E538-4E18-972E-80C4E4DFA23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xmlns="" val="1910046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lvl1pPr>
              <a:defRPr/>
            </a:lvl1pPr>
          </a:lstStyle>
          <a:p>
            <a:fld id="{67BFA7FC-7697-4455-803D-B46F02F697F7}" type="datetime1">
              <a:rPr lang="en-US" smtClean="0">
                <a:solidFill>
                  <a:srgbClr val="000000"/>
                </a:solidFill>
              </a:rPr>
              <a:pPr/>
              <a:t>5/20/2014</a:t>
            </a:fld>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77A6C00A-D0C9-41BA-8F28-463D7FB5241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43720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en-US"/>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fld id="{89715FBF-4456-4BE6-BEE1-E30E55C1963D}" type="datetime1">
              <a:rPr lang="en-US" smtClean="0">
                <a:solidFill>
                  <a:srgbClr val="000000"/>
                </a:solidFill>
              </a:rPr>
              <a:pPr/>
              <a:t>5/20/2014</a:t>
            </a:fld>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160BE0E2-8D2F-4E0A-B6FE-05B48C7793D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453838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İçerik Yer Tutucusu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Veri Yer Tutucusu 4"/>
          <p:cNvSpPr>
            <a:spLocks noGrp="1"/>
          </p:cNvSpPr>
          <p:nvPr>
            <p:ph type="dt" sz="half" idx="10"/>
          </p:nvPr>
        </p:nvSpPr>
        <p:spPr/>
        <p:txBody>
          <a:bodyPr/>
          <a:lstStyle>
            <a:lvl1pPr>
              <a:defRPr/>
            </a:lvl1pPr>
          </a:lstStyle>
          <a:p>
            <a:fld id="{8BB318FB-68DC-4BAB-A810-D3B19701A330}" type="datetime1">
              <a:rPr lang="en-US" smtClean="0">
                <a:solidFill>
                  <a:srgbClr val="000000"/>
                </a:solidFill>
              </a:rPr>
              <a:pPr/>
              <a:t>5/20/2014</a:t>
            </a:fld>
            <a:endParaRPr lang="en-US">
              <a:solidFill>
                <a:srgbClr val="000000"/>
              </a:solidFill>
            </a:endParaRPr>
          </a:p>
        </p:txBody>
      </p:sp>
      <p:sp>
        <p:nvSpPr>
          <p:cNvPr id="6" name="Altbilgi Yer Tutucusu 5"/>
          <p:cNvSpPr>
            <a:spLocks noGrp="1"/>
          </p:cNvSpPr>
          <p:nvPr>
            <p:ph type="ftr" sz="quarter" idx="11"/>
          </p:nvPr>
        </p:nvSpPr>
        <p:spPr/>
        <p:txBody>
          <a:bodyPr/>
          <a:lstStyle>
            <a:lvl1pPr>
              <a:defRPr/>
            </a:lvl1pPr>
          </a:lstStyle>
          <a:p>
            <a:endParaRPr lang="en-US">
              <a:solidFill>
                <a:srgbClr val="000000"/>
              </a:solidFill>
            </a:endParaRPr>
          </a:p>
        </p:txBody>
      </p:sp>
      <p:sp>
        <p:nvSpPr>
          <p:cNvPr id="7" name="Slayt Numarası Yer Tutucusu 6"/>
          <p:cNvSpPr>
            <a:spLocks noGrp="1"/>
          </p:cNvSpPr>
          <p:nvPr>
            <p:ph type="sldNum" sz="quarter" idx="12"/>
          </p:nvPr>
        </p:nvSpPr>
        <p:spPr/>
        <p:txBody>
          <a:bodyPr/>
          <a:lstStyle>
            <a:lvl1pPr>
              <a:defRPr/>
            </a:lvl1pPr>
          </a:lstStyle>
          <a:p>
            <a:fld id="{523F010D-B086-4268-92E6-EFCC4EE45D3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609105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en-US"/>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Veri Yer Tutucusu 6"/>
          <p:cNvSpPr>
            <a:spLocks noGrp="1"/>
          </p:cNvSpPr>
          <p:nvPr>
            <p:ph type="dt" sz="half" idx="10"/>
          </p:nvPr>
        </p:nvSpPr>
        <p:spPr/>
        <p:txBody>
          <a:bodyPr/>
          <a:lstStyle>
            <a:lvl1pPr>
              <a:defRPr/>
            </a:lvl1pPr>
          </a:lstStyle>
          <a:p>
            <a:fld id="{C0306B99-09FC-48C5-BDD9-4E1321D4D62E}" type="datetime1">
              <a:rPr lang="en-US" smtClean="0">
                <a:solidFill>
                  <a:srgbClr val="000000"/>
                </a:solidFill>
              </a:rPr>
              <a:pPr/>
              <a:t>5/20/2014</a:t>
            </a:fld>
            <a:endParaRPr lang="en-US">
              <a:solidFill>
                <a:srgbClr val="000000"/>
              </a:solidFill>
            </a:endParaRPr>
          </a:p>
        </p:txBody>
      </p:sp>
      <p:sp>
        <p:nvSpPr>
          <p:cNvPr id="8" name="Altbilgi Yer Tutucusu 7"/>
          <p:cNvSpPr>
            <a:spLocks noGrp="1"/>
          </p:cNvSpPr>
          <p:nvPr>
            <p:ph type="ftr" sz="quarter" idx="11"/>
          </p:nvPr>
        </p:nvSpPr>
        <p:spPr/>
        <p:txBody>
          <a:bodyPr/>
          <a:lstStyle>
            <a:lvl1pPr>
              <a:defRPr/>
            </a:lvl1pPr>
          </a:lstStyle>
          <a:p>
            <a:endParaRPr lang="en-US">
              <a:solidFill>
                <a:srgbClr val="000000"/>
              </a:solidFill>
            </a:endParaRPr>
          </a:p>
        </p:txBody>
      </p:sp>
      <p:sp>
        <p:nvSpPr>
          <p:cNvPr id="9" name="Slayt Numarası Yer Tutucusu 8"/>
          <p:cNvSpPr>
            <a:spLocks noGrp="1"/>
          </p:cNvSpPr>
          <p:nvPr>
            <p:ph type="sldNum" sz="quarter" idx="12"/>
          </p:nvPr>
        </p:nvSpPr>
        <p:spPr/>
        <p:txBody>
          <a:bodyPr/>
          <a:lstStyle>
            <a:lvl1pPr>
              <a:defRPr/>
            </a:lvl1pPr>
          </a:lstStyle>
          <a:p>
            <a:fld id="{CFC698CA-DF5D-4D4C-8753-7BD9C9C439F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094499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Veri Yer Tutucusu 2"/>
          <p:cNvSpPr>
            <a:spLocks noGrp="1"/>
          </p:cNvSpPr>
          <p:nvPr>
            <p:ph type="dt" sz="half" idx="10"/>
          </p:nvPr>
        </p:nvSpPr>
        <p:spPr/>
        <p:txBody>
          <a:bodyPr/>
          <a:lstStyle>
            <a:lvl1pPr>
              <a:defRPr/>
            </a:lvl1pPr>
          </a:lstStyle>
          <a:p>
            <a:fld id="{72D454B2-9EAE-4DF9-9ECA-2D483CF35E8B}" type="datetime1">
              <a:rPr lang="en-US" smtClean="0">
                <a:solidFill>
                  <a:srgbClr val="000000"/>
                </a:solidFill>
              </a:rPr>
              <a:pPr/>
              <a:t>5/20/2014</a:t>
            </a:fld>
            <a:endParaRPr lang="en-US">
              <a:solidFill>
                <a:srgbClr val="000000"/>
              </a:solidFill>
            </a:endParaRPr>
          </a:p>
        </p:txBody>
      </p:sp>
      <p:sp>
        <p:nvSpPr>
          <p:cNvPr id="4" name="Altbilgi Yer Tutucusu 3"/>
          <p:cNvSpPr>
            <a:spLocks noGrp="1"/>
          </p:cNvSpPr>
          <p:nvPr>
            <p:ph type="ftr" sz="quarter" idx="11"/>
          </p:nvPr>
        </p:nvSpPr>
        <p:spPr/>
        <p:txBody>
          <a:bodyPr/>
          <a:lstStyle>
            <a:lvl1pPr>
              <a:defRPr/>
            </a:lvl1pPr>
          </a:lstStyle>
          <a:p>
            <a:endParaRPr lang="en-US">
              <a:solidFill>
                <a:srgbClr val="000000"/>
              </a:solidFill>
            </a:endParaRPr>
          </a:p>
        </p:txBody>
      </p:sp>
      <p:sp>
        <p:nvSpPr>
          <p:cNvPr id="5" name="Slayt Numarası Yer Tutucusu 4"/>
          <p:cNvSpPr>
            <a:spLocks noGrp="1"/>
          </p:cNvSpPr>
          <p:nvPr>
            <p:ph type="sldNum" sz="quarter" idx="12"/>
          </p:nvPr>
        </p:nvSpPr>
        <p:spPr/>
        <p:txBody>
          <a:bodyPr/>
          <a:lstStyle>
            <a:lvl1pPr>
              <a:defRPr/>
            </a:lvl1pPr>
          </a:lstStyle>
          <a:p>
            <a:fld id="{F2779BA2-93DC-4D0D-AB55-D7CD239369F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44494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lvl1pPr>
          </a:lstStyle>
          <a:p>
            <a:fld id="{A705365A-72C7-492A-9C14-DDCB493D88BA}" type="datetime1">
              <a:rPr lang="en-US" smtClean="0">
                <a:solidFill>
                  <a:srgbClr val="000000"/>
                </a:solidFill>
              </a:rPr>
              <a:pPr/>
              <a:t>5/20/2014</a:t>
            </a:fld>
            <a:endParaRPr lang="en-US">
              <a:solidFill>
                <a:srgbClr val="000000"/>
              </a:solidFill>
            </a:endParaRPr>
          </a:p>
        </p:txBody>
      </p:sp>
      <p:sp>
        <p:nvSpPr>
          <p:cNvPr id="3" name="Altbilgi Yer Tutucusu 2"/>
          <p:cNvSpPr>
            <a:spLocks noGrp="1"/>
          </p:cNvSpPr>
          <p:nvPr>
            <p:ph type="ftr" sz="quarter" idx="11"/>
          </p:nvPr>
        </p:nvSpPr>
        <p:spPr/>
        <p:txBody>
          <a:bodyPr/>
          <a:lstStyle>
            <a:lvl1pPr>
              <a:defRPr/>
            </a:lvl1pPr>
          </a:lstStyle>
          <a:p>
            <a:endParaRPr lang="en-US">
              <a:solidFill>
                <a:srgbClr val="000000"/>
              </a:solidFill>
            </a:endParaRPr>
          </a:p>
        </p:txBody>
      </p:sp>
      <p:sp>
        <p:nvSpPr>
          <p:cNvPr id="4" name="Slayt Numarası Yer Tutucusu 3"/>
          <p:cNvSpPr>
            <a:spLocks noGrp="1"/>
          </p:cNvSpPr>
          <p:nvPr>
            <p:ph type="sldNum" sz="quarter" idx="12"/>
          </p:nvPr>
        </p:nvSpPr>
        <p:spPr/>
        <p:txBody>
          <a:bodyPr/>
          <a:lstStyle>
            <a:lvl1pPr>
              <a:defRPr/>
            </a:lvl1pPr>
          </a:lstStyle>
          <a:p>
            <a:fld id="{7FEB3266-A23B-4816-A09F-E70EE2FF41B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383925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en-US"/>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fld id="{8405A616-4A18-4F43-B96E-E0956D86F175}" type="datetime1">
              <a:rPr lang="en-US" smtClean="0">
                <a:solidFill>
                  <a:srgbClr val="000000"/>
                </a:solidFill>
              </a:rPr>
              <a:pPr/>
              <a:t>5/20/2014</a:t>
            </a:fld>
            <a:endParaRPr lang="en-US">
              <a:solidFill>
                <a:srgbClr val="000000"/>
              </a:solidFill>
            </a:endParaRPr>
          </a:p>
        </p:txBody>
      </p:sp>
      <p:sp>
        <p:nvSpPr>
          <p:cNvPr id="6" name="Altbilgi Yer Tutucusu 5"/>
          <p:cNvSpPr>
            <a:spLocks noGrp="1"/>
          </p:cNvSpPr>
          <p:nvPr>
            <p:ph type="ftr" sz="quarter" idx="11"/>
          </p:nvPr>
        </p:nvSpPr>
        <p:spPr/>
        <p:txBody>
          <a:bodyPr/>
          <a:lstStyle>
            <a:lvl1pPr>
              <a:defRPr/>
            </a:lvl1pPr>
          </a:lstStyle>
          <a:p>
            <a:endParaRPr lang="en-US">
              <a:solidFill>
                <a:srgbClr val="000000"/>
              </a:solidFill>
            </a:endParaRPr>
          </a:p>
        </p:txBody>
      </p:sp>
      <p:sp>
        <p:nvSpPr>
          <p:cNvPr id="7" name="Slayt Numarası Yer Tutucusu 6"/>
          <p:cNvSpPr>
            <a:spLocks noGrp="1"/>
          </p:cNvSpPr>
          <p:nvPr>
            <p:ph type="sldNum" sz="quarter" idx="12"/>
          </p:nvPr>
        </p:nvSpPr>
        <p:spPr/>
        <p:txBody>
          <a:bodyPr/>
          <a:lstStyle>
            <a:lvl1pPr>
              <a:defRPr/>
            </a:lvl1pPr>
          </a:lstStyle>
          <a:p>
            <a:fld id="{3130C1ED-847B-44E1-8CA5-B2D4516D8D8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362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0CD60D07-C90C-4CA8-80E2-2C706467C759}" type="datetime1">
              <a:rPr lang="en-US" smtClean="0"/>
              <a:pPr/>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en-US"/>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fld id="{D90F821E-939C-4D05-98F3-9FC814429E63}" type="datetime1">
              <a:rPr lang="en-US" smtClean="0">
                <a:solidFill>
                  <a:srgbClr val="000000"/>
                </a:solidFill>
              </a:rPr>
              <a:pPr/>
              <a:t>5/20/2014</a:t>
            </a:fld>
            <a:endParaRPr lang="en-US">
              <a:solidFill>
                <a:srgbClr val="000000"/>
              </a:solidFill>
            </a:endParaRPr>
          </a:p>
        </p:txBody>
      </p:sp>
      <p:sp>
        <p:nvSpPr>
          <p:cNvPr id="6" name="Altbilgi Yer Tutucusu 5"/>
          <p:cNvSpPr>
            <a:spLocks noGrp="1"/>
          </p:cNvSpPr>
          <p:nvPr>
            <p:ph type="ftr" sz="quarter" idx="11"/>
          </p:nvPr>
        </p:nvSpPr>
        <p:spPr/>
        <p:txBody>
          <a:bodyPr/>
          <a:lstStyle>
            <a:lvl1pPr>
              <a:defRPr/>
            </a:lvl1pPr>
          </a:lstStyle>
          <a:p>
            <a:endParaRPr lang="en-US">
              <a:solidFill>
                <a:srgbClr val="000000"/>
              </a:solidFill>
            </a:endParaRPr>
          </a:p>
        </p:txBody>
      </p:sp>
      <p:sp>
        <p:nvSpPr>
          <p:cNvPr id="7" name="Slayt Numarası Yer Tutucusu 6"/>
          <p:cNvSpPr>
            <a:spLocks noGrp="1"/>
          </p:cNvSpPr>
          <p:nvPr>
            <p:ph type="sldNum" sz="quarter" idx="12"/>
          </p:nvPr>
        </p:nvSpPr>
        <p:spPr/>
        <p:txBody>
          <a:bodyPr/>
          <a:lstStyle>
            <a:lvl1pPr>
              <a:defRPr/>
            </a:lvl1pPr>
          </a:lstStyle>
          <a:p>
            <a:fld id="{EAB77D47-AD3B-4785-A4E0-3083DC11994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189173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lvl1pPr>
              <a:defRPr/>
            </a:lvl1pPr>
          </a:lstStyle>
          <a:p>
            <a:fld id="{83E6616E-60E4-48D0-AD84-648C8D5A4C7F}" type="datetime1">
              <a:rPr lang="en-US" smtClean="0">
                <a:solidFill>
                  <a:srgbClr val="000000"/>
                </a:solidFill>
              </a:rPr>
              <a:pPr/>
              <a:t>5/20/2014</a:t>
            </a:fld>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45B59DC3-F601-43FB-9DE0-B977A0765E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730349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004050" y="617538"/>
            <a:ext cx="1951038" cy="5514975"/>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p:nvPr>
        </p:nvSpPr>
        <p:spPr>
          <a:xfrm>
            <a:off x="1150938" y="617538"/>
            <a:ext cx="5700712" cy="55149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lvl1pPr>
              <a:defRPr/>
            </a:lvl1pPr>
          </a:lstStyle>
          <a:p>
            <a:fld id="{5546CDC6-2FFB-49F1-9708-B562239401D9}" type="datetime1">
              <a:rPr lang="en-US" smtClean="0">
                <a:solidFill>
                  <a:srgbClr val="000000"/>
                </a:solidFill>
              </a:rPr>
              <a:pPr/>
              <a:t>5/20/2014</a:t>
            </a:fld>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393A0C9D-D796-405D-AA28-8E1360587DC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075615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098" name="Group 2"/>
          <p:cNvGrpSpPr>
            <a:grpSpLocks/>
          </p:cNvGrpSpPr>
          <p:nvPr/>
        </p:nvGrpSpPr>
        <p:grpSpPr bwMode="auto">
          <a:xfrm>
            <a:off x="0" y="2438400"/>
            <a:ext cx="9009063" cy="1052513"/>
            <a:chOff x="0" y="1536"/>
            <a:chExt cx="5675" cy="663"/>
          </a:xfrm>
        </p:grpSpPr>
        <p:grpSp>
          <p:nvGrpSpPr>
            <p:cNvPr id="4099" name="Group 3"/>
            <p:cNvGrpSpPr>
              <a:grpSpLocks/>
            </p:cNvGrpSpPr>
            <p:nvPr/>
          </p:nvGrpSpPr>
          <p:grpSpPr bwMode="auto">
            <a:xfrm>
              <a:off x="183" y="1604"/>
              <a:ext cx="448" cy="299"/>
              <a:chOff x="720" y="336"/>
              <a:chExt cx="624" cy="432"/>
            </a:xfrm>
          </p:grpSpPr>
          <p:sp>
            <p:nvSpPr>
              <p:cNvPr id="410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grpSp>
          <p:nvGrpSpPr>
            <p:cNvPr id="4102" name="Group 6"/>
            <p:cNvGrpSpPr>
              <a:grpSpLocks/>
            </p:cNvGrpSpPr>
            <p:nvPr/>
          </p:nvGrpSpPr>
          <p:grpSpPr bwMode="auto">
            <a:xfrm>
              <a:off x="261" y="1870"/>
              <a:ext cx="465" cy="299"/>
              <a:chOff x="912" y="2640"/>
              <a:chExt cx="672" cy="432"/>
            </a:xfrm>
          </p:grpSpPr>
          <p:sp>
            <p:nvSpPr>
              <p:cNvPr id="410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sp>
          <p:nvSpPr>
            <p:cNvPr id="41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en-US" noProof="0" smtClean="0"/>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41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F5D8329C-FEA1-46F2-B378-517D1F9130AE}" type="datetime1">
              <a:rPr lang="en-US" smtClean="0">
                <a:solidFill>
                  <a:srgbClr val="1C1C1C"/>
                </a:solidFill>
              </a:rPr>
              <a:pPr/>
              <a:t>5/20/2014</a:t>
            </a:fld>
            <a:endParaRPr lang="en-US">
              <a:solidFill>
                <a:srgbClr val="1C1C1C"/>
              </a:solidFill>
            </a:endParaRPr>
          </a:p>
        </p:txBody>
      </p:sp>
      <p:sp>
        <p:nvSpPr>
          <p:cNvPr id="411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solidFill>
                <a:srgbClr val="1C1C1C"/>
              </a:solidFill>
            </a:endParaRPr>
          </a:p>
        </p:txBody>
      </p:sp>
      <p:sp>
        <p:nvSpPr>
          <p:cNvPr id="411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E037ABB-E3B9-4DEA-A85C-0286535F0CDE}"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xmlns="" val="40796177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lvl1pPr>
              <a:defRPr/>
            </a:lvl1pPr>
          </a:lstStyle>
          <a:p>
            <a:fld id="{564D58B2-6511-4BBA-9CFE-F6B20060D788}" type="datetime1">
              <a:rPr lang="en-US" smtClean="0">
                <a:solidFill>
                  <a:srgbClr val="000000"/>
                </a:solidFill>
              </a:rPr>
              <a:pPr/>
              <a:t>5/20/2014</a:t>
            </a:fld>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81C291ED-6241-42D6-9CC6-183BC709C10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3262256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en-US"/>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fld id="{D694A8BA-98FD-437B-9DDE-4B217FA50935}" type="datetime1">
              <a:rPr lang="en-US" smtClean="0">
                <a:solidFill>
                  <a:srgbClr val="000000"/>
                </a:solidFill>
              </a:rPr>
              <a:pPr/>
              <a:t>5/20/2014</a:t>
            </a:fld>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4A10E15B-E95B-45BC-B00F-13C00A5F67A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142255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İçerik Yer Tutucusu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Veri Yer Tutucusu 4"/>
          <p:cNvSpPr>
            <a:spLocks noGrp="1"/>
          </p:cNvSpPr>
          <p:nvPr>
            <p:ph type="dt" sz="half" idx="10"/>
          </p:nvPr>
        </p:nvSpPr>
        <p:spPr/>
        <p:txBody>
          <a:bodyPr/>
          <a:lstStyle>
            <a:lvl1pPr>
              <a:defRPr/>
            </a:lvl1pPr>
          </a:lstStyle>
          <a:p>
            <a:fld id="{D44EFF01-722D-4321-8C44-B5559CF96C3F}" type="datetime1">
              <a:rPr lang="en-US" smtClean="0">
                <a:solidFill>
                  <a:srgbClr val="000000"/>
                </a:solidFill>
              </a:rPr>
              <a:pPr/>
              <a:t>5/20/2014</a:t>
            </a:fld>
            <a:endParaRPr lang="en-US">
              <a:solidFill>
                <a:srgbClr val="000000"/>
              </a:solidFill>
            </a:endParaRPr>
          </a:p>
        </p:txBody>
      </p:sp>
      <p:sp>
        <p:nvSpPr>
          <p:cNvPr id="6" name="Altbilgi Yer Tutucusu 5"/>
          <p:cNvSpPr>
            <a:spLocks noGrp="1"/>
          </p:cNvSpPr>
          <p:nvPr>
            <p:ph type="ftr" sz="quarter" idx="11"/>
          </p:nvPr>
        </p:nvSpPr>
        <p:spPr/>
        <p:txBody>
          <a:bodyPr/>
          <a:lstStyle>
            <a:lvl1pPr>
              <a:defRPr/>
            </a:lvl1pPr>
          </a:lstStyle>
          <a:p>
            <a:endParaRPr lang="en-US">
              <a:solidFill>
                <a:srgbClr val="000000"/>
              </a:solidFill>
            </a:endParaRPr>
          </a:p>
        </p:txBody>
      </p:sp>
      <p:sp>
        <p:nvSpPr>
          <p:cNvPr id="7" name="Slayt Numarası Yer Tutucusu 6"/>
          <p:cNvSpPr>
            <a:spLocks noGrp="1"/>
          </p:cNvSpPr>
          <p:nvPr>
            <p:ph type="sldNum" sz="quarter" idx="12"/>
          </p:nvPr>
        </p:nvSpPr>
        <p:spPr/>
        <p:txBody>
          <a:bodyPr/>
          <a:lstStyle>
            <a:lvl1pPr>
              <a:defRPr/>
            </a:lvl1pPr>
          </a:lstStyle>
          <a:p>
            <a:fld id="{821BF1CF-487B-4FC7-8B52-D29D512E2A4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937135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en-US"/>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Veri Yer Tutucusu 6"/>
          <p:cNvSpPr>
            <a:spLocks noGrp="1"/>
          </p:cNvSpPr>
          <p:nvPr>
            <p:ph type="dt" sz="half" idx="10"/>
          </p:nvPr>
        </p:nvSpPr>
        <p:spPr/>
        <p:txBody>
          <a:bodyPr/>
          <a:lstStyle>
            <a:lvl1pPr>
              <a:defRPr/>
            </a:lvl1pPr>
          </a:lstStyle>
          <a:p>
            <a:fld id="{D626FA0B-0341-415C-85FA-388EEF3E416A}" type="datetime1">
              <a:rPr lang="en-US" smtClean="0">
                <a:solidFill>
                  <a:srgbClr val="000000"/>
                </a:solidFill>
              </a:rPr>
              <a:pPr/>
              <a:t>5/20/2014</a:t>
            </a:fld>
            <a:endParaRPr lang="en-US">
              <a:solidFill>
                <a:srgbClr val="000000"/>
              </a:solidFill>
            </a:endParaRPr>
          </a:p>
        </p:txBody>
      </p:sp>
      <p:sp>
        <p:nvSpPr>
          <p:cNvPr id="8" name="Altbilgi Yer Tutucusu 7"/>
          <p:cNvSpPr>
            <a:spLocks noGrp="1"/>
          </p:cNvSpPr>
          <p:nvPr>
            <p:ph type="ftr" sz="quarter" idx="11"/>
          </p:nvPr>
        </p:nvSpPr>
        <p:spPr/>
        <p:txBody>
          <a:bodyPr/>
          <a:lstStyle>
            <a:lvl1pPr>
              <a:defRPr/>
            </a:lvl1pPr>
          </a:lstStyle>
          <a:p>
            <a:endParaRPr lang="en-US">
              <a:solidFill>
                <a:srgbClr val="000000"/>
              </a:solidFill>
            </a:endParaRPr>
          </a:p>
        </p:txBody>
      </p:sp>
      <p:sp>
        <p:nvSpPr>
          <p:cNvPr id="9" name="Slayt Numarası Yer Tutucusu 8"/>
          <p:cNvSpPr>
            <a:spLocks noGrp="1"/>
          </p:cNvSpPr>
          <p:nvPr>
            <p:ph type="sldNum" sz="quarter" idx="12"/>
          </p:nvPr>
        </p:nvSpPr>
        <p:spPr/>
        <p:txBody>
          <a:bodyPr/>
          <a:lstStyle>
            <a:lvl1pPr>
              <a:defRPr/>
            </a:lvl1pPr>
          </a:lstStyle>
          <a:p>
            <a:fld id="{0D779BC0-F574-4ECC-8F09-04F982F167C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0979128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Veri Yer Tutucusu 2"/>
          <p:cNvSpPr>
            <a:spLocks noGrp="1"/>
          </p:cNvSpPr>
          <p:nvPr>
            <p:ph type="dt" sz="half" idx="10"/>
          </p:nvPr>
        </p:nvSpPr>
        <p:spPr/>
        <p:txBody>
          <a:bodyPr/>
          <a:lstStyle>
            <a:lvl1pPr>
              <a:defRPr/>
            </a:lvl1pPr>
          </a:lstStyle>
          <a:p>
            <a:fld id="{BADFB4A0-6062-443D-A615-00260D5A344D}" type="datetime1">
              <a:rPr lang="en-US" smtClean="0">
                <a:solidFill>
                  <a:srgbClr val="000000"/>
                </a:solidFill>
              </a:rPr>
              <a:pPr/>
              <a:t>5/20/2014</a:t>
            </a:fld>
            <a:endParaRPr lang="en-US">
              <a:solidFill>
                <a:srgbClr val="000000"/>
              </a:solidFill>
            </a:endParaRPr>
          </a:p>
        </p:txBody>
      </p:sp>
      <p:sp>
        <p:nvSpPr>
          <p:cNvPr id="4" name="Altbilgi Yer Tutucusu 3"/>
          <p:cNvSpPr>
            <a:spLocks noGrp="1"/>
          </p:cNvSpPr>
          <p:nvPr>
            <p:ph type="ftr" sz="quarter" idx="11"/>
          </p:nvPr>
        </p:nvSpPr>
        <p:spPr/>
        <p:txBody>
          <a:bodyPr/>
          <a:lstStyle>
            <a:lvl1pPr>
              <a:defRPr/>
            </a:lvl1pPr>
          </a:lstStyle>
          <a:p>
            <a:endParaRPr lang="en-US">
              <a:solidFill>
                <a:srgbClr val="000000"/>
              </a:solidFill>
            </a:endParaRPr>
          </a:p>
        </p:txBody>
      </p:sp>
      <p:sp>
        <p:nvSpPr>
          <p:cNvPr id="5" name="Slayt Numarası Yer Tutucusu 4"/>
          <p:cNvSpPr>
            <a:spLocks noGrp="1"/>
          </p:cNvSpPr>
          <p:nvPr>
            <p:ph type="sldNum" sz="quarter" idx="12"/>
          </p:nvPr>
        </p:nvSpPr>
        <p:spPr/>
        <p:txBody>
          <a:bodyPr/>
          <a:lstStyle>
            <a:lvl1pPr>
              <a:defRPr/>
            </a:lvl1pPr>
          </a:lstStyle>
          <a:p>
            <a:fld id="{1AE9C7D3-BF88-495C-81A9-9B610B1BF38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0623783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lvl1pPr>
          </a:lstStyle>
          <a:p>
            <a:fld id="{FCEF50B8-3FA9-4224-B774-7AF3A6CCF452}" type="datetime1">
              <a:rPr lang="en-US" smtClean="0">
                <a:solidFill>
                  <a:srgbClr val="000000"/>
                </a:solidFill>
              </a:rPr>
              <a:pPr/>
              <a:t>5/20/2014</a:t>
            </a:fld>
            <a:endParaRPr lang="en-US">
              <a:solidFill>
                <a:srgbClr val="000000"/>
              </a:solidFill>
            </a:endParaRPr>
          </a:p>
        </p:txBody>
      </p:sp>
      <p:sp>
        <p:nvSpPr>
          <p:cNvPr id="3" name="Altbilgi Yer Tutucusu 2"/>
          <p:cNvSpPr>
            <a:spLocks noGrp="1"/>
          </p:cNvSpPr>
          <p:nvPr>
            <p:ph type="ftr" sz="quarter" idx="11"/>
          </p:nvPr>
        </p:nvSpPr>
        <p:spPr/>
        <p:txBody>
          <a:bodyPr/>
          <a:lstStyle>
            <a:lvl1pPr>
              <a:defRPr/>
            </a:lvl1pPr>
          </a:lstStyle>
          <a:p>
            <a:endParaRPr lang="en-US">
              <a:solidFill>
                <a:srgbClr val="000000"/>
              </a:solidFill>
            </a:endParaRPr>
          </a:p>
        </p:txBody>
      </p:sp>
      <p:sp>
        <p:nvSpPr>
          <p:cNvPr id="4" name="Slayt Numarası Yer Tutucusu 3"/>
          <p:cNvSpPr>
            <a:spLocks noGrp="1"/>
          </p:cNvSpPr>
          <p:nvPr>
            <p:ph type="sldNum" sz="quarter" idx="12"/>
          </p:nvPr>
        </p:nvSpPr>
        <p:spPr/>
        <p:txBody>
          <a:bodyPr/>
          <a:lstStyle>
            <a:lvl1pPr>
              <a:defRPr/>
            </a:lvl1pPr>
          </a:lstStyle>
          <a:p>
            <a:fld id="{1DFEB098-CB3F-4AE5-87CD-236F007DDF1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31889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F45262E-A065-4603-AC86-CFD5BB1D9FD8}" type="datetime1">
              <a:rPr lang="en-US" smtClean="0"/>
              <a:pPr/>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en-US"/>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fld id="{F33EDC33-2017-4751-BF16-CF2D1C5D6B9F}" type="datetime1">
              <a:rPr lang="en-US" smtClean="0">
                <a:solidFill>
                  <a:srgbClr val="000000"/>
                </a:solidFill>
              </a:rPr>
              <a:pPr/>
              <a:t>5/20/2014</a:t>
            </a:fld>
            <a:endParaRPr lang="en-US">
              <a:solidFill>
                <a:srgbClr val="000000"/>
              </a:solidFill>
            </a:endParaRPr>
          </a:p>
        </p:txBody>
      </p:sp>
      <p:sp>
        <p:nvSpPr>
          <p:cNvPr id="6" name="Altbilgi Yer Tutucusu 5"/>
          <p:cNvSpPr>
            <a:spLocks noGrp="1"/>
          </p:cNvSpPr>
          <p:nvPr>
            <p:ph type="ftr" sz="quarter" idx="11"/>
          </p:nvPr>
        </p:nvSpPr>
        <p:spPr/>
        <p:txBody>
          <a:bodyPr/>
          <a:lstStyle>
            <a:lvl1pPr>
              <a:defRPr/>
            </a:lvl1pPr>
          </a:lstStyle>
          <a:p>
            <a:endParaRPr lang="en-US">
              <a:solidFill>
                <a:srgbClr val="000000"/>
              </a:solidFill>
            </a:endParaRPr>
          </a:p>
        </p:txBody>
      </p:sp>
      <p:sp>
        <p:nvSpPr>
          <p:cNvPr id="7" name="Slayt Numarası Yer Tutucusu 6"/>
          <p:cNvSpPr>
            <a:spLocks noGrp="1"/>
          </p:cNvSpPr>
          <p:nvPr>
            <p:ph type="sldNum" sz="quarter" idx="12"/>
          </p:nvPr>
        </p:nvSpPr>
        <p:spPr/>
        <p:txBody>
          <a:bodyPr/>
          <a:lstStyle>
            <a:lvl1pPr>
              <a:defRPr/>
            </a:lvl1pPr>
          </a:lstStyle>
          <a:p>
            <a:fld id="{A2467B8E-C195-417D-97F0-237A88A7D9B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8768612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en-US"/>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fld id="{00438CDD-5786-4A33-81DD-BBF59A7EF868}" type="datetime1">
              <a:rPr lang="en-US" smtClean="0">
                <a:solidFill>
                  <a:srgbClr val="000000"/>
                </a:solidFill>
              </a:rPr>
              <a:pPr/>
              <a:t>5/20/2014</a:t>
            </a:fld>
            <a:endParaRPr lang="en-US">
              <a:solidFill>
                <a:srgbClr val="000000"/>
              </a:solidFill>
            </a:endParaRPr>
          </a:p>
        </p:txBody>
      </p:sp>
      <p:sp>
        <p:nvSpPr>
          <p:cNvPr id="6" name="Altbilgi Yer Tutucusu 5"/>
          <p:cNvSpPr>
            <a:spLocks noGrp="1"/>
          </p:cNvSpPr>
          <p:nvPr>
            <p:ph type="ftr" sz="quarter" idx="11"/>
          </p:nvPr>
        </p:nvSpPr>
        <p:spPr/>
        <p:txBody>
          <a:bodyPr/>
          <a:lstStyle>
            <a:lvl1pPr>
              <a:defRPr/>
            </a:lvl1pPr>
          </a:lstStyle>
          <a:p>
            <a:endParaRPr lang="en-US">
              <a:solidFill>
                <a:srgbClr val="000000"/>
              </a:solidFill>
            </a:endParaRPr>
          </a:p>
        </p:txBody>
      </p:sp>
      <p:sp>
        <p:nvSpPr>
          <p:cNvPr id="7" name="Slayt Numarası Yer Tutucusu 6"/>
          <p:cNvSpPr>
            <a:spLocks noGrp="1"/>
          </p:cNvSpPr>
          <p:nvPr>
            <p:ph type="sldNum" sz="quarter" idx="12"/>
          </p:nvPr>
        </p:nvSpPr>
        <p:spPr/>
        <p:txBody>
          <a:bodyPr/>
          <a:lstStyle>
            <a:lvl1pPr>
              <a:defRPr/>
            </a:lvl1pPr>
          </a:lstStyle>
          <a:p>
            <a:fld id="{73F4FC6A-66DF-495F-95BE-821944D771D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9632803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lvl1pPr>
              <a:defRPr/>
            </a:lvl1pPr>
          </a:lstStyle>
          <a:p>
            <a:fld id="{F080FF35-56A7-42A7-B705-E9CD2592C521}" type="datetime1">
              <a:rPr lang="en-US" smtClean="0">
                <a:solidFill>
                  <a:srgbClr val="000000"/>
                </a:solidFill>
              </a:rPr>
              <a:pPr/>
              <a:t>5/20/2014</a:t>
            </a:fld>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034CF480-5599-4A50-AF61-6B474E380C0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278446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004050" y="617538"/>
            <a:ext cx="1951038" cy="5514975"/>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p:nvPr>
        </p:nvSpPr>
        <p:spPr>
          <a:xfrm>
            <a:off x="1150938" y="617538"/>
            <a:ext cx="5700712" cy="55149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lvl1pPr>
              <a:defRPr/>
            </a:lvl1pPr>
          </a:lstStyle>
          <a:p>
            <a:fld id="{81A361D7-B0D1-4532-983E-90435280A8D8}" type="datetime1">
              <a:rPr lang="en-US" smtClean="0">
                <a:solidFill>
                  <a:srgbClr val="000000"/>
                </a:solidFill>
              </a:rPr>
              <a:pPr/>
              <a:t>5/20/2014</a:t>
            </a:fld>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99BD1D2D-E29A-4BA4-93B3-7A953F9679E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757281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3"/>
          <p:cNvSpPr>
            <a:spLocks noChangeArrowheads="1"/>
          </p:cNvSpPr>
          <p:nvPr/>
        </p:nvSpPr>
        <p:spPr bwMode="auto">
          <a:xfrm>
            <a:off x="1147763" y="6324600"/>
            <a:ext cx="5562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eaLnBrk="0" fontAlgn="base" hangingPunct="0">
              <a:spcBef>
                <a:spcPct val="50000"/>
              </a:spcBef>
              <a:spcAft>
                <a:spcPct val="0"/>
              </a:spcAft>
            </a:pPr>
            <a:r>
              <a:rPr lang="en-US" sz="1200" smtClean="0">
                <a:solidFill>
                  <a:srgbClr val="000000"/>
                </a:solidFill>
                <a:latin typeface="Times New Roman" pitchFamily="18" charset="0"/>
              </a:rPr>
              <a:t>Copyright © 2011 Pearson Education, Inc. Publishing as Pearson Addison-Wesley</a:t>
            </a:r>
          </a:p>
        </p:txBody>
      </p:sp>
      <p:pic>
        <p:nvPicPr>
          <p:cNvPr id="4" name="Picture 9" descr="Quinnbird2-1"/>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1524000"/>
            <a:ext cx="9144000" cy="101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0" descr="AW logo"/>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152400" y="5943600"/>
            <a:ext cx="1066800" cy="796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6" descr="Pink tissue paper"/>
          <p:cNvSpPr>
            <a:spLocks noChangeArrowheads="1"/>
          </p:cNvSpPr>
          <p:nvPr userDrawn="1"/>
        </p:nvSpPr>
        <p:spPr bwMode="auto">
          <a:xfrm>
            <a:off x="2286000" y="2895600"/>
            <a:ext cx="4549775" cy="228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p>
            <a:pPr algn="ctr" fontAlgn="base">
              <a:spcBef>
                <a:spcPct val="0"/>
              </a:spcBef>
              <a:spcAft>
                <a:spcPct val="0"/>
              </a:spcAft>
            </a:pPr>
            <a:r>
              <a:rPr lang="en-US" sz="2400" b="1" smtClean="0">
                <a:solidFill>
                  <a:srgbClr val="000000"/>
                </a:solidFill>
              </a:rPr>
              <a:t>Ethics for the Information Age</a:t>
            </a:r>
            <a:br>
              <a:rPr lang="en-US" sz="2400" b="1" smtClean="0">
                <a:solidFill>
                  <a:srgbClr val="000000"/>
                </a:solidFill>
              </a:rPr>
            </a:br>
            <a:r>
              <a:rPr lang="en-US" sz="2400" b="1" smtClean="0">
                <a:solidFill>
                  <a:srgbClr val="000000"/>
                </a:solidFill>
              </a:rPr>
              <a:t>Fourth Edition</a:t>
            </a:r>
            <a:br>
              <a:rPr lang="en-US" sz="2400" b="1" smtClean="0">
                <a:solidFill>
                  <a:srgbClr val="000000"/>
                </a:solidFill>
              </a:rPr>
            </a:br>
            <a:r>
              <a:rPr lang="en-US" sz="2400" b="1" smtClean="0">
                <a:solidFill>
                  <a:srgbClr val="000000"/>
                </a:solidFill>
              </a:rPr>
              <a:t/>
            </a:r>
            <a:br>
              <a:rPr lang="en-US" sz="2400" b="1" smtClean="0">
                <a:solidFill>
                  <a:srgbClr val="000000"/>
                </a:solidFill>
              </a:rPr>
            </a:br>
            <a:r>
              <a:rPr lang="en-US" sz="2400" b="1" smtClean="0">
                <a:solidFill>
                  <a:srgbClr val="000000"/>
                </a:solidFill>
              </a:rPr>
              <a:t>by </a:t>
            </a:r>
            <a:br>
              <a:rPr lang="en-US" sz="2400" b="1" smtClean="0">
                <a:solidFill>
                  <a:srgbClr val="000000"/>
                </a:solidFill>
              </a:rPr>
            </a:br>
            <a:r>
              <a:rPr lang="en-US" sz="2400" b="1" smtClean="0">
                <a:solidFill>
                  <a:srgbClr val="000000"/>
                </a:solidFill>
              </a:rPr>
              <a:t>Michael J. Quinn</a:t>
            </a:r>
            <a:br>
              <a:rPr lang="en-US" sz="2400" b="1" smtClean="0">
                <a:solidFill>
                  <a:srgbClr val="000000"/>
                </a:solidFill>
              </a:rPr>
            </a:br>
            <a:endParaRPr lang="en-US" sz="2400" b="1" smtClean="0">
              <a:solidFill>
                <a:srgbClr val="000000"/>
              </a:solidFill>
            </a:endParaRPr>
          </a:p>
        </p:txBody>
      </p:sp>
      <p:sp>
        <p:nvSpPr>
          <p:cNvPr id="373765" name="Rectangle 5"/>
          <p:cNvSpPr>
            <a:spLocks noGrp="1" noChangeArrowheads="1"/>
          </p:cNvSpPr>
          <p:nvPr>
            <p:ph type="ctrTitle" sz="quarter"/>
          </p:nvPr>
        </p:nvSpPr>
        <p:spPr>
          <a:xfrm>
            <a:off x="914400" y="381000"/>
            <a:ext cx="7467600" cy="914400"/>
          </a:xfrm>
        </p:spPr>
        <p:txBody>
          <a:bodyPr wrap="none" anchor="t"/>
          <a:lstStyle>
            <a:lvl1pPr algn="ctr">
              <a:defRPr sz="3200"/>
            </a:lvl1pPr>
          </a:lstStyle>
          <a:p>
            <a:endParaRPr lang="en-US"/>
          </a:p>
        </p:txBody>
      </p:sp>
    </p:spTree>
    <p:extLst>
      <p:ext uri="{BB962C8B-B14F-4D97-AF65-F5344CB8AC3E}">
        <p14:creationId xmlns:p14="http://schemas.microsoft.com/office/powerpoint/2010/main" xmlns="" val="9925913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E5F4A3A9-4B43-42BA-9D1B-23C58350AD2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993649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9EA7C07B-EC8D-41E6-BCE9-CCC7D61F59A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623531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EACDDFE7-FAE6-4042-B651-963E2ABCA11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335367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15D255F5-B6B7-4BD3-934B-24233C9E8CE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6883992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FDDEF791-D9D7-4C56-A1AA-94EA9DB4F1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7470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D58B1C97-CED9-454B-8D6A-DB08BDFBA723}" type="datetime1">
              <a:rPr lang="en-US" smtClean="0"/>
              <a:pPr/>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A2A61-A6BC-456C-8D86-F13C5A13D74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A3D1698D-D03D-48D2-9F64-54EC1AF4000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591586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F14D191C-DBE1-45A9-A257-D5B5386B262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92178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B2C79EFF-1C67-4F09-A955-DF8C2E8BD9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26408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6084CB81-A22F-425E-9D3A-791965097B4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079352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76200"/>
            <a:ext cx="207645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7695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A0884E4C-7496-4EEC-BF5D-CA7FFF4C7EA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82354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6C42BF8-3389-475F-BBCE-1431181B57C9}" type="datetime1">
              <a:rPr lang="en-US" smtClean="0"/>
              <a:pPr/>
              <a:t>5/20/2014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183012F3-00CF-4F39-9A75-E17550B03544}" type="datetime1">
              <a:rPr lang="en-US" smtClean="0"/>
              <a:pPr/>
              <a:t>5/20/2014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2DE1961-A98F-48E7-80B4-2625B60F3C5E}" type="datetime1">
              <a:rPr lang="en-US" smtClean="0"/>
              <a:pPr/>
              <a:t>5/20/2014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15E9954-A27D-4756-8D8B-98FD27F3BA90}" type="datetime1">
              <a:rPr lang="en-US" smtClean="0"/>
              <a:pPr/>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A2A61-A6BC-456C-8D86-F13C5A13D74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3396DD6-1057-456A-97DD-45B95142829E}" type="datetime1">
              <a:rPr lang="en-US" smtClean="0"/>
              <a:pPr/>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A2A61-A6BC-456C-8D86-F13C5A13D74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4B77C4D-9497-4666-A25A-2C91FFB955D8}" type="datetime1">
              <a:rPr lang="en-US" smtClean="0"/>
              <a:pPr/>
              <a:t>5/20/2014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A2A2A61-A6BC-456C-8D86-F13C5A13D74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81"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fontAlgn="base">
              <a:spcBef>
                <a:spcPct val="0"/>
              </a:spcBef>
              <a:spcAft>
                <a:spcPct val="0"/>
              </a:spcAft>
            </a:pPr>
            <a:fld id="{003D9FA7-8B02-44E6-9E65-95C25C8C6958}" type="datetime1">
              <a:rPr lang="en-US" smtClean="0">
                <a:solidFill>
                  <a:srgbClr val="000000"/>
                </a:solidFill>
              </a:rPr>
              <a:pPr fontAlgn="base">
                <a:spcBef>
                  <a:spcPct val="0"/>
                </a:spcBef>
                <a:spcAft>
                  <a:spcPct val="0"/>
                </a:spcAft>
              </a:pPr>
              <a:t>5/20/2014</a:t>
            </a:fld>
            <a:endParaRPr lang="en-US" smtClean="0">
              <a:solidFill>
                <a:srgbClr val="000000"/>
              </a:solidFill>
            </a:endParaRPr>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pPr fontAlgn="base">
              <a:spcBef>
                <a:spcPct val="0"/>
              </a:spcBef>
              <a:spcAft>
                <a:spcPct val="0"/>
              </a:spcAft>
            </a:pPr>
            <a:fld id="{2D0E05C9-EC0A-438E-8A29-0296106E4F19}"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xmlns="" val="2686224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81"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fontAlgn="base">
              <a:spcBef>
                <a:spcPct val="0"/>
              </a:spcBef>
              <a:spcAft>
                <a:spcPct val="0"/>
              </a:spcAft>
            </a:pPr>
            <a:fld id="{A291396F-7730-4BD9-83CE-2CE540FF6395}" type="datetime1">
              <a:rPr lang="en-US" smtClean="0">
                <a:solidFill>
                  <a:srgbClr val="000000"/>
                </a:solidFill>
              </a:rPr>
              <a:pPr fontAlgn="base">
                <a:spcBef>
                  <a:spcPct val="0"/>
                </a:spcBef>
                <a:spcAft>
                  <a:spcPct val="0"/>
                </a:spcAft>
              </a:pPr>
              <a:t>5/20/2014</a:t>
            </a:fld>
            <a:endParaRPr lang="en-US" smtClean="0">
              <a:solidFill>
                <a:srgbClr val="000000"/>
              </a:solidFill>
            </a:endParaRPr>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pPr fontAlgn="base">
              <a:spcBef>
                <a:spcPct val="0"/>
              </a:spcBef>
              <a:spcAft>
                <a:spcPct val="0"/>
              </a:spcAft>
            </a:pPr>
            <a:fld id="{8A54F4AE-E332-4160-85A9-2C03B90CA8F7}"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xmlns="" val="20093926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flipH="1">
            <a:off x="0" y="0"/>
            <a:ext cx="9144000" cy="1295400"/>
          </a:xfrm>
          <a:prstGeom prst="homePlate">
            <a:avLst>
              <a:gd name="adj" fmla="val 0"/>
            </a:avLst>
          </a:prstGeom>
          <a:gradFill rotWithShape="1">
            <a:gsLst>
              <a:gs pos="0">
                <a:srgbClr val="003366">
                  <a:alpha val="78000"/>
                </a:srgbClr>
              </a:gs>
              <a:gs pos="100000">
                <a:srgbClr val="FFFF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en-US" sz="2400" baseline="-25000" smtClean="0">
              <a:solidFill>
                <a:srgbClr val="000000"/>
              </a:solidFill>
              <a:latin typeface="Times New Roman" pitchFamily="18" charset="0"/>
            </a:endParaRPr>
          </a:p>
        </p:txBody>
      </p:sp>
      <p:sp>
        <p:nvSpPr>
          <p:cNvPr id="1027" name="Rectangle 3"/>
          <p:cNvSpPr>
            <a:spLocks noGrp="1" noChangeArrowheads="1"/>
          </p:cNvSpPr>
          <p:nvPr>
            <p:ph type="title"/>
          </p:nvPr>
        </p:nvSpPr>
        <p:spPr bwMode="auto">
          <a:xfrm>
            <a:off x="457200" y="76200"/>
            <a:ext cx="8305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83058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2741" name="Rectangle 5"/>
          <p:cNvSpPr>
            <a:spLocks noGrp="1" noChangeArrowheads="1"/>
          </p:cNvSpPr>
          <p:nvPr>
            <p:ph type="sldNum" sz="quarter" idx="4"/>
          </p:nvPr>
        </p:nvSpPr>
        <p:spPr bwMode="auto">
          <a:xfrm>
            <a:off x="7162800" y="6397625"/>
            <a:ext cx="1905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0" hangingPunct="0">
              <a:defRPr sz="1000">
                <a:latin typeface="Arial" charset="0"/>
                <a:ea typeface="+mn-ea"/>
              </a:defRPr>
            </a:lvl1pPr>
          </a:lstStyle>
          <a:p>
            <a:pPr fontAlgn="base">
              <a:spcBef>
                <a:spcPct val="0"/>
              </a:spcBef>
              <a:spcAft>
                <a:spcPct val="0"/>
              </a:spcAft>
              <a:defRPr/>
            </a:pPr>
            <a:r>
              <a:rPr lang="en-US">
                <a:solidFill>
                  <a:srgbClr val="000000"/>
                </a:solidFill>
              </a:rPr>
              <a:t>1-</a:t>
            </a:r>
            <a:fld id="{48B35027-647C-4947-AE64-DB3C4078CB3B}"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30" name="Rectangle 6"/>
          <p:cNvSpPr>
            <a:spLocks noChangeArrowheads="1"/>
          </p:cNvSpPr>
          <p:nvPr/>
        </p:nvSpPr>
        <p:spPr bwMode="auto">
          <a:xfrm>
            <a:off x="7086600" y="5867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r" eaLnBrk="0" fontAlgn="base" hangingPunct="0">
              <a:spcBef>
                <a:spcPct val="0"/>
              </a:spcBef>
              <a:spcAft>
                <a:spcPct val="0"/>
              </a:spcAft>
            </a:pPr>
            <a:r>
              <a:rPr lang="en-US" sz="1200" smtClean="0">
                <a:solidFill>
                  <a:srgbClr val="FFFFFF"/>
                </a:solidFill>
              </a:rPr>
              <a:t>1-</a:t>
            </a:r>
            <a:fld id="{842FAF07-A88B-48E0-840F-62397D78D301}" type="slidenum">
              <a:rPr lang="en-US" sz="1200" smtClean="0">
                <a:solidFill>
                  <a:srgbClr val="FFFFFF"/>
                </a:solidFill>
              </a:rPr>
              <a:pPr algn="r" eaLnBrk="0" fontAlgn="base" hangingPunct="0">
                <a:spcBef>
                  <a:spcPct val="0"/>
                </a:spcBef>
                <a:spcAft>
                  <a:spcPct val="0"/>
                </a:spcAft>
              </a:pPr>
              <a:t>‹#›</a:t>
            </a:fld>
            <a:endParaRPr lang="en-US" sz="1200" smtClean="0">
              <a:solidFill>
                <a:srgbClr val="FFFFFF"/>
              </a:solidFill>
            </a:endParaRPr>
          </a:p>
        </p:txBody>
      </p:sp>
      <p:sp>
        <p:nvSpPr>
          <p:cNvPr id="1031" name="Rectangle 7"/>
          <p:cNvSpPr>
            <a:spLocks noChangeArrowheads="1"/>
          </p:cNvSpPr>
          <p:nvPr/>
        </p:nvSpPr>
        <p:spPr bwMode="auto">
          <a:xfrm>
            <a:off x="228600" y="6324600"/>
            <a:ext cx="5562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eaLnBrk="0" fontAlgn="base" hangingPunct="0">
              <a:spcBef>
                <a:spcPct val="50000"/>
              </a:spcBef>
              <a:spcAft>
                <a:spcPct val="0"/>
              </a:spcAft>
            </a:pPr>
            <a:r>
              <a:rPr lang="en-US" sz="1200" smtClean="0">
                <a:solidFill>
                  <a:srgbClr val="000000"/>
                </a:solidFill>
                <a:latin typeface="Times New Roman" pitchFamily="18" charset="0"/>
              </a:rPr>
              <a:t>Copyright © 2011 Pearson Education, Inc. Publishing as Pearson Addison-Wesley</a:t>
            </a:r>
          </a:p>
        </p:txBody>
      </p:sp>
      <p:pic>
        <p:nvPicPr>
          <p:cNvPr id="1032" name="Picture 8" descr="Quinnbird3 copy"/>
          <p:cNvPicPr>
            <a:picLocks noChangeAspect="1" noChangeArrowheads="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8077200" y="5969000"/>
            <a:ext cx="1066800" cy="88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338413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2pPr>
      <a:lvl3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3pPr>
      <a:lvl4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4pPr>
      <a:lvl5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5pPr>
      <a:lvl6pPr marL="457200" algn="l" rtl="0" fontAlgn="base">
        <a:spcBef>
          <a:spcPct val="0"/>
        </a:spcBef>
        <a:spcAft>
          <a:spcPct val="0"/>
        </a:spcAft>
        <a:defRPr sz="3600" b="1">
          <a:solidFill>
            <a:schemeClr val="tx1"/>
          </a:solidFill>
          <a:latin typeface="Arial" charset="0"/>
          <a:ea typeface="ヒラギノ角ゴ Pro W3" pitchFamily="-48" charset="-128"/>
          <a:cs typeface="Arial" charset="0"/>
        </a:defRPr>
      </a:lvl6pPr>
      <a:lvl7pPr marL="914400" algn="l" rtl="0" fontAlgn="base">
        <a:spcBef>
          <a:spcPct val="0"/>
        </a:spcBef>
        <a:spcAft>
          <a:spcPct val="0"/>
        </a:spcAft>
        <a:defRPr sz="3600" b="1">
          <a:solidFill>
            <a:schemeClr val="tx1"/>
          </a:solidFill>
          <a:latin typeface="Arial" charset="0"/>
          <a:ea typeface="ヒラギノ角ゴ Pro W3" pitchFamily="-48" charset="-128"/>
          <a:cs typeface="Arial" charset="0"/>
        </a:defRPr>
      </a:lvl7pPr>
      <a:lvl8pPr marL="1371600" algn="l" rtl="0" fontAlgn="base">
        <a:spcBef>
          <a:spcPct val="0"/>
        </a:spcBef>
        <a:spcAft>
          <a:spcPct val="0"/>
        </a:spcAft>
        <a:defRPr sz="3600" b="1">
          <a:solidFill>
            <a:schemeClr val="tx1"/>
          </a:solidFill>
          <a:latin typeface="Arial" charset="0"/>
          <a:ea typeface="ヒラギノ角ゴ Pro W3" pitchFamily="-48" charset="-128"/>
          <a:cs typeface="Arial" charset="0"/>
        </a:defRPr>
      </a:lvl8pPr>
      <a:lvl9pPr marL="1828800" algn="l" rtl="0" fontAlgn="base">
        <a:spcBef>
          <a:spcPct val="0"/>
        </a:spcBef>
        <a:spcAft>
          <a:spcPct val="0"/>
        </a:spcAft>
        <a:defRPr sz="3600" b="1">
          <a:solidFill>
            <a:schemeClr val="tx1"/>
          </a:solidFill>
          <a:latin typeface="Arial" charset="0"/>
          <a:ea typeface="ヒラギノ角ゴ Pro W3" pitchFamily="-48" charset="-128"/>
          <a:cs typeface="Arial" charset="0"/>
        </a:defRPr>
      </a:lvl9pPr>
    </p:titleStyle>
    <p:bodyStyle>
      <a:lvl1pPr marL="342900" indent="-342900" algn="l" rtl="0" eaLnBrk="0" fontAlgn="base" hangingPunct="0">
        <a:spcBef>
          <a:spcPct val="20000"/>
        </a:spcBef>
        <a:spcAft>
          <a:spcPct val="0"/>
        </a:spcAft>
        <a:buClr>
          <a:schemeClr val="bg2"/>
        </a:buClr>
        <a:buFont typeface="Times"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51520" y="1844824"/>
            <a:ext cx="8640960" cy="936104"/>
          </a:xfrm>
        </p:spPr>
        <p:txBody>
          <a:bodyPr>
            <a:normAutofit fontScale="90000"/>
          </a:bodyPr>
          <a:lstStyle/>
          <a:p>
            <a:r>
              <a:rPr lang="tr-TR" dirty="0" smtClean="0"/>
              <a:t>BIL 472 ETHICS, SOCIETY and PROFESSION</a:t>
            </a:r>
            <a:endParaRPr lang="en-US" dirty="0"/>
          </a:p>
        </p:txBody>
      </p:sp>
      <p:sp>
        <p:nvSpPr>
          <p:cNvPr id="3" name="Alt Başlık 2"/>
          <p:cNvSpPr>
            <a:spLocks noGrp="1"/>
          </p:cNvSpPr>
          <p:nvPr>
            <p:ph type="subTitle" idx="1"/>
          </p:nvPr>
        </p:nvSpPr>
        <p:spPr>
          <a:xfrm>
            <a:off x="251520" y="3068960"/>
            <a:ext cx="8640960" cy="1473200"/>
          </a:xfrm>
        </p:spPr>
        <p:txBody>
          <a:bodyPr>
            <a:noAutofit/>
          </a:bodyPr>
          <a:lstStyle/>
          <a:p>
            <a:r>
              <a:rPr lang="tr-TR" sz="3200" dirty="0" smtClean="0"/>
              <a:t>Prof. Dr. A. Ziya AKTAŞ</a:t>
            </a:r>
          </a:p>
          <a:p>
            <a:r>
              <a:rPr lang="tr-TR" sz="3200" dirty="0" smtClean="0"/>
              <a:t>Department of Computer Engineering</a:t>
            </a:r>
          </a:p>
          <a:p>
            <a:endParaRPr lang="tr-TR" sz="3200" dirty="0"/>
          </a:p>
          <a:p>
            <a:pPr lvl="0">
              <a:buClr>
                <a:srgbClr val="31B6FD"/>
              </a:buClr>
            </a:pPr>
            <a:r>
              <a:rPr lang="tr-TR" sz="3200" dirty="0"/>
              <a:t>Spring </a:t>
            </a:r>
            <a:r>
              <a:rPr lang="tr-TR" sz="3200" dirty="0" smtClean="0"/>
              <a:t>2014</a:t>
            </a:r>
            <a:endParaRPr lang="en-US" sz="3200" dirty="0"/>
          </a:p>
        </p:txBody>
      </p:sp>
      <p:grpSp>
        <p:nvGrpSpPr>
          <p:cNvPr id="4" name="Group 5"/>
          <p:cNvGrpSpPr>
            <a:grpSpLocks/>
          </p:cNvGrpSpPr>
          <p:nvPr/>
        </p:nvGrpSpPr>
        <p:grpSpPr bwMode="auto">
          <a:xfrm>
            <a:off x="755576" y="692696"/>
            <a:ext cx="1071562" cy="627063"/>
            <a:chOff x="0" y="1"/>
            <a:chExt cx="20000" cy="19999"/>
          </a:xfrm>
        </p:grpSpPr>
        <p:sp>
          <p:nvSpPr>
            <p:cNvPr id="5" name="Freeform 6"/>
            <p:cNvSpPr>
              <a:spLocks/>
            </p:cNvSpPr>
            <p:nvPr/>
          </p:nvSpPr>
          <p:spPr bwMode="auto">
            <a:xfrm>
              <a:off x="0" y="5357"/>
              <a:ext cx="9825" cy="939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000"/>
                <a:gd name="T37" fmla="*/ 0 h 20000"/>
                <a:gd name="T38" fmla="*/ 20000 w 20000"/>
                <a:gd name="T39" fmla="*/ 20000 h 200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000" h="20000">
                  <a:moveTo>
                    <a:pt x="0" y="9971"/>
                  </a:moveTo>
                  <a:lnTo>
                    <a:pt x="9307" y="0"/>
                  </a:lnTo>
                  <a:lnTo>
                    <a:pt x="12950" y="3610"/>
                  </a:lnTo>
                  <a:lnTo>
                    <a:pt x="9188" y="7966"/>
                  </a:lnTo>
                  <a:lnTo>
                    <a:pt x="19960" y="9971"/>
                  </a:lnTo>
                  <a:lnTo>
                    <a:pt x="9386" y="11920"/>
                  </a:lnTo>
                  <a:lnTo>
                    <a:pt x="12990" y="16218"/>
                  </a:lnTo>
                  <a:lnTo>
                    <a:pt x="9426" y="19943"/>
                  </a:lnTo>
                  <a:lnTo>
                    <a:pt x="40" y="9914"/>
                  </a:lnTo>
                  <a:lnTo>
                    <a:pt x="79" y="9742"/>
                  </a:lnTo>
                  <a:lnTo>
                    <a:pt x="40" y="9914"/>
                  </a:lnTo>
                  <a:lnTo>
                    <a:pt x="198" y="9685"/>
                  </a:lnTo>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1200" cap="none" spc="0" normalizeH="0" baseline="0" noProof="0">
                <a:ln>
                  <a:noFill/>
                </a:ln>
                <a:solidFill>
                  <a:sysClr val="windowText" lastClr="000000"/>
                </a:solidFill>
                <a:effectLst/>
                <a:uLnTx/>
                <a:uFillTx/>
                <a:latin typeface="Arial" charset="0"/>
                <a:ea typeface="+mn-ea"/>
                <a:cs typeface="+mn-cs"/>
              </a:endParaRPr>
            </a:p>
          </p:txBody>
        </p:sp>
        <p:sp>
          <p:nvSpPr>
            <p:cNvPr id="6" name="Freeform 7"/>
            <p:cNvSpPr>
              <a:spLocks/>
            </p:cNvSpPr>
            <p:nvPr/>
          </p:nvSpPr>
          <p:spPr bwMode="auto">
            <a:xfrm>
              <a:off x="10175" y="5357"/>
              <a:ext cx="9825" cy="931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000"/>
                <a:gd name="T37" fmla="*/ 0 h 20000"/>
                <a:gd name="T38" fmla="*/ 20000 w 20000"/>
                <a:gd name="T39" fmla="*/ 20000 h 200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000" h="20000">
                  <a:moveTo>
                    <a:pt x="19960" y="9942"/>
                  </a:moveTo>
                  <a:lnTo>
                    <a:pt x="10495" y="0"/>
                  </a:lnTo>
                  <a:lnTo>
                    <a:pt x="7010" y="3526"/>
                  </a:lnTo>
                  <a:lnTo>
                    <a:pt x="10772" y="7861"/>
                  </a:lnTo>
                  <a:lnTo>
                    <a:pt x="0" y="9884"/>
                  </a:lnTo>
                  <a:lnTo>
                    <a:pt x="10574" y="11908"/>
                  </a:lnTo>
                  <a:lnTo>
                    <a:pt x="6970" y="16185"/>
                  </a:lnTo>
                  <a:lnTo>
                    <a:pt x="10495" y="19942"/>
                  </a:lnTo>
                  <a:lnTo>
                    <a:pt x="19921" y="9827"/>
                  </a:lnTo>
                  <a:lnTo>
                    <a:pt x="19881" y="9653"/>
                  </a:lnTo>
                  <a:lnTo>
                    <a:pt x="19921" y="9827"/>
                  </a:lnTo>
                  <a:lnTo>
                    <a:pt x="19762" y="9653"/>
                  </a:lnTo>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1200" cap="none" spc="0" normalizeH="0" baseline="0" noProof="0">
                <a:ln>
                  <a:noFill/>
                </a:ln>
                <a:solidFill>
                  <a:sysClr val="windowText" lastClr="000000"/>
                </a:solidFill>
                <a:effectLst/>
                <a:uLnTx/>
                <a:uFillTx/>
                <a:latin typeface="Arial" charset="0"/>
                <a:ea typeface="+mn-ea"/>
                <a:cs typeface="+mn-cs"/>
              </a:endParaRPr>
            </a:p>
          </p:txBody>
        </p:sp>
        <p:sp>
          <p:nvSpPr>
            <p:cNvPr id="7" name="Freeform 8"/>
            <p:cNvSpPr>
              <a:spLocks/>
            </p:cNvSpPr>
            <p:nvPr/>
          </p:nvSpPr>
          <p:spPr bwMode="auto">
            <a:xfrm>
              <a:off x="5370" y="1"/>
              <a:ext cx="9260" cy="10040"/>
            </a:xfrm>
            <a:custGeom>
              <a:avLst/>
              <a:gdLst>
                <a:gd name="T0" fmla="*/ 0 w 20000"/>
                <a:gd name="T1" fmla="*/ 1 h 20000"/>
                <a:gd name="T2" fmla="*/ 0 w 20000"/>
                <a:gd name="T3" fmla="*/ 1 h 20000"/>
                <a:gd name="T4" fmla="*/ 0 w 20000"/>
                <a:gd name="T5" fmla="*/ 1 h 20000"/>
                <a:gd name="T6" fmla="*/ 0 w 20000"/>
                <a:gd name="T7" fmla="*/ 1 h 20000"/>
                <a:gd name="T8" fmla="*/ 0 w 20000"/>
                <a:gd name="T9" fmla="*/ 0 h 20000"/>
                <a:gd name="T10" fmla="*/ 0 w 20000"/>
                <a:gd name="T11" fmla="*/ 1 h 20000"/>
                <a:gd name="T12" fmla="*/ 0 w 20000"/>
                <a:gd name="T13" fmla="*/ 1 h 20000"/>
                <a:gd name="T14" fmla="*/ 0 w 20000"/>
                <a:gd name="T15" fmla="*/ 1 h 20000"/>
                <a:gd name="T16" fmla="*/ 0 w 20000"/>
                <a:gd name="T17" fmla="*/ 1 h 20000"/>
                <a:gd name="T18" fmla="*/ 0 w 20000"/>
                <a:gd name="T19" fmla="*/ 1 h 20000"/>
                <a:gd name="T20" fmla="*/ 0 w 20000"/>
                <a:gd name="T21" fmla="*/ 1 h 20000"/>
                <a:gd name="T22" fmla="*/ 0 w 20000"/>
                <a:gd name="T23" fmla="*/ 1 h 20000"/>
                <a:gd name="T24" fmla="*/ 0 w 20000"/>
                <a:gd name="T25" fmla="*/ 1 h 20000"/>
                <a:gd name="T26" fmla="*/ 0 w 20000"/>
                <a:gd name="T27" fmla="*/ 1 h 20000"/>
                <a:gd name="T28" fmla="*/ 0 w 20000"/>
                <a:gd name="T29" fmla="*/ 1 h 20000"/>
                <a:gd name="T30" fmla="*/ 0 w 20000"/>
                <a:gd name="T31" fmla="*/ 1 h 20000"/>
                <a:gd name="T32" fmla="*/ 0 w 20000"/>
                <a:gd name="T33" fmla="*/ 1 h 20000"/>
                <a:gd name="T34" fmla="*/ 0 w 20000"/>
                <a:gd name="T35" fmla="*/ 1 h 20000"/>
                <a:gd name="T36" fmla="*/ 0 w 20000"/>
                <a:gd name="T37" fmla="*/ 1 h 20000"/>
                <a:gd name="T38" fmla="*/ 0 w 20000"/>
                <a:gd name="T39" fmla="*/ 1 h 20000"/>
                <a:gd name="T40" fmla="*/ 0 w 20000"/>
                <a:gd name="T41" fmla="*/ 1 h 20000"/>
                <a:gd name="T42" fmla="*/ 0 w 20000"/>
                <a:gd name="T43" fmla="*/ 1 h 20000"/>
                <a:gd name="T44" fmla="*/ 0 w 20000"/>
                <a:gd name="T45" fmla="*/ 1 h 20000"/>
                <a:gd name="T46" fmla="*/ 0 w 20000"/>
                <a:gd name="T47" fmla="*/ 1 h 20000"/>
                <a:gd name="T48" fmla="*/ 0 w 20000"/>
                <a:gd name="T49" fmla="*/ 1 h 20000"/>
                <a:gd name="T50" fmla="*/ 0 w 20000"/>
                <a:gd name="T51" fmla="*/ 1 h 20000"/>
                <a:gd name="T52" fmla="*/ 0 w 20000"/>
                <a:gd name="T53" fmla="*/ 1 h 20000"/>
                <a:gd name="T54" fmla="*/ 0 w 20000"/>
                <a:gd name="T55" fmla="*/ 1 h 20000"/>
                <a:gd name="T56" fmla="*/ 0 w 20000"/>
                <a:gd name="T57" fmla="*/ 1 h 20000"/>
                <a:gd name="T58" fmla="*/ 0 w 20000"/>
                <a:gd name="T59" fmla="*/ 1 h 20000"/>
                <a:gd name="T60" fmla="*/ 0 w 20000"/>
                <a:gd name="T61" fmla="*/ 1 h 20000"/>
                <a:gd name="T62" fmla="*/ 0 w 20000"/>
                <a:gd name="T63" fmla="*/ 1 h 20000"/>
                <a:gd name="T64" fmla="*/ 0 w 20000"/>
                <a:gd name="T65" fmla="*/ 1 h 20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000"/>
                <a:gd name="T100" fmla="*/ 0 h 20000"/>
                <a:gd name="T101" fmla="*/ 20000 w 20000"/>
                <a:gd name="T102" fmla="*/ 20000 h 20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000" h="20000">
                  <a:moveTo>
                    <a:pt x="9874" y="19839"/>
                  </a:moveTo>
                  <a:lnTo>
                    <a:pt x="7941" y="9169"/>
                  </a:lnTo>
                  <a:lnTo>
                    <a:pt x="3908" y="12547"/>
                  </a:lnTo>
                  <a:lnTo>
                    <a:pt x="0" y="8901"/>
                  </a:lnTo>
                  <a:lnTo>
                    <a:pt x="9916" y="0"/>
                  </a:lnTo>
                  <a:lnTo>
                    <a:pt x="19958" y="9276"/>
                  </a:lnTo>
                  <a:lnTo>
                    <a:pt x="16008" y="12761"/>
                  </a:lnTo>
                  <a:lnTo>
                    <a:pt x="12017" y="9223"/>
                  </a:lnTo>
                  <a:lnTo>
                    <a:pt x="9874" y="19893"/>
                  </a:lnTo>
                  <a:lnTo>
                    <a:pt x="9874" y="19678"/>
                  </a:lnTo>
                  <a:lnTo>
                    <a:pt x="9832" y="19893"/>
                  </a:lnTo>
                  <a:lnTo>
                    <a:pt x="9958" y="19893"/>
                  </a:lnTo>
                  <a:lnTo>
                    <a:pt x="9832" y="19678"/>
                  </a:lnTo>
                  <a:lnTo>
                    <a:pt x="9832" y="19893"/>
                  </a:lnTo>
                  <a:lnTo>
                    <a:pt x="9916" y="19839"/>
                  </a:lnTo>
                  <a:lnTo>
                    <a:pt x="9748" y="19678"/>
                  </a:lnTo>
                  <a:lnTo>
                    <a:pt x="9874" y="19625"/>
                  </a:lnTo>
                  <a:lnTo>
                    <a:pt x="9958" y="19625"/>
                  </a:lnTo>
                  <a:lnTo>
                    <a:pt x="9958" y="19893"/>
                  </a:lnTo>
                  <a:lnTo>
                    <a:pt x="9832" y="19464"/>
                  </a:lnTo>
                  <a:lnTo>
                    <a:pt x="10000" y="19249"/>
                  </a:lnTo>
                  <a:lnTo>
                    <a:pt x="9832" y="19946"/>
                  </a:lnTo>
                  <a:lnTo>
                    <a:pt x="9916" y="19893"/>
                  </a:lnTo>
                  <a:lnTo>
                    <a:pt x="9832" y="19839"/>
                  </a:lnTo>
                  <a:lnTo>
                    <a:pt x="9874" y="19732"/>
                  </a:lnTo>
                  <a:lnTo>
                    <a:pt x="9748" y="19786"/>
                  </a:lnTo>
                  <a:lnTo>
                    <a:pt x="9874" y="19893"/>
                  </a:lnTo>
                  <a:lnTo>
                    <a:pt x="9832" y="19893"/>
                  </a:lnTo>
                  <a:lnTo>
                    <a:pt x="9958" y="19893"/>
                  </a:lnTo>
                  <a:lnTo>
                    <a:pt x="9916" y="19464"/>
                  </a:lnTo>
                  <a:lnTo>
                    <a:pt x="9916" y="19678"/>
                  </a:lnTo>
                  <a:lnTo>
                    <a:pt x="9874" y="19678"/>
                  </a:lnTo>
                  <a:lnTo>
                    <a:pt x="9874" y="19839"/>
                  </a:lnTo>
                  <a:close/>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1200" cap="none" spc="0" normalizeH="0" baseline="0" noProof="0">
                <a:ln>
                  <a:noFill/>
                </a:ln>
                <a:solidFill>
                  <a:sysClr val="windowText" lastClr="000000"/>
                </a:solidFill>
                <a:effectLst/>
                <a:uLnTx/>
                <a:uFillTx/>
                <a:latin typeface="Arial" charset="0"/>
                <a:ea typeface="+mn-ea"/>
                <a:cs typeface="+mn-cs"/>
              </a:endParaRPr>
            </a:p>
          </p:txBody>
        </p:sp>
        <p:sp>
          <p:nvSpPr>
            <p:cNvPr id="8" name="Freeform 9"/>
            <p:cNvSpPr>
              <a:spLocks/>
            </p:cNvSpPr>
            <p:nvPr/>
          </p:nvSpPr>
          <p:spPr bwMode="auto">
            <a:xfrm>
              <a:off x="5409" y="9960"/>
              <a:ext cx="9182" cy="10040"/>
            </a:xfrm>
            <a:custGeom>
              <a:avLst/>
              <a:gdLst>
                <a:gd name="T0" fmla="*/ 0 w 20000"/>
                <a:gd name="T1" fmla="*/ 1 h 20000"/>
                <a:gd name="T2" fmla="*/ 0 w 20000"/>
                <a:gd name="T3" fmla="*/ 1 h 20000"/>
                <a:gd name="T4" fmla="*/ 0 w 20000"/>
                <a:gd name="T5" fmla="*/ 1 h 20000"/>
                <a:gd name="T6" fmla="*/ 0 w 20000"/>
                <a:gd name="T7" fmla="*/ 1 h 20000"/>
                <a:gd name="T8" fmla="*/ 0 w 20000"/>
                <a:gd name="T9" fmla="*/ 1 h 20000"/>
                <a:gd name="T10" fmla="*/ 0 w 20000"/>
                <a:gd name="T11" fmla="*/ 1 h 20000"/>
                <a:gd name="T12" fmla="*/ 0 w 20000"/>
                <a:gd name="T13" fmla="*/ 1 h 20000"/>
                <a:gd name="T14" fmla="*/ 0 w 20000"/>
                <a:gd name="T15" fmla="*/ 1 h 20000"/>
                <a:gd name="T16" fmla="*/ 0 w 20000"/>
                <a:gd name="T17" fmla="*/ 1 h 20000"/>
                <a:gd name="T18" fmla="*/ 0 w 20000"/>
                <a:gd name="T19" fmla="*/ 1 h 20000"/>
                <a:gd name="T20" fmla="*/ 0 w 20000"/>
                <a:gd name="T21" fmla="*/ 1 h 20000"/>
                <a:gd name="T22" fmla="*/ 0 w 20000"/>
                <a:gd name="T23" fmla="*/ 1 h 20000"/>
                <a:gd name="T24" fmla="*/ 0 w 20000"/>
                <a:gd name="T25" fmla="*/ 1 h 20000"/>
                <a:gd name="T26" fmla="*/ 0 w 20000"/>
                <a:gd name="T27" fmla="*/ 1 h 20000"/>
                <a:gd name="T28" fmla="*/ 0 w 20000"/>
                <a:gd name="T29" fmla="*/ 1 h 20000"/>
                <a:gd name="T30" fmla="*/ 0 w 20000"/>
                <a:gd name="T31" fmla="*/ 1 h 20000"/>
                <a:gd name="T32" fmla="*/ 0 w 20000"/>
                <a:gd name="T33" fmla="*/ 1 h 20000"/>
                <a:gd name="T34" fmla="*/ 0 w 20000"/>
                <a:gd name="T35" fmla="*/ 1 h 20000"/>
                <a:gd name="T36" fmla="*/ 0 w 20000"/>
                <a:gd name="T37" fmla="*/ 1 h 20000"/>
                <a:gd name="T38" fmla="*/ 0 w 20000"/>
                <a:gd name="T39" fmla="*/ 1 h 20000"/>
                <a:gd name="T40" fmla="*/ 0 w 20000"/>
                <a:gd name="T41" fmla="*/ 1 h 20000"/>
                <a:gd name="T42" fmla="*/ 0 w 20000"/>
                <a:gd name="T43" fmla="*/ 0 h 20000"/>
                <a:gd name="T44" fmla="*/ 0 w 20000"/>
                <a:gd name="T45" fmla="*/ 1 h 20000"/>
                <a:gd name="T46" fmla="*/ 0 w 20000"/>
                <a:gd name="T47" fmla="*/ 1 h 20000"/>
                <a:gd name="T48" fmla="*/ 0 w 20000"/>
                <a:gd name="T49" fmla="*/ 1 h 20000"/>
                <a:gd name="T50" fmla="*/ 0 w 20000"/>
                <a:gd name="T51" fmla="*/ 1 h 20000"/>
                <a:gd name="T52" fmla="*/ 0 w 20000"/>
                <a:gd name="T53" fmla="*/ 1 h 20000"/>
                <a:gd name="T54" fmla="*/ 0 w 20000"/>
                <a:gd name="T55" fmla="*/ 1 h 20000"/>
                <a:gd name="T56" fmla="*/ 0 w 20000"/>
                <a:gd name="T57" fmla="*/ 1 h 20000"/>
                <a:gd name="T58" fmla="*/ 0 w 20000"/>
                <a:gd name="T59" fmla="*/ 1 h 20000"/>
                <a:gd name="T60" fmla="*/ 0 w 20000"/>
                <a:gd name="T61" fmla="*/ 1 h 20000"/>
                <a:gd name="T62" fmla="*/ 0 w 20000"/>
                <a:gd name="T63" fmla="*/ 1 h 20000"/>
                <a:gd name="T64" fmla="*/ 0 w 20000"/>
                <a:gd name="T65" fmla="*/ 1 h 20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000"/>
                <a:gd name="T100" fmla="*/ 0 h 20000"/>
                <a:gd name="T101" fmla="*/ 20000 w 20000"/>
                <a:gd name="T102" fmla="*/ 20000 h 20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000" h="20000">
                  <a:moveTo>
                    <a:pt x="9958" y="54"/>
                  </a:moveTo>
                  <a:lnTo>
                    <a:pt x="8008" y="10777"/>
                  </a:lnTo>
                  <a:lnTo>
                    <a:pt x="3983" y="7399"/>
                  </a:lnTo>
                  <a:lnTo>
                    <a:pt x="0" y="10992"/>
                  </a:lnTo>
                  <a:lnTo>
                    <a:pt x="10000" y="19946"/>
                  </a:lnTo>
                  <a:lnTo>
                    <a:pt x="19958" y="10831"/>
                  </a:lnTo>
                  <a:lnTo>
                    <a:pt x="16144" y="7131"/>
                  </a:lnTo>
                  <a:lnTo>
                    <a:pt x="12119" y="10724"/>
                  </a:lnTo>
                  <a:lnTo>
                    <a:pt x="9958" y="54"/>
                  </a:lnTo>
                  <a:lnTo>
                    <a:pt x="9958" y="268"/>
                  </a:lnTo>
                  <a:lnTo>
                    <a:pt x="9915" y="54"/>
                  </a:lnTo>
                  <a:lnTo>
                    <a:pt x="10042" y="54"/>
                  </a:lnTo>
                  <a:lnTo>
                    <a:pt x="9915" y="268"/>
                  </a:lnTo>
                  <a:lnTo>
                    <a:pt x="9915" y="54"/>
                  </a:lnTo>
                  <a:lnTo>
                    <a:pt x="10000" y="54"/>
                  </a:lnTo>
                  <a:lnTo>
                    <a:pt x="9873" y="268"/>
                  </a:lnTo>
                  <a:lnTo>
                    <a:pt x="9958" y="322"/>
                  </a:lnTo>
                  <a:lnTo>
                    <a:pt x="10042" y="322"/>
                  </a:lnTo>
                  <a:lnTo>
                    <a:pt x="10042" y="54"/>
                  </a:lnTo>
                  <a:lnTo>
                    <a:pt x="9915" y="483"/>
                  </a:lnTo>
                  <a:lnTo>
                    <a:pt x="10085" y="697"/>
                  </a:lnTo>
                  <a:lnTo>
                    <a:pt x="9915" y="0"/>
                  </a:lnTo>
                  <a:lnTo>
                    <a:pt x="10000" y="54"/>
                  </a:lnTo>
                  <a:lnTo>
                    <a:pt x="9915" y="54"/>
                  </a:lnTo>
                  <a:lnTo>
                    <a:pt x="9958" y="214"/>
                  </a:lnTo>
                  <a:lnTo>
                    <a:pt x="9873" y="107"/>
                  </a:lnTo>
                  <a:lnTo>
                    <a:pt x="9958" y="54"/>
                  </a:lnTo>
                  <a:lnTo>
                    <a:pt x="9915" y="54"/>
                  </a:lnTo>
                  <a:lnTo>
                    <a:pt x="10042" y="54"/>
                  </a:lnTo>
                  <a:lnTo>
                    <a:pt x="10000" y="483"/>
                  </a:lnTo>
                  <a:lnTo>
                    <a:pt x="10000" y="268"/>
                  </a:lnTo>
                  <a:lnTo>
                    <a:pt x="9958" y="268"/>
                  </a:lnTo>
                  <a:lnTo>
                    <a:pt x="9958" y="54"/>
                  </a:lnTo>
                  <a:close/>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1200" cap="none" spc="0" normalizeH="0" baseline="0" noProof="0">
                <a:ln>
                  <a:noFill/>
                </a:ln>
                <a:solidFill>
                  <a:sysClr val="windowText" lastClr="000000"/>
                </a:solidFill>
                <a:effectLst/>
                <a:uLnTx/>
                <a:uFillTx/>
                <a:latin typeface="Arial" charset="0"/>
                <a:ea typeface="+mn-ea"/>
                <a:cs typeface="+mn-cs"/>
              </a:endParaRPr>
            </a:p>
          </p:txBody>
        </p:sp>
      </p:grpSp>
      <p:sp>
        <p:nvSpPr>
          <p:cNvPr id="9" name="Dikdörtgen 8"/>
          <p:cNvSpPr/>
          <p:nvPr/>
        </p:nvSpPr>
        <p:spPr>
          <a:xfrm>
            <a:off x="1907704" y="888975"/>
            <a:ext cx="3456384" cy="307777"/>
          </a:xfrm>
          <a:prstGeom prst="rect">
            <a:avLst/>
          </a:prstGeom>
        </p:spPr>
        <p:txBody>
          <a:bodyPr wrap="square">
            <a:spAutoFit/>
          </a:bodyPr>
          <a:lstStyle/>
          <a:p>
            <a:pPr lvl="0" indent="450850" eaLnBrk="0" fontAlgn="base" hangingPunct="0">
              <a:spcBef>
                <a:spcPct val="20000"/>
              </a:spcBef>
              <a:spcAft>
                <a:spcPct val="0"/>
              </a:spcAft>
            </a:pPr>
            <a:r>
              <a:rPr lang="tr-TR" sz="1400" b="1" dirty="0">
                <a:solidFill>
                  <a:prstClr val="black"/>
                </a:solidFill>
                <a:latin typeface="Arial Black" pitchFamily="34" charset="0"/>
                <a:cs typeface="Times New Roman" pitchFamily="18" charset="0"/>
              </a:rPr>
              <a:t>BAŞKENT </a:t>
            </a:r>
            <a:r>
              <a:rPr lang="tr-TR" sz="1400" b="1" dirty="0" smtClean="0">
                <a:solidFill>
                  <a:prstClr val="black"/>
                </a:solidFill>
                <a:latin typeface="Arial Black" pitchFamily="34" charset="0"/>
                <a:cs typeface="Times New Roman" pitchFamily="18" charset="0"/>
              </a:rPr>
              <a:t>UNIVERSITY</a:t>
            </a:r>
            <a:endParaRPr lang="tr-TR" sz="3200" dirty="0">
              <a:solidFill>
                <a:prstClr val="black"/>
              </a:solidFill>
              <a:latin typeface="Calibri" pitchFamily="34" charset="0"/>
            </a:endParaRPr>
          </a:p>
        </p:txBody>
      </p:sp>
    </p:spTree>
    <p:extLst>
      <p:ext uri="{BB962C8B-B14F-4D97-AF65-F5344CB8AC3E}">
        <p14:creationId xmlns:p14="http://schemas.microsoft.com/office/powerpoint/2010/main" xmlns="" val="1586788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Ownership of Intellectual vs. Tangible Objects</a:t>
            </a:r>
          </a:p>
        </p:txBody>
      </p:sp>
      <p:sp>
        <p:nvSpPr>
          <p:cNvPr id="12291" name="Rectangle 3"/>
          <p:cNvSpPr>
            <a:spLocks noGrp="1" noChangeArrowheads="1"/>
          </p:cNvSpPr>
          <p:nvPr>
            <p:ph type="body" idx="1"/>
          </p:nvPr>
        </p:nvSpPr>
        <p:spPr/>
        <p:txBody>
          <a:bodyPr/>
          <a:lstStyle/>
          <a:p>
            <a:pPr>
              <a:lnSpc>
                <a:spcPct val="90000"/>
              </a:lnSpc>
            </a:pPr>
            <a:r>
              <a:rPr lang="en-US">
                <a:cs typeface="Times New Roman" pitchFamily="18" charset="0"/>
              </a:rPr>
              <a:t>Legally, one cannot own an idea in the same sense that one can own a physical object. </a:t>
            </a:r>
          </a:p>
          <a:p>
            <a:pPr>
              <a:lnSpc>
                <a:spcPct val="90000"/>
              </a:lnSpc>
            </a:pPr>
            <a:r>
              <a:rPr lang="en-US">
                <a:cs typeface="Times New Roman" pitchFamily="18" charset="0"/>
              </a:rPr>
              <a:t>Governments do not grant ownership rights to individuals for ideas per se.</a:t>
            </a:r>
          </a:p>
          <a:p>
            <a:pPr>
              <a:lnSpc>
                <a:spcPct val="90000"/>
              </a:lnSpc>
            </a:pPr>
            <a:r>
              <a:rPr lang="en-US">
                <a:cs typeface="Times New Roman" pitchFamily="18" charset="0"/>
              </a:rPr>
              <a:t>Legal protection is given only to the tangible </a:t>
            </a:r>
            <a:r>
              <a:rPr lang="en-US" i="1">
                <a:cs typeface="Times New Roman" pitchFamily="18" charset="0"/>
              </a:rPr>
              <a:t>expression </a:t>
            </a:r>
            <a:r>
              <a:rPr lang="en-US">
                <a:cs typeface="Times New Roman" pitchFamily="18" charset="0"/>
              </a:rPr>
              <a:t>of an idea that is creative or original. </a:t>
            </a:r>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xmlns="" val="673203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Ideas vs. Expressions of Ideas</a:t>
            </a:r>
          </a:p>
        </p:txBody>
      </p:sp>
      <p:sp>
        <p:nvSpPr>
          <p:cNvPr id="13315" name="Rectangle 3"/>
          <p:cNvSpPr>
            <a:spLocks noGrp="1" noChangeArrowheads="1"/>
          </p:cNvSpPr>
          <p:nvPr>
            <p:ph type="body" idx="1"/>
          </p:nvPr>
        </p:nvSpPr>
        <p:spPr/>
        <p:txBody>
          <a:bodyPr/>
          <a:lstStyle/>
          <a:p>
            <a:pPr>
              <a:lnSpc>
                <a:spcPct val="90000"/>
              </a:lnSpc>
            </a:pPr>
            <a:r>
              <a:rPr lang="en-US" sz="2800">
                <a:cs typeface="Times New Roman" pitchFamily="18" charset="0"/>
              </a:rPr>
              <a:t>If an idea is literary or artistic in nature, it must be expressed (or "fixed") in some tangible medium in order to be protected.</a:t>
            </a:r>
          </a:p>
          <a:p>
            <a:pPr lvl="1">
              <a:lnSpc>
                <a:spcPct val="90000"/>
              </a:lnSpc>
            </a:pPr>
            <a:r>
              <a:rPr lang="en-US" sz="2400">
                <a:cs typeface="Times New Roman" pitchFamily="18" charset="0"/>
              </a:rPr>
              <a:t>A “tangible medium” could be a physical book or a sheet of paper containing a musical score. </a:t>
            </a:r>
          </a:p>
          <a:p>
            <a:pPr>
              <a:lnSpc>
                <a:spcPct val="90000"/>
              </a:lnSpc>
            </a:pPr>
            <a:r>
              <a:rPr lang="en-US" sz="2800">
                <a:cs typeface="Times New Roman" pitchFamily="18" charset="0"/>
              </a:rPr>
              <a:t>If the idea is functional in nature, such as an invention, it must be expressed in terms of a machine or a process. </a:t>
            </a:r>
          </a:p>
          <a:p>
            <a:pPr lvl="1">
              <a:lnSpc>
                <a:spcPct val="90000"/>
              </a:lnSpc>
            </a:pPr>
            <a:r>
              <a:rPr lang="en-US" sz="2400">
                <a:cs typeface="Times New Roman" pitchFamily="18" charset="0"/>
              </a:rPr>
              <a:t>Authors are granted copyright protections for expressions of their literary ideas, while inventors are given patent protection for their inventions. </a:t>
            </a:r>
          </a:p>
          <a:p>
            <a:pPr>
              <a:lnSpc>
                <a:spcPct val="90000"/>
              </a:lnSpc>
            </a:pP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11</a:t>
            </a:fld>
            <a:endParaRPr lang="en-US">
              <a:solidFill>
                <a:srgbClr val="000000"/>
              </a:solidFill>
            </a:endParaRPr>
          </a:p>
        </p:txBody>
      </p:sp>
    </p:spTree>
    <p:extLst>
      <p:ext uri="{BB962C8B-B14F-4D97-AF65-F5344CB8AC3E}">
        <p14:creationId xmlns:p14="http://schemas.microsoft.com/office/powerpoint/2010/main" xmlns="" val="1497410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 calcmode="lin" valueType="num">
                                      <p:cBhvr additive="base">
                                        <p:cTn id="17"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31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additive="base">
                                        <p:cTn id="21" dur="5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cs typeface="Times New Roman" pitchFamily="18" charset="0"/>
              </a:rPr>
              <a:t>Why Protect Intellectual Property?</a:t>
            </a:r>
            <a:r>
              <a:rPr lang="en-US"/>
              <a:t> </a:t>
            </a:r>
          </a:p>
        </p:txBody>
      </p:sp>
      <p:sp>
        <p:nvSpPr>
          <p:cNvPr id="14339" name="Rectangle 3"/>
          <p:cNvSpPr>
            <a:spLocks noGrp="1" noChangeArrowheads="1"/>
          </p:cNvSpPr>
          <p:nvPr>
            <p:ph type="body" idx="1"/>
          </p:nvPr>
        </p:nvSpPr>
        <p:spPr/>
        <p:txBody>
          <a:bodyPr/>
          <a:lstStyle/>
          <a:p>
            <a:pPr>
              <a:lnSpc>
                <a:spcPct val="90000"/>
              </a:lnSpc>
            </a:pPr>
            <a:r>
              <a:rPr lang="en-US" sz="2800">
                <a:cs typeface="Times New Roman" pitchFamily="18" charset="0"/>
              </a:rPr>
              <a:t>Our current laws say that intellectual property should be protected. </a:t>
            </a:r>
          </a:p>
          <a:p>
            <a:pPr>
              <a:lnSpc>
                <a:spcPct val="90000"/>
              </a:lnSpc>
            </a:pPr>
            <a:r>
              <a:rPr lang="en-US" sz="2800">
                <a:cs typeface="Times New Roman" pitchFamily="18" charset="0"/>
              </a:rPr>
              <a:t>We can ask: On what philosophical grounds are our property laws themselves based? </a:t>
            </a:r>
          </a:p>
          <a:p>
            <a:pPr>
              <a:lnSpc>
                <a:spcPct val="90000"/>
              </a:lnSpc>
            </a:pPr>
            <a:r>
              <a:rPr lang="en-US" sz="2800">
                <a:cs typeface="Times New Roman" pitchFamily="18" charset="0"/>
              </a:rPr>
              <a:t>In Anglo-American law, philosophical justification for intellectual property rights is grounded in two different types of views:</a:t>
            </a:r>
          </a:p>
          <a:p>
            <a:pPr>
              <a:lnSpc>
                <a:spcPct val="90000"/>
              </a:lnSpc>
            </a:pPr>
            <a:r>
              <a:rPr lang="en-US" sz="2400">
                <a:cs typeface="Times New Roman" pitchFamily="18" charset="0"/>
              </a:rPr>
              <a:t>natural rights, </a:t>
            </a:r>
          </a:p>
          <a:p>
            <a:pPr>
              <a:lnSpc>
                <a:spcPct val="90000"/>
              </a:lnSpc>
            </a:pPr>
            <a:r>
              <a:rPr lang="en-US" sz="2400">
                <a:cs typeface="Times New Roman" pitchFamily="18" charset="0"/>
              </a:rPr>
              <a:t>conventional (or constructed) rights.</a:t>
            </a:r>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12</a:t>
            </a:fld>
            <a:endParaRPr lang="en-US">
              <a:solidFill>
                <a:srgbClr val="000000"/>
              </a:solidFill>
            </a:endParaRPr>
          </a:p>
        </p:txBody>
      </p:sp>
    </p:spTree>
    <p:extLst>
      <p:ext uri="{BB962C8B-B14F-4D97-AF65-F5344CB8AC3E}">
        <p14:creationId xmlns:p14="http://schemas.microsoft.com/office/powerpoint/2010/main" xmlns="" val="3863560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 calcmode="lin" valueType="num">
                                      <p:cBhvr additive="base">
                                        <p:cTn id="25" dur="500" fill="hold"/>
                                        <p:tgtEl>
                                          <p:spTgt spid="14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39">
                                            <p:txEl>
                                              <p:pRg st="4" end="4"/>
                                            </p:txEl>
                                          </p:spTgt>
                                        </p:tgtEl>
                                        <p:attrNameLst>
                                          <p:attrName>style.visibility</p:attrName>
                                        </p:attrNameLst>
                                      </p:cBhvr>
                                      <p:to>
                                        <p:strVal val="visible"/>
                                      </p:to>
                                    </p:set>
                                    <p:anim calcmode="lin" valueType="num">
                                      <p:cBhvr additive="base">
                                        <p:cTn id="31" dur="500" fill="hold"/>
                                        <p:tgtEl>
                                          <p:spTgt spid="143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3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Protecting Intellectual Property (continued)</a:t>
            </a:r>
          </a:p>
        </p:txBody>
      </p:sp>
      <p:sp>
        <p:nvSpPr>
          <p:cNvPr id="15363" name="Rectangle 3"/>
          <p:cNvSpPr>
            <a:spLocks noGrp="1" noChangeArrowheads="1"/>
          </p:cNvSpPr>
          <p:nvPr>
            <p:ph type="body" idx="1"/>
          </p:nvPr>
        </p:nvSpPr>
        <p:spPr/>
        <p:txBody>
          <a:bodyPr/>
          <a:lstStyle/>
          <a:p>
            <a:r>
              <a:rPr lang="en-US" sz="2800">
                <a:cs typeface="Times New Roman" pitchFamily="18" charset="0"/>
              </a:rPr>
              <a:t>One theory holds that a property right is a "natural right," to which individuals are justified for the products that result from their labor, including intellectual objects.</a:t>
            </a:r>
          </a:p>
          <a:p>
            <a:r>
              <a:rPr lang="en-US" sz="2800">
                <a:cs typeface="Times New Roman" pitchFamily="18" charset="0"/>
              </a:rPr>
              <a:t>Another theory views property rights as a social construct designed to encourage creators and inventors to bring forth their artistic works and inventions into the marketplace. </a:t>
            </a: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13</a:t>
            </a:fld>
            <a:endParaRPr lang="en-US">
              <a:solidFill>
                <a:srgbClr val="000000"/>
              </a:solidFill>
            </a:endParaRPr>
          </a:p>
        </p:txBody>
      </p:sp>
    </p:spTree>
    <p:extLst>
      <p:ext uri="{BB962C8B-B14F-4D97-AF65-F5344CB8AC3E}">
        <p14:creationId xmlns:p14="http://schemas.microsoft.com/office/powerpoint/2010/main" xmlns="" val="977249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cs typeface="Times New Roman" pitchFamily="18" charset="0"/>
              </a:rPr>
              <a:t>Software as Intellectual Property</a:t>
            </a:r>
            <a:r>
              <a:rPr lang="en-US"/>
              <a:t> </a:t>
            </a:r>
          </a:p>
        </p:txBody>
      </p:sp>
      <p:sp>
        <p:nvSpPr>
          <p:cNvPr id="16387"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Should computer programs be eligible for patent protection? </a:t>
            </a:r>
          </a:p>
          <a:p>
            <a:pPr>
              <a:lnSpc>
                <a:spcPct val="90000"/>
              </a:lnSpc>
            </a:pPr>
            <a:r>
              <a:rPr lang="en-US" sz="2800">
                <a:solidFill>
                  <a:srgbClr val="000000"/>
                </a:solidFill>
                <a:cs typeface="Times New Roman" pitchFamily="18" charset="0"/>
              </a:rPr>
              <a:t>Should they be protected by copyright law? </a:t>
            </a:r>
          </a:p>
          <a:p>
            <a:pPr>
              <a:lnSpc>
                <a:spcPct val="90000"/>
              </a:lnSpc>
            </a:pPr>
            <a:r>
              <a:rPr lang="en-US" sz="2800">
                <a:solidFill>
                  <a:srgbClr val="000000"/>
                </a:solidFill>
                <a:cs typeface="Times New Roman" pitchFamily="18" charset="0"/>
              </a:rPr>
              <a:t>Do they deserves both, or perhaps neither, kind of protection? </a:t>
            </a:r>
          </a:p>
          <a:p>
            <a:pPr>
              <a:lnSpc>
                <a:spcPct val="90000"/>
              </a:lnSpc>
            </a:pPr>
            <a:r>
              <a:rPr lang="en-US" sz="2800">
                <a:solidFill>
                  <a:srgbClr val="000000"/>
                </a:solidFill>
                <a:cs typeface="Times New Roman" pitchFamily="18" charset="0"/>
              </a:rPr>
              <a:t>Computer software consist of lines of programming code (or codified thought).</a:t>
            </a:r>
          </a:p>
          <a:p>
            <a:pPr>
              <a:lnSpc>
                <a:spcPct val="90000"/>
              </a:lnSpc>
            </a:pPr>
            <a:r>
              <a:rPr lang="en-US" sz="2800">
                <a:solidFill>
                  <a:srgbClr val="000000"/>
                </a:solidFill>
                <a:cs typeface="Times New Roman" pitchFamily="18" charset="0"/>
              </a:rPr>
              <a:t>It is not expressed or "fixed" in a tangible medium in a way that literary works are. </a:t>
            </a: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14</a:t>
            </a:fld>
            <a:endParaRPr lang="en-US">
              <a:solidFill>
                <a:srgbClr val="000000"/>
              </a:solidFill>
            </a:endParaRPr>
          </a:p>
        </p:txBody>
      </p:sp>
    </p:spTree>
    <p:extLst>
      <p:ext uri="{BB962C8B-B14F-4D97-AF65-F5344CB8AC3E}">
        <p14:creationId xmlns:p14="http://schemas.microsoft.com/office/powerpoint/2010/main" xmlns="" val="3636629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 calcmode="lin" valueType="num">
                                      <p:cBhvr additive="base">
                                        <p:cTn id="25" dur="500" fill="hold"/>
                                        <p:tgtEl>
                                          <p:spTgt spid="163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7">
                                            <p:txEl>
                                              <p:pRg st="4" end="4"/>
                                            </p:txEl>
                                          </p:spTgt>
                                        </p:tgtEl>
                                        <p:attrNameLst>
                                          <p:attrName>style.visibility</p:attrName>
                                        </p:attrNameLst>
                                      </p:cBhvr>
                                      <p:to>
                                        <p:strVal val="visible"/>
                                      </p:to>
                                    </p:set>
                                    <p:anim calcmode="lin" valueType="num">
                                      <p:cBhvr additive="base">
                                        <p:cTn id="31" dur="500" fill="hold"/>
                                        <p:tgtEl>
                                          <p:spTgt spid="163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3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Software as Intellectual Property (Continued)</a:t>
            </a:r>
          </a:p>
        </p:txBody>
      </p:sp>
      <p:sp>
        <p:nvSpPr>
          <p:cNvPr id="17411"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A program's </a:t>
            </a:r>
            <a:r>
              <a:rPr lang="en-US" sz="2800" i="1">
                <a:solidFill>
                  <a:srgbClr val="000000"/>
                </a:solidFill>
                <a:cs typeface="Times New Roman" pitchFamily="18" charset="0"/>
              </a:rPr>
              <a:t>source code</a:t>
            </a:r>
            <a:r>
              <a:rPr lang="en-US" sz="2800">
                <a:solidFill>
                  <a:srgbClr val="000000"/>
                </a:solidFill>
                <a:cs typeface="Times New Roman" pitchFamily="18" charset="0"/>
              </a:rPr>
              <a:t> consists of symbols.</a:t>
            </a:r>
          </a:p>
          <a:p>
            <a:pPr>
              <a:lnSpc>
                <a:spcPct val="90000"/>
              </a:lnSpc>
            </a:pPr>
            <a:r>
              <a:rPr lang="en-US" sz="2800">
                <a:solidFill>
                  <a:srgbClr val="000000"/>
                </a:solidFill>
                <a:cs typeface="Times New Roman" pitchFamily="18" charset="0"/>
              </a:rPr>
              <a:t>Its </a:t>
            </a:r>
            <a:r>
              <a:rPr lang="en-US" sz="2800" i="1">
                <a:solidFill>
                  <a:srgbClr val="000000"/>
                </a:solidFill>
                <a:cs typeface="Times New Roman" pitchFamily="18" charset="0"/>
              </a:rPr>
              <a:t>object code</a:t>
            </a:r>
            <a:r>
              <a:rPr lang="en-US" sz="2800">
                <a:solidFill>
                  <a:srgbClr val="000000"/>
                </a:solidFill>
                <a:cs typeface="Times New Roman" pitchFamily="18" charset="0"/>
              </a:rPr>
              <a:t> is made up of "executable images" that run on the computer's hardware after they have been converted from the original source code.</a:t>
            </a:r>
          </a:p>
          <a:p>
            <a:pPr>
              <a:lnSpc>
                <a:spcPct val="90000"/>
              </a:lnSpc>
            </a:pPr>
            <a:r>
              <a:rPr lang="en-US" sz="2800">
                <a:solidFill>
                  <a:srgbClr val="000000"/>
                </a:solidFill>
                <a:cs typeface="Times New Roman" pitchFamily="18" charset="0"/>
              </a:rPr>
              <a:t>Initially, it was not clear that software programs should be given copyright protection. </a:t>
            </a:r>
          </a:p>
          <a:p>
            <a:pPr>
              <a:lnSpc>
                <a:spcPct val="90000"/>
              </a:lnSpc>
            </a:pPr>
            <a:r>
              <a:rPr lang="en-US" sz="2800">
                <a:solidFill>
                  <a:srgbClr val="000000"/>
                </a:solidFill>
                <a:cs typeface="Times New Roman" pitchFamily="18" charset="0"/>
              </a:rPr>
              <a:t>Some argued that computer programs are more like inventions that can be patented.  </a:t>
            </a: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15</a:t>
            </a:fld>
            <a:endParaRPr lang="en-US">
              <a:solidFill>
                <a:srgbClr val="000000"/>
              </a:solidFill>
            </a:endParaRPr>
          </a:p>
        </p:txBody>
      </p:sp>
    </p:spTree>
    <p:extLst>
      <p:ext uri="{BB962C8B-B14F-4D97-AF65-F5344CB8AC3E}">
        <p14:creationId xmlns:p14="http://schemas.microsoft.com/office/powerpoint/2010/main" xmlns="" val="170046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Software as Intellectual Property (continued)</a:t>
            </a:r>
          </a:p>
        </p:txBody>
      </p:sp>
      <p:sp>
        <p:nvSpPr>
          <p:cNvPr id="18435"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Software programs also resemble algorithms, which, like mathematical ideas or "mental steps," are not eligible for patent protection.</a:t>
            </a:r>
          </a:p>
          <a:p>
            <a:pPr>
              <a:lnSpc>
                <a:spcPct val="90000"/>
              </a:lnSpc>
            </a:pPr>
            <a:r>
              <a:rPr lang="en-US" sz="2800">
                <a:solidFill>
                  <a:srgbClr val="000000"/>
                </a:solidFill>
                <a:cs typeface="Times New Roman" pitchFamily="18" charset="0"/>
              </a:rPr>
              <a:t>Initially, computer programs were eligible for neither copyright nor patent protection.</a:t>
            </a:r>
          </a:p>
          <a:p>
            <a:pPr>
              <a:lnSpc>
                <a:spcPct val="90000"/>
              </a:lnSpc>
            </a:pPr>
            <a:r>
              <a:rPr lang="en-US" sz="2800">
                <a:solidFill>
                  <a:srgbClr val="000000"/>
                </a:solidFill>
                <a:cs typeface="Times New Roman" pitchFamily="18" charset="0"/>
              </a:rPr>
              <a:t>Eventually, both copyright and patent protections were given to software programs.</a:t>
            </a:r>
            <a:r>
              <a:rPr lang="en-US" sz="2400">
                <a:solidFill>
                  <a:srgbClr val="000000"/>
                </a:solidFill>
                <a:cs typeface="Times New Roman" pitchFamily="18" charset="0"/>
              </a:rPr>
              <a:t> </a:t>
            </a:r>
            <a:endParaRPr lang="en-US" sz="24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16</a:t>
            </a:fld>
            <a:endParaRPr lang="en-US">
              <a:solidFill>
                <a:srgbClr val="000000"/>
              </a:solidFill>
            </a:endParaRPr>
          </a:p>
        </p:txBody>
      </p:sp>
    </p:spTree>
    <p:extLst>
      <p:ext uri="{BB962C8B-B14F-4D97-AF65-F5344CB8AC3E}">
        <p14:creationId xmlns:p14="http://schemas.microsoft.com/office/powerpoint/2010/main" xmlns="" val="71685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4000"/>
              <a:t>Intellectual Property Protection Schemes</a:t>
            </a:r>
          </a:p>
        </p:txBody>
      </p:sp>
      <p:sp>
        <p:nvSpPr>
          <p:cNvPr id="19459" name="Rectangle 3"/>
          <p:cNvSpPr>
            <a:spLocks noGrp="1" noChangeArrowheads="1"/>
          </p:cNvSpPr>
          <p:nvPr>
            <p:ph type="body" idx="1"/>
          </p:nvPr>
        </p:nvSpPr>
        <p:spPr/>
        <p:txBody>
          <a:bodyPr/>
          <a:lstStyle/>
          <a:p>
            <a:r>
              <a:rPr lang="en-US" sz="4000"/>
              <a:t>Four schemes:</a:t>
            </a:r>
          </a:p>
          <a:p>
            <a:r>
              <a:rPr lang="en-US" i="1">
                <a:cs typeface="Times New Roman" pitchFamily="18" charset="0"/>
              </a:rPr>
              <a:t>Copyright law</a:t>
            </a:r>
            <a:r>
              <a:rPr lang="en-US">
                <a:cs typeface="Times New Roman" pitchFamily="18" charset="0"/>
              </a:rPr>
              <a:t>;</a:t>
            </a:r>
            <a:endParaRPr lang="en-US" i="1">
              <a:cs typeface="Times New Roman" pitchFamily="18" charset="0"/>
            </a:endParaRPr>
          </a:p>
          <a:p>
            <a:r>
              <a:rPr lang="en-US" i="1">
                <a:cs typeface="Times New Roman" pitchFamily="18" charset="0"/>
              </a:rPr>
              <a:t>Patents</a:t>
            </a:r>
            <a:r>
              <a:rPr lang="en-US">
                <a:cs typeface="Times New Roman" pitchFamily="18" charset="0"/>
              </a:rPr>
              <a:t>;</a:t>
            </a:r>
            <a:endParaRPr lang="en-US" i="1">
              <a:cs typeface="Times New Roman" pitchFamily="18" charset="0"/>
            </a:endParaRPr>
          </a:p>
          <a:p>
            <a:r>
              <a:rPr lang="en-US" i="1">
                <a:cs typeface="Times New Roman" pitchFamily="18" charset="0"/>
              </a:rPr>
              <a:t>Trademarks</a:t>
            </a:r>
            <a:r>
              <a:rPr lang="en-US">
                <a:cs typeface="Times New Roman" pitchFamily="18" charset="0"/>
              </a:rPr>
              <a:t>;</a:t>
            </a:r>
            <a:endParaRPr lang="en-US" i="1">
              <a:cs typeface="Times New Roman" pitchFamily="18" charset="0"/>
            </a:endParaRPr>
          </a:p>
          <a:p>
            <a:r>
              <a:rPr lang="en-US" i="1">
                <a:cs typeface="Times New Roman" pitchFamily="18" charset="0"/>
              </a:rPr>
              <a:t>Trade secrets</a:t>
            </a:r>
            <a:r>
              <a:rPr lang="en-US">
                <a:cs typeface="Times New Roman" pitchFamily="18" charset="0"/>
              </a:rPr>
              <a:t>.</a:t>
            </a:r>
            <a:r>
              <a:rPr lang="en-US"/>
              <a:t> </a:t>
            </a:r>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17</a:t>
            </a:fld>
            <a:endParaRPr lang="en-US">
              <a:solidFill>
                <a:srgbClr val="000000"/>
              </a:solidFill>
            </a:endParaRPr>
          </a:p>
        </p:txBody>
      </p:sp>
    </p:spTree>
    <p:extLst>
      <p:ext uri="{BB962C8B-B14F-4D97-AF65-F5344CB8AC3E}">
        <p14:creationId xmlns:p14="http://schemas.microsoft.com/office/powerpoint/2010/main" xmlns="" val="1882368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 calcmode="lin" valueType="num">
                                      <p:cBhvr additive="base">
                                        <p:cTn id="25" dur="500" fill="hold"/>
                                        <p:tgtEl>
                                          <p:spTgt spid="194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59">
                                            <p:txEl>
                                              <p:pRg st="4" end="4"/>
                                            </p:txEl>
                                          </p:spTgt>
                                        </p:tgtEl>
                                        <p:attrNameLst>
                                          <p:attrName>style.visibility</p:attrName>
                                        </p:attrNameLst>
                                      </p:cBhvr>
                                      <p:to>
                                        <p:strVal val="visible"/>
                                      </p:to>
                                    </p:set>
                                    <p:anim calcmode="lin" valueType="num">
                                      <p:cBhvr additive="base">
                                        <p:cTn id="31" dur="500" fill="hold"/>
                                        <p:tgtEl>
                                          <p:spTgt spid="194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4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cs typeface="Times New Roman" pitchFamily="18" charset="0"/>
              </a:rPr>
              <a:t>Copyright Protection</a:t>
            </a:r>
            <a:r>
              <a:rPr lang="en-US"/>
              <a:t> </a:t>
            </a:r>
          </a:p>
        </p:txBody>
      </p:sp>
      <p:sp>
        <p:nvSpPr>
          <p:cNvPr id="20483" name="Rectangle 3"/>
          <p:cNvSpPr>
            <a:spLocks noGrp="1" noChangeArrowheads="1"/>
          </p:cNvSpPr>
          <p:nvPr>
            <p:ph type="body" idx="1"/>
          </p:nvPr>
        </p:nvSpPr>
        <p:spPr/>
        <p:txBody>
          <a:bodyPr/>
          <a:lstStyle/>
          <a:p>
            <a:pPr>
              <a:lnSpc>
                <a:spcPct val="90000"/>
              </a:lnSpc>
            </a:pPr>
            <a:r>
              <a:rPr lang="en-US" sz="2800">
                <a:cs typeface="Times New Roman" pitchFamily="18" charset="0"/>
              </a:rPr>
              <a:t>Copyright law in the Anglo-American world was enacted in response to concerns about certain uses of printing-press technology. </a:t>
            </a:r>
          </a:p>
          <a:p>
            <a:pPr>
              <a:lnSpc>
                <a:spcPct val="90000"/>
              </a:lnSpc>
            </a:pPr>
            <a:r>
              <a:rPr lang="en-US" sz="2800">
                <a:cs typeface="Times New Roman" pitchFamily="18" charset="0"/>
              </a:rPr>
              <a:t>There were concerns about the widespread publishing of pamphlets made possible by the printing press, because: </a:t>
            </a:r>
          </a:p>
          <a:p>
            <a:pPr>
              <a:lnSpc>
                <a:spcPct val="90000"/>
              </a:lnSpc>
            </a:pPr>
            <a:r>
              <a:rPr lang="en-US" sz="2400">
                <a:cs typeface="Times New Roman" pitchFamily="18" charset="0"/>
              </a:rPr>
              <a:t>the British monarchy wanted to control the spread of "subversive" and "heretical" works printed; and</a:t>
            </a:r>
          </a:p>
          <a:p>
            <a:pPr>
              <a:lnSpc>
                <a:spcPct val="90000"/>
              </a:lnSpc>
            </a:pPr>
            <a:r>
              <a:rPr lang="en-US" sz="2400">
                <a:cs typeface="Times New Roman" pitchFamily="18" charset="0"/>
              </a:rPr>
              <a:t>authors wanted to protect their creative works from being reproduced without their permission. </a:t>
            </a:r>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18</a:t>
            </a:fld>
            <a:endParaRPr lang="en-US">
              <a:solidFill>
                <a:srgbClr val="000000"/>
              </a:solidFill>
            </a:endParaRPr>
          </a:p>
        </p:txBody>
      </p:sp>
    </p:spTree>
    <p:extLst>
      <p:ext uri="{BB962C8B-B14F-4D97-AF65-F5344CB8AC3E}">
        <p14:creationId xmlns:p14="http://schemas.microsoft.com/office/powerpoint/2010/main" xmlns="" val="3208431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483">
                                            <p:txEl>
                                              <p:pRg st="3" end="3"/>
                                            </p:txEl>
                                          </p:spTgt>
                                        </p:tgtEl>
                                        <p:attrNameLst>
                                          <p:attrName>style.visibility</p:attrName>
                                        </p:attrNameLst>
                                      </p:cBhvr>
                                      <p:to>
                                        <p:strVal val="visible"/>
                                      </p:to>
                                    </p:set>
                                    <p:anim calcmode="lin" valueType="num">
                                      <p:cBhvr additive="base">
                                        <p:cTn id="25" dur="500" fill="hold"/>
                                        <p:tgtEl>
                                          <p:spTgt spid="204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4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cs typeface="Times New Roman" pitchFamily="18" charset="0"/>
              </a:rPr>
              <a:t>Evolution of Copyright Law in the U.S.</a:t>
            </a:r>
            <a:endParaRPr lang="en-US"/>
          </a:p>
        </p:txBody>
      </p:sp>
      <p:sp>
        <p:nvSpPr>
          <p:cNvPr id="23555" name="Rectangle 3"/>
          <p:cNvSpPr>
            <a:spLocks noGrp="1" noChangeArrowheads="1"/>
          </p:cNvSpPr>
          <p:nvPr>
            <p:ph type="body" idx="1"/>
          </p:nvPr>
        </p:nvSpPr>
        <p:spPr/>
        <p:txBody>
          <a:bodyPr/>
          <a:lstStyle/>
          <a:p>
            <a:pPr>
              <a:lnSpc>
                <a:spcPct val="80000"/>
              </a:lnSpc>
            </a:pPr>
            <a:r>
              <a:rPr lang="en-US" sz="2800">
                <a:solidFill>
                  <a:srgbClr val="000000"/>
                </a:solidFill>
                <a:cs typeface="Times New Roman" pitchFamily="18" charset="0"/>
              </a:rPr>
              <a:t>The first copyright law was enacted in 1790. </a:t>
            </a:r>
          </a:p>
          <a:p>
            <a:pPr>
              <a:lnSpc>
                <a:spcPct val="80000"/>
              </a:lnSpc>
            </a:pPr>
            <a:r>
              <a:rPr lang="en-US" sz="2800">
                <a:solidFill>
                  <a:srgbClr val="000000"/>
                </a:solidFill>
                <a:cs typeface="Times New Roman" pitchFamily="18" charset="0"/>
              </a:rPr>
              <a:t>It applied primarily to books, maps, and charts. </a:t>
            </a:r>
          </a:p>
          <a:p>
            <a:pPr>
              <a:lnSpc>
                <a:spcPct val="80000"/>
              </a:lnSpc>
            </a:pPr>
            <a:r>
              <a:rPr lang="en-US" sz="2800">
                <a:solidFill>
                  <a:srgbClr val="000000"/>
                </a:solidFill>
                <a:cs typeface="Times New Roman" pitchFamily="18" charset="0"/>
              </a:rPr>
              <a:t>The law was later extended to include newer forms of media such as photography, movies, audio recordings, and so forth. </a:t>
            </a:r>
          </a:p>
          <a:p>
            <a:pPr>
              <a:lnSpc>
                <a:spcPct val="80000"/>
              </a:lnSpc>
            </a:pPr>
            <a:r>
              <a:rPr lang="en-US" sz="2800">
                <a:solidFill>
                  <a:srgbClr val="000000"/>
                </a:solidFill>
                <a:cs typeface="Times New Roman" pitchFamily="18" charset="0"/>
              </a:rPr>
              <a:t>In 1909, the copyright law was amended to include any "form that could be seen and read visually" by humans. </a:t>
            </a:r>
          </a:p>
          <a:p>
            <a:pPr lvl="1">
              <a:lnSpc>
                <a:spcPct val="80000"/>
              </a:lnSpc>
            </a:pPr>
            <a:r>
              <a:rPr lang="en-US" sz="2400">
                <a:solidFill>
                  <a:srgbClr val="000000"/>
                </a:solidFill>
                <a:cs typeface="Times New Roman" pitchFamily="18" charset="0"/>
              </a:rPr>
              <a:t>This change was in response to a new technology: the player piano. </a:t>
            </a:r>
            <a:endParaRPr lang="en-US" sz="24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19</a:t>
            </a:fld>
            <a:endParaRPr lang="en-US">
              <a:solidFill>
                <a:srgbClr val="000000"/>
              </a:solidFill>
            </a:endParaRPr>
          </a:p>
        </p:txBody>
      </p:sp>
    </p:spTree>
    <p:extLst>
      <p:ext uri="{BB962C8B-B14F-4D97-AF65-F5344CB8AC3E}">
        <p14:creationId xmlns:p14="http://schemas.microsoft.com/office/powerpoint/2010/main" xmlns="" val="816967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555">
                                            <p:txEl>
                                              <p:pRg st="3" end="3"/>
                                            </p:txEl>
                                          </p:spTgt>
                                        </p:tgtEl>
                                        <p:attrNameLst>
                                          <p:attrName>style.visibility</p:attrName>
                                        </p:attrNameLst>
                                      </p:cBhvr>
                                      <p:to>
                                        <p:strVal val="visible"/>
                                      </p:to>
                                    </p:set>
                                    <p:anim calcmode="lin" valueType="num">
                                      <p:cBhvr additive="base">
                                        <p:cTn id="25" dur="500" fill="hold"/>
                                        <p:tgtEl>
                                          <p:spTgt spid="235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555">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3555">
                                            <p:txEl>
                                              <p:pRg st="4" end="4"/>
                                            </p:txEl>
                                          </p:spTgt>
                                        </p:tgtEl>
                                        <p:attrNameLst>
                                          <p:attrName>style.visibility</p:attrName>
                                        </p:attrNameLst>
                                      </p:cBhvr>
                                      <p:to>
                                        <p:strVal val="visible"/>
                                      </p:to>
                                    </p:set>
                                    <p:anim calcmode="lin" valueType="num">
                                      <p:cBhvr additive="base">
                                        <p:cTn id="29" dur="500" fill="hold"/>
                                        <p:tgtEl>
                                          <p:spTgt spid="23555">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35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marL="0" indent="0" algn="ctr">
              <a:buNone/>
            </a:pPr>
            <a:r>
              <a:rPr lang="tr-TR" sz="6000" dirty="0" smtClean="0"/>
              <a:t>TOPIC_07</a:t>
            </a:r>
          </a:p>
          <a:p>
            <a:pPr marL="0" indent="0" algn="ctr">
              <a:buNone/>
            </a:pPr>
            <a:r>
              <a:rPr lang="tr-TR" sz="5400" dirty="0" smtClean="0"/>
              <a:t>Intellectual </a:t>
            </a:r>
            <a:r>
              <a:rPr lang="en-US" sz="5400" dirty="0" smtClean="0"/>
              <a:t>property</a:t>
            </a:r>
            <a:endParaRPr lang="en-US" sz="5400" dirty="0"/>
          </a:p>
        </p:txBody>
      </p:sp>
      <p:sp>
        <p:nvSpPr>
          <p:cNvPr id="3" name="Dikdörtgen 2"/>
          <p:cNvSpPr/>
          <p:nvPr/>
        </p:nvSpPr>
        <p:spPr>
          <a:xfrm>
            <a:off x="467544" y="5487615"/>
            <a:ext cx="2761140" cy="461665"/>
          </a:xfrm>
          <a:prstGeom prst="rect">
            <a:avLst/>
          </a:prstGeom>
        </p:spPr>
        <p:txBody>
          <a:bodyPr wrap="none">
            <a:spAutoFit/>
          </a:bodyPr>
          <a:lstStyle/>
          <a:p>
            <a:pPr marL="274320" lvl="0" indent="-274320">
              <a:spcBef>
                <a:spcPct val="20000"/>
              </a:spcBef>
              <a:buClr>
                <a:srgbClr val="31B6FD"/>
              </a:buClr>
              <a:buSzPct val="100000"/>
              <a:buFont typeface="Symbol" pitchFamily="18" charset="2"/>
              <a:buChar char=""/>
            </a:pPr>
            <a:r>
              <a:rPr lang="tr-TR" sz="2400" dirty="0">
                <a:solidFill>
                  <a:srgbClr val="073E87"/>
                </a:solidFill>
              </a:rPr>
              <a:t>Tavani, Chapt. 8,9</a:t>
            </a:r>
            <a:endParaRPr lang="en-US" sz="2400" dirty="0">
              <a:solidFill>
                <a:srgbClr val="073E87"/>
              </a:solidFill>
            </a:endParaRPr>
          </a:p>
        </p:txBody>
      </p:sp>
      <p:sp>
        <p:nvSpPr>
          <p:cNvPr id="4" name="Slayt Numarası Yer Tutucusu 3"/>
          <p:cNvSpPr>
            <a:spLocks noGrp="1"/>
          </p:cNvSpPr>
          <p:nvPr>
            <p:ph type="sldNum" sz="quarter" idx="12"/>
          </p:nvPr>
        </p:nvSpPr>
        <p:spPr/>
        <p:txBody>
          <a:bodyPr/>
          <a:lstStyle/>
          <a:p>
            <a:fld id="{DA2A2A61-A6BC-456C-8D86-F13C5A13D74B}" type="slidenum">
              <a:rPr lang="en-US" smtClean="0"/>
              <a:pPr/>
              <a:t>2</a:t>
            </a:fld>
            <a:endParaRPr lang="en-US"/>
          </a:p>
        </p:txBody>
      </p:sp>
    </p:spTree>
    <p:extLst>
      <p:ext uri="{BB962C8B-B14F-4D97-AF65-F5344CB8AC3E}">
        <p14:creationId xmlns:p14="http://schemas.microsoft.com/office/powerpoint/2010/main" xmlns="" val="4220426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cs typeface="Times New Roman" pitchFamily="18" charset="0"/>
              </a:rPr>
              <a:t>Evolution of Copyright Law in the U.S. (Continued)</a:t>
            </a:r>
          </a:p>
        </p:txBody>
      </p:sp>
      <p:sp>
        <p:nvSpPr>
          <p:cNvPr id="24579" name="Rectangle 3"/>
          <p:cNvSpPr>
            <a:spLocks noGrp="1" noChangeArrowheads="1"/>
          </p:cNvSpPr>
          <p:nvPr>
            <p:ph type="body" idx="1"/>
          </p:nvPr>
        </p:nvSpPr>
        <p:spPr/>
        <p:txBody>
          <a:bodyPr/>
          <a:lstStyle/>
          <a:p>
            <a:pPr>
              <a:lnSpc>
                <a:spcPct val="80000"/>
              </a:lnSpc>
            </a:pPr>
            <a:r>
              <a:rPr lang="en-US" sz="2800">
                <a:solidFill>
                  <a:srgbClr val="000000"/>
                </a:solidFill>
                <a:cs typeface="Times New Roman" pitchFamily="18" charset="0"/>
              </a:rPr>
              <a:t>The 1908 change was prompted by a case in 1908 involving a song that was copied onto a perforated piano music roll. </a:t>
            </a:r>
          </a:p>
          <a:p>
            <a:pPr>
              <a:lnSpc>
                <a:spcPct val="80000"/>
              </a:lnSpc>
            </a:pPr>
            <a:r>
              <a:rPr lang="en-US" sz="2800">
                <a:solidFill>
                  <a:srgbClr val="000000"/>
                </a:solidFill>
                <a:cs typeface="Times New Roman" pitchFamily="18" charset="0"/>
              </a:rPr>
              <a:t>Since the musical copy could not be read visually (by humans) from the piano roll, the copy was not considered a violation of the song's copyright. </a:t>
            </a:r>
          </a:p>
          <a:p>
            <a:pPr>
              <a:lnSpc>
                <a:spcPct val="80000"/>
              </a:lnSpc>
            </a:pPr>
            <a:r>
              <a:rPr lang="en-US" sz="2800">
                <a:solidFill>
                  <a:srgbClr val="000000"/>
                </a:solidFill>
                <a:cs typeface="Times New Roman" pitchFamily="18" charset="0"/>
              </a:rPr>
              <a:t>The "machine readable" vs. "human readable" distinction had implications for decisions about whether software programs could qualify for copyright protection. </a:t>
            </a: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xmlns="" val="2398258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cs typeface="Times New Roman" pitchFamily="18" charset="0"/>
              </a:rPr>
              <a:t>Evolution of Copyright Law in the U.S. (Continued)</a:t>
            </a:r>
          </a:p>
        </p:txBody>
      </p:sp>
      <p:sp>
        <p:nvSpPr>
          <p:cNvPr id="25603" name="Rectangle 3"/>
          <p:cNvSpPr>
            <a:spLocks noGrp="1" noChangeArrowheads="1"/>
          </p:cNvSpPr>
          <p:nvPr>
            <p:ph type="body" idx="1"/>
          </p:nvPr>
        </p:nvSpPr>
        <p:spPr/>
        <p:txBody>
          <a:bodyPr/>
          <a:lstStyle/>
          <a:p>
            <a:pPr>
              <a:lnSpc>
                <a:spcPct val="90000"/>
              </a:lnSpc>
            </a:pPr>
            <a:r>
              <a:rPr lang="en-US">
                <a:solidFill>
                  <a:srgbClr val="000000"/>
                </a:solidFill>
                <a:cs typeface="Times New Roman" pitchFamily="18" charset="0"/>
              </a:rPr>
              <a:t>A software program’s source code can be read by humans.</a:t>
            </a:r>
          </a:p>
          <a:p>
            <a:pPr>
              <a:lnSpc>
                <a:spcPct val="90000"/>
              </a:lnSpc>
            </a:pPr>
            <a:r>
              <a:rPr lang="en-US">
                <a:solidFill>
                  <a:srgbClr val="000000"/>
                </a:solidFill>
                <a:cs typeface="Times New Roman" pitchFamily="18" charset="0"/>
              </a:rPr>
              <a:t>Its "executable code," which "runs" on a computer, cannot be read by humans. </a:t>
            </a:r>
          </a:p>
          <a:p>
            <a:pPr>
              <a:lnSpc>
                <a:spcPct val="90000"/>
              </a:lnSpc>
            </a:pPr>
            <a:r>
              <a:rPr lang="en-US">
                <a:solidFill>
                  <a:srgbClr val="000000"/>
                </a:solidFill>
                <a:cs typeface="Times New Roman" pitchFamily="18" charset="0"/>
              </a:rPr>
              <a:t>Beginning in the 1960s, arguments were made that computer programs should be eligible for copyright protection.</a:t>
            </a:r>
          </a:p>
          <a:p>
            <a:pPr>
              <a:lnSpc>
                <a:spcPct val="90000"/>
              </a:lnSpc>
            </a:pPr>
            <a:endParaRPr lang="en-US"/>
          </a:p>
          <a:p>
            <a:pPr>
              <a:lnSpc>
                <a:spcPct val="90000"/>
              </a:lnSpc>
            </a:pPr>
            <a:endParaRPr lang="en-US"/>
          </a:p>
          <a:p>
            <a:pPr>
              <a:lnSpc>
                <a:spcPct val="90000"/>
              </a:lnSpc>
            </a:pPr>
            <a:endParaRPr lang="en-US"/>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21</a:t>
            </a:fld>
            <a:endParaRPr lang="en-US">
              <a:solidFill>
                <a:srgbClr val="000000"/>
              </a:solidFill>
            </a:endParaRPr>
          </a:p>
        </p:txBody>
      </p:sp>
    </p:spTree>
    <p:extLst>
      <p:ext uri="{BB962C8B-B14F-4D97-AF65-F5344CB8AC3E}">
        <p14:creationId xmlns:p14="http://schemas.microsoft.com/office/powerpoint/2010/main" xmlns="" val="648233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 calcmode="lin" valueType="num">
                                      <p:cBhvr additive="base">
                                        <p:cTn id="19" dur="500" fill="hold"/>
                                        <p:tgtEl>
                                          <p:spTgt spid="256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cs typeface="Times New Roman" pitchFamily="18" charset="0"/>
              </a:rPr>
              <a:t>Evolution of Copyright Law in the U.S. (Continued)</a:t>
            </a:r>
          </a:p>
        </p:txBody>
      </p:sp>
      <p:sp>
        <p:nvSpPr>
          <p:cNvPr id="26627" name="Rectangle 3"/>
          <p:cNvSpPr>
            <a:spLocks noGrp="1" noChangeArrowheads="1"/>
          </p:cNvSpPr>
          <p:nvPr>
            <p:ph type="body" idx="1"/>
          </p:nvPr>
        </p:nvSpPr>
        <p:spPr/>
        <p:txBody>
          <a:bodyPr/>
          <a:lstStyle/>
          <a:p>
            <a:r>
              <a:rPr lang="en-US" sz="2800">
                <a:cs typeface="Times New Roman" pitchFamily="18" charset="0"/>
              </a:rPr>
              <a:t>Copyright law was significantly modified again in 1976. </a:t>
            </a:r>
          </a:p>
          <a:p>
            <a:r>
              <a:rPr lang="en-US" sz="2800">
                <a:cs typeface="Times New Roman" pitchFamily="18" charset="0"/>
              </a:rPr>
              <a:t>Under the 1976 Copyright Act, computer programs still did not clearly satisfy the requirements necessary for making them eligible for copyright protection. </a:t>
            </a:r>
          </a:p>
          <a:p>
            <a:r>
              <a:rPr lang="en-US" sz="2800">
                <a:cs typeface="Times New Roman" pitchFamily="18" charset="0"/>
              </a:rPr>
              <a:t>The Copyright Act was amended again in 1980 to address the status of software programs. </a:t>
            </a: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22</a:t>
            </a:fld>
            <a:endParaRPr lang="en-US">
              <a:solidFill>
                <a:srgbClr val="000000"/>
              </a:solidFill>
            </a:endParaRPr>
          </a:p>
        </p:txBody>
      </p:sp>
    </p:spTree>
    <p:extLst>
      <p:ext uri="{BB962C8B-B14F-4D97-AF65-F5344CB8AC3E}">
        <p14:creationId xmlns:p14="http://schemas.microsoft.com/office/powerpoint/2010/main" xmlns="" val="1472943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cs typeface="Times New Roman" pitchFamily="18" charset="0"/>
              </a:rPr>
              <a:t>Evolution of Copyright Law in the U.S. (Continued)</a:t>
            </a:r>
          </a:p>
        </p:txBody>
      </p:sp>
      <p:sp>
        <p:nvSpPr>
          <p:cNvPr id="27651" name="Rectangle 3"/>
          <p:cNvSpPr>
            <a:spLocks noGrp="1" noChangeArrowheads="1"/>
          </p:cNvSpPr>
          <p:nvPr>
            <p:ph type="body" idx="1"/>
          </p:nvPr>
        </p:nvSpPr>
        <p:spPr/>
        <p:txBody>
          <a:bodyPr/>
          <a:lstStyle/>
          <a:p>
            <a:pPr>
              <a:lnSpc>
                <a:spcPct val="90000"/>
              </a:lnSpc>
            </a:pPr>
            <a:r>
              <a:rPr lang="en-US" sz="3600">
                <a:cs typeface="Times New Roman" pitchFamily="18" charset="0"/>
              </a:rPr>
              <a:t>In 1976, the concept of a literary work was extended to include:</a:t>
            </a:r>
          </a:p>
          <a:p>
            <a:pPr>
              <a:lnSpc>
                <a:spcPct val="90000"/>
              </a:lnSpc>
            </a:pPr>
            <a:r>
              <a:rPr lang="en-US">
                <a:cs typeface="Times New Roman" pitchFamily="18" charset="0"/>
              </a:rPr>
              <a:t>programs, </a:t>
            </a:r>
          </a:p>
          <a:p>
            <a:pPr>
              <a:lnSpc>
                <a:spcPct val="90000"/>
              </a:lnSpc>
            </a:pPr>
            <a:r>
              <a:rPr lang="en-US">
                <a:cs typeface="Times New Roman" pitchFamily="18" charset="0"/>
              </a:rPr>
              <a:t>computers, </a:t>
            </a:r>
          </a:p>
          <a:p>
            <a:pPr>
              <a:lnSpc>
                <a:spcPct val="90000"/>
              </a:lnSpc>
            </a:pPr>
            <a:r>
              <a:rPr lang="en-US">
                <a:cs typeface="Times New Roman" pitchFamily="18" charset="0"/>
              </a:rPr>
              <a:t>databases that "exhibit authorship." </a:t>
            </a:r>
            <a:endParaRPr lang="en-US"/>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23</a:t>
            </a:fld>
            <a:endParaRPr lang="en-US">
              <a:solidFill>
                <a:srgbClr val="000000"/>
              </a:solidFill>
            </a:endParaRPr>
          </a:p>
        </p:txBody>
      </p:sp>
    </p:spTree>
    <p:extLst>
      <p:ext uri="{BB962C8B-B14F-4D97-AF65-F5344CB8AC3E}">
        <p14:creationId xmlns:p14="http://schemas.microsoft.com/office/powerpoint/2010/main" xmlns="" val="2430120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4000">
                <a:cs typeface="Times New Roman" pitchFamily="18" charset="0"/>
              </a:rPr>
              <a:t>Evolution of Copyright Law in the U.S. (Continued)</a:t>
            </a:r>
          </a:p>
        </p:txBody>
      </p:sp>
      <p:sp>
        <p:nvSpPr>
          <p:cNvPr id="80899" name="Rectangle 3"/>
          <p:cNvSpPr>
            <a:spLocks noGrp="1" noChangeArrowheads="1"/>
          </p:cNvSpPr>
          <p:nvPr>
            <p:ph type="body" idx="1"/>
          </p:nvPr>
        </p:nvSpPr>
        <p:spPr/>
        <p:txBody>
          <a:bodyPr/>
          <a:lstStyle/>
          <a:p>
            <a:r>
              <a:rPr lang="en-US" sz="2800">
                <a:cs typeface="Times New Roman" pitchFamily="18" charset="0"/>
              </a:rPr>
              <a:t>A computer program was defined under the US Copyright Act as: </a:t>
            </a:r>
          </a:p>
          <a:p>
            <a:pPr lvl="1">
              <a:buFont typeface="Wingdings" pitchFamily="2" charset="2"/>
              <a:buNone/>
            </a:pPr>
            <a:r>
              <a:rPr lang="en-US" sz="2400">
                <a:cs typeface="Times New Roman" pitchFamily="18" charset="0"/>
              </a:rPr>
              <a:t>   a set of statements or instructions to be used directly in a computer in order to bring about certain results. </a:t>
            </a:r>
          </a:p>
          <a:p>
            <a:r>
              <a:rPr lang="en-US" sz="2800">
                <a:cs typeface="Times New Roman" pitchFamily="18" charset="0"/>
              </a:rPr>
              <a:t>To get a copyright for a computer program, the author had to show that the program contained an </a:t>
            </a:r>
            <a:r>
              <a:rPr lang="en-US" sz="2800" i="1">
                <a:cs typeface="Times New Roman" pitchFamily="18" charset="0"/>
              </a:rPr>
              <a:t>original expression of ideas</a:t>
            </a:r>
            <a:r>
              <a:rPr lang="en-US" sz="2800">
                <a:cs typeface="Times New Roman" pitchFamily="18" charset="0"/>
              </a:rPr>
              <a:t> and not simply the ideas themselves</a:t>
            </a: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24</a:t>
            </a:fld>
            <a:endParaRPr lang="en-US">
              <a:solidFill>
                <a:srgbClr val="000000"/>
              </a:solidFill>
            </a:endParaRPr>
          </a:p>
        </p:txBody>
      </p:sp>
    </p:spTree>
    <p:extLst>
      <p:ext uri="{BB962C8B-B14F-4D97-AF65-F5344CB8AC3E}">
        <p14:creationId xmlns:p14="http://schemas.microsoft.com/office/powerpoint/2010/main" xmlns="" val="3592871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fade">
                                      <p:cBhvr>
                                        <p:cTn id="7" dur="20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899">
                                            <p:txEl>
                                              <p:pRg st="0" end="0"/>
                                            </p:txEl>
                                          </p:spTgt>
                                        </p:tgtEl>
                                        <p:attrNameLst>
                                          <p:attrName>style.visibility</p:attrName>
                                        </p:attrNameLst>
                                      </p:cBhvr>
                                      <p:to>
                                        <p:strVal val="visible"/>
                                      </p:to>
                                    </p:set>
                                    <p:animEffect transition="in" filter="fade">
                                      <p:cBhvr>
                                        <p:cTn id="12" dur="2000"/>
                                        <p:tgtEl>
                                          <p:spTgt spid="80899">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899">
                                            <p:txEl>
                                              <p:pRg st="1" end="1"/>
                                            </p:txEl>
                                          </p:spTgt>
                                        </p:tgtEl>
                                        <p:attrNameLst>
                                          <p:attrName>style.visibility</p:attrName>
                                        </p:attrNameLst>
                                      </p:cBhvr>
                                      <p:to>
                                        <p:strVal val="visible"/>
                                      </p:to>
                                    </p:set>
                                    <p:animEffect transition="in" filter="fade">
                                      <p:cBhvr>
                                        <p:cTn id="15" dur="2000"/>
                                        <p:tgtEl>
                                          <p:spTgt spid="8089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0899">
                                            <p:txEl>
                                              <p:pRg st="2" end="2"/>
                                            </p:txEl>
                                          </p:spTgt>
                                        </p:tgtEl>
                                        <p:attrNameLst>
                                          <p:attrName>style.visibility</p:attrName>
                                        </p:attrNameLst>
                                      </p:cBhvr>
                                      <p:to>
                                        <p:strVal val="visible"/>
                                      </p:to>
                                    </p:set>
                                    <p:animEffect transition="in" filter="fade">
                                      <p:cBhvr>
                                        <p:cTn id="20" dur="2000"/>
                                        <p:tgtEl>
                                          <p:spTgt spid="80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P spid="8089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cs typeface="Times New Roman" pitchFamily="18" charset="0"/>
              </a:rPr>
              <a:t>Evolution of Copyright Law in the U.S. (Continued)</a:t>
            </a:r>
          </a:p>
        </p:txBody>
      </p:sp>
      <p:sp>
        <p:nvSpPr>
          <p:cNvPr id="28675" name="Rectangle 3"/>
          <p:cNvSpPr>
            <a:spLocks noGrp="1" noChangeArrowheads="1"/>
          </p:cNvSpPr>
          <p:nvPr>
            <p:ph type="body" idx="1"/>
          </p:nvPr>
        </p:nvSpPr>
        <p:spPr/>
        <p:txBody>
          <a:bodyPr/>
          <a:lstStyle/>
          <a:p>
            <a:r>
              <a:rPr lang="en-US" sz="2800">
                <a:solidFill>
                  <a:srgbClr val="000000"/>
                </a:solidFill>
                <a:cs typeface="Times New Roman" pitchFamily="18" charset="0"/>
              </a:rPr>
              <a:t>The Copyright Act was amended in 1984 with the Semiconductor Chip Protection Act. </a:t>
            </a:r>
          </a:p>
          <a:p>
            <a:r>
              <a:rPr lang="en-US" sz="2800">
                <a:solidFill>
                  <a:srgbClr val="000000"/>
                </a:solidFill>
                <a:cs typeface="Times New Roman" pitchFamily="18" charset="0"/>
              </a:rPr>
              <a:t>In the early 1990s, some argued that the "look and feel" of software, as well as the software code itself, should be copyrightable. </a:t>
            </a:r>
          </a:p>
          <a:p>
            <a:r>
              <a:rPr lang="en-US" sz="2800">
                <a:solidFill>
                  <a:srgbClr val="000000"/>
                </a:solidFill>
                <a:cs typeface="Times New Roman" pitchFamily="18" charset="0"/>
              </a:rPr>
              <a:t>They claimed that the user interface, which consists of features such as icons and pull-down menus, should also be protected by copyright law. </a:t>
            </a: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25</a:t>
            </a:fld>
            <a:endParaRPr lang="en-US">
              <a:solidFill>
                <a:srgbClr val="000000"/>
              </a:solidFill>
            </a:endParaRPr>
          </a:p>
        </p:txBody>
      </p:sp>
    </p:spTree>
    <p:extLst>
      <p:ext uri="{BB962C8B-B14F-4D97-AF65-F5344CB8AC3E}">
        <p14:creationId xmlns:p14="http://schemas.microsoft.com/office/powerpoint/2010/main" xmlns="" val="2922160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cs typeface="Times New Roman" pitchFamily="18" charset="0"/>
              </a:rPr>
              <a:t>What Does Copyright Law Protect?</a:t>
            </a:r>
            <a:r>
              <a:rPr lang="en-US" b="1"/>
              <a:t> </a:t>
            </a:r>
          </a:p>
        </p:txBody>
      </p:sp>
      <p:sp>
        <p:nvSpPr>
          <p:cNvPr id="34819" name="Rectangle 3"/>
          <p:cNvSpPr>
            <a:spLocks noGrp="1" noChangeArrowheads="1"/>
          </p:cNvSpPr>
          <p:nvPr>
            <p:ph type="body" idx="1"/>
          </p:nvPr>
        </p:nvSpPr>
        <p:spPr/>
        <p:txBody>
          <a:bodyPr/>
          <a:lstStyle/>
          <a:p>
            <a:pPr>
              <a:lnSpc>
                <a:spcPct val="90000"/>
              </a:lnSpc>
            </a:pPr>
            <a:r>
              <a:rPr lang="en-US" sz="2800">
                <a:cs typeface="Times New Roman" pitchFamily="18" charset="0"/>
              </a:rPr>
              <a:t>A copyright is a legal form of protection given to a "person" or author. </a:t>
            </a:r>
          </a:p>
          <a:p>
            <a:pPr>
              <a:lnSpc>
                <a:spcPct val="90000"/>
              </a:lnSpc>
            </a:pPr>
            <a:r>
              <a:rPr lang="en-US" sz="2800">
                <a:cs typeface="Times New Roman" pitchFamily="18" charset="0"/>
              </a:rPr>
              <a:t>The author can be an entity such as organization or a corporation, such as Microsoft, as well as an individual. </a:t>
            </a:r>
          </a:p>
          <a:p>
            <a:pPr>
              <a:lnSpc>
                <a:spcPct val="90000"/>
              </a:lnSpc>
            </a:pPr>
            <a:r>
              <a:rPr lang="en-US" sz="2800">
                <a:cs typeface="Times New Roman" pitchFamily="18" charset="0"/>
              </a:rPr>
              <a:t>A copyright protection is given for the expression of an idea such as a book, poem, musical composition, photograph, dance movement, motion pictures, audiovisual works, or computer software. </a:t>
            </a:r>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26</a:t>
            </a:fld>
            <a:endParaRPr lang="en-US">
              <a:solidFill>
                <a:srgbClr val="000000"/>
              </a:solidFill>
            </a:endParaRPr>
          </a:p>
        </p:txBody>
      </p:sp>
    </p:spTree>
    <p:extLst>
      <p:ext uri="{BB962C8B-B14F-4D97-AF65-F5344CB8AC3E}">
        <p14:creationId xmlns:p14="http://schemas.microsoft.com/office/powerpoint/2010/main" xmlns="" val="123114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additive="base">
                                        <p:cTn id="19" dur="500" fill="hold"/>
                                        <p:tgtEl>
                                          <p:spTgt spid="34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Copyright Protection (Continued)</a:t>
            </a:r>
          </a:p>
        </p:txBody>
      </p:sp>
      <p:sp>
        <p:nvSpPr>
          <p:cNvPr id="35843" name="Rectangle 3"/>
          <p:cNvSpPr>
            <a:spLocks noGrp="1" noChangeArrowheads="1"/>
          </p:cNvSpPr>
          <p:nvPr>
            <p:ph type="body" idx="1"/>
          </p:nvPr>
        </p:nvSpPr>
        <p:spPr/>
        <p:txBody>
          <a:bodyPr/>
          <a:lstStyle/>
          <a:p>
            <a:r>
              <a:rPr lang="en-US">
                <a:solidFill>
                  <a:srgbClr val="000000"/>
                </a:solidFill>
                <a:cs typeface="Times New Roman" pitchFamily="18" charset="0"/>
              </a:rPr>
              <a:t>For a work to be protected under copyright law, it must satisfy three conditions in that it needs to be:</a:t>
            </a:r>
          </a:p>
          <a:p>
            <a:r>
              <a:rPr lang="en-US">
                <a:solidFill>
                  <a:srgbClr val="000000"/>
                </a:solidFill>
                <a:cs typeface="Times New Roman" pitchFamily="18" charset="0"/>
              </a:rPr>
              <a:t>original;</a:t>
            </a:r>
          </a:p>
          <a:p>
            <a:r>
              <a:rPr lang="en-US">
                <a:solidFill>
                  <a:srgbClr val="000000"/>
                </a:solidFill>
                <a:cs typeface="Times New Roman" pitchFamily="18" charset="0"/>
              </a:rPr>
              <a:t>non-functional;</a:t>
            </a:r>
          </a:p>
          <a:p>
            <a:r>
              <a:rPr lang="en-US">
                <a:solidFill>
                  <a:srgbClr val="000000"/>
                </a:solidFill>
                <a:cs typeface="Times New Roman" pitchFamily="18" charset="0"/>
              </a:rPr>
              <a:t>fixed in a tangible medium. </a:t>
            </a:r>
          </a:p>
          <a:p>
            <a:endParaRPr lang="en-US"/>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27</a:t>
            </a:fld>
            <a:endParaRPr lang="en-US">
              <a:solidFill>
                <a:srgbClr val="000000"/>
              </a:solidFill>
            </a:endParaRPr>
          </a:p>
        </p:txBody>
      </p:sp>
    </p:spTree>
    <p:extLst>
      <p:ext uri="{BB962C8B-B14F-4D97-AF65-F5344CB8AC3E}">
        <p14:creationId xmlns:p14="http://schemas.microsoft.com/office/powerpoint/2010/main" xmlns="" val="443812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 calcmode="lin" valueType="num">
                                      <p:cBhvr additive="base">
                                        <p:cTn id="19" dur="500" fill="hold"/>
                                        <p:tgtEl>
                                          <p:spTgt spid="358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Copyright Protection (Continued)</a:t>
            </a:r>
          </a:p>
        </p:txBody>
      </p:sp>
      <p:sp>
        <p:nvSpPr>
          <p:cNvPr id="36867" name="Rectangle 3"/>
          <p:cNvSpPr>
            <a:spLocks noGrp="1" noChangeArrowheads="1"/>
          </p:cNvSpPr>
          <p:nvPr>
            <p:ph type="body" idx="1"/>
          </p:nvPr>
        </p:nvSpPr>
        <p:spPr/>
        <p:txBody>
          <a:bodyPr/>
          <a:lstStyle/>
          <a:p>
            <a:pPr>
              <a:lnSpc>
                <a:spcPct val="80000"/>
              </a:lnSpc>
            </a:pPr>
            <a:r>
              <a:rPr lang="en-US">
                <a:solidFill>
                  <a:srgbClr val="000000"/>
                </a:solidFill>
                <a:cs typeface="Times New Roman" pitchFamily="18" charset="0"/>
              </a:rPr>
              <a:t>Copyright holders have the exclusive right to:</a:t>
            </a:r>
          </a:p>
          <a:p>
            <a:pPr>
              <a:lnSpc>
                <a:spcPct val="80000"/>
              </a:lnSpc>
            </a:pPr>
            <a:r>
              <a:rPr lang="en-US" sz="2800">
                <a:solidFill>
                  <a:srgbClr val="000000"/>
                </a:solidFill>
                <a:cs typeface="Times New Roman" pitchFamily="18" charset="0"/>
              </a:rPr>
              <a:t>make copies of the work;</a:t>
            </a:r>
          </a:p>
          <a:p>
            <a:pPr>
              <a:lnSpc>
                <a:spcPct val="80000"/>
              </a:lnSpc>
            </a:pPr>
            <a:r>
              <a:rPr lang="en-US" sz="2800">
                <a:solidFill>
                  <a:srgbClr val="000000"/>
                </a:solidFill>
                <a:cs typeface="Times New Roman" pitchFamily="18" charset="0"/>
              </a:rPr>
              <a:t>produce derivative works, translations into other languages, movies based on the book, and so forth;</a:t>
            </a:r>
          </a:p>
          <a:p>
            <a:pPr>
              <a:lnSpc>
                <a:spcPct val="80000"/>
              </a:lnSpc>
            </a:pPr>
            <a:r>
              <a:rPr lang="en-US" sz="2800">
                <a:solidFill>
                  <a:srgbClr val="000000"/>
                </a:solidFill>
                <a:cs typeface="Times New Roman" pitchFamily="18" charset="0"/>
              </a:rPr>
              <a:t>distribute copies;</a:t>
            </a:r>
          </a:p>
          <a:p>
            <a:pPr>
              <a:lnSpc>
                <a:spcPct val="80000"/>
              </a:lnSpc>
            </a:pPr>
            <a:r>
              <a:rPr lang="en-US" sz="2800">
                <a:solidFill>
                  <a:srgbClr val="000000"/>
                </a:solidFill>
                <a:cs typeface="Times New Roman" pitchFamily="18" charset="0"/>
              </a:rPr>
              <a:t>perform works in public (musicals, plays. etc.);</a:t>
            </a:r>
          </a:p>
          <a:p>
            <a:pPr>
              <a:lnSpc>
                <a:spcPct val="80000"/>
              </a:lnSpc>
            </a:pPr>
            <a:r>
              <a:rPr lang="en-US" sz="2800">
                <a:solidFill>
                  <a:srgbClr val="000000"/>
                </a:solidFill>
                <a:cs typeface="Times New Roman" pitchFamily="18" charset="0"/>
              </a:rPr>
              <a:t>display works in public (e.g., art works).</a:t>
            </a:r>
          </a:p>
          <a:p>
            <a:pPr>
              <a:lnSpc>
                <a:spcPct val="80000"/>
              </a:lnSpc>
            </a:pP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28</a:t>
            </a:fld>
            <a:endParaRPr lang="en-US">
              <a:solidFill>
                <a:srgbClr val="000000"/>
              </a:solidFill>
            </a:endParaRPr>
          </a:p>
        </p:txBody>
      </p:sp>
    </p:spTree>
    <p:extLst>
      <p:ext uri="{BB962C8B-B14F-4D97-AF65-F5344CB8AC3E}">
        <p14:creationId xmlns:p14="http://schemas.microsoft.com/office/powerpoint/2010/main" xmlns="" val="1160745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867">
                                            <p:txEl>
                                              <p:pRg st="5" end="5"/>
                                            </p:txEl>
                                          </p:spTgt>
                                        </p:tgtEl>
                                        <p:attrNameLst>
                                          <p:attrName>style.visibility</p:attrName>
                                        </p:attrNameLst>
                                      </p:cBhvr>
                                      <p:to>
                                        <p:strVal val="visible"/>
                                      </p:to>
                                    </p:set>
                                    <p:anim calcmode="lin" valueType="num">
                                      <p:cBhvr additive="base">
                                        <p:cTn id="37" dur="500" fill="hold"/>
                                        <p:tgtEl>
                                          <p:spTgt spid="368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8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4000"/>
              <a:t>The </a:t>
            </a:r>
            <a:r>
              <a:rPr lang="en-US" sz="4000" i="1"/>
              <a:t>Fair Use</a:t>
            </a:r>
            <a:r>
              <a:rPr lang="en-US" sz="4000"/>
              <a:t> Principle in Copyright Law</a:t>
            </a:r>
          </a:p>
        </p:txBody>
      </p:sp>
      <p:sp>
        <p:nvSpPr>
          <p:cNvPr id="37891" name="Rectangle 3"/>
          <p:cNvSpPr>
            <a:spLocks noGrp="1" noChangeArrowheads="1"/>
          </p:cNvSpPr>
          <p:nvPr>
            <p:ph type="body" idx="1"/>
          </p:nvPr>
        </p:nvSpPr>
        <p:spPr/>
        <p:txBody>
          <a:bodyPr/>
          <a:lstStyle/>
          <a:p>
            <a:r>
              <a:rPr lang="en-US" sz="2800">
                <a:solidFill>
                  <a:srgbClr val="000000"/>
                </a:solidFill>
                <a:cs typeface="Times New Roman" pitchFamily="18" charset="0"/>
              </a:rPr>
              <a:t>To balance the exclusive controls given to copyright holders against the broader interests of society, we have the principle of </a:t>
            </a:r>
            <a:r>
              <a:rPr lang="en-US" sz="2800" i="1">
                <a:solidFill>
                  <a:srgbClr val="000000"/>
                </a:solidFill>
                <a:cs typeface="Times New Roman" pitchFamily="18" charset="0"/>
              </a:rPr>
              <a:t>fair use</a:t>
            </a:r>
            <a:r>
              <a:rPr lang="en-US" sz="2800">
                <a:solidFill>
                  <a:srgbClr val="000000"/>
                </a:solidFill>
                <a:cs typeface="Times New Roman" pitchFamily="18" charset="0"/>
              </a:rPr>
              <a:t>. </a:t>
            </a:r>
          </a:p>
          <a:p>
            <a:r>
              <a:rPr lang="en-US" sz="2800">
                <a:solidFill>
                  <a:srgbClr val="000000"/>
                </a:solidFill>
                <a:cs typeface="Times New Roman" pitchFamily="18" charset="0"/>
              </a:rPr>
              <a:t>Fair use means that every author or publisher may make limited use of another person's copyrighted work for purposes such as criticism, comment, news, reporting, teaching, scholarship, and research. </a:t>
            </a: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29</a:t>
            </a:fld>
            <a:endParaRPr lang="en-US">
              <a:solidFill>
                <a:srgbClr val="000000"/>
              </a:solidFill>
            </a:endParaRPr>
          </a:p>
        </p:txBody>
      </p:sp>
    </p:spTree>
    <p:extLst>
      <p:ext uri="{BB962C8B-B14F-4D97-AF65-F5344CB8AC3E}">
        <p14:creationId xmlns:p14="http://schemas.microsoft.com/office/powerpoint/2010/main" xmlns="" val="477607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cs typeface="Times New Roman" pitchFamily="18" charset="0"/>
              </a:rPr>
              <a:t>Why Have Property Laws</a:t>
            </a:r>
            <a:r>
              <a:rPr lang="en-US"/>
              <a:t>?</a:t>
            </a:r>
          </a:p>
        </p:txBody>
      </p:sp>
      <p:sp>
        <p:nvSpPr>
          <p:cNvPr id="5123" name="Rectangle 3"/>
          <p:cNvSpPr>
            <a:spLocks noGrp="1" noChangeArrowheads="1"/>
          </p:cNvSpPr>
          <p:nvPr>
            <p:ph type="body" idx="1"/>
          </p:nvPr>
        </p:nvSpPr>
        <p:spPr/>
        <p:txBody>
          <a:bodyPr/>
          <a:lstStyle/>
          <a:p>
            <a:r>
              <a:rPr lang="en-US">
                <a:solidFill>
                  <a:srgbClr val="000000"/>
                </a:solidFill>
                <a:cs typeface="Times New Roman" pitchFamily="18" charset="0"/>
              </a:rPr>
              <a:t>Laws play a fundamental role in shaping a society and in preserving its order. </a:t>
            </a:r>
          </a:p>
          <a:p>
            <a:r>
              <a:rPr lang="en-US">
                <a:solidFill>
                  <a:srgbClr val="000000"/>
                </a:solidFill>
                <a:cs typeface="Times New Roman" pitchFamily="18" charset="0"/>
              </a:rPr>
              <a:t>Property laws preserve order by establishing relationships between: </a:t>
            </a:r>
          </a:p>
          <a:p>
            <a:r>
              <a:rPr lang="en-US" sz="2800">
                <a:solidFill>
                  <a:srgbClr val="000000"/>
                </a:solidFill>
                <a:cs typeface="Times New Roman" pitchFamily="18" charset="0"/>
              </a:rPr>
              <a:t>individuals, </a:t>
            </a:r>
          </a:p>
          <a:p>
            <a:r>
              <a:rPr lang="en-US" sz="2800">
                <a:solidFill>
                  <a:srgbClr val="000000"/>
                </a:solidFill>
                <a:cs typeface="Times New Roman" pitchFamily="18" charset="0"/>
              </a:rPr>
              <a:t>different sorts of objects, </a:t>
            </a:r>
          </a:p>
          <a:p>
            <a:r>
              <a:rPr lang="en-US" sz="2800">
                <a:solidFill>
                  <a:srgbClr val="000000"/>
                </a:solidFill>
                <a:cs typeface="Times New Roman" pitchFamily="18" charset="0"/>
              </a:rPr>
              <a:t>the state. </a:t>
            </a: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3</a:t>
            </a:fld>
            <a:endParaRPr lang="en-US">
              <a:solidFill>
                <a:srgbClr val="000000"/>
              </a:solidFill>
            </a:endParaRPr>
          </a:p>
        </p:txBody>
      </p:sp>
    </p:spTree>
    <p:extLst>
      <p:ext uri="{BB962C8B-B14F-4D97-AF65-F5344CB8AC3E}">
        <p14:creationId xmlns:p14="http://schemas.microsoft.com/office/powerpoint/2010/main" xmlns="" val="2208072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23">
                                            <p:txEl>
                                              <p:pRg st="4" end="4"/>
                                            </p:txEl>
                                          </p:spTgt>
                                        </p:tgtEl>
                                        <p:attrNameLst>
                                          <p:attrName>style.visibility</p:attrName>
                                        </p:attrNameLst>
                                      </p:cBhvr>
                                      <p:to>
                                        <p:strVal val="visible"/>
                                      </p:to>
                                    </p:set>
                                    <p:anim calcmode="lin" valueType="num">
                                      <p:cBhvr additive="base">
                                        <p:cTn id="31" dur="500" fill="hold"/>
                                        <p:tgtEl>
                                          <p:spTgt spid="51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Fair Use (Continued)</a:t>
            </a:r>
          </a:p>
        </p:txBody>
      </p:sp>
      <p:sp>
        <p:nvSpPr>
          <p:cNvPr id="38915" name="Rectangle 3"/>
          <p:cNvSpPr>
            <a:spLocks noGrp="1" noChangeArrowheads="1"/>
          </p:cNvSpPr>
          <p:nvPr>
            <p:ph type="body" idx="1"/>
          </p:nvPr>
        </p:nvSpPr>
        <p:spPr/>
        <p:txBody>
          <a:bodyPr/>
          <a:lstStyle/>
          <a:p>
            <a:r>
              <a:rPr lang="en-US" sz="2800">
                <a:solidFill>
                  <a:srgbClr val="000000"/>
                </a:solidFill>
                <a:cs typeface="Times New Roman" pitchFamily="18" charset="0"/>
              </a:rPr>
              <a:t>Fair-use restricts the (total) control that the copyright holder would otherwise enjoy. </a:t>
            </a:r>
          </a:p>
          <a:p>
            <a:r>
              <a:rPr lang="en-US" sz="2800">
                <a:solidFill>
                  <a:srgbClr val="000000"/>
                </a:solidFill>
                <a:cs typeface="Times New Roman" pitchFamily="18" charset="0"/>
              </a:rPr>
              <a:t>The fair-use principle has supported the practice of "reverse engineering." </a:t>
            </a:r>
          </a:p>
          <a:p>
            <a:r>
              <a:rPr lang="en-US" sz="2800">
                <a:solidFill>
                  <a:srgbClr val="000000"/>
                </a:solidFill>
                <a:cs typeface="Times New Roman" pitchFamily="18" charset="0"/>
              </a:rPr>
              <a:t>Reverse engineering is very important in the computer industry in particular, and in engineering in general, because it allows someone to buy a product for the purpose of taking it apart to see how it works.</a:t>
            </a:r>
          </a:p>
          <a:p>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30</a:t>
            </a:fld>
            <a:endParaRPr lang="en-US">
              <a:solidFill>
                <a:srgbClr val="000000"/>
              </a:solidFill>
            </a:endParaRPr>
          </a:p>
        </p:txBody>
      </p:sp>
    </p:spTree>
    <p:extLst>
      <p:ext uri="{BB962C8B-B14F-4D97-AF65-F5344CB8AC3E}">
        <p14:creationId xmlns:p14="http://schemas.microsoft.com/office/powerpoint/2010/main" xmlns="" val="3396271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fill="hold"/>
                                        <p:tgtEl>
                                          <p:spTgt spid="389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9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sz="3200">
                <a:cs typeface="Times New Roman" pitchFamily="18" charset="0"/>
              </a:rPr>
              <a:t>Table 8-1: Abbreviations and Acronyms Pertaining to Copyright</a:t>
            </a:r>
            <a:endParaRPr lang="en-US"/>
          </a:p>
        </p:txBody>
      </p:sp>
      <p:graphicFrame>
        <p:nvGraphicFramePr>
          <p:cNvPr id="2229" name="Group 181"/>
          <p:cNvGraphicFramePr>
            <a:graphicFrameLocks noGrp="1"/>
          </p:cNvGraphicFramePr>
          <p:nvPr/>
        </p:nvGraphicFramePr>
        <p:xfrm>
          <a:off x="457200" y="2133600"/>
          <a:ext cx="8153400" cy="4463736"/>
        </p:xfrm>
        <a:graphic>
          <a:graphicData uri="http://schemas.openxmlformats.org/drawingml/2006/table">
            <a:tbl>
              <a:tblPr/>
              <a:tblGrid>
                <a:gridCol w="990600"/>
                <a:gridCol w="7162800"/>
              </a:tblGrid>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CSS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Content Scrambling System</a:t>
                      </a:r>
                      <a:r>
                        <a:rPr kumimoji="0" lang="en-US" sz="16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rgbClr val="000000"/>
                          </a:solidFill>
                          <a:effectLst/>
                          <a:latin typeface="Tahoma" pitchFamily="34" charset="0"/>
                          <a:cs typeface="Times New Roman" pitchFamily="18" charset="0"/>
                        </a:rPr>
                        <a:t>DeCSS </a:t>
                      </a:r>
                      <a:endParaRPr kumimoji="0" lang="en-US"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De-Content Scrambling System</a:t>
                      </a:r>
                      <a:r>
                        <a:rPr kumimoji="0" lang="en-US" sz="16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DMCA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Digital Millennium Copyright Act (Public Law 304, 1998)</a:t>
                      </a:r>
                      <a:r>
                        <a:rPr kumimoji="0" lang="en-US" sz="16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DVD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Digital Versatile Disc</a:t>
                      </a:r>
                      <a:r>
                        <a:rPr kumimoji="0" lang="en-US" sz="16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MP3</a:t>
                      </a:r>
                      <a:endParaRPr kumimoji="0" lang="en-US"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Standard file digital format (developed in 1987 by the </a:t>
                      </a:r>
                      <a:r>
                        <a:rPr kumimoji="0" lang="en-US" sz="1600" b="1" i="0" u="none" strike="noStrike" cap="none" normalizeH="0" baseline="0" smtClean="0">
                          <a:ln>
                            <a:noFill/>
                          </a:ln>
                          <a:solidFill>
                            <a:schemeClr val="tx1"/>
                          </a:solidFill>
                          <a:effectLst/>
                          <a:latin typeface="Tahoma" pitchFamily="34" charset="0"/>
                          <a:cs typeface="Times New Roman" pitchFamily="18" charset="0"/>
                        </a:rPr>
                        <a:t>M</a:t>
                      </a:r>
                      <a:r>
                        <a:rPr kumimoji="0" lang="en-US" sz="1600" b="0" i="0" u="none" strike="noStrike" cap="none" normalizeH="0" baseline="0" smtClean="0">
                          <a:ln>
                            <a:noFill/>
                          </a:ln>
                          <a:solidFill>
                            <a:schemeClr val="tx1"/>
                          </a:solidFill>
                          <a:effectLst/>
                          <a:latin typeface="Tahoma" pitchFamily="34" charset="0"/>
                          <a:cs typeface="Times New Roman" pitchFamily="18" charset="0"/>
                        </a:rPr>
                        <a:t>oving </a:t>
                      </a:r>
                      <a:r>
                        <a:rPr kumimoji="0" lang="en-US" sz="1600" b="1" i="0" u="none" strike="noStrike" cap="none" normalizeH="0" baseline="0" smtClean="0">
                          <a:ln>
                            <a:noFill/>
                          </a:ln>
                          <a:solidFill>
                            <a:schemeClr val="tx1"/>
                          </a:solidFill>
                          <a:effectLst/>
                          <a:latin typeface="Tahoma" pitchFamily="34" charset="0"/>
                          <a:cs typeface="Times New Roman" pitchFamily="18" charset="0"/>
                        </a:rPr>
                        <a:t>P</a:t>
                      </a:r>
                      <a:r>
                        <a:rPr kumimoji="0" lang="en-US" sz="1600" b="0" i="0" u="none" strike="noStrike" cap="none" normalizeH="0" baseline="0" smtClean="0">
                          <a:ln>
                            <a:noFill/>
                          </a:ln>
                          <a:solidFill>
                            <a:schemeClr val="tx1"/>
                          </a:solidFill>
                          <a:effectLst/>
                          <a:latin typeface="Tahoma" pitchFamily="34" charset="0"/>
                          <a:cs typeface="Times New Roman" pitchFamily="18" charset="0"/>
                        </a:rPr>
                        <a:t>icture Experts Group)</a:t>
                      </a:r>
                      <a:r>
                        <a:rPr kumimoji="0" lang="en-US" sz="16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rgbClr val="000000"/>
                          </a:solidFill>
                          <a:effectLst/>
                          <a:latin typeface="Tahoma" pitchFamily="34" charset="0"/>
                          <a:cs typeface="Times New Roman" pitchFamily="18" charset="0"/>
                        </a:rPr>
                        <a:t>NET Act</a:t>
                      </a:r>
                      <a:endParaRPr kumimoji="0" lang="en-US"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No Electronic Theft Act</a:t>
                      </a:r>
                      <a:r>
                        <a:rPr kumimoji="0" lang="en-US" sz="16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rgbClr val="000000"/>
                          </a:solidFill>
                          <a:effectLst/>
                          <a:latin typeface="Tahoma" pitchFamily="34" charset="0"/>
                          <a:cs typeface="Times New Roman" pitchFamily="18" charset="0"/>
                        </a:rPr>
                        <a:t>SBCTEA</a:t>
                      </a:r>
                      <a:endParaRPr kumimoji="0" lang="en-US"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Sonny Bono Copyright Tem Extension Act</a:t>
                      </a: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TRIPS</a:t>
                      </a:r>
                      <a:endParaRPr kumimoji="0" lang="en-US"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000000"/>
                          </a:solidFill>
                          <a:effectLst/>
                          <a:latin typeface="Tahoma" pitchFamily="34" charset="0"/>
                          <a:cs typeface="Times New Roman" pitchFamily="18" charset="0"/>
                        </a:rPr>
                        <a:t>Trade Relationship Aspects of Intellectual Property Standards</a:t>
                      </a: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UCC</a:t>
                      </a:r>
                      <a:r>
                        <a:rPr kumimoji="0" lang="en-US" sz="1600" b="0" i="0" u="none" strike="noStrike" cap="none" normalizeH="0" baseline="0" smtClean="0">
                          <a:ln>
                            <a:noFill/>
                          </a:ln>
                          <a:solidFill>
                            <a:schemeClr val="tx1"/>
                          </a:solidFill>
                          <a:effectLst/>
                          <a:latin typeface="Tahoma" pitchFamily="34"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Uniform Commerce Code (for electronic contracts)</a:t>
                      </a:r>
                      <a:r>
                        <a:rPr kumimoji="0" lang="en-US" sz="16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UCITA</a:t>
                      </a:r>
                      <a:r>
                        <a:rPr kumimoji="0" lang="en-US" sz="1600" b="0" i="0" u="none" strike="noStrike" cap="none" normalizeH="0" baseline="0" smtClean="0">
                          <a:ln>
                            <a:noFill/>
                          </a:ln>
                          <a:solidFill>
                            <a:schemeClr val="tx1"/>
                          </a:solidFill>
                          <a:effectLst/>
                          <a:latin typeface="Tahoma" pitchFamily="34"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Uniform Computer and Information Transactions Act</a:t>
                      </a:r>
                      <a:r>
                        <a:rPr kumimoji="0" lang="en-US" sz="16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UETA</a:t>
                      </a:r>
                      <a:r>
                        <a:rPr kumimoji="0" lang="en-US" sz="1600" b="0" i="0" u="none" strike="noStrike" cap="none" normalizeH="0" baseline="0" smtClean="0">
                          <a:ln>
                            <a:noFill/>
                          </a:ln>
                          <a:solidFill>
                            <a:schemeClr val="tx1"/>
                          </a:solidFill>
                          <a:effectLst/>
                          <a:latin typeface="Tahoma" pitchFamily="34"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000000"/>
                          </a:solidFill>
                          <a:effectLst/>
                          <a:latin typeface="Tahoma" pitchFamily="34" charset="0"/>
                          <a:cs typeface="Times New Roman" pitchFamily="18" charset="0"/>
                        </a:rPr>
                        <a:t>Uniform Electronic Transactions Act</a:t>
                      </a: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WIPO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000000"/>
                          </a:solidFill>
                          <a:effectLst/>
                          <a:latin typeface="Tahoma" pitchFamily="34" charset="0"/>
                          <a:cs typeface="Times New Roman" pitchFamily="18" charset="0"/>
                        </a:rPr>
                        <a:t>World Intellectual Property Organization</a:t>
                      </a: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31</a:t>
            </a:fld>
            <a:endParaRPr lang="en-US">
              <a:solidFill>
                <a:srgbClr val="000000"/>
              </a:solidFill>
            </a:endParaRPr>
          </a:p>
        </p:txBody>
      </p:sp>
    </p:spTree>
    <p:extLst>
      <p:ext uri="{BB962C8B-B14F-4D97-AF65-F5344CB8AC3E}">
        <p14:creationId xmlns:p14="http://schemas.microsoft.com/office/powerpoint/2010/main" xmlns="" val="3080213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cs typeface="Times New Roman" pitchFamily="18" charset="0"/>
              </a:rPr>
              <a:t>Patent Protections</a:t>
            </a:r>
            <a:r>
              <a:rPr lang="en-US"/>
              <a:t> </a:t>
            </a:r>
          </a:p>
        </p:txBody>
      </p:sp>
      <p:sp>
        <p:nvSpPr>
          <p:cNvPr id="49155" name="Rectangle 3"/>
          <p:cNvSpPr>
            <a:spLocks noGrp="1" noChangeArrowheads="1"/>
          </p:cNvSpPr>
          <p:nvPr>
            <p:ph type="body" idx="1"/>
          </p:nvPr>
        </p:nvSpPr>
        <p:spPr/>
        <p:txBody>
          <a:bodyPr/>
          <a:lstStyle/>
          <a:p>
            <a:pPr>
              <a:lnSpc>
                <a:spcPct val="90000"/>
              </a:lnSpc>
            </a:pPr>
            <a:r>
              <a:rPr lang="en-US" sz="2800">
                <a:cs typeface="Times New Roman" pitchFamily="18" charset="0"/>
              </a:rPr>
              <a:t>A patent is a form of legal protection given to individuals who create an invention or process. </a:t>
            </a:r>
          </a:p>
          <a:p>
            <a:pPr>
              <a:lnSpc>
                <a:spcPct val="90000"/>
              </a:lnSpc>
            </a:pPr>
            <a:r>
              <a:rPr lang="en-US" sz="2800">
                <a:cs typeface="Times New Roman" pitchFamily="18" charset="0"/>
              </a:rPr>
              <a:t>Unlike copyrights, patents offer a 20-year exclusive monopoly over an expression or implementation of a protected work. </a:t>
            </a:r>
          </a:p>
          <a:p>
            <a:pPr>
              <a:lnSpc>
                <a:spcPct val="90000"/>
              </a:lnSpc>
            </a:pPr>
            <a:r>
              <a:rPr lang="en-US" sz="2800">
                <a:cs typeface="Times New Roman" pitchFamily="18" charset="0"/>
              </a:rPr>
              <a:t>The present US patent statute is based on the Patent Act of 1952, as amended in 1995.</a:t>
            </a:r>
            <a:r>
              <a:rPr lang="en-US" sz="2800"/>
              <a:t> </a:t>
            </a:r>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32</a:t>
            </a:fld>
            <a:endParaRPr lang="en-US">
              <a:solidFill>
                <a:srgbClr val="000000"/>
              </a:solidFill>
            </a:endParaRPr>
          </a:p>
        </p:txBody>
      </p:sp>
    </p:spTree>
    <p:extLst>
      <p:ext uri="{BB962C8B-B14F-4D97-AF65-F5344CB8AC3E}">
        <p14:creationId xmlns:p14="http://schemas.microsoft.com/office/powerpoint/2010/main" xmlns="" val="3419721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xEl>
                                              <p:pRg st="1" end="1"/>
                                            </p:txEl>
                                          </p:spTgt>
                                        </p:tgtEl>
                                        <p:attrNameLst>
                                          <p:attrName>style.visibility</p:attrName>
                                        </p:attrNameLst>
                                      </p:cBhvr>
                                      <p:to>
                                        <p:strVal val="visible"/>
                                      </p:to>
                                    </p:set>
                                    <p:anim calcmode="lin" valueType="num">
                                      <p:cBhvr additive="base">
                                        <p:cTn id="13"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anim calcmode="lin" valueType="num">
                                      <p:cBhvr additive="base">
                                        <p:cTn id="19"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Patents (Continued)</a:t>
            </a:r>
          </a:p>
        </p:txBody>
      </p:sp>
      <p:sp>
        <p:nvSpPr>
          <p:cNvPr id="50179" name="Rectangle 3"/>
          <p:cNvSpPr>
            <a:spLocks noGrp="1" noChangeArrowheads="1"/>
          </p:cNvSpPr>
          <p:nvPr>
            <p:ph type="body" idx="1"/>
          </p:nvPr>
        </p:nvSpPr>
        <p:spPr/>
        <p:txBody>
          <a:bodyPr/>
          <a:lstStyle/>
          <a:p>
            <a:r>
              <a:rPr lang="en-US" sz="2800">
                <a:solidFill>
                  <a:srgbClr val="000000"/>
                </a:solidFill>
                <a:cs typeface="Times New Roman" pitchFamily="18" charset="0"/>
              </a:rPr>
              <a:t>Patent protection can be applied to inventions and discoveries that include utilitarian or functional devices such as machines, articles of manufacture, or "compositions of matter.“</a:t>
            </a:r>
          </a:p>
          <a:p>
            <a:r>
              <a:rPr lang="en-US" sz="2800">
                <a:solidFill>
                  <a:srgbClr val="000000"/>
                </a:solidFill>
                <a:cs typeface="Times New Roman" pitchFamily="18" charset="0"/>
              </a:rPr>
              <a:t>Patents are granted to inventions and discoveries that satisfy three conditions:</a:t>
            </a:r>
          </a:p>
          <a:p>
            <a:r>
              <a:rPr lang="en-US" sz="2400" i="1">
                <a:solidFill>
                  <a:srgbClr val="000000"/>
                </a:solidFill>
                <a:cs typeface="Times New Roman" pitchFamily="18" charset="0"/>
              </a:rPr>
              <a:t>usefulness,</a:t>
            </a:r>
            <a:endParaRPr lang="en-US" sz="2400">
              <a:solidFill>
                <a:srgbClr val="000000"/>
              </a:solidFill>
              <a:cs typeface="Times New Roman" pitchFamily="18" charset="0"/>
            </a:endParaRPr>
          </a:p>
          <a:p>
            <a:r>
              <a:rPr lang="en-US" sz="2400" i="1">
                <a:solidFill>
                  <a:srgbClr val="000000"/>
                </a:solidFill>
                <a:cs typeface="Times New Roman" pitchFamily="18" charset="0"/>
              </a:rPr>
              <a:t>novelty,</a:t>
            </a:r>
            <a:endParaRPr lang="en-US" sz="2400">
              <a:solidFill>
                <a:srgbClr val="000000"/>
              </a:solidFill>
              <a:cs typeface="Times New Roman" pitchFamily="18" charset="0"/>
            </a:endParaRPr>
          </a:p>
          <a:p>
            <a:r>
              <a:rPr lang="en-US" sz="2400" i="1">
                <a:solidFill>
                  <a:srgbClr val="000000"/>
                </a:solidFill>
                <a:cs typeface="Times New Roman" pitchFamily="18" charset="0"/>
              </a:rPr>
              <a:t>non-obviousness</a:t>
            </a:r>
            <a:r>
              <a:rPr lang="en-US" sz="2400">
                <a:solidFill>
                  <a:srgbClr val="000000"/>
                </a:solidFill>
                <a:cs typeface="Times New Roman" pitchFamily="18" charset="0"/>
              </a:rPr>
              <a:t>.</a:t>
            </a:r>
            <a:endParaRPr lang="en-US" sz="24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33</a:t>
            </a:fld>
            <a:endParaRPr lang="en-US">
              <a:solidFill>
                <a:srgbClr val="000000"/>
              </a:solidFill>
            </a:endParaRPr>
          </a:p>
        </p:txBody>
      </p:sp>
    </p:spTree>
    <p:extLst>
      <p:ext uri="{BB962C8B-B14F-4D97-AF65-F5344CB8AC3E}">
        <p14:creationId xmlns:p14="http://schemas.microsoft.com/office/powerpoint/2010/main" xmlns="" val="25705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anim calcmode="lin" valueType="num">
                                      <p:cBhvr additive="base">
                                        <p:cTn id="19" dur="500" fill="hold"/>
                                        <p:tgtEl>
                                          <p:spTgt spid="501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1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179">
                                            <p:txEl>
                                              <p:pRg st="3" end="3"/>
                                            </p:txEl>
                                          </p:spTgt>
                                        </p:tgtEl>
                                        <p:attrNameLst>
                                          <p:attrName>style.visibility</p:attrName>
                                        </p:attrNameLst>
                                      </p:cBhvr>
                                      <p:to>
                                        <p:strVal val="visible"/>
                                      </p:to>
                                    </p:set>
                                    <p:anim calcmode="lin" valueType="num">
                                      <p:cBhvr additive="base">
                                        <p:cTn id="25" dur="500" fill="hold"/>
                                        <p:tgtEl>
                                          <p:spTgt spid="501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1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179">
                                            <p:txEl>
                                              <p:pRg st="4" end="4"/>
                                            </p:txEl>
                                          </p:spTgt>
                                        </p:tgtEl>
                                        <p:attrNameLst>
                                          <p:attrName>style.visibility</p:attrName>
                                        </p:attrNameLst>
                                      </p:cBhvr>
                                      <p:to>
                                        <p:strVal val="visible"/>
                                      </p:to>
                                    </p:set>
                                    <p:anim calcmode="lin" valueType="num">
                                      <p:cBhvr additive="base">
                                        <p:cTn id="31" dur="500" fill="hold"/>
                                        <p:tgtEl>
                                          <p:spTgt spid="501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1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Trademarks</a:t>
            </a:r>
          </a:p>
        </p:txBody>
      </p:sp>
      <p:sp>
        <p:nvSpPr>
          <p:cNvPr id="57347" name="Rectangle 3"/>
          <p:cNvSpPr>
            <a:spLocks noGrp="1" noChangeArrowheads="1"/>
          </p:cNvSpPr>
          <p:nvPr>
            <p:ph type="body" idx="1"/>
          </p:nvPr>
        </p:nvSpPr>
        <p:spPr/>
        <p:txBody>
          <a:bodyPr/>
          <a:lstStyle/>
          <a:p>
            <a:r>
              <a:rPr lang="en-US" sz="2800">
                <a:cs typeface="Times New Roman" pitchFamily="18" charset="0"/>
              </a:rPr>
              <a:t>A </a:t>
            </a:r>
            <a:r>
              <a:rPr lang="en-US" sz="2800" i="1">
                <a:cs typeface="Times New Roman" pitchFamily="18" charset="0"/>
              </a:rPr>
              <a:t>trademark</a:t>
            </a:r>
            <a:r>
              <a:rPr lang="en-US" sz="2800">
                <a:cs typeface="Times New Roman" pitchFamily="18" charset="0"/>
              </a:rPr>
              <a:t> is a word, name phrase, or symbol that identifies a product or service.</a:t>
            </a:r>
          </a:p>
          <a:p>
            <a:r>
              <a:rPr lang="en-US" sz="2800">
                <a:cs typeface="Times New Roman" pitchFamily="18" charset="0"/>
              </a:rPr>
              <a:t>The Lanham Act, also referred to as the Trademark Act of 1946, was passed to provide protection for registered trademarks.</a:t>
            </a:r>
          </a:p>
          <a:p>
            <a:r>
              <a:rPr lang="en-US" sz="2800">
                <a:cs typeface="Times New Roman" pitchFamily="18" charset="0"/>
              </a:rPr>
              <a:t>The Act intends to ensure that the quality associated with a certain logo or symbol used by a business actually represents the quality that consumers expect (e.g., the BMW label).</a:t>
            </a:r>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34</a:t>
            </a:fld>
            <a:endParaRPr lang="en-US">
              <a:solidFill>
                <a:srgbClr val="000000"/>
              </a:solidFill>
            </a:endParaRPr>
          </a:p>
        </p:txBody>
      </p:sp>
    </p:spTree>
    <p:extLst>
      <p:ext uri="{BB962C8B-B14F-4D97-AF65-F5344CB8AC3E}">
        <p14:creationId xmlns:p14="http://schemas.microsoft.com/office/powerpoint/2010/main" xmlns="" val="3860207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Trademarks (Continued)</a:t>
            </a:r>
          </a:p>
        </p:txBody>
      </p:sp>
      <p:sp>
        <p:nvSpPr>
          <p:cNvPr id="58371" name="Rectangle 3"/>
          <p:cNvSpPr>
            <a:spLocks noGrp="1" noChangeArrowheads="1"/>
          </p:cNvSpPr>
          <p:nvPr>
            <p:ph type="body" idx="1"/>
          </p:nvPr>
        </p:nvSpPr>
        <p:spPr/>
        <p:txBody>
          <a:bodyPr/>
          <a:lstStyle/>
          <a:p>
            <a:pPr>
              <a:lnSpc>
                <a:spcPct val="90000"/>
              </a:lnSpc>
            </a:pPr>
            <a:r>
              <a:rPr lang="en-US" sz="2800">
                <a:cs typeface="Times New Roman" pitchFamily="18" charset="0"/>
              </a:rPr>
              <a:t>Consider three common trademarks: </a:t>
            </a:r>
          </a:p>
          <a:p>
            <a:pPr>
              <a:lnSpc>
                <a:spcPct val="90000"/>
              </a:lnSpc>
            </a:pPr>
            <a:r>
              <a:rPr lang="en-US" sz="2400">
                <a:cs typeface="Times New Roman" pitchFamily="18" charset="0"/>
              </a:rPr>
              <a:t>the red apple that symbolizes Apple and Macintosh computers; </a:t>
            </a:r>
          </a:p>
          <a:p>
            <a:pPr>
              <a:lnSpc>
                <a:spcPct val="90000"/>
              </a:lnSpc>
            </a:pPr>
            <a:r>
              <a:rPr lang="en-US" sz="2400">
                <a:cs typeface="Times New Roman" pitchFamily="18" charset="0"/>
              </a:rPr>
              <a:t>the golden arch-like "M" that has come to symbolize McDonald's restaurants; </a:t>
            </a:r>
          </a:p>
          <a:p>
            <a:pPr>
              <a:lnSpc>
                <a:spcPct val="90000"/>
              </a:lnSpc>
            </a:pPr>
            <a:r>
              <a:rPr lang="en-US" sz="2400">
                <a:cs typeface="Times New Roman" pitchFamily="18" charset="0"/>
              </a:rPr>
              <a:t>the expression "coke," which symbolizes Coca-Cola.</a:t>
            </a:r>
            <a:r>
              <a:rPr lang="en-US" sz="2800">
                <a:cs typeface="Times New Roman" pitchFamily="18" charset="0"/>
              </a:rPr>
              <a:t> </a:t>
            </a:r>
          </a:p>
          <a:p>
            <a:pPr>
              <a:lnSpc>
                <a:spcPct val="90000"/>
              </a:lnSpc>
            </a:pPr>
            <a:r>
              <a:rPr lang="en-US" sz="2800">
                <a:cs typeface="Times New Roman" pitchFamily="18" charset="0"/>
              </a:rPr>
              <a:t>To qualify for a trademark, the "mark" or name is supposed to be distinctive. </a:t>
            </a:r>
          </a:p>
          <a:p>
            <a:pPr>
              <a:lnSpc>
                <a:spcPct val="90000"/>
              </a:lnSpc>
            </a:pPr>
            <a:r>
              <a:rPr lang="en-US" sz="2800">
                <a:cs typeface="Times New Roman" pitchFamily="18" charset="0"/>
              </a:rPr>
              <a:t>Deborah Halbert (1999) notes, however, a trademark for "uh-huh" was granted to Pepsi. </a:t>
            </a:r>
          </a:p>
          <a:p>
            <a:pPr>
              <a:lnSpc>
                <a:spcPct val="90000"/>
              </a:lnSpc>
            </a:pP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35</a:t>
            </a:fld>
            <a:endParaRPr lang="en-US">
              <a:solidFill>
                <a:srgbClr val="000000"/>
              </a:solidFill>
            </a:endParaRPr>
          </a:p>
        </p:txBody>
      </p:sp>
    </p:spTree>
    <p:extLst>
      <p:ext uri="{BB962C8B-B14F-4D97-AF65-F5344CB8AC3E}">
        <p14:creationId xmlns:p14="http://schemas.microsoft.com/office/powerpoint/2010/main" xmlns="" val="1978567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1">
                                            <p:txEl>
                                              <p:pRg st="3" end="3"/>
                                            </p:txEl>
                                          </p:spTgt>
                                        </p:tgtEl>
                                        <p:attrNameLst>
                                          <p:attrName>style.visibility</p:attrName>
                                        </p:attrNameLst>
                                      </p:cBhvr>
                                      <p:to>
                                        <p:strVal val="visible"/>
                                      </p:to>
                                    </p:set>
                                    <p:anim calcmode="lin" valueType="num">
                                      <p:cBhvr additive="base">
                                        <p:cTn id="25" dur="500" fill="hold"/>
                                        <p:tgtEl>
                                          <p:spTgt spid="583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71">
                                            <p:txEl>
                                              <p:pRg st="4" end="4"/>
                                            </p:txEl>
                                          </p:spTgt>
                                        </p:tgtEl>
                                        <p:attrNameLst>
                                          <p:attrName>style.visibility</p:attrName>
                                        </p:attrNameLst>
                                      </p:cBhvr>
                                      <p:to>
                                        <p:strVal val="visible"/>
                                      </p:to>
                                    </p:set>
                                    <p:anim calcmode="lin" valueType="num">
                                      <p:cBhvr additive="base">
                                        <p:cTn id="31" dur="500" fill="hold"/>
                                        <p:tgtEl>
                                          <p:spTgt spid="583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371">
                                            <p:txEl>
                                              <p:pRg st="5" end="5"/>
                                            </p:txEl>
                                          </p:spTgt>
                                        </p:tgtEl>
                                        <p:attrNameLst>
                                          <p:attrName>style.visibility</p:attrName>
                                        </p:attrNameLst>
                                      </p:cBhvr>
                                      <p:to>
                                        <p:strVal val="visible"/>
                                      </p:to>
                                    </p:set>
                                    <p:anim calcmode="lin" valueType="num">
                                      <p:cBhvr additive="base">
                                        <p:cTn id="37" dur="500" fill="hold"/>
                                        <p:tgtEl>
                                          <p:spTgt spid="583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3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Trade Secrets</a:t>
            </a:r>
          </a:p>
        </p:txBody>
      </p:sp>
      <p:sp>
        <p:nvSpPr>
          <p:cNvPr id="60419"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A trade secret is defined as:</a:t>
            </a:r>
          </a:p>
          <a:p>
            <a:pPr lvl="1">
              <a:lnSpc>
                <a:spcPct val="90000"/>
              </a:lnSpc>
              <a:buFont typeface="Wingdings" pitchFamily="2" charset="2"/>
              <a:buNone/>
            </a:pPr>
            <a:r>
              <a:rPr lang="en-US" sz="2000">
                <a:solidFill>
                  <a:srgbClr val="000000"/>
                </a:solidFill>
                <a:cs typeface="Times New Roman" pitchFamily="18" charset="0"/>
              </a:rPr>
              <a:t>   </a:t>
            </a:r>
            <a:r>
              <a:rPr lang="en-US" sz="2400">
                <a:solidFill>
                  <a:srgbClr val="000000"/>
                </a:solidFill>
                <a:cs typeface="Times New Roman" pitchFamily="18" charset="0"/>
              </a:rPr>
              <a:t>information used in the operation of a business or other enterprise that is sufficiently valuable and secret to afford an actual or potential economic advantage over others.</a:t>
            </a:r>
            <a:r>
              <a:rPr lang="en-US" sz="2000">
                <a:solidFill>
                  <a:srgbClr val="000000"/>
                </a:solidFill>
                <a:cs typeface="Times New Roman" pitchFamily="18" charset="0"/>
              </a:rPr>
              <a:t> </a:t>
            </a:r>
          </a:p>
          <a:p>
            <a:pPr>
              <a:lnSpc>
                <a:spcPct val="90000"/>
              </a:lnSpc>
            </a:pPr>
            <a:r>
              <a:rPr lang="en-US" sz="2800">
                <a:solidFill>
                  <a:srgbClr val="000000"/>
                </a:solidFill>
                <a:cs typeface="Times New Roman" pitchFamily="18" charset="0"/>
              </a:rPr>
              <a:t>Trade secrets can be used to protect:</a:t>
            </a:r>
          </a:p>
          <a:p>
            <a:pPr>
              <a:lnSpc>
                <a:spcPct val="90000"/>
              </a:lnSpc>
            </a:pPr>
            <a:r>
              <a:rPr lang="en-US" sz="2400">
                <a:solidFill>
                  <a:srgbClr val="000000"/>
                </a:solidFill>
                <a:cs typeface="Times New Roman" pitchFamily="18" charset="0"/>
              </a:rPr>
              <a:t>formulas (such as the one used by Coca-Cola);</a:t>
            </a:r>
          </a:p>
          <a:p>
            <a:pPr>
              <a:lnSpc>
                <a:spcPct val="90000"/>
              </a:lnSpc>
            </a:pPr>
            <a:r>
              <a:rPr lang="en-US" sz="2400">
                <a:solidFill>
                  <a:srgbClr val="000000"/>
                </a:solidFill>
                <a:cs typeface="Times New Roman" pitchFamily="18" charset="0"/>
              </a:rPr>
              <a:t>blueprints for future projects;</a:t>
            </a:r>
          </a:p>
          <a:p>
            <a:pPr>
              <a:lnSpc>
                <a:spcPct val="90000"/>
              </a:lnSpc>
            </a:pPr>
            <a:r>
              <a:rPr lang="en-US" sz="2400">
                <a:solidFill>
                  <a:srgbClr val="000000"/>
                </a:solidFill>
                <a:cs typeface="Times New Roman" pitchFamily="18" charset="0"/>
              </a:rPr>
              <a:t>chemical compounds;</a:t>
            </a:r>
          </a:p>
          <a:p>
            <a:pPr>
              <a:lnSpc>
                <a:spcPct val="90000"/>
              </a:lnSpc>
            </a:pPr>
            <a:r>
              <a:rPr lang="en-US" sz="2400">
                <a:solidFill>
                  <a:srgbClr val="000000"/>
                </a:solidFill>
                <a:cs typeface="Times New Roman" pitchFamily="18" charset="0"/>
              </a:rPr>
              <a:t>process of manufacturing.</a:t>
            </a:r>
            <a:endParaRPr lang="en-US" sz="24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36</a:t>
            </a:fld>
            <a:endParaRPr lang="en-US">
              <a:solidFill>
                <a:srgbClr val="000000"/>
              </a:solidFill>
            </a:endParaRPr>
          </a:p>
        </p:txBody>
      </p:sp>
    </p:spTree>
    <p:extLst>
      <p:ext uri="{BB962C8B-B14F-4D97-AF65-F5344CB8AC3E}">
        <p14:creationId xmlns:p14="http://schemas.microsoft.com/office/powerpoint/2010/main" xmlns="" val="409589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anim calcmode="lin" valueType="num">
                                      <p:cBhvr additive="base">
                                        <p:cTn id="11"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 calcmode="lin" valueType="num">
                                      <p:cBhvr additive="base">
                                        <p:cTn id="17"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0419">
                                            <p:txEl>
                                              <p:pRg st="3" end="3"/>
                                            </p:txEl>
                                          </p:spTgt>
                                        </p:tgtEl>
                                        <p:attrNameLst>
                                          <p:attrName>style.visibility</p:attrName>
                                        </p:attrNameLst>
                                      </p:cBhvr>
                                      <p:to>
                                        <p:strVal val="visible"/>
                                      </p:to>
                                    </p:set>
                                    <p:anim calcmode="lin" valueType="num">
                                      <p:cBhvr additive="base">
                                        <p:cTn id="23"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0419">
                                            <p:txEl>
                                              <p:pRg st="4" end="4"/>
                                            </p:txEl>
                                          </p:spTgt>
                                        </p:tgtEl>
                                        <p:attrNameLst>
                                          <p:attrName>style.visibility</p:attrName>
                                        </p:attrNameLst>
                                      </p:cBhvr>
                                      <p:to>
                                        <p:strVal val="visible"/>
                                      </p:to>
                                    </p:set>
                                    <p:anim calcmode="lin" valueType="num">
                                      <p:cBhvr additive="base">
                                        <p:cTn id="29" dur="500" fill="hold"/>
                                        <p:tgtEl>
                                          <p:spTgt spid="6041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0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60419">
                                            <p:txEl>
                                              <p:pRg st="5" end="5"/>
                                            </p:txEl>
                                          </p:spTgt>
                                        </p:tgtEl>
                                        <p:attrNameLst>
                                          <p:attrName>style.visibility</p:attrName>
                                        </p:attrNameLst>
                                      </p:cBhvr>
                                      <p:to>
                                        <p:strVal val="visible"/>
                                      </p:to>
                                    </p:set>
                                    <p:anim calcmode="lin" valueType="num">
                                      <p:cBhvr additive="base">
                                        <p:cTn id="35" dur="500" fill="hold"/>
                                        <p:tgtEl>
                                          <p:spTgt spid="6041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04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60419">
                                            <p:txEl>
                                              <p:pRg st="6" end="6"/>
                                            </p:txEl>
                                          </p:spTgt>
                                        </p:tgtEl>
                                        <p:attrNameLst>
                                          <p:attrName>style.visibility</p:attrName>
                                        </p:attrNameLst>
                                      </p:cBhvr>
                                      <p:to>
                                        <p:strVal val="visible"/>
                                      </p:to>
                                    </p:set>
                                    <p:anim calcmode="lin" valueType="num">
                                      <p:cBhvr additive="base">
                                        <p:cTn id="41" dur="500" fill="hold"/>
                                        <p:tgtEl>
                                          <p:spTgt spid="60419">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04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z="4000">
                <a:cs typeface="Times New Roman" pitchFamily="18" charset="0"/>
              </a:rPr>
              <a:t>Summary of the Three Philosophical Theories of Property</a:t>
            </a:r>
            <a:r>
              <a:rPr lang="en-US"/>
              <a:t> </a:t>
            </a:r>
          </a:p>
        </p:txBody>
      </p:sp>
      <p:graphicFrame>
        <p:nvGraphicFramePr>
          <p:cNvPr id="1058" name="Group 34"/>
          <p:cNvGraphicFramePr>
            <a:graphicFrameLocks noGrp="1"/>
          </p:cNvGraphicFramePr>
          <p:nvPr/>
        </p:nvGraphicFramePr>
        <p:xfrm>
          <a:off x="381000" y="2286000"/>
          <a:ext cx="8077200" cy="4261104"/>
        </p:xfrm>
        <a:graphic>
          <a:graphicData uri="http://schemas.openxmlformats.org/drawingml/2006/table">
            <a:tbl>
              <a:tblPr/>
              <a:tblGrid>
                <a:gridCol w="3121025"/>
                <a:gridCol w="4956175"/>
              </a:tblGrid>
              <a:tr h="1219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1" u="none" strike="noStrike" cap="none" normalizeH="0" baseline="0" smtClean="0">
                          <a:ln>
                            <a:noFill/>
                          </a:ln>
                          <a:solidFill>
                            <a:srgbClr val="000000"/>
                          </a:solidFill>
                          <a:effectLst/>
                          <a:latin typeface="Tahoma" pitchFamily="34" charset="0"/>
                          <a:cs typeface="Times New Roman" pitchFamily="18" charset="0"/>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1" u="none" strike="noStrike" cap="none" normalizeH="0" baseline="0" smtClean="0">
                          <a:ln>
                            <a:noFill/>
                          </a:ln>
                          <a:solidFill>
                            <a:srgbClr val="000000"/>
                          </a:solidFill>
                          <a:effectLst/>
                          <a:latin typeface="Tahoma" pitchFamily="34" charset="0"/>
                          <a:cs typeface="Times New Roman" pitchFamily="18" charset="0"/>
                        </a:rPr>
                        <a:t>Labor Theory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1"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Argues that a property right is a "natural right" and that property rights can be justified by the labor or "toil" that one invests in cultivating land or in creating a work of art.</a:t>
                      </a:r>
                      <a:r>
                        <a:rPr kumimoji="0" lang="en-US" sz="1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355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1" u="none" strike="noStrike" cap="none" normalizeH="0" baseline="0" smtClean="0">
                          <a:ln>
                            <a:noFill/>
                          </a:ln>
                          <a:solidFill>
                            <a:srgbClr val="000000"/>
                          </a:solidFill>
                          <a:effectLst/>
                          <a:latin typeface="Tahoma" pitchFamily="34" charset="0"/>
                          <a:cs typeface="Times New Roman" pitchFamily="18" charset="0"/>
                        </a:rPr>
                        <a:t>Utilitarian Theory</a:t>
                      </a:r>
                      <a:endParaRPr kumimoji="0" lang="en-US" sz="2400" b="0" i="1"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Argues that property rights are not natural rights but rather artificial rights created by the state. Property rights are granted to individuals and to corporations because they result in greater social utility overall.</a:t>
                      </a:r>
                      <a:r>
                        <a:rPr kumimoji="0" lang="en-US" sz="1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354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1" u="none" strike="noStrike" cap="none" normalizeH="0" baseline="0" smtClean="0">
                          <a:ln>
                            <a:noFill/>
                          </a:ln>
                          <a:solidFill>
                            <a:srgbClr val="000000"/>
                          </a:solidFill>
                          <a:effectLst/>
                          <a:latin typeface="Tahoma" pitchFamily="34" charset="0"/>
                          <a:cs typeface="Times New Roman" pitchFamily="18" charset="0"/>
                        </a:rPr>
                        <a:t>Personality Theory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1"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Argues that a property right is a "moral right" and that property rights are justified not because of labor or social utility but because creative works express the personalities of the authors that create them.</a:t>
                      </a:r>
                      <a:r>
                        <a:rPr kumimoji="0" lang="en-US" sz="1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37</a:t>
            </a:fld>
            <a:endParaRPr lang="en-US">
              <a:solidFill>
                <a:srgbClr val="000000"/>
              </a:solidFill>
            </a:endParaRPr>
          </a:p>
        </p:txBody>
      </p:sp>
    </p:spTree>
    <p:extLst>
      <p:ext uri="{BB962C8B-B14F-4D97-AF65-F5344CB8AC3E}">
        <p14:creationId xmlns:p14="http://schemas.microsoft.com/office/powerpoint/2010/main" xmlns="" val="27638614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z="4000"/>
              <a:t>The Open Source Initiative (OSI)</a:t>
            </a:r>
          </a:p>
        </p:txBody>
      </p:sp>
      <p:sp>
        <p:nvSpPr>
          <p:cNvPr id="86019" name="Rectangle 3"/>
          <p:cNvSpPr>
            <a:spLocks noGrp="1" noChangeArrowheads="1"/>
          </p:cNvSpPr>
          <p:nvPr>
            <p:ph type="body" idx="1"/>
          </p:nvPr>
        </p:nvSpPr>
        <p:spPr/>
        <p:txBody>
          <a:bodyPr/>
          <a:lstStyle/>
          <a:p>
            <a:pPr>
              <a:lnSpc>
                <a:spcPct val="90000"/>
              </a:lnSpc>
            </a:pPr>
            <a:r>
              <a:rPr lang="en-US" sz="2400"/>
              <a:t>OSI, which began in 1988, shares many of the same goals as FSF, including the ability of a software user to look at, understand, modify and redistribute the source code for that software. </a:t>
            </a:r>
          </a:p>
          <a:p>
            <a:pPr>
              <a:lnSpc>
                <a:spcPct val="90000"/>
              </a:lnSpc>
            </a:pPr>
            <a:r>
              <a:rPr lang="en-US" sz="2400"/>
              <a:t>Like FSF, OSI requires that the source code for “open source software” (OSS) is freely available. </a:t>
            </a:r>
          </a:p>
          <a:p>
            <a:pPr>
              <a:lnSpc>
                <a:spcPct val="90000"/>
              </a:lnSpc>
            </a:pPr>
            <a:r>
              <a:rPr lang="en-US" sz="2400"/>
              <a:t>So, both the OSS and FSF movements are similar with respect to their requirements for source code in the software development process.  </a:t>
            </a:r>
          </a:p>
          <a:p>
            <a:pPr>
              <a:lnSpc>
                <a:spcPct val="90000"/>
              </a:lnSpc>
            </a:pPr>
            <a:r>
              <a:rPr lang="en-US" sz="2400"/>
              <a:t>There are also important differences between OSS and FSF.</a:t>
            </a:r>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38</a:t>
            </a:fld>
            <a:endParaRPr lang="en-US">
              <a:solidFill>
                <a:srgbClr val="000000"/>
              </a:solidFill>
            </a:endParaRPr>
          </a:p>
        </p:txBody>
      </p:sp>
    </p:spTree>
    <p:extLst>
      <p:ext uri="{BB962C8B-B14F-4D97-AF65-F5344CB8AC3E}">
        <p14:creationId xmlns:p14="http://schemas.microsoft.com/office/powerpoint/2010/main" xmlns="" val="3272989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fade">
                                      <p:cBhvr>
                                        <p:cTn id="7" dur="2000"/>
                                        <p:tgtEl>
                                          <p:spTgt spid="86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019">
                                            <p:txEl>
                                              <p:pRg st="0" end="0"/>
                                            </p:txEl>
                                          </p:spTgt>
                                        </p:tgtEl>
                                        <p:attrNameLst>
                                          <p:attrName>style.visibility</p:attrName>
                                        </p:attrNameLst>
                                      </p:cBhvr>
                                      <p:to>
                                        <p:strVal val="visible"/>
                                      </p:to>
                                    </p:set>
                                    <p:animEffect transition="in" filter="fade">
                                      <p:cBhvr>
                                        <p:cTn id="12" dur="2000"/>
                                        <p:tgtEl>
                                          <p:spTgt spid="860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6019">
                                            <p:txEl>
                                              <p:pRg st="1" end="1"/>
                                            </p:txEl>
                                          </p:spTgt>
                                        </p:tgtEl>
                                        <p:attrNameLst>
                                          <p:attrName>style.visibility</p:attrName>
                                        </p:attrNameLst>
                                      </p:cBhvr>
                                      <p:to>
                                        <p:strVal val="visible"/>
                                      </p:to>
                                    </p:set>
                                    <p:animEffect transition="in" filter="fade">
                                      <p:cBhvr>
                                        <p:cTn id="17" dur="2000"/>
                                        <p:tgtEl>
                                          <p:spTgt spid="8601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6019">
                                            <p:txEl>
                                              <p:pRg st="2" end="2"/>
                                            </p:txEl>
                                          </p:spTgt>
                                        </p:tgtEl>
                                        <p:attrNameLst>
                                          <p:attrName>style.visibility</p:attrName>
                                        </p:attrNameLst>
                                      </p:cBhvr>
                                      <p:to>
                                        <p:strVal val="visible"/>
                                      </p:to>
                                    </p:set>
                                    <p:animEffect transition="in" filter="fade">
                                      <p:cBhvr>
                                        <p:cTn id="22" dur="2000"/>
                                        <p:tgtEl>
                                          <p:spTgt spid="8601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6019">
                                            <p:txEl>
                                              <p:pRg st="3" end="3"/>
                                            </p:txEl>
                                          </p:spTgt>
                                        </p:tgtEl>
                                        <p:attrNameLst>
                                          <p:attrName>style.visibility</p:attrName>
                                        </p:attrNameLst>
                                      </p:cBhvr>
                                      <p:to>
                                        <p:strVal val="visible"/>
                                      </p:to>
                                    </p:set>
                                    <p:animEffect transition="in" filter="fade">
                                      <p:cBhvr>
                                        <p:cTn id="27" dur="2000"/>
                                        <p:tgtEl>
                                          <p:spTgt spid="86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Preserving the Intellectual Commons</a:t>
            </a:r>
          </a:p>
        </p:txBody>
      </p:sp>
      <p:sp>
        <p:nvSpPr>
          <p:cNvPr id="74755" name="Rectangle 3"/>
          <p:cNvSpPr>
            <a:spLocks noGrp="1" noChangeArrowheads="1"/>
          </p:cNvSpPr>
          <p:nvPr>
            <p:ph type="body" idx="1"/>
          </p:nvPr>
        </p:nvSpPr>
        <p:spPr/>
        <p:txBody>
          <a:bodyPr/>
          <a:lstStyle/>
          <a:p>
            <a:pPr>
              <a:lnSpc>
                <a:spcPct val="90000"/>
              </a:lnSpc>
            </a:pPr>
            <a:r>
              <a:rPr lang="en-US"/>
              <a:t>We have framed laws and policies to protect the </a:t>
            </a:r>
            <a:r>
              <a:rPr lang="en-US" i="1"/>
              <a:t>physical commons</a:t>
            </a:r>
            <a:r>
              <a:rPr lang="en-US"/>
              <a:t> (i.e., parks, natural resources, etc.).</a:t>
            </a:r>
          </a:p>
          <a:p>
            <a:pPr>
              <a:lnSpc>
                <a:spcPct val="90000"/>
              </a:lnSpc>
            </a:pPr>
            <a:r>
              <a:rPr lang="en-US"/>
              <a:t>The </a:t>
            </a:r>
            <a:r>
              <a:rPr lang="en-US" i="1"/>
              <a:t>intellectual commons</a:t>
            </a:r>
            <a:r>
              <a:rPr lang="en-US"/>
              <a:t> (of ideas) is now threatened by strong intellectual property laws.</a:t>
            </a:r>
          </a:p>
          <a:p>
            <a:pPr>
              <a:lnSpc>
                <a:spcPct val="90000"/>
              </a:lnSpc>
            </a:pPr>
            <a:r>
              <a:rPr lang="en-US"/>
              <a:t>Many believe that we need to act now to preserve the intellectual commons.</a:t>
            </a:r>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39</a:t>
            </a:fld>
            <a:endParaRPr lang="en-US">
              <a:solidFill>
                <a:srgbClr val="000000"/>
              </a:solidFill>
            </a:endParaRPr>
          </a:p>
        </p:txBody>
      </p:sp>
    </p:spTree>
    <p:extLst>
      <p:ext uri="{BB962C8B-B14F-4D97-AF65-F5344CB8AC3E}">
        <p14:creationId xmlns:p14="http://schemas.microsoft.com/office/powerpoint/2010/main" xmlns="" val="2010202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Tangible Property</a:t>
            </a:r>
          </a:p>
        </p:txBody>
      </p:sp>
      <p:sp>
        <p:nvSpPr>
          <p:cNvPr id="6147" name="Rectangle 3"/>
          <p:cNvSpPr>
            <a:spLocks noGrp="1" noChangeArrowheads="1"/>
          </p:cNvSpPr>
          <p:nvPr>
            <p:ph type="body" idx="1"/>
          </p:nvPr>
        </p:nvSpPr>
        <p:spPr/>
        <p:txBody>
          <a:bodyPr/>
          <a:lstStyle/>
          <a:p>
            <a:pPr>
              <a:lnSpc>
                <a:spcPct val="90000"/>
              </a:lnSpc>
            </a:pPr>
            <a:r>
              <a:rPr lang="en-US">
                <a:solidFill>
                  <a:srgbClr val="000000"/>
                </a:solidFill>
                <a:cs typeface="Times New Roman" pitchFamily="18" charset="0"/>
              </a:rPr>
              <a:t>When discussing </a:t>
            </a:r>
            <a:r>
              <a:rPr lang="en-US" i="1">
                <a:solidFill>
                  <a:srgbClr val="000000"/>
                </a:solidFill>
                <a:cs typeface="Times New Roman" pitchFamily="18" charset="0"/>
              </a:rPr>
              <a:t>property</a:t>
            </a:r>
            <a:r>
              <a:rPr lang="en-US">
                <a:solidFill>
                  <a:srgbClr val="000000"/>
                </a:solidFill>
                <a:cs typeface="Times New Roman" pitchFamily="18" charset="0"/>
              </a:rPr>
              <a:t>, we tend to think of tangible items. </a:t>
            </a:r>
          </a:p>
          <a:p>
            <a:pPr>
              <a:lnSpc>
                <a:spcPct val="90000"/>
              </a:lnSpc>
            </a:pPr>
            <a:r>
              <a:rPr lang="en-US">
                <a:solidFill>
                  <a:srgbClr val="000000"/>
                </a:solidFill>
                <a:cs typeface="Times New Roman" pitchFamily="18" charset="0"/>
              </a:rPr>
              <a:t>Originally, "property" referred to land.</a:t>
            </a:r>
          </a:p>
          <a:p>
            <a:pPr>
              <a:lnSpc>
                <a:spcPct val="90000"/>
              </a:lnSpc>
            </a:pPr>
            <a:r>
              <a:rPr lang="en-US">
                <a:solidFill>
                  <a:srgbClr val="000000"/>
                </a:solidFill>
                <a:cs typeface="Times New Roman" pitchFamily="18" charset="0"/>
              </a:rPr>
              <a:t>Property now also includes objects that one can own, such as:</a:t>
            </a:r>
          </a:p>
          <a:p>
            <a:pPr>
              <a:lnSpc>
                <a:spcPct val="90000"/>
              </a:lnSpc>
            </a:pPr>
            <a:r>
              <a:rPr lang="en-US" sz="2800">
                <a:solidFill>
                  <a:srgbClr val="000000"/>
                </a:solidFill>
                <a:cs typeface="Times New Roman" pitchFamily="18" charset="0"/>
              </a:rPr>
              <a:t>an automobile, </a:t>
            </a:r>
          </a:p>
          <a:p>
            <a:pPr>
              <a:lnSpc>
                <a:spcPct val="90000"/>
              </a:lnSpc>
            </a:pPr>
            <a:r>
              <a:rPr lang="en-US" sz="2800">
                <a:solidFill>
                  <a:srgbClr val="000000"/>
                </a:solidFill>
                <a:cs typeface="Times New Roman" pitchFamily="18" charset="0"/>
              </a:rPr>
              <a:t>articles of clothing, </a:t>
            </a:r>
          </a:p>
          <a:p>
            <a:pPr>
              <a:lnSpc>
                <a:spcPct val="90000"/>
              </a:lnSpc>
            </a:pPr>
            <a:r>
              <a:rPr lang="en-US" sz="2800">
                <a:solidFill>
                  <a:srgbClr val="000000"/>
                </a:solidFill>
                <a:cs typeface="Times New Roman" pitchFamily="18" charset="0"/>
              </a:rPr>
              <a:t>a stamp collection.</a:t>
            </a: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4</a:t>
            </a:fld>
            <a:endParaRPr lang="en-US">
              <a:solidFill>
                <a:srgbClr val="000000"/>
              </a:solidFill>
            </a:endParaRPr>
          </a:p>
        </p:txBody>
      </p:sp>
    </p:spTree>
    <p:extLst>
      <p:ext uri="{BB962C8B-B14F-4D97-AF65-F5344CB8AC3E}">
        <p14:creationId xmlns:p14="http://schemas.microsoft.com/office/powerpoint/2010/main" xmlns="" val="1252008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47">
                                            <p:txEl>
                                              <p:pRg st="4" end="4"/>
                                            </p:txEl>
                                          </p:spTgt>
                                        </p:tgtEl>
                                        <p:attrNameLst>
                                          <p:attrName>style.visibility</p:attrName>
                                        </p:attrNameLst>
                                      </p:cBhvr>
                                      <p:to>
                                        <p:strVal val="visible"/>
                                      </p:to>
                                    </p:set>
                                    <p:anim calcmode="lin" valueType="num">
                                      <p:cBhvr additive="base">
                                        <p:cTn id="31" dur="500" fill="hold"/>
                                        <p:tgtEl>
                                          <p:spTgt spid="61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47">
                                            <p:txEl>
                                              <p:pRg st="5" end="5"/>
                                            </p:txEl>
                                          </p:spTgt>
                                        </p:tgtEl>
                                        <p:attrNameLst>
                                          <p:attrName>style.visibility</p:attrName>
                                        </p:attrNameLst>
                                      </p:cBhvr>
                                      <p:to>
                                        <p:strVal val="visible"/>
                                      </p:to>
                                    </p:set>
                                    <p:anim calcmode="lin" valueType="num">
                                      <p:cBhvr additive="base">
                                        <p:cTn id="37" dur="500" fill="hold"/>
                                        <p:tgtEl>
                                          <p:spTgt spid="61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z="3600">
                <a:cs typeface="Times New Roman" pitchFamily="18" charset="0"/>
              </a:rPr>
              <a:t>The Environmental Movement: An Analogy for Cyberspace</a:t>
            </a:r>
            <a:endParaRPr lang="en-US"/>
          </a:p>
        </p:txBody>
      </p:sp>
      <p:sp>
        <p:nvSpPr>
          <p:cNvPr id="76803" name="Rectangle 3"/>
          <p:cNvSpPr>
            <a:spLocks noGrp="1" noChangeArrowheads="1"/>
          </p:cNvSpPr>
          <p:nvPr>
            <p:ph type="body" idx="1"/>
          </p:nvPr>
        </p:nvSpPr>
        <p:spPr/>
        <p:txBody>
          <a:bodyPr/>
          <a:lstStyle/>
          <a:p>
            <a:r>
              <a:rPr lang="en-US" sz="2800">
                <a:solidFill>
                  <a:srgbClr val="000000"/>
                </a:solidFill>
                <a:cs typeface="Times New Roman" pitchFamily="18" charset="0"/>
              </a:rPr>
              <a:t>James Boyle (2004) argues for a need for a "political movement" similar to the environmental movement that emerged in the 1970s. </a:t>
            </a:r>
          </a:p>
          <a:p>
            <a:r>
              <a:rPr lang="en-US" sz="2800">
                <a:solidFill>
                  <a:srgbClr val="000000"/>
                </a:solidFill>
                <a:cs typeface="Times New Roman" pitchFamily="18" charset="0"/>
              </a:rPr>
              <a:t>Boyle points out that just as a political movement was necessary to save the environment from inevitable destruction, so too is an analogous movement needed to save the intellectual commons. </a:t>
            </a: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40</a:t>
            </a:fld>
            <a:endParaRPr lang="en-US">
              <a:solidFill>
                <a:srgbClr val="000000"/>
              </a:solidFill>
            </a:endParaRPr>
          </a:p>
        </p:txBody>
      </p:sp>
    </p:spTree>
    <p:extLst>
      <p:ext uri="{BB962C8B-B14F-4D97-AF65-F5344CB8AC3E}">
        <p14:creationId xmlns:p14="http://schemas.microsoft.com/office/powerpoint/2010/main" xmlns="" val="3912365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 calcmode="lin" valueType="num">
                                      <p:cBhvr additive="base">
                                        <p:cTn id="13" dur="500" fill="hold"/>
                                        <p:tgtEl>
                                          <p:spTgt spid="768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Environmental Analogy (continued)</a:t>
            </a:r>
          </a:p>
        </p:txBody>
      </p:sp>
      <p:sp>
        <p:nvSpPr>
          <p:cNvPr id="77827" name="Rectangle 3"/>
          <p:cNvSpPr>
            <a:spLocks noGrp="1" noChangeArrowheads="1"/>
          </p:cNvSpPr>
          <p:nvPr>
            <p:ph type="body" idx="1"/>
          </p:nvPr>
        </p:nvSpPr>
        <p:spPr/>
        <p:txBody>
          <a:bodyPr/>
          <a:lstStyle/>
          <a:p>
            <a:r>
              <a:rPr lang="en-US" sz="2800">
                <a:solidFill>
                  <a:srgbClr val="000000"/>
                </a:solidFill>
                <a:cs typeface="Times New Roman" pitchFamily="18" charset="0"/>
              </a:rPr>
              <a:t>Boyle notes that the environment almost “disappeared” under the simplistic claim of (highly individualistic) property rights. </a:t>
            </a:r>
          </a:p>
          <a:p>
            <a:r>
              <a:rPr lang="en-US" sz="2800">
                <a:solidFill>
                  <a:srgbClr val="000000"/>
                </a:solidFill>
                <a:cs typeface="Times New Roman" pitchFamily="18" charset="0"/>
              </a:rPr>
              <a:t>The public domain of information is disappearing because of similar interests. </a:t>
            </a:r>
          </a:p>
          <a:p>
            <a:r>
              <a:rPr lang="en-US" sz="2800">
                <a:solidFill>
                  <a:srgbClr val="000000"/>
                </a:solidFill>
                <a:cs typeface="Times New Roman" pitchFamily="18" charset="0"/>
              </a:rPr>
              <a:t>The environmental movement "invented" the concept of the environment so that farmers, consumers, hunters, and bird watchers could “discover themselves as environmentalists.” </a:t>
            </a: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41</a:t>
            </a:fld>
            <a:endParaRPr lang="en-US">
              <a:solidFill>
                <a:srgbClr val="000000"/>
              </a:solidFill>
            </a:endParaRPr>
          </a:p>
        </p:txBody>
      </p:sp>
    </p:spTree>
    <p:extLst>
      <p:ext uri="{BB962C8B-B14F-4D97-AF65-F5344CB8AC3E}">
        <p14:creationId xmlns:p14="http://schemas.microsoft.com/office/powerpoint/2010/main" xmlns="" val="2908395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 calcmode="lin" valueType="num">
                                      <p:cBhvr additive="base">
                                        <p:cTn id="19"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a:t>Regulating Cyberspace</a:t>
            </a:r>
          </a:p>
        </p:txBody>
      </p:sp>
      <p:sp>
        <p:nvSpPr>
          <p:cNvPr id="588803" name="Rectangle 3"/>
          <p:cNvSpPr>
            <a:spLocks noGrp="1" noChangeArrowheads="1"/>
          </p:cNvSpPr>
          <p:nvPr>
            <p:ph type="body" idx="1"/>
          </p:nvPr>
        </p:nvSpPr>
        <p:spPr/>
        <p:txBody>
          <a:bodyPr/>
          <a:lstStyle/>
          <a:p>
            <a:r>
              <a:rPr lang="en-US"/>
              <a:t>Should certain forms of speech in cyberspace be regulated?</a:t>
            </a:r>
          </a:p>
          <a:p>
            <a:r>
              <a:rPr lang="en-US"/>
              <a:t>If so, which kinds:</a:t>
            </a:r>
          </a:p>
          <a:p>
            <a:r>
              <a:rPr lang="en-US" sz="2400"/>
              <a:t>hate speech,</a:t>
            </a:r>
          </a:p>
          <a:p>
            <a:r>
              <a:rPr lang="en-US" sz="2400"/>
              <a:t>speech that can cause physical harm,</a:t>
            </a:r>
          </a:p>
          <a:p>
            <a:r>
              <a:rPr lang="en-US" sz="2400"/>
              <a:t>obscene speech?</a:t>
            </a:r>
          </a:p>
          <a:p>
            <a:r>
              <a:rPr lang="en-US"/>
              <a:t>How should it be regulated?  </a:t>
            </a:r>
          </a:p>
        </p:txBody>
      </p:sp>
      <p:sp>
        <p:nvSpPr>
          <p:cNvPr id="2" name="Slayt Numarası Yer Tutucusu 1"/>
          <p:cNvSpPr>
            <a:spLocks noGrp="1"/>
          </p:cNvSpPr>
          <p:nvPr>
            <p:ph type="sldNum" sz="quarter" idx="12"/>
          </p:nvPr>
        </p:nvSpPr>
        <p:spPr/>
        <p:txBody>
          <a:bodyPr/>
          <a:lstStyle/>
          <a:p>
            <a:fld id="{81C291ED-6241-42D6-9CC6-183BC709C10A}" type="slidenum">
              <a:rPr lang="en-US" smtClean="0">
                <a:solidFill>
                  <a:srgbClr val="000000"/>
                </a:solidFill>
              </a:rPr>
              <a:pPr/>
              <a:t>42</a:t>
            </a:fld>
            <a:endParaRPr lang="en-US">
              <a:solidFill>
                <a:srgbClr val="000000"/>
              </a:solidFill>
            </a:endParaRPr>
          </a:p>
        </p:txBody>
      </p:sp>
    </p:spTree>
    <p:extLst>
      <p:ext uri="{BB962C8B-B14F-4D97-AF65-F5344CB8AC3E}">
        <p14:creationId xmlns:p14="http://schemas.microsoft.com/office/powerpoint/2010/main" xmlns="" val="411783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8802"/>
                                        </p:tgtEl>
                                        <p:attrNameLst>
                                          <p:attrName>style.visibility</p:attrName>
                                        </p:attrNameLst>
                                      </p:cBhvr>
                                      <p:to>
                                        <p:strVal val="visible"/>
                                      </p:to>
                                    </p:set>
                                    <p:animEffect transition="in" filter="fade">
                                      <p:cBhvr>
                                        <p:cTn id="7" dur="2000"/>
                                        <p:tgtEl>
                                          <p:spTgt spid="588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8803">
                                            <p:txEl>
                                              <p:pRg st="0" end="0"/>
                                            </p:txEl>
                                          </p:spTgt>
                                        </p:tgtEl>
                                        <p:attrNameLst>
                                          <p:attrName>style.visibility</p:attrName>
                                        </p:attrNameLst>
                                      </p:cBhvr>
                                      <p:to>
                                        <p:strVal val="visible"/>
                                      </p:to>
                                    </p:set>
                                    <p:animEffect transition="in" filter="fade">
                                      <p:cBhvr>
                                        <p:cTn id="12" dur="2000"/>
                                        <p:tgtEl>
                                          <p:spTgt spid="5888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8803">
                                            <p:txEl>
                                              <p:pRg st="1" end="1"/>
                                            </p:txEl>
                                          </p:spTgt>
                                        </p:tgtEl>
                                        <p:attrNameLst>
                                          <p:attrName>style.visibility</p:attrName>
                                        </p:attrNameLst>
                                      </p:cBhvr>
                                      <p:to>
                                        <p:strVal val="visible"/>
                                      </p:to>
                                    </p:set>
                                    <p:animEffect transition="in" filter="fade">
                                      <p:cBhvr>
                                        <p:cTn id="17" dur="2000"/>
                                        <p:tgtEl>
                                          <p:spTgt spid="5888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8803">
                                            <p:txEl>
                                              <p:pRg st="2" end="2"/>
                                            </p:txEl>
                                          </p:spTgt>
                                        </p:tgtEl>
                                        <p:attrNameLst>
                                          <p:attrName>style.visibility</p:attrName>
                                        </p:attrNameLst>
                                      </p:cBhvr>
                                      <p:to>
                                        <p:strVal val="visible"/>
                                      </p:to>
                                    </p:set>
                                    <p:animEffect transition="in" filter="fade">
                                      <p:cBhvr>
                                        <p:cTn id="22" dur="2000"/>
                                        <p:tgtEl>
                                          <p:spTgt spid="5888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8803">
                                            <p:txEl>
                                              <p:pRg st="3" end="3"/>
                                            </p:txEl>
                                          </p:spTgt>
                                        </p:tgtEl>
                                        <p:attrNameLst>
                                          <p:attrName>style.visibility</p:attrName>
                                        </p:attrNameLst>
                                      </p:cBhvr>
                                      <p:to>
                                        <p:strVal val="visible"/>
                                      </p:to>
                                    </p:set>
                                    <p:animEffect transition="in" filter="fade">
                                      <p:cBhvr>
                                        <p:cTn id="27" dur="2000"/>
                                        <p:tgtEl>
                                          <p:spTgt spid="58880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8803">
                                            <p:txEl>
                                              <p:pRg st="4" end="4"/>
                                            </p:txEl>
                                          </p:spTgt>
                                        </p:tgtEl>
                                        <p:attrNameLst>
                                          <p:attrName>style.visibility</p:attrName>
                                        </p:attrNameLst>
                                      </p:cBhvr>
                                      <p:to>
                                        <p:strVal val="visible"/>
                                      </p:to>
                                    </p:set>
                                    <p:animEffect transition="in" filter="fade">
                                      <p:cBhvr>
                                        <p:cTn id="32" dur="2000"/>
                                        <p:tgtEl>
                                          <p:spTgt spid="58880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88803">
                                            <p:txEl>
                                              <p:pRg st="5" end="5"/>
                                            </p:txEl>
                                          </p:spTgt>
                                        </p:tgtEl>
                                        <p:attrNameLst>
                                          <p:attrName>style.visibility</p:attrName>
                                        </p:attrNameLst>
                                      </p:cBhvr>
                                      <p:to>
                                        <p:strVal val="visible"/>
                                      </p:to>
                                    </p:set>
                                    <p:animEffect transition="in" filter="fade">
                                      <p:cBhvr>
                                        <p:cTn id="37" dur="2000"/>
                                        <p:tgtEl>
                                          <p:spTgt spid="588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2" grpId="0"/>
      <p:bldP spid="58880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sz="4000"/>
              <a:t>Regulating Cyberspace (Continued)</a:t>
            </a:r>
          </a:p>
        </p:txBody>
      </p:sp>
      <p:sp>
        <p:nvSpPr>
          <p:cNvPr id="580611" name="Rectangle 3"/>
          <p:cNvSpPr>
            <a:spLocks noGrp="1" noChangeArrowheads="1"/>
          </p:cNvSpPr>
          <p:nvPr>
            <p:ph type="body" idx="1"/>
          </p:nvPr>
        </p:nvSpPr>
        <p:spPr/>
        <p:txBody>
          <a:bodyPr/>
          <a:lstStyle/>
          <a:p>
            <a:r>
              <a:rPr lang="en-US">
                <a:cs typeface="Times New Roman" pitchFamily="18" charset="0"/>
              </a:rPr>
              <a:t>Assuming that cyberspace can be regulated, who should be responsible for carrying out the regulatory functions:</a:t>
            </a:r>
          </a:p>
          <a:p>
            <a:r>
              <a:rPr lang="en-US" sz="2800">
                <a:cs typeface="Times New Roman" pitchFamily="18" charset="0"/>
              </a:rPr>
              <a:t>the government,</a:t>
            </a:r>
          </a:p>
          <a:p>
            <a:r>
              <a:rPr lang="en-US" sz="2800">
                <a:cs typeface="Times New Roman" pitchFamily="18" charset="0"/>
              </a:rPr>
              <a:t>private organizations, </a:t>
            </a:r>
          </a:p>
          <a:p>
            <a:r>
              <a:rPr lang="en-US" sz="2800">
                <a:cs typeface="Times New Roman" pitchFamily="18" charset="0"/>
              </a:rPr>
              <a:t>Internet users themselves?</a:t>
            </a:r>
            <a:r>
              <a:rPr lang="en-US">
                <a:cs typeface="Times New Roman" pitchFamily="18" charset="0"/>
              </a:rPr>
              <a:t> </a:t>
            </a:r>
            <a:endParaRPr lang="en-US"/>
          </a:p>
        </p:txBody>
      </p:sp>
      <p:sp>
        <p:nvSpPr>
          <p:cNvPr id="2" name="Slayt Numarası Yer Tutucusu 1"/>
          <p:cNvSpPr>
            <a:spLocks noGrp="1"/>
          </p:cNvSpPr>
          <p:nvPr>
            <p:ph type="sldNum" sz="quarter" idx="12"/>
          </p:nvPr>
        </p:nvSpPr>
        <p:spPr/>
        <p:txBody>
          <a:bodyPr/>
          <a:lstStyle/>
          <a:p>
            <a:fld id="{81C291ED-6241-42D6-9CC6-183BC709C10A}" type="slidenum">
              <a:rPr lang="en-US" smtClean="0">
                <a:solidFill>
                  <a:srgbClr val="000000"/>
                </a:solidFill>
              </a:rPr>
              <a:pPr/>
              <a:t>43</a:t>
            </a:fld>
            <a:endParaRPr lang="en-US">
              <a:solidFill>
                <a:srgbClr val="000000"/>
              </a:solidFill>
            </a:endParaRPr>
          </a:p>
        </p:txBody>
      </p:sp>
    </p:spTree>
    <p:extLst>
      <p:ext uri="{BB962C8B-B14F-4D97-AF65-F5344CB8AC3E}">
        <p14:creationId xmlns:p14="http://schemas.microsoft.com/office/powerpoint/2010/main" xmlns="" val="2084853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fade">
                                      <p:cBhvr>
                                        <p:cTn id="7" dur="2000"/>
                                        <p:tgtEl>
                                          <p:spTgt spid="580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0611">
                                            <p:txEl>
                                              <p:pRg st="0" end="0"/>
                                            </p:txEl>
                                          </p:spTgt>
                                        </p:tgtEl>
                                        <p:attrNameLst>
                                          <p:attrName>style.visibility</p:attrName>
                                        </p:attrNameLst>
                                      </p:cBhvr>
                                      <p:to>
                                        <p:strVal val="visible"/>
                                      </p:to>
                                    </p:set>
                                    <p:animEffect transition="in" filter="fade">
                                      <p:cBhvr>
                                        <p:cTn id="12" dur="2000"/>
                                        <p:tgtEl>
                                          <p:spTgt spid="5806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0611">
                                            <p:txEl>
                                              <p:pRg st="1" end="1"/>
                                            </p:txEl>
                                          </p:spTgt>
                                        </p:tgtEl>
                                        <p:attrNameLst>
                                          <p:attrName>style.visibility</p:attrName>
                                        </p:attrNameLst>
                                      </p:cBhvr>
                                      <p:to>
                                        <p:strVal val="visible"/>
                                      </p:to>
                                    </p:set>
                                    <p:animEffect transition="in" filter="fade">
                                      <p:cBhvr>
                                        <p:cTn id="17" dur="2000"/>
                                        <p:tgtEl>
                                          <p:spTgt spid="5806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0611">
                                            <p:txEl>
                                              <p:pRg st="2" end="2"/>
                                            </p:txEl>
                                          </p:spTgt>
                                        </p:tgtEl>
                                        <p:attrNameLst>
                                          <p:attrName>style.visibility</p:attrName>
                                        </p:attrNameLst>
                                      </p:cBhvr>
                                      <p:to>
                                        <p:strVal val="visible"/>
                                      </p:to>
                                    </p:set>
                                    <p:animEffect transition="in" filter="fade">
                                      <p:cBhvr>
                                        <p:cTn id="22" dur="2000"/>
                                        <p:tgtEl>
                                          <p:spTgt spid="5806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0611">
                                            <p:txEl>
                                              <p:pRg st="3" end="3"/>
                                            </p:txEl>
                                          </p:spTgt>
                                        </p:tgtEl>
                                        <p:attrNameLst>
                                          <p:attrName>style.visibility</p:attrName>
                                        </p:attrNameLst>
                                      </p:cBhvr>
                                      <p:to>
                                        <p:strVal val="visible"/>
                                      </p:to>
                                    </p:set>
                                    <p:animEffect transition="in" filter="fade">
                                      <p:cBhvr>
                                        <p:cTn id="27" dur="2000"/>
                                        <p:tgtEl>
                                          <p:spTgt spid="580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p:bldP spid="580611"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a:t>Cyberspace as a Medium (Continued)</a:t>
            </a:r>
          </a:p>
        </p:txBody>
      </p:sp>
      <p:sp>
        <p:nvSpPr>
          <p:cNvPr id="10243" name="Rectangle 3"/>
          <p:cNvSpPr>
            <a:spLocks noGrp="1" noChangeArrowheads="1"/>
          </p:cNvSpPr>
          <p:nvPr>
            <p:ph type="body" idx="1"/>
          </p:nvPr>
        </p:nvSpPr>
        <p:spPr/>
        <p:txBody>
          <a:bodyPr/>
          <a:lstStyle/>
          <a:p>
            <a:pPr>
              <a:lnSpc>
                <a:spcPct val="90000"/>
              </a:lnSpc>
            </a:pPr>
            <a:r>
              <a:rPr lang="en-US" sz="3600">
                <a:solidFill>
                  <a:srgbClr val="000000"/>
                </a:solidFill>
                <a:cs typeface="Times New Roman" pitchFamily="18" charset="0"/>
              </a:rPr>
              <a:t>Camp and Chien (2000) note that there are four types of media:</a:t>
            </a:r>
            <a:r>
              <a:rPr lang="en-US">
                <a:solidFill>
                  <a:srgbClr val="000000"/>
                </a:solidFill>
                <a:cs typeface="Times New Roman" pitchFamily="18" charset="0"/>
              </a:rPr>
              <a:t> </a:t>
            </a:r>
          </a:p>
          <a:p>
            <a:pPr>
              <a:lnSpc>
                <a:spcPct val="90000"/>
              </a:lnSpc>
            </a:pPr>
            <a:r>
              <a:rPr lang="en-US" i="1">
                <a:solidFill>
                  <a:srgbClr val="000000"/>
                </a:solidFill>
                <a:cs typeface="Times New Roman" pitchFamily="18" charset="0"/>
              </a:rPr>
              <a:t>publisher,</a:t>
            </a:r>
            <a:r>
              <a:rPr lang="en-US">
                <a:solidFill>
                  <a:srgbClr val="000000"/>
                </a:solidFill>
                <a:cs typeface="Times New Roman" pitchFamily="18" charset="0"/>
              </a:rPr>
              <a:t> </a:t>
            </a:r>
          </a:p>
          <a:p>
            <a:pPr>
              <a:lnSpc>
                <a:spcPct val="90000"/>
              </a:lnSpc>
            </a:pPr>
            <a:r>
              <a:rPr lang="en-US" i="1">
                <a:solidFill>
                  <a:srgbClr val="000000"/>
                </a:solidFill>
                <a:cs typeface="Times New Roman" pitchFamily="18" charset="0"/>
              </a:rPr>
              <a:t>broadcast</a:t>
            </a:r>
            <a:r>
              <a:rPr lang="en-US">
                <a:solidFill>
                  <a:srgbClr val="000000"/>
                </a:solidFill>
                <a:cs typeface="Times New Roman" pitchFamily="18" charset="0"/>
              </a:rPr>
              <a:t>, </a:t>
            </a:r>
          </a:p>
          <a:p>
            <a:pPr>
              <a:lnSpc>
                <a:spcPct val="90000"/>
              </a:lnSpc>
            </a:pPr>
            <a:r>
              <a:rPr lang="en-US" i="1">
                <a:solidFill>
                  <a:srgbClr val="000000"/>
                </a:solidFill>
                <a:cs typeface="Times New Roman" pitchFamily="18" charset="0"/>
              </a:rPr>
              <a:t>distributor</a:t>
            </a:r>
            <a:r>
              <a:rPr lang="en-US">
                <a:solidFill>
                  <a:srgbClr val="000000"/>
                </a:solidFill>
                <a:cs typeface="Times New Roman" pitchFamily="18" charset="0"/>
              </a:rPr>
              <a:t>,</a:t>
            </a:r>
            <a:endParaRPr lang="en-US" i="1">
              <a:solidFill>
                <a:srgbClr val="000000"/>
              </a:solidFill>
              <a:cs typeface="Times New Roman" pitchFamily="18" charset="0"/>
            </a:endParaRPr>
          </a:p>
          <a:p>
            <a:pPr>
              <a:lnSpc>
                <a:spcPct val="90000"/>
              </a:lnSpc>
            </a:pPr>
            <a:r>
              <a:rPr lang="en-US" i="1">
                <a:solidFill>
                  <a:srgbClr val="000000"/>
                </a:solidFill>
                <a:cs typeface="Times New Roman" pitchFamily="18" charset="0"/>
              </a:rPr>
              <a:t>common carrier</a:t>
            </a:r>
            <a:r>
              <a:rPr lang="en-US">
                <a:solidFill>
                  <a:srgbClr val="000000"/>
                </a:solidFill>
                <a:cs typeface="Times New Roman" pitchFamily="18" charset="0"/>
              </a:rPr>
              <a:t>.</a:t>
            </a:r>
            <a:r>
              <a:rPr lang="en-US" sz="2800">
                <a:solidFill>
                  <a:srgbClr val="000000"/>
                </a:solidFill>
                <a:cs typeface="Times New Roman" pitchFamily="18" charset="0"/>
              </a:rPr>
              <a:t> </a:t>
            </a:r>
          </a:p>
          <a:p>
            <a:pPr>
              <a:lnSpc>
                <a:spcPct val="90000"/>
              </a:lnSpc>
            </a:pPr>
            <a:endParaRPr lang="en-US" sz="2000"/>
          </a:p>
        </p:txBody>
      </p:sp>
      <p:sp>
        <p:nvSpPr>
          <p:cNvPr id="2" name="Slayt Numarası Yer Tutucusu 1"/>
          <p:cNvSpPr>
            <a:spLocks noGrp="1"/>
          </p:cNvSpPr>
          <p:nvPr>
            <p:ph type="sldNum" sz="quarter" idx="12"/>
          </p:nvPr>
        </p:nvSpPr>
        <p:spPr/>
        <p:txBody>
          <a:bodyPr/>
          <a:lstStyle/>
          <a:p>
            <a:fld id="{81C291ED-6241-42D6-9CC6-183BC709C10A}" type="slidenum">
              <a:rPr lang="en-US" smtClean="0">
                <a:solidFill>
                  <a:srgbClr val="000000"/>
                </a:solidFill>
              </a:rPr>
              <a:pPr/>
              <a:t>44</a:t>
            </a:fld>
            <a:endParaRPr lang="en-US">
              <a:solidFill>
                <a:srgbClr val="000000"/>
              </a:solidFill>
            </a:endParaRPr>
          </a:p>
        </p:txBody>
      </p:sp>
    </p:spTree>
    <p:extLst>
      <p:ext uri="{BB962C8B-B14F-4D97-AF65-F5344CB8AC3E}">
        <p14:creationId xmlns:p14="http://schemas.microsoft.com/office/powerpoint/2010/main" xmlns="" val="1066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0-#ppt_w/2"/>
                                          </p:val>
                                        </p:tav>
                                        <p:tav tm="100000">
                                          <p:val>
                                            <p:strVal val="#ppt_x"/>
                                          </p:val>
                                        </p:tav>
                                      </p:tavLst>
                                    </p:anim>
                                    <p:anim calcmode="lin" valueType="num">
                                      <p:cBhvr additive="base">
                                        <p:cTn id="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0" end="0"/>
                                            </p:txEl>
                                          </p:spTgt>
                                        </p:tgtEl>
                                        <p:attrNameLst>
                                          <p:attrName>style.visibility</p:attrName>
                                        </p:attrNameLst>
                                      </p:cBhvr>
                                      <p:to>
                                        <p:strVal val="visible"/>
                                      </p:to>
                                    </p:set>
                                    <p:anim calcmode="lin" valueType="num">
                                      <p:cBhvr additive="base">
                                        <p:cTn id="13"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1" end="1"/>
                                            </p:txEl>
                                          </p:spTgt>
                                        </p:tgtEl>
                                        <p:attrNameLst>
                                          <p:attrName>style.visibility</p:attrName>
                                        </p:attrNameLst>
                                      </p:cBhvr>
                                      <p:to>
                                        <p:strVal val="visible"/>
                                      </p:to>
                                    </p:set>
                                    <p:anim calcmode="lin" valueType="num">
                                      <p:cBhvr additive="base">
                                        <p:cTn id="19"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2" end="2"/>
                                            </p:txEl>
                                          </p:spTgt>
                                        </p:tgtEl>
                                        <p:attrNameLst>
                                          <p:attrName>style.visibility</p:attrName>
                                        </p:attrNameLst>
                                      </p:cBhvr>
                                      <p:to>
                                        <p:strVal val="visible"/>
                                      </p:to>
                                    </p:set>
                                    <p:anim calcmode="lin" valueType="num">
                                      <p:cBhvr additive="base">
                                        <p:cTn id="2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3" end="3"/>
                                            </p:txEl>
                                          </p:spTgt>
                                        </p:tgtEl>
                                        <p:attrNameLst>
                                          <p:attrName>style.visibility</p:attrName>
                                        </p:attrNameLst>
                                      </p:cBhvr>
                                      <p:to>
                                        <p:strVal val="visible"/>
                                      </p:to>
                                    </p:set>
                                    <p:anim calcmode="lin" valueType="num">
                                      <p:cBhvr additive="base">
                                        <p:cTn id="31"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4" end="4"/>
                                            </p:txEl>
                                          </p:spTgt>
                                        </p:tgtEl>
                                        <p:attrNameLst>
                                          <p:attrName>style.visibility</p:attrName>
                                        </p:attrNameLst>
                                      </p:cBhvr>
                                      <p:to>
                                        <p:strVal val="visible"/>
                                      </p:to>
                                    </p:set>
                                    <p:anim calcmode="lin" valueType="num">
                                      <p:cBhvr additive="base">
                                        <p:cTn id="37"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b="1">
                <a:cs typeface="Times New Roman" pitchFamily="18" charset="0"/>
              </a:rPr>
              <a:t>Figure 9-1: The Ontology of Cyberspace</a:t>
            </a:r>
            <a:r>
              <a:rPr lang="en-US"/>
              <a:t> </a:t>
            </a:r>
          </a:p>
        </p:txBody>
      </p:sp>
      <p:sp>
        <p:nvSpPr>
          <p:cNvPr id="2052" name="Rectangle 4"/>
          <p:cNvSpPr>
            <a:spLocks noChangeArrowheads="1"/>
          </p:cNvSpPr>
          <p:nvPr/>
        </p:nvSpPr>
        <p:spPr bwMode="auto">
          <a:xfrm>
            <a:off x="0" y="2133600"/>
            <a:ext cx="91440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sz="2400" b="1" smtClean="0">
                <a:solidFill>
                  <a:srgbClr val="000000"/>
                </a:solidFill>
                <a:latin typeface="Times New Roman" pitchFamily="18" charset="0"/>
                <a:cs typeface="Times New Roman" pitchFamily="18" charset="0"/>
              </a:rPr>
              <a:t>Cyberspace</a:t>
            </a:r>
            <a:r>
              <a:rPr lang="en-US" sz="1400" smtClean="0">
                <a:solidFill>
                  <a:srgbClr val="000000"/>
                </a:solidFill>
                <a:latin typeface="Times New Roman" pitchFamily="18" charset="0"/>
              </a:rPr>
              <a:t> </a:t>
            </a:r>
          </a:p>
          <a:p>
            <a:pPr algn="ctr" fontAlgn="base">
              <a:spcBef>
                <a:spcPct val="0"/>
              </a:spcBef>
              <a:spcAft>
                <a:spcPct val="0"/>
              </a:spcAft>
            </a:pPr>
            <a:endParaRPr lang="en-US" sz="2400" smtClean="0">
              <a:solidFill>
                <a:srgbClr val="000000"/>
              </a:solidFill>
              <a:latin typeface="Times New Roman" pitchFamily="18" charset="0"/>
            </a:endParaRPr>
          </a:p>
        </p:txBody>
      </p:sp>
      <p:sp>
        <p:nvSpPr>
          <p:cNvPr id="2053" name="Line 5"/>
          <p:cNvSpPr>
            <a:spLocks noChangeShapeType="1"/>
          </p:cNvSpPr>
          <p:nvPr/>
        </p:nvSpPr>
        <p:spPr bwMode="auto">
          <a:xfrm flipH="1">
            <a:off x="4038600" y="2514600"/>
            <a:ext cx="639763"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2054" name="Line 6"/>
          <p:cNvSpPr>
            <a:spLocks noChangeShapeType="1"/>
          </p:cNvSpPr>
          <p:nvPr/>
        </p:nvSpPr>
        <p:spPr bwMode="auto">
          <a:xfrm>
            <a:off x="4648200" y="2514600"/>
            <a:ext cx="639763"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2055" name="Rectangle 7"/>
          <p:cNvSpPr>
            <a:spLocks noChangeArrowheads="1"/>
          </p:cNvSpPr>
          <p:nvPr/>
        </p:nvSpPr>
        <p:spPr bwMode="auto">
          <a:xfrm>
            <a:off x="0" y="2971800"/>
            <a:ext cx="9144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sz="2000" smtClean="0">
                <a:solidFill>
                  <a:srgbClr val="000000"/>
                </a:solidFill>
                <a:latin typeface="Times New Roman" pitchFamily="18" charset="0"/>
                <a:cs typeface="Times New Roman" pitchFamily="18" charset="0"/>
              </a:rPr>
              <a:t>Public Space (or Place)	Broadcast Medium</a:t>
            </a:r>
            <a:r>
              <a:rPr lang="en-US" smtClean="0">
                <a:solidFill>
                  <a:srgbClr val="000000"/>
                </a:solidFill>
                <a:latin typeface="Times New Roman" pitchFamily="18" charset="0"/>
              </a:rPr>
              <a:t> </a:t>
            </a:r>
          </a:p>
        </p:txBody>
      </p:sp>
      <p:sp>
        <p:nvSpPr>
          <p:cNvPr id="2056" name="Line 8"/>
          <p:cNvSpPr>
            <a:spLocks noChangeShapeType="1"/>
          </p:cNvSpPr>
          <p:nvPr/>
        </p:nvSpPr>
        <p:spPr bwMode="auto">
          <a:xfrm>
            <a:off x="3124200" y="3505200"/>
            <a:ext cx="0" cy="6096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2057" name="Line 9"/>
          <p:cNvSpPr>
            <a:spLocks noChangeShapeType="1"/>
          </p:cNvSpPr>
          <p:nvPr/>
        </p:nvSpPr>
        <p:spPr bwMode="auto">
          <a:xfrm>
            <a:off x="5943600" y="3505200"/>
            <a:ext cx="0" cy="6096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2058" name="Rectangle 10"/>
          <p:cNvSpPr>
            <a:spLocks noChangeArrowheads="1"/>
          </p:cNvSpPr>
          <p:nvPr/>
        </p:nvSpPr>
        <p:spPr bwMode="auto">
          <a:xfrm>
            <a:off x="0" y="4267200"/>
            <a:ext cx="9144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sz="2000" smtClean="0">
                <a:solidFill>
                  <a:srgbClr val="000000"/>
                </a:solidFill>
                <a:latin typeface="Times New Roman" pitchFamily="18" charset="0"/>
                <a:cs typeface="Times New Roman" pitchFamily="18" charset="0"/>
              </a:rPr>
              <a:t>    (bookstore model)	 (common carrier model)</a:t>
            </a:r>
            <a:r>
              <a:rPr lang="en-US" sz="2000" smtClean="0">
                <a:solidFill>
                  <a:srgbClr val="000000"/>
                </a:solidFill>
                <a:latin typeface="Times New Roman" pitchFamily="18" charset="0"/>
              </a:rPr>
              <a:t> </a:t>
            </a:r>
          </a:p>
        </p:txBody>
      </p:sp>
      <p:sp>
        <p:nvSpPr>
          <p:cNvPr id="2" name="Slayt Numarası Yer Tutucusu 1"/>
          <p:cNvSpPr>
            <a:spLocks noGrp="1"/>
          </p:cNvSpPr>
          <p:nvPr>
            <p:ph type="sldNum" sz="quarter" idx="12"/>
          </p:nvPr>
        </p:nvSpPr>
        <p:spPr/>
        <p:txBody>
          <a:bodyPr/>
          <a:lstStyle/>
          <a:p>
            <a:fld id="{81C291ED-6241-42D6-9CC6-183BC709C10A}" type="slidenum">
              <a:rPr lang="en-US" smtClean="0">
                <a:solidFill>
                  <a:srgbClr val="000000"/>
                </a:solidFill>
              </a:rPr>
              <a:pPr/>
              <a:t>45</a:t>
            </a:fld>
            <a:endParaRPr lang="en-US">
              <a:solidFill>
                <a:srgbClr val="000000"/>
              </a:solidFill>
            </a:endParaRPr>
          </a:p>
        </p:txBody>
      </p:sp>
    </p:spTree>
    <p:extLst>
      <p:ext uri="{BB962C8B-B14F-4D97-AF65-F5344CB8AC3E}">
        <p14:creationId xmlns:p14="http://schemas.microsoft.com/office/powerpoint/2010/main" xmlns="" val="219325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 calcmode="lin" valueType="num">
                                      <p:cBhvr additive="base">
                                        <p:cTn id="7" dur="500" fill="hold"/>
                                        <p:tgtEl>
                                          <p:spTgt spid="2055"/>
                                        </p:tgtEl>
                                        <p:attrNameLst>
                                          <p:attrName>ppt_x</p:attrName>
                                        </p:attrNameLst>
                                      </p:cBhvr>
                                      <p:tavLst>
                                        <p:tav tm="0">
                                          <p:val>
                                            <p:strVal val="#ppt_x"/>
                                          </p:val>
                                        </p:tav>
                                        <p:tav tm="100000">
                                          <p:val>
                                            <p:strVal val="#ppt_x"/>
                                          </p:val>
                                        </p:tav>
                                      </p:tavLst>
                                    </p:anim>
                                    <p:anim calcmode="lin" valueType="num">
                                      <p:cBhvr additive="base">
                                        <p:cTn id="8"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58">
                                            <p:txEl>
                                              <p:pRg st="0" end="0"/>
                                            </p:txEl>
                                          </p:spTgt>
                                        </p:tgtEl>
                                        <p:attrNameLst>
                                          <p:attrName>style.visibility</p:attrName>
                                        </p:attrNameLst>
                                      </p:cBhvr>
                                      <p:to>
                                        <p:strVal val="visible"/>
                                      </p:to>
                                    </p:set>
                                    <p:anim calcmode="lin" valueType="num">
                                      <p:cBhvr additive="base">
                                        <p:cTn id="13" dur="500" fill="hold"/>
                                        <p:tgtEl>
                                          <p:spTgt spid="205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b="1">
                <a:cs typeface="Times New Roman" pitchFamily="18" charset="0"/>
              </a:rPr>
              <a:t>Figure 9-2: Two Modes of Cyberspace Regulation</a:t>
            </a:r>
            <a:r>
              <a:rPr lang="en-US"/>
              <a:t> </a:t>
            </a:r>
          </a:p>
        </p:txBody>
      </p:sp>
      <p:sp>
        <p:nvSpPr>
          <p:cNvPr id="1028" name="Rectangle 4"/>
          <p:cNvSpPr>
            <a:spLocks noChangeArrowheads="1"/>
          </p:cNvSpPr>
          <p:nvPr/>
        </p:nvSpPr>
        <p:spPr bwMode="auto">
          <a:xfrm>
            <a:off x="0" y="243840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sz="2400" smtClean="0">
                <a:solidFill>
                  <a:srgbClr val="000000"/>
                </a:solidFill>
                <a:latin typeface="Times New Roman" pitchFamily="18" charset="0"/>
                <a:cs typeface="Times New Roman" pitchFamily="18" charset="0"/>
              </a:rPr>
              <a:t>Cyberspace</a:t>
            </a:r>
            <a:r>
              <a:rPr lang="en-US" sz="1400" smtClean="0">
                <a:solidFill>
                  <a:srgbClr val="000000"/>
                </a:solidFill>
                <a:latin typeface="Times New Roman" pitchFamily="18" charset="0"/>
              </a:rPr>
              <a:t> </a:t>
            </a:r>
            <a:endParaRPr lang="en-US" sz="2400" smtClean="0">
              <a:solidFill>
                <a:srgbClr val="000000"/>
              </a:solidFill>
              <a:latin typeface="Times New Roman" pitchFamily="18" charset="0"/>
            </a:endParaRPr>
          </a:p>
        </p:txBody>
      </p:sp>
      <p:sp>
        <p:nvSpPr>
          <p:cNvPr id="1029" name="Line 5"/>
          <p:cNvSpPr>
            <a:spLocks noChangeShapeType="1"/>
          </p:cNvSpPr>
          <p:nvPr/>
        </p:nvSpPr>
        <p:spPr bwMode="auto">
          <a:xfrm flipH="1">
            <a:off x="3733800" y="2895600"/>
            <a:ext cx="914400" cy="36671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030" name="Line 6"/>
          <p:cNvSpPr>
            <a:spLocks noChangeShapeType="1"/>
          </p:cNvSpPr>
          <p:nvPr/>
        </p:nvSpPr>
        <p:spPr bwMode="auto">
          <a:xfrm>
            <a:off x="4648200" y="2895600"/>
            <a:ext cx="823913" cy="36671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033" name="Rectangle 9"/>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sz="2400" smtClean="0">
              <a:solidFill>
                <a:srgbClr val="000000"/>
              </a:solidFill>
            </a:endParaRPr>
          </a:p>
        </p:txBody>
      </p:sp>
      <p:sp>
        <p:nvSpPr>
          <p:cNvPr id="1035" name="Rectangle 11"/>
          <p:cNvSpPr>
            <a:spLocks noChangeArrowheads="1"/>
          </p:cNvSpPr>
          <p:nvPr/>
        </p:nvSpPr>
        <p:spPr bwMode="auto">
          <a:xfrm>
            <a:off x="0" y="3429000"/>
            <a:ext cx="9144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sz="2000" smtClean="0">
                <a:solidFill>
                  <a:srgbClr val="000000"/>
                </a:solidFill>
                <a:latin typeface="Times New Roman" pitchFamily="18" charset="0"/>
                <a:cs typeface="Times New Roman" pitchFamily="18" charset="0"/>
              </a:rPr>
              <a:t>Regulating Content		Regulating Process</a:t>
            </a:r>
            <a:r>
              <a:rPr lang="en-US" sz="2000" smtClean="0">
                <a:solidFill>
                  <a:srgbClr val="000000"/>
                </a:solidFill>
                <a:latin typeface="Times New Roman" pitchFamily="18" charset="0"/>
              </a:rPr>
              <a:t> </a:t>
            </a:r>
          </a:p>
        </p:txBody>
      </p:sp>
      <p:sp>
        <p:nvSpPr>
          <p:cNvPr id="1038" name="Rectangle 14"/>
          <p:cNvSpPr>
            <a:spLocks noChangeArrowheads="1"/>
          </p:cNvSpPr>
          <p:nvPr/>
        </p:nvSpPr>
        <p:spPr bwMode="auto">
          <a:xfrm>
            <a:off x="0" y="4572000"/>
            <a:ext cx="9144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sz="2000" smtClean="0">
                <a:solidFill>
                  <a:srgbClr val="000000"/>
                </a:solidFill>
                <a:latin typeface="Times New Roman" pitchFamily="18" charset="0"/>
                <a:cs typeface="Times New Roman" pitchFamily="18" charset="0"/>
              </a:rPr>
              <a:t>  Speech                                     Commerce</a:t>
            </a:r>
            <a:r>
              <a:rPr lang="en-US" sz="2000" smtClean="0">
                <a:solidFill>
                  <a:srgbClr val="000000"/>
                </a:solidFill>
                <a:latin typeface="Times New Roman" pitchFamily="18" charset="0"/>
              </a:rPr>
              <a:t> </a:t>
            </a:r>
          </a:p>
        </p:txBody>
      </p:sp>
      <p:sp>
        <p:nvSpPr>
          <p:cNvPr id="1041" name="Line 17"/>
          <p:cNvSpPr>
            <a:spLocks noChangeShapeType="1"/>
          </p:cNvSpPr>
          <p:nvPr/>
        </p:nvSpPr>
        <p:spPr bwMode="auto">
          <a:xfrm>
            <a:off x="2819400" y="39624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2400" smtClean="0">
              <a:solidFill>
                <a:srgbClr val="000000"/>
              </a:solidFill>
            </a:endParaRPr>
          </a:p>
        </p:txBody>
      </p:sp>
      <p:sp>
        <p:nvSpPr>
          <p:cNvPr id="1042" name="Line 18"/>
          <p:cNvSpPr>
            <a:spLocks noChangeShapeType="1"/>
          </p:cNvSpPr>
          <p:nvPr/>
        </p:nvSpPr>
        <p:spPr bwMode="auto">
          <a:xfrm>
            <a:off x="6324600" y="39624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2400" smtClean="0">
              <a:solidFill>
                <a:srgbClr val="000000"/>
              </a:solidFill>
            </a:endParaRPr>
          </a:p>
        </p:txBody>
      </p:sp>
      <p:sp>
        <p:nvSpPr>
          <p:cNvPr id="2" name="Slayt Numarası Yer Tutucusu 1"/>
          <p:cNvSpPr>
            <a:spLocks noGrp="1"/>
          </p:cNvSpPr>
          <p:nvPr>
            <p:ph type="sldNum" sz="quarter" idx="12"/>
          </p:nvPr>
        </p:nvSpPr>
        <p:spPr/>
        <p:txBody>
          <a:bodyPr/>
          <a:lstStyle/>
          <a:p>
            <a:fld id="{81C291ED-6241-42D6-9CC6-183BC709C10A}" type="slidenum">
              <a:rPr lang="en-US" smtClean="0">
                <a:solidFill>
                  <a:srgbClr val="000000"/>
                </a:solidFill>
              </a:rPr>
              <a:pPr/>
              <a:t>46</a:t>
            </a:fld>
            <a:endParaRPr lang="en-US">
              <a:solidFill>
                <a:srgbClr val="000000"/>
              </a:solidFill>
            </a:endParaRPr>
          </a:p>
        </p:txBody>
      </p:sp>
    </p:spTree>
    <p:extLst>
      <p:ext uri="{BB962C8B-B14F-4D97-AF65-F5344CB8AC3E}">
        <p14:creationId xmlns:p14="http://schemas.microsoft.com/office/powerpoint/2010/main" xmlns="" val="2207362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5"/>
                                        </p:tgtEl>
                                        <p:attrNameLst>
                                          <p:attrName>style.visibility</p:attrName>
                                        </p:attrNameLst>
                                      </p:cBhvr>
                                      <p:to>
                                        <p:strVal val="visible"/>
                                      </p:to>
                                    </p:set>
                                    <p:anim calcmode="lin" valueType="num">
                                      <p:cBhvr additive="base">
                                        <p:cTn id="7" dur="500" fill="hold"/>
                                        <p:tgtEl>
                                          <p:spTgt spid="1035"/>
                                        </p:tgtEl>
                                        <p:attrNameLst>
                                          <p:attrName>ppt_x</p:attrName>
                                        </p:attrNameLst>
                                      </p:cBhvr>
                                      <p:tavLst>
                                        <p:tav tm="0">
                                          <p:val>
                                            <p:strVal val="#ppt_x"/>
                                          </p:val>
                                        </p:tav>
                                        <p:tav tm="100000">
                                          <p:val>
                                            <p:strVal val="#ppt_x"/>
                                          </p:val>
                                        </p:tav>
                                      </p:tavLst>
                                    </p:anim>
                                    <p:anim calcmode="lin" valueType="num">
                                      <p:cBhvr additive="base">
                                        <p:cTn id="8" dur="500" fill="hold"/>
                                        <p:tgtEl>
                                          <p:spTgt spid="103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8"/>
                                        </p:tgtEl>
                                        <p:attrNameLst>
                                          <p:attrName>style.visibility</p:attrName>
                                        </p:attrNameLst>
                                      </p:cBhvr>
                                      <p:to>
                                        <p:strVal val="visible"/>
                                      </p:to>
                                    </p:set>
                                    <p:anim calcmode="lin" valueType="num">
                                      <p:cBhvr additive="base">
                                        <p:cTn id="13" dur="500" fill="hold"/>
                                        <p:tgtEl>
                                          <p:spTgt spid="1038"/>
                                        </p:tgtEl>
                                        <p:attrNameLst>
                                          <p:attrName>ppt_x</p:attrName>
                                        </p:attrNameLst>
                                      </p:cBhvr>
                                      <p:tavLst>
                                        <p:tav tm="0">
                                          <p:val>
                                            <p:strVal val="#ppt_x"/>
                                          </p:val>
                                        </p:tav>
                                        <p:tav tm="100000">
                                          <p:val>
                                            <p:strVal val="#ppt_x"/>
                                          </p:val>
                                        </p:tav>
                                      </p:tavLst>
                                    </p:anim>
                                    <p:anim calcmode="lin" valueType="num">
                                      <p:cBhvr additive="base">
                                        <p:cTn id="14" dur="500" fill="hold"/>
                                        <p:tgtEl>
                                          <p:spTgt spid="10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0"/>
      <p:bldP spid="103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4000"/>
              <a:t>Four Modes of Regulating Cyberspace: The Lessig Model</a:t>
            </a:r>
          </a:p>
        </p:txBody>
      </p:sp>
      <p:sp>
        <p:nvSpPr>
          <p:cNvPr id="13315" name="Rectangle 3"/>
          <p:cNvSpPr>
            <a:spLocks noGrp="1" noChangeArrowheads="1"/>
          </p:cNvSpPr>
          <p:nvPr>
            <p:ph type="body" idx="1"/>
          </p:nvPr>
        </p:nvSpPr>
        <p:spPr/>
        <p:txBody>
          <a:bodyPr/>
          <a:lstStyle/>
          <a:p>
            <a:r>
              <a:rPr lang="en-US"/>
              <a:t>Lawrence Lessig (1999) describes four distinct but interdependent constraints or "modalities," for regulating behavior: </a:t>
            </a:r>
          </a:p>
          <a:p>
            <a:r>
              <a:rPr lang="en-US" i="1"/>
              <a:t>laws</a:t>
            </a:r>
            <a:r>
              <a:rPr lang="en-US"/>
              <a:t>,</a:t>
            </a:r>
          </a:p>
          <a:p>
            <a:r>
              <a:rPr lang="en-US"/>
              <a:t>social </a:t>
            </a:r>
            <a:r>
              <a:rPr lang="en-US" i="1"/>
              <a:t>norms</a:t>
            </a:r>
            <a:r>
              <a:rPr lang="en-US"/>
              <a:t>, </a:t>
            </a:r>
          </a:p>
          <a:p>
            <a:r>
              <a:rPr lang="en-US" i="1"/>
              <a:t>market</a:t>
            </a:r>
            <a:r>
              <a:rPr lang="en-US"/>
              <a:t> pressures</a:t>
            </a:r>
            <a:r>
              <a:rPr lang="en-US" i="1"/>
              <a:t>,</a:t>
            </a:r>
            <a:endParaRPr lang="en-US"/>
          </a:p>
          <a:p>
            <a:r>
              <a:rPr lang="en-US" i="1"/>
              <a:t>architecture</a:t>
            </a:r>
            <a:r>
              <a:rPr lang="en-US"/>
              <a:t>.</a:t>
            </a:r>
          </a:p>
        </p:txBody>
      </p:sp>
      <p:sp>
        <p:nvSpPr>
          <p:cNvPr id="2" name="Slayt Numarası Yer Tutucusu 1"/>
          <p:cNvSpPr>
            <a:spLocks noGrp="1"/>
          </p:cNvSpPr>
          <p:nvPr>
            <p:ph type="sldNum" sz="quarter" idx="12"/>
          </p:nvPr>
        </p:nvSpPr>
        <p:spPr/>
        <p:txBody>
          <a:bodyPr/>
          <a:lstStyle/>
          <a:p>
            <a:fld id="{81C291ED-6241-42D6-9CC6-183BC709C10A}" type="slidenum">
              <a:rPr lang="en-US" smtClean="0">
                <a:solidFill>
                  <a:srgbClr val="000000"/>
                </a:solidFill>
              </a:rPr>
              <a:pPr/>
              <a:t>47</a:t>
            </a:fld>
            <a:endParaRPr lang="en-US">
              <a:solidFill>
                <a:srgbClr val="000000"/>
              </a:solidFill>
            </a:endParaRPr>
          </a:p>
        </p:txBody>
      </p:sp>
    </p:spTree>
    <p:extLst>
      <p:ext uri="{BB962C8B-B14F-4D97-AF65-F5344CB8AC3E}">
        <p14:creationId xmlns:p14="http://schemas.microsoft.com/office/powerpoint/2010/main" xmlns="" val="2475720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 calcmode="lin" valueType="num">
                                      <p:cBhvr additive="base">
                                        <p:cTn id="25"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5">
                                            <p:txEl>
                                              <p:pRg st="4" end="4"/>
                                            </p:txEl>
                                          </p:spTgt>
                                        </p:tgtEl>
                                        <p:attrNameLst>
                                          <p:attrName>style.visibility</p:attrName>
                                        </p:attrNameLst>
                                      </p:cBhvr>
                                      <p:to>
                                        <p:strVal val="visible"/>
                                      </p:to>
                                    </p:set>
                                    <p:anim calcmode="lin" valueType="num">
                                      <p:cBhvr additive="base">
                                        <p:cTn id="31"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533400"/>
            <a:ext cx="7793038" cy="1143000"/>
          </a:xfrm>
        </p:spPr>
        <p:txBody>
          <a:bodyPr/>
          <a:lstStyle/>
          <a:p>
            <a:r>
              <a:rPr lang="en-US" sz="4000" b="1">
                <a:cs typeface="Times New Roman" pitchFamily="18" charset="0"/>
              </a:rPr>
              <a:t>Table 9-1: Internet-specific Child Pornography Laws</a:t>
            </a:r>
            <a:endParaRPr lang="en-US" sz="4000">
              <a:cs typeface="Times New Roman" pitchFamily="18" charset="0"/>
            </a:endParaRPr>
          </a:p>
        </p:txBody>
      </p:sp>
      <p:graphicFrame>
        <p:nvGraphicFramePr>
          <p:cNvPr id="5194" name="Group 74"/>
          <p:cNvGraphicFramePr>
            <a:graphicFrameLocks noGrp="1"/>
          </p:cNvGraphicFramePr>
          <p:nvPr/>
        </p:nvGraphicFramePr>
        <p:xfrm>
          <a:off x="533400" y="2133600"/>
          <a:ext cx="8077200" cy="4240403"/>
        </p:xfrm>
        <a:graphic>
          <a:graphicData uri="http://schemas.openxmlformats.org/drawingml/2006/table">
            <a:tbl>
              <a:tblPr/>
              <a:tblGrid>
                <a:gridCol w="4038600"/>
                <a:gridCol w="4038600"/>
              </a:tblGrid>
              <a:tr h="1082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rgbClr val="000000"/>
                          </a:solidFill>
                          <a:effectLst/>
                          <a:latin typeface="Tahoma" pitchFamily="34" charset="0"/>
                          <a:cs typeface="Times New Roman" pitchFamily="18" charset="0"/>
                        </a:rPr>
                        <a:t>CDA</a:t>
                      </a:r>
                      <a:r>
                        <a:rPr kumimoji="0" lang="en-US" sz="1600" b="0" i="0" u="none" strike="noStrike" cap="none" normalizeH="0" baseline="0" smtClean="0">
                          <a:ln>
                            <a:noFill/>
                          </a:ln>
                          <a:solidFill>
                            <a:srgbClr val="000000"/>
                          </a:solidFill>
                          <a:effectLst/>
                          <a:latin typeface="Tahoma" pitchFamily="34" charset="0"/>
                          <a:cs typeface="Times New Roman" pitchFamily="18" charset="0"/>
                        </a:rPr>
                        <a:t> (Communications Decency Act)</a:t>
                      </a:r>
                      <a:endParaRPr kumimoji="0" lang="en-US"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Passed in January 1996 and declared unconstitutional in July 1996. The lower court's decision was upheld by the US Supreme Court in 1997.</a:t>
                      </a:r>
                      <a:r>
                        <a:rPr kumimoji="0" lang="en-US" sz="16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11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CPPA</a:t>
                      </a:r>
                      <a:r>
                        <a:rPr kumimoji="0" lang="en-US" sz="1600" b="0" i="0" u="none" strike="noStrike" cap="none" normalizeH="0" baseline="0" smtClean="0">
                          <a:ln>
                            <a:noFill/>
                          </a:ln>
                          <a:solidFill>
                            <a:schemeClr val="tx1"/>
                          </a:solidFill>
                          <a:effectLst/>
                          <a:latin typeface="Tahoma" pitchFamily="34" charset="0"/>
                          <a:cs typeface="Times New Roman" pitchFamily="18" charset="0"/>
                        </a:rPr>
                        <a:t> (Child Pornography Protection Act)</a:t>
                      </a:r>
                      <a:r>
                        <a:rPr kumimoji="0" lang="en-US" sz="1600" b="0" i="0" u="none" strike="noStrike" cap="none" normalizeH="0" baseline="0" smtClean="0">
                          <a:ln>
                            <a:noFill/>
                          </a:ln>
                          <a:solidFill>
                            <a:schemeClr val="tx1"/>
                          </a:solidFill>
                          <a:effectLst/>
                          <a:latin typeface="Tahoma" pitchFamily="34"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Passed as part of the larger CDA, but was not initially struck down in 1997 with the CDA. It was declared unconstitutional in April 2002.</a:t>
                      </a:r>
                      <a:r>
                        <a:rPr kumimoji="0" lang="en-US" sz="16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3731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COPA</a:t>
                      </a:r>
                      <a:r>
                        <a:rPr kumimoji="0" lang="en-US" sz="1600" b="0" i="0" u="none" strike="noStrike" cap="none" normalizeH="0" baseline="0" smtClean="0">
                          <a:ln>
                            <a:noFill/>
                          </a:ln>
                          <a:solidFill>
                            <a:schemeClr val="tx1"/>
                          </a:solidFill>
                          <a:effectLst/>
                          <a:latin typeface="Tahoma" pitchFamily="34" charset="0"/>
                          <a:cs typeface="Times New Roman" pitchFamily="18" charset="0"/>
                        </a:rPr>
                        <a:t> (Child Online Pornography Act)</a:t>
                      </a:r>
                      <a:r>
                        <a:rPr kumimoji="0" lang="en-US" sz="1600" b="0" i="0" u="none" strike="noStrike" cap="none" normalizeH="0" baseline="0" smtClean="0">
                          <a:ln>
                            <a:noFill/>
                          </a:ln>
                          <a:solidFill>
                            <a:schemeClr val="tx1"/>
                          </a:solidFill>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__________________________________</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CIPA</a:t>
                      </a:r>
                      <a:r>
                        <a:rPr kumimoji="0" lang="en-US" sz="1600" b="0" i="0" u="none" strike="noStrike" cap="none" normalizeH="0" baseline="0" smtClean="0">
                          <a:ln>
                            <a:noFill/>
                          </a:ln>
                          <a:solidFill>
                            <a:schemeClr val="tx1"/>
                          </a:solidFill>
                          <a:effectLst/>
                          <a:latin typeface="Tahoma" pitchFamily="34" charset="0"/>
                        </a:rPr>
                        <a:t> (Children’s Internet Protection Act)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Passed in June 1998 and (portions) declared unconstitutional by the US Supreme Court in February 1999.</a:t>
                      </a:r>
                      <a:r>
                        <a:rPr kumimoji="0" lang="en-US" sz="1600" b="0" i="0" u="none" strike="noStrike" cap="none" normalizeH="0" baseline="0" smtClean="0">
                          <a:ln>
                            <a:noFill/>
                          </a:ln>
                          <a:solidFill>
                            <a:schemeClr val="tx1"/>
                          </a:solidFill>
                          <a:effectLst/>
                          <a:latin typeface="Tahoma" pitchFamily="34" charset="0"/>
                        </a:rPr>
                        <a:t> ______________________________</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Passed in December 2000 and declared unconstitutional by a U.S. district court in 2002. The Supreme Court overturned the lower court’s ruling in June 2003.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Slayt Numarası Yer Tutucusu 1"/>
          <p:cNvSpPr>
            <a:spLocks noGrp="1"/>
          </p:cNvSpPr>
          <p:nvPr>
            <p:ph type="sldNum" sz="quarter" idx="12"/>
          </p:nvPr>
        </p:nvSpPr>
        <p:spPr/>
        <p:txBody>
          <a:bodyPr/>
          <a:lstStyle/>
          <a:p>
            <a:fld id="{81C291ED-6241-42D6-9CC6-183BC709C10A}" type="slidenum">
              <a:rPr lang="en-US" smtClean="0">
                <a:solidFill>
                  <a:srgbClr val="000000"/>
                </a:solidFill>
              </a:rPr>
              <a:pPr/>
              <a:t>48</a:t>
            </a:fld>
            <a:endParaRPr lang="en-US">
              <a:solidFill>
                <a:srgbClr val="000000"/>
              </a:solidFill>
            </a:endParaRPr>
          </a:p>
        </p:txBody>
      </p:sp>
    </p:spTree>
    <p:extLst>
      <p:ext uri="{BB962C8B-B14F-4D97-AF65-F5344CB8AC3E}">
        <p14:creationId xmlns:p14="http://schemas.microsoft.com/office/powerpoint/2010/main" xmlns="" val="824546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a:t>Property as a “Relational” Concept</a:t>
            </a:r>
          </a:p>
        </p:txBody>
      </p:sp>
      <p:sp>
        <p:nvSpPr>
          <p:cNvPr id="7171" name="Rectangle 3"/>
          <p:cNvSpPr>
            <a:spLocks noGrp="1" noChangeArrowheads="1"/>
          </p:cNvSpPr>
          <p:nvPr>
            <p:ph type="body" idx="1"/>
          </p:nvPr>
        </p:nvSpPr>
        <p:spPr/>
        <p:txBody>
          <a:bodyPr/>
          <a:lstStyle/>
          <a:p>
            <a:r>
              <a:rPr lang="en-US" sz="2800">
                <a:solidFill>
                  <a:srgbClr val="000000"/>
                </a:solidFill>
                <a:cs typeface="Times New Roman" pitchFamily="18" charset="0"/>
              </a:rPr>
              <a:t>Property should not be viewed simply in terms of items or things.</a:t>
            </a:r>
          </a:p>
          <a:p>
            <a:r>
              <a:rPr lang="en-US" sz="2800">
                <a:solidFill>
                  <a:srgbClr val="000000"/>
                </a:solidFill>
                <a:cs typeface="Times New Roman" pitchFamily="18" charset="0"/>
              </a:rPr>
              <a:t>It also describes </a:t>
            </a:r>
            <a:r>
              <a:rPr lang="en-US" sz="2800" i="1">
                <a:solidFill>
                  <a:srgbClr val="000000"/>
                </a:solidFill>
                <a:cs typeface="Times New Roman" pitchFamily="18" charset="0"/>
              </a:rPr>
              <a:t>relationship between individuals in reference to things</a:t>
            </a:r>
            <a:r>
              <a:rPr lang="en-US" sz="2800">
                <a:solidFill>
                  <a:srgbClr val="000000"/>
                </a:solidFill>
                <a:cs typeface="Times New Roman" pitchFamily="18" charset="0"/>
              </a:rPr>
              <a:t>. </a:t>
            </a:r>
          </a:p>
          <a:p>
            <a:r>
              <a:rPr lang="en-US" sz="2800">
                <a:solidFill>
                  <a:srgbClr val="000000"/>
                </a:solidFill>
                <a:cs typeface="Times New Roman" pitchFamily="18" charset="0"/>
              </a:rPr>
              <a:t>Three elements need to be considered: </a:t>
            </a:r>
          </a:p>
          <a:p>
            <a:r>
              <a:rPr lang="en-US" sz="2400">
                <a:solidFill>
                  <a:srgbClr val="000000"/>
                </a:solidFill>
                <a:cs typeface="Times New Roman" pitchFamily="18" charset="0"/>
              </a:rPr>
              <a:t>(i) an individual (</a:t>
            </a:r>
            <a:r>
              <a:rPr lang="en-US" sz="2400" i="1">
                <a:solidFill>
                  <a:srgbClr val="000000"/>
                </a:solidFill>
                <a:cs typeface="Times New Roman" pitchFamily="18" charset="0"/>
              </a:rPr>
              <a:t>X</a:t>
            </a:r>
            <a:r>
              <a:rPr lang="en-US" sz="2400">
                <a:solidFill>
                  <a:srgbClr val="000000"/>
                </a:solidFill>
                <a:cs typeface="Times New Roman" pitchFamily="18" charset="0"/>
              </a:rPr>
              <a:t> ),</a:t>
            </a:r>
          </a:p>
          <a:p>
            <a:r>
              <a:rPr lang="en-US" sz="2400">
                <a:solidFill>
                  <a:srgbClr val="000000"/>
                </a:solidFill>
                <a:cs typeface="Times New Roman" pitchFamily="18" charset="0"/>
              </a:rPr>
              <a:t>(ii) an object (</a:t>
            </a:r>
            <a:r>
              <a:rPr lang="en-US" sz="2400" i="1">
                <a:solidFill>
                  <a:srgbClr val="000000"/>
                </a:solidFill>
                <a:cs typeface="Times New Roman" pitchFamily="18" charset="0"/>
              </a:rPr>
              <a:t>Y</a:t>
            </a:r>
            <a:r>
              <a:rPr lang="en-US" sz="2400">
                <a:solidFill>
                  <a:srgbClr val="000000"/>
                </a:solidFill>
                <a:cs typeface="Times New Roman" pitchFamily="18" charset="0"/>
              </a:rPr>
              <a:t>),</a:t>
            </a:r>
          </a:p>
          <a:p>
            <a:r>
              <a:rPr lang="en-US" sz="2400">
                <a:solidFill>
                  <a:srgbClr val="000000"/>
                </a:solidFill>
                <a:cs typeface="Times New Roman" pitchFamily="18" charset="0"/>
              </a:rPr>
              <a:t>(iii) </a:t>
            </a:r>
            <a:r>
              <a:rPr lang="en-US" sz="2400" i="1">
                <a:solidFill>
                  <a:srgbClr val="000000"/>
                </a:solidFill>
                <a:cs typeface="Times New Roman" pitchFamily="18" charset="0"/>
              </a:rPr>
              <a:t>X's</a:t>
            </a:r>
            <a:r>
              <a:rPr lang="en-US" sz="2400">
                <a:solidFill>
                  <a:srgbClr val="000000"/>
                </a:solidFill>
                <a:cs typeface="Times New Roman" pitchFamily="18" charset="0"/>
              </a:rPr>
              <a:t> relation to other individuals (</a:t>
            </a:r>
            <a:r>
              <a:rPr lang="en-US" sz="2400" i="1">
                <a:solidFill>
                  <a:srgbClr val="000000"/>
                </a:solidFill>
                <a:cs typeface="Times New Roman" pitchFamily="18" charset="0"/>
              </a:rPr>
              <a:t>A</a:t>
            </a:r>
            <a:r>
              <a:rPr lang="en-US" sz="2400">
                <a:solidFill>
                  <a:srgbClr val="000000"/>
                </a:solidFill>
                <a:cs typeface="Times New Roman" pitchFamily="18" charset="0"/>
              </a:rPr>
              <a:t>,</a:t>
            </a:r>
            <a:r>
              <a:rPr lang="en-US" sz="2400" i="1">
                <a:solidFill>
                  <a:srgbClr val="000000"/>
                </a:solidFill>
                <a:cs typeface="Times New Roman" pitchFamily="18" charset="0"/>
              </a:rPr>
              <a:t> B</a:t>
            </a:r>
            <a:r>
              <a:rPr lang="en-US" sz="2400">
                <a:solidFill>
                  <a:srgbClr val="000000"/>
                </a:solidFill>
                <a:cs typeface="Times New Roman" pitchFamily="18" charset="0"/>
              </a:rPr>
              <a:t>, </a:t>
            </a:r>
            <a:r>
              <a:rPr lang="en-US" sz="2400" i="1">
                <a:solidFill>
                  <a:srgbClr val="000000"/>
                </a:solidFill>
                <a:cs typeface="Times New Roman" pitchFamily="18" charset="0"/>
              </a:rPr>
              <a:t>C</a:t>
            </a:r>
            <a:r>
              <a:rPr lang="en-US" sz="2400">
                <a:solidFill>
                  <a:srgbClr val="000000"/>
                </a:solidFill>
                <a:cs typeface="Times New Roman" pitchFamily="18" charset="0"/>
              </a:rPr>
              <a:t>, etc.) in reference to </a:t>
            </a:r>
            <a:r>
              <a:rPr lang="en-US" sz="2400" i="1">
                <a:solidFill>
                  <a:srgbClr val="000000"/>
                </a:solidFill>
                <a:cs typeface="Times New Roman" pitchFamily="18" charset="0"/>
              </a:rPr>
              <a:t>Y</a:t>
            </a:r>
            <a:r>
              <a:rPr lang="en-US" sz="2400">
                <a:solidFill>
                  <a:srgbClr val="000000"/>
                </a:solidFill>
                <a:cs typeface="Times New Roman" pitchFamily="18" charset="0"/>
              </a:rPr>
              <a:t>. </a:t>
            </a:r>
            <a:endParaRPr lang="en-US" sz="24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5</a:t>
            </a:fld>
            <a:endParaRPr lang="en-US">
              <a:solidFill>
                <a:srgbClr val="000000"/>
              </a:solidFill>
            </a:endParaRPr>
          </a:p>
        </p:txBody>
      </p:sp>
    </p:spTree>
    <p:extLst>
      <p:ext uri="{BB962C8B-B14F-4D97-AF65-F5344CB8AC3E}">
        <p14:creationId xmlns:p14="http://schemas.microsoft.com/office/powerpoint/2010/main" xmlns="" val="2688637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500" fill="hold"/>
                                        <p:tgtEl>
                                          <p:spTgt spid="71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71">
                                            <p:txEl>
                                              <p:pRg st="5" end="5"/>
                                            </p:txEl>
                                          </p:spTgt>
                                        </p:tgtEl>
                                        <p:attrNameLst>
                                          <p:attrName>style.visibility</p:attrName>
                                        </p:attrNameLst>
                                      </p:cBhvr>
                                      <p:to>
                                        <p:strVal val="visible"/>
                                      </p:to>
                                    </p:set>
                                    <p:anim calcmode="lin" valueType="num">
                                      <p:cBhvr additive="base">
                                        <p:cTn id="37" dur="500" fill="hold"/>
                                        <p:tgtEl>
                                          <p:spTgt spid="71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a:t>Property as a Form of “Control”</a:t>
            </a:r>
          </a:p>
        </p:txBody>
      </p:sp>
      <p:sp>
        <p:nvSpPr>
          <p:cNvPr id="8195" name="Rectangle 3"/>
          <p:cNvSpPr>
            <a:spLocks noGrp="1" noChangeArrowheads="1"/>
          </p:cNvSpPr>
          <p:nvPr>
            <p:ph type="body" idx="1"/>
          </p:nvPr>
        </p:nvSpPr>
        <p:spPr/>
        <p:txBody>
          <a:bodyPr/>
          <a:lstStyle/>
          <a:p>
            <a:pPr>
              <a:lnSpc>
                <a:spcPct val="90000"/>
              </a:lnSpc>
            </a:pPr>
            <a:r>
              <a:rPr lang="en-US" sz="2800" i="1">
                <a:cs typeface="Times New Roman" pitchFamily="18" charset="0"/>
              </a:rPr>
              <a:t>X</a:t>
            </a:r>
            <a:r>
              <a:rPr lang="en-US" sz="2800">
                <a:cs typeface="Times New Roman" pitchFamily="18" charset="0"/>
              </a:rPr>
              <a:t> (as the owner of property </a:t>
            </a:r>
            <a:r>
              <a:rPr lang="en-US" sz="2800" i="1">
                <a:cs typeface="Times New Roman" pitchFamily="18" charset="0"/>
              </a:rPr>
              <a:t>Y</a:t>
            </a:r>
            <a:r>
              <a:rPr lang="en-US" sz="2800">
                <a:cs typeface="Times New Roman" pitchFamily="18" charset="0"/>
              </a:rPr>
              <a:t>) can control </a:t>
            </a:r>
            <a:r>
              <a:rPr lang="en-US" sz="2800" i="1">
                <a:cs typeface="Times New Roman" pitchFamily="18" charset="0"/>
              </a:rPr>
              <a:t>Y</a:t>
            </a:r>
            <a:r>
              <a:rPr lang="en-US" sz="2800">
                <a:cs typeface="Times New Roman" pitchFamily="18" charset="0"/>
              </a:rPr>
              <a:t> relative to persons </a:t>
            </a:r>
            <a:r>
              <a:rPr lang="en-US" sz="2800" i="1">
                <a:cs typeface="Times New Roman" pitchFamily="18" charset="0"/>
              </a:rPr>
              <a:t>A</a:t>
            </a:r>
            <a:r>
              <a:rPr lang="en-US" sz="2800">
                <a:cs typeface="Times New Roman" pitchFamily="18" charset="0"/>
              </a:rPr>
              <a:t>,</a:t>
            </a:r>
            <a:r>
              <a:rPr lang="en-US" sz="2800" i="1">
                <a:cs typeface="Times New Roman" pitchFamily="18" charset="0"/>
              </a:rPr>
              <a:t> B</a:t>
            </a:r>
            <a:r>
              <a:rPr lang="en-US" sz="2800">
                <a:cs typeface="Times New Roman" pitchFamily="18" charset="0"/>
              </a:rPr>
              <a:t>,</a:t>
            </a:r>
            <a:r>
              <a:rPr lang="en-US" sz="2800" i="1">
                <a:cs typeface="Times New Roman" pitchFamily="18" charset="0"/>
              </a:rPr>
              <a:t> C</a:t>
            </a:r>
            <a:r>
              <a:rPr lang="en-US" sz="2800">
                <a:cs typeface="Times New Roman" pitchFamily="18" charset="0"/>
              </a:rPr>
              <a:t>, and so forth. </a:t>
            </a:r>
          </a:p>
          <a:p>
            <a:pPr>
              <a:lnSpc>
                <a:spcPct val="90000"/>
              </a:lnSpc>
            </a:pPr>
            <a:r>
              <a:rPr lang="en-US" sz="2800">
                <a:cs typeface="Times New Roman" pitchFamily="18" charset="0"/>
              </a:rPr>
              <a:t>If Harry owns a certain object (e.g. a Toshiba laptop computer), then Harry can control who has access to that object and how it is used.</a:t>
            </a:r>
          </a:p>
          <a:p>
            <a:pPr lvl="1">
              <a:lnSpc>
                <a:spcPct val="90000"/>
              </a:lnSpc>
            </a:pPr>
            <a:r>
              <a:rPr lang="en-US" sz="2000">
                <a:cs typeface="Times New Roman" pitchFamily="18" charset="0"/>
              </a:rPr>
              <a:t>For example, Harry has the right to exclude Sally from using the laptop computer; or he could grant her unlimited access to that computer.</a:t>
            </a:r>
            <a:r>
              <a:rPr lang="en-US" sz="2400">
                <a:cs typeface="Times New Roman" pitchFamily="18" charset="0"/>
              </a:rPr>
              <a:t> </a:t>
            </a:r>
          </a:p>
          <a:p>
            <a:pPr>
              <a:lnSpc>
                <a:spcPct val="90000"/>
              </a:lnSpc>
            </a:pPr>
            <a:r>
              <a:rPr lang="en-US" sz="2800">
                <a:cs typeface="Times New Roman" pitchFamily="18" charset="0"/>
              </a:rPr>
              <a:t>Ownership claims involving "intellectual objects" are both similar to and different from ownership of tangible objects.</a:t>
            </a:r>
            <a:r>
              <a:rPr lang="en-US" sz="2800"/>
              <a:t> </a:t>
            </a:r>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6</a:t>
            </a:fld>
            <a:endParaRPr lang="en-US">
              <a:solidFill>
                <a:srgbClr val="000000"/>
              </a:solidFill>
            </a:endParaRPr>
          </a:p>
        </p:txBody>
      </p:sp>
    </p:spTree>
    <p:extLst>
      <p:ext uri="{BB962C8B-B14F-4D97-AF65-F5344CB8AC3E}">
        <p14:creationId xmlns:p14="http://schemas.microsoft.com/office/powerpoint/2010/main" xmlns="" val="3290238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 calcmode="lin" valueType="num">
                                      <p:cBhvr additive="base">
                                        <p:cTn id="17" dur="500" fill="hold"/>
                                        <p:tgtEl>
                                          <p:spTgt spid="819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1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anim calcmode="lin" valueType="num">
                                      <p:cBhvr additive="base">
                                        <p:cTn id="23" dur="500" fill="hold"/>
                                        <p:tgtEl>
                                          <p:spTgt spid="819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1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Intellectual Objects</a:t>
            </a:r>
          </a:p>
        </p:txBody>
      </p:sp>
      <p:sp>
        <p:nvSpPr>
          <p:cNvPr id="9219" name="Rectangle 3"/>
          <p:cNvSpPr>
            <a:spLocks noGrp="1" noChangeArrowheads="1"/>
          </p:cNvSpPr>
          <p:nvPr>
            <p:ph type="body" idx="1"/>
          </p:nvPr>
        </p:nvSpPr>
        <p:spPr/>
        <p:txBody>
          <a:bodyPr/>
          <a:lstStyle/>
          <a:p>
            <a:r>
              <a:rPr lang="en-US" sz="2800">
                <a:solidFill>
                  <a:srgbClr val="000000"/>
                </a:solidFill>
                <a:cs typeface="Times New Roman" pitchFamily="18" charset="0"/>
              </a:rPr>
              <a:t>The expression </a:t>
            </a:r>
            <a:r>
              <a:rPr lang="en-US" sz="2800" i="1">
                <a:solidFill>
                  <a:srgbClr val="000000"/>
                </a:solidFill>
                <a:cs typeface="Times New Roman" pitchFamily="18" charset="0"/>
              </a:rPr>
              <a:t>intellectual objects</a:t>
            </a:r>
            <a:r>
              <a:rPr lang="en-US" sz="2800">
                <a:solidFill>
                  <a:srgbClr val="000000"/>
                </a:solidFill>
                <a:cs typeface="Times New Roman" pitchFamily="18" charset="0"/>
              </a:rPr>
              <a:t> refers to various forms of intellectual property. </a:t>
            </a:r>
          </a:p>
          <a:p>
            <a:r>
              <a:rPr lang="en-US" sz="2800">
                <a:solidFill>
                  <a:srgbClr val="000000"/>
                </a:solidFill>
                <a:cs typeface="Times New Roman" pitchFamily="18" charset="0"/>
              </a:rPr>
              <a:t>Intellectual property consists of “objects” that are not tangible. </a:t>
            </a:r>
          </a:p>
          <a:p>
            <a:r>
              <a:rPr lang="en-US" sz="2800">
                <a:solidFill>
                  <a:srgbClr val="000000"/>
                </a:solidFill>
                <a:cs typeface="Times New Roman" pitchFamily="18" charset="0"/>
              </a:rPr>
              <a:t>Non-tangible or "intellectual" objects represent creative works and inventions, i.e., the manifestations or expressions of ideas. </a:t>
            </a:r>
            <a:endParaRPr lang="en-US" sz="28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7</a:t>
            </a:fld>
            <a:endParaRPr lang="en-US">
              <a:solidFill>
                <a:srgbClr val="000000"/>
              </a:solidFill>
            </a:endParaRPr>
          </a:p>
        </p:txBody>
      </p:sp>
    </p:spTree>
    <p:extLst>
      <p:ext uri="{BB962C8B-B14F-4D97-AF65-F5344CB8AC3E}">
        <p14:creationId xmlns:p14="http://schemas.microsoft.com/office/powerpoint/2010/main" xmlns="" val="1890979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Intellectual vs. Tangible Objects</a:t>
            </a:r>
          </a:p>
        </p:txBody>
      </p:sp>
      <p:sp>
        <p:nvSpPr>
          <p:cNvPr id="10243" name="Rectangle 3"/>
          <p:cNvSpPr>
            <a:spLocks noGrp="1" noChangeArrowheads="1"/>
          </p:cNvSpPr>
          <p:nvPr>
            <p:ph type="body" idx="1"/>
          </p:nvPr>
        </p:nvSpPr>
        <p:spPr/>
        <p:txBody>
          <a:bodyPr/>
          <a:lstStyle/>
          <a:p>
            <a:pPr>
              <a:lnSpc>
                <a:spcPct val="90000"/>
              </a:lnSpc>
            </a:pPr>
            <a:r>
              <a:rPr lang="en-US">
                <a:solidFill>
                  <a:srgbClr val="000000"/>
                </a:solidFill>
                <a:cs typeface="Times New Roman" pitchFamily="18" charset="0"/>
              </a:rPr>
              <a:t>Tangible objects are </a:t>
            </a:r>
            <a:r>
              <a:rPr lang="en-US" i="1">
                <a:solidFill>
                  <a:srgbClr val="000000"/>
                </a:solidFill>
                <a:cs typeface="Times New Roman" pitchFamily="18" charset="0"/>
              </a:rPr>
              <a:t>exclusionary</a:t>
            </a:r>
            <a:r>
              <a:rPr lang="en-US">
                <a:solidFill>
                  <a:srgbClr val="000000"/>
                </a:solidFill>
                <a:cs typeface="Times New Roman" pitchFamily="18" charset="0"/>
              </a:rPr>
              <a:t> in nature.</a:t>
            </a:r>
          </a:p>
          <a:p>
            <a:pPr lvl="1">
              <a:lnSpc>
                <a:spcPct val="90000"/>
              </a:lnSpc>
            </a:pPr>
            <a:r>
              <a:rPr lang="en-US" sz="2400">
                <a:solidFill>
                  <a:srgbClr val="000000"/>
                </a:solidFill>
                <a:cs typeface="Times New Roman" pitchFamily="18" charset="0"/>
              </a:rPr>
              <a:t>If Harry owns a laptop computer (a physical object), then Sally cannot, and </a:t>
            </a:r>
            <a:r>
              <a:rPr lang="en-US" sz="2400" i="1">
                <a:solidFill>
                  <a:srgbClr val="000000"/>
                </a:solidFill>
                <a:cs typeface="Times New Roman" pitchFamily="18" charset="0"/>
              </a:rPr>
              <a:t>vice versa</a:t>
            </a:r>
            <a:r>
              <a:rPr lang="en-US" sz="2400">
                <a:solidFill>
                  <a:srgbClr val="000000"/>
                </a:solidFill>
                <a:cs typeface="Times New Roman" pitchFamily="18" charset="0"/>
              </a:rPr>
              <a:t>. </a:t>
            </a:r>
          </a:p>
          <a:p>
            <a:pPr>
              <a:lnSpc>
                <a:spcPct val="90000"/>
              </a:lnSpc>
            </a:pPr>
            <a:r>
              <a:rPr lang="en-US">
                <a:solidFill>
                  <a:srgbClr val="000000"/>
                </a:solidFill>
                <a:cs typeface="Times New Roman" pitchFamily="18" charset="0"/>
              </a:rPr>
              <a:t>Intellectual objects, such as software programs, are </a:t>
            </a:r>
            <a:r>
              <a:rPr lang="en-US" i="1">
                <a:solidFill>
                  <a:srgbClr val="000000"/>
                </a:solidFill>
                <a:cs typeface="Times New Roman" pitchFamily="18" charset="0"/>
              </a:rPr>
              <a:t>non-exclusionary</a:t>
            </a:r>
            <a:r>
              <a:rPr lang="en-US">
                <a:solidFill>
                  <a:srgbClr val="000000"/>
                </a:solidFill>
                <a:cs typeface="Times New Roman" pitchFamily="18" charset="0"/>
              </a:rPr>
              <a:t>.</a:t>
            </a:r>
            <a:r>
              <a:rPr lang="en-US" sz="2800">
                <a:solidFill>
                  <a:srgbClr val="000000"/>
                </a:solidFill>
                <a:cs typeface="Times New Roman" pitchFamily="18" charset="0"/>
              </a:rPr>
              <a:t> </a:t>
            </a:r>
          </a:p>
          <a:p>
            <a:pPr lvl="1">
              <a:lnSpc>
                <a:spcPct val="90000"/>
              </a:lnSpc>
            </a:pPr>
            <a:r>
              <a:rPr lang="en-US" sz="2400">
                <a:solidFill>
                  <a:srgbClr val="000000"/>
                </a:solidFill>
                <a:cs typeface="Times New Roman" pitchFamily="18" charset="0"/>
              </a:rPr>
              <a:t>If Sally makes a copy of a word-processing program (that resides in Harry's computer), then both Sally and Harry can possess copies of the same word-processing program.</a:t>
            </a:r>
            <a:endParaRPr lang="en-US" sz="2400"/>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8</a:t>
            </a:fld>
            <a:endParaRPr lang="en-US">
              <a:solidFill>
                <a:srgbClr val="000000"/>
              </a:solidFill>
            </a:endParaRPr>
          </a:p>
        </p:txBody>
      </p:sp>
    </p:spTree>
    <p:extLst>
      <p:ext uri="{BB962C8B-B14F-4D97-AF65-F5344CB8AC3E}">
        <p14:creationId xmlns:p14="http://schemas.microsoft.com/office/powerpoint/2010/main" xmlns="" val="3586487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 calcmode="lin" valueType="num">
                                      <p:cBhvr additive="base">
                                        <p:cTn id="17"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 calcmode="lin" valueType="num">
                                      <p:cBhvr additive="base">
                                        <p:cTn id="21"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Intellectual vs. Tangible Objects (continued)</a:t>
            </a:r>
          </a:p>
        </p:txBody>
      </p:sp>
      <p:sp>
        <p:nvSpPr>
          <p:cNvPr id="11267" name="Rectangle 3"/>
          <p:cNvSpPr>
            <a:spLocks noGrp="1" noChangeArrowheads="1"/>
          </p:cNvSpPr>
          <p:nvPr>
            <p:ph type="body" idx="1"/>
          </p:nvPr>
        </p:nvSpPr>
        <p:spPr/>
        <p:txBody>
          <a:bodyPr/>
          <a:lstStyle/>
          <a:p>
            <a:pPr>
              <a:lnSpc>
                <a:spcPct val="90000"/>
              </a:lnSpc>
            </a:pPr>
            <a:r>
              <a:rPr lang="en-US" sz="2800">
                <a:cs typeface="Times New Roman" pitchFamily="18" charset="0"/>
              </a:rPr>
              <a:t>The sense of </a:t>
            </a:r>
            <a:r>
              <a:rPr lang="en-US" sz="2800" i="1">
                <a:cs typeface="Times New Roman" pitchFamily="18" charset="0"/>
              </a:rPr>
              <a:t>scarcity</a:t>
            </a:r>
            <a:r>
              <a:rPr lang="en-US" sz="2800">
                <a:cs typeface="Times New Roman" pitchFamily="18" charset="0"/>
              </a:rPr>
              <a:t> that applies to tangible objects, which often causes competition and rivalry, need not exist for intellectual objects.</a:t>
            </a:r>
          </a:p>
          <a:p>
            <a:pPr>
              <a:lnSpc>
                <a:spcPct val="90000"/>
              </a:lnSpc>
            </a:pPr>
            <a:r>
              <a:rPr lang="en-US" sz="2800">
                <a:cs typeface="Times New Roman" pitchFamily="18" charset="0"/>
              </a:rPr>
              <a:t>There are practical limitations to the number of physical objects that one can own.</a:t>
            </a:r>
          </a:p>
          <a:p>
            <a:pPr lvl="1">
              <a:lnSpc>
                <a:spcPct val="90000"/>
              </a:lnSpc>
            </a:pPr>
            <a:r>
              <a:rPr lang="en-US" sz="2400">
                <a:cs typeface="Times New Roman" pitchFamily="18" charset="0"/>
              </a:rPr>
              <a:t>There are limitations (natural and political) to the amount of land that can be owned. </a:t>
            </a:r>
          </a:p>
          <a:p>
            <a:pPr>
              <a:lnSpc>
                <a:spcPct val="90000"/>
              </a:lnSpc>
            </a:pPr>
            <a:r>
              <a:rPr lang="en-US" sz="2800">
                <a:cs typeface="Times New Roman" pitchFamily="18" charset="0"/>
              </a:rPr>
              <a:t>Intellectual objects can be easily reproduced.</a:t>
            </a:r>
          </a:p>
          <a:p>
            <a:pPr lvl="1">
              <a:lnSpc>
                <a:spcPct val="90000"/>
              </a:lnSpc>
            </a:pPr>
            <a:r>
              <a:rPr lang="en-US" sz="2400">
                <a:cs typeface="Times New Roman" pitchFamily="18" charset="0"/>
              </a:rPr>
              <a:t>Countless copies of a software program can be produced – each at a relatively low cost.</a:t>
            </a:r>
            <a:r>
              <a:rPr lang="en-US" sz="2400"/>
              <a:t> </a:t>
            </a:r>
          </a:p>
        </p:txBody>
      </p:sp>
      <p:sp>
        <p:nvSpPr>
          <p:cNvPr id="2" name="Slayt Numarası Yer Tutucusu 1"/>
          <p:cNvSpPr>
            <a:spLocks noGrp="1"/>
          </p:cNvSpPr>
          <p:nvPr>
            <p:ph type="sldNum" sz="quarter" idx="12"/>
          </p:nvPr>
        </p:nvSpPr>
        <p:spPr/>
        <p:txBody>
          <a:bodyPr/>
          <a:lstStyle/>
          <a:p>
            <a:fld id="{77A6C00A-D0C9-41BA-8F28-463D7FB5241B}" type="slidenum">
              <a:rPr lang="en-US" smtClean="0">
                <a:solidFill>
                  <a:srgbClr val="000000"/>
                </a:solidFill>
              </a:rPr>
              <a:pPr/>
              <a:t>9</a:t>
            </a:fld>
            <a:endParaRPr lang="en-US">
              <a:solidFill>
                <a:srgbClr val="000000"/>
              </a:solidFill>
            </a:endParaRPr>
          </a:p>
        </p:txBody>
      </p:sp>
    </p:spTree>
    <p:extLst>
      <p:ext uri="{BB962C8B-B14F-4D97-AF65-F5344CB8AC3E}">
        <p14:creationId xmlns:p14="http://schemas.microsoft.com/office/powerpoint/2010/main" xmlns="" val="3539520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 calcmode="lin" valueType="num">
                                      <p:cBhvr additive="base">
                                        <p:cTn id="17"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267">
                                            <p:txEl>
                                              <p:pRg st="3" end="3"/>
                                            </p:txEl>
                                          </p:spTgt>
                                        </p:tgtEl>
                                        <p:attrNameLst>
                                          <p:attrName>style.visibility</p:attrName>
                                        </p:attrNameLst>
                                      </p:cBhvr>
                                      <p:to>
                                        <p:strVal val="visible"/>
                                      </p:to>
                                    </p:set>
                                    <p:anim calcmode="lin" valueType="num">
                                      <p:cBhvr additive="base">
                                        <p:cTn id="23"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26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 calcmode="lin" valueType="num">
                                      <p:cBhvr additive="base">
                                        <p:cTn id="27"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2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h01">
  <a:themeElements>
    <a:clrScheme name="1_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h01">
      <a:majorFont>
        <a:latin typeface="Arial"/>
        <a:ea typeface="ヒラギノ角ゴ Pro W3"/>
        <a:cs typeface="Arial"/>
      </a:majorFont>
      <a:minorFont>
        <a:latin typeface="Arial"/>
        <a:ea typeface="ヒラギノ角ゴ Pro W3"/>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h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h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h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h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h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h0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h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h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h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h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h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70</TotalTime>
  <Words>3083</Words>
  <Application>Microsoft Office PowerPoint</Application>
  <PresentationFormat>Ekran Gösterisi (4:3)</PresentationFormat>
  <Paragraphs>317</Paragraphs>
  <Slides>48</Slides>
  <Notes>0</Notes>
  <HiddenSlides>0</HiddenSlides>
  <MMClips>0</MMClips>
  <ScaleCrop>false</ScaleCrop>
  <HeadingPairs>
    <vt:vector size="4" baseType="variant">
      <vt:variant>
        <vt:lpstr>Tema</vt:lpstr>
      </vt:variant>
      <vt:variant>
        <vt:i4>4</vt:i4>
      </vt:variant>
      <vt:variant>
        <vt:lpstr>Slayt Başlıkları</vt:lpstr>
      </vt:variant>
      <vt:variant>
        <vt:i4>48</vt:i4>
      </vt:variant>
    </vt:vector>
  </HeadingPairs>
  <TitlesOfParts>
    <vt:vector size="52" baseType="lpstr">
      <vt:lpstr>Dalga Biçimi</vt:lpstr>
      <vt:lpstr>Blends</vt:lpstr>
      <vt:lpstr>1_Blends</vt:lpstr>
      <vt:lpstr>1_ch01</vt:lpstr>
      <vt:lpstr>BIL 472 ETHICS, SOCIETY and PROFESSION</vt:lpstr>
      <vt:lpstr>Slayt 2</vt:lpstr>
      <vt:lpstr>Why Have Property Laws?</vt:lpstr>
      <vt:lpstr>Tangible Property</vt:lpstr>
      <vt:lpstr>Property as a “Relational” Concept</vt:lpstr>
      <vt:lpstr>Property as a Form of “Control”</vt:lpstr>
      <vt:lpstr>Intellectual Objects</vt:lpstr>
      <vt:lpstr>Intellectual vs. Tangible Objects</vt:lpstr>
      <vt:lpstr>Intellectual vs. Tangible Objects (continued)</vt:lpstr>
      <vt:lpstr>Ownership of Intellectual vs. Tangible Objects</vt:lpstr>
      <vt:lpstr>Ideas vs. Expressions of Ideas</vt:lpstr>
      <vt:lpstr>Why Protect Intellectual Property? </vt:lpstr>
      <vt:lpstr>Protecting Intellectual Property (continued)</vt:lpstr>
      <vt:lpstr>Software as Intellectual Property </vt:lpstr>
      <vt:lpstr>Software as Intellectual Property (Continued)</vt:lpstr>
      <vt:lpstr>Software as Intellectual Property (continued)</vt:lpstr>
      <vt:lpstr>Intellectual Property Protection Schemes</vt:lpstr>
      <vt:lpstr>Copyright Protection </vt:lpstr>
      <vt:lpstr>Evolution of Copyright Law in the U.S.</vt:lpstr>
      <vt:lpstr>Evolution of Copyright Law in the U.S. (Continued)</vt:lpstr>
      <vt:lpstr>Evolution of Copyright Law in the U.S. (Continued)</vt:lpstr>
      <vt:lpstr>Evolution of Copyright Law in the U.S. (Continued)</vt:lpstr>
      <vt:lpstr>Evolution of Copyright Law in the U.S. (Continued)</vt:lpstr>
      <vt:lpstr>Evolution of Copyright Law in the U.S. (Continued)</vt:lpstr>
      <vt:lpstr>Evolution of Copyright Law in the U.S. (Continued)</vt:lpstr>
      <vt:lpstr>What Does Copyright Law Protect? </vt:lpstr>
      <vt:lpstr>Copyright Protection (Continued)</vt:lpstr>
      <vt:lpstr>Copyright Protection (Continued)</vt:lpstr>
      <vt:lpstr>The Fair Use Principle in Copyright Law</vt:lpstr>
      <vt:lpstr>Fair Use (Continued)</vt:lpstr>
      <vt:lpstr>Table 8-1: Abbreviations and Acronyms Pertaining to Copyright</vt:lpstr>
      <vt:lpstr>Patent Protections </vt:lpstr>
      <vt:lpstr>Patents (Continued)</vt:lpstr>
      <vt:lpstr>Trademarks</vt:lpstr>
      <vt:lpstr>Trademarks (Continued)</vt:lpstr>
      <vt:lpstr>Trade Secrets</vt:lpstr>
      <vt:lpstr>Summary of the Three Philosophical Theories of Property </vt:lpstr>
      <vt:lpstr>The Open Source Initiative (OSI)</vt:lpstr>
      <vt:lpstr>Preserving the Intellectual Commons</vt:lpstr>
      <vt:lpstr>The Environmental Movement: An Analogy for Cyberspace</vt:lpstr>
      <vt:lpstr>Environmental Analogy (continued)</vt:lpstr>
      <vt:lpstr>Regulating Cyberspace</vt:lpstr>
      <vt:lpstr>Regulating Cyberspace (Continued)</vt:lpstr>
      <vt:lpstr>Cyberspace as a Medium (Continued)</vt:lpstr>
      <vt:lpstr>Figure 9-1: The Ontology of Cyberspace </vt:lpstr>
      <vt:lpstr>Figure 9-2: Two Modes of Cyberspace Regulation </vt:lpstr>
      <vt:lpstr>Four Modes of Regulating Cyberspace: The Lessig Model</vt:lpstr>
      <vt:lpstr>Table 9-1: Internet-specific Child Pornography Laws</vt:lpstr>
    </vt:vector>
  </TitlesOfParts>
  <Company>Baskent Universitesi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 472 ETHICS, SOCIETY and PROFESSION</dc:title>
  <dc:creator>Kullanıcı</dc:creator>
  <cp:lastModifiedBy>user</cp:lastModifiedBy>
  <cp:revision>10</cp:revision>
  <dcterms:created xsi:type="dcterms:W3CDTF">2012-02-08T15:44:13Z</dcterms:created>
  <dcterms:modified xsi:type="dcterms:W3CDTF">2014-05-20T07:10:21Z</dcterms:modified>
</cp:coreProperties>
</file>