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handoutMasterIdLst>
    <p:handoutMasterId r:id="rId31"/>
  </p:handoutMasterIdLst>
  <p:sldIdLst>
    <p:sldId id="256" r:id="rId6"/>
    <p:sldId id="258" r:id="rId7"/>
    <p:sldId id="259" r:id="rId8"/>
    <p:sldId id="260" r:id="rId9"/>
    <p:sldId id="261" r:id="rId10"/>
    <p:sldId id="262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29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49A7-3D19-400C-ABF4-ABCC7EFAE41D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15525-F5CF-4B31-B6DE-0C64C9389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03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41FEE9-4BCF-4376-B920-B9B95F833A9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65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43347-D805-468A-9B13-6390772236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543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2F18B-8C6A-480C-886B-D370D9BB4A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77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60F98-344B-40EA-8C77-C985F94B20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652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80430-F715-4347-8EF4-A001C3E99C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70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71A49-DD36-441A-8EDD-61D28CDBD6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4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5CA9C-A914-4159-81FB-97EEE86994A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8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8E358-31DD-4565-81D6-7F02AB614E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CA270-0438-4B98-9E5D-4EA0857274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671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9D33-3D3C-43C3-A304-4EDE1C21C5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28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1C30-3FA8-496D-8515-9D43A5C97B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79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0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9690126F-BAAA-4340-B6F2-EF45B2A8CB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794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F75C1C1-E79B-461A-B06D-E657574EE7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2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42A7F27-F501-46C4-A344-182D6BBDAE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919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DC05392F-9195-4A3C-A35B-1298363123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502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AFA4A232-874F-44D8-A9DD-E0BF542F80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023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550F2F2-E273-400B-88FD-46509FBA4D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7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E0A528F3-2078-48CD-9889-EAB7D950D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457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CCA40FA7-46A8-4D1F-A88E-7ED0AD9AB2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741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D04804AB-BFD7-47D7-8BF0-A23EA90C29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366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84F18954-5C90-434D-B91E-762AEF25D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89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208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117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E2D84A0E-D442-4AB5-A367-10A2AB6437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183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8E19F29-3BA3-4150-9B3C-1FF1221AFE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664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C3CC008F-C98B-4B56-9F68-B166FD1F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430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AC871ED-6731-4A5C-9EC2-BCA08915EE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0378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3A10FF3-B62B-47B6-B7E2-C50E40559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995FE63-F25C-4C93-A55C-400443375F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6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AC3BE2CE-B1E0-4A89-A677-ACFF07DE31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56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155B5EDF-BA47-4C8B-9290-9F90CFF9B1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186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B472083-67AC-4245-AF67-38F513B0F5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5986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689C8B68-55CC-43FE-B317-9E38D60089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686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208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484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86B4B8A6-DECA-4D32-9E0F-55F6EBFFB6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9115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14CEE42-D88D-423A-BED9-716453CECF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8569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77F98B7-8CDA-421B-A24A-8597F550D3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8644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488BDBCB-0A5C-455B-886B-3BD9DF716D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E1ED888-404C-49E9-AD32-5D0B9819DE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5774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80ECDD4-FA6F-458B-98B0-CCE41A2316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3091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F2250DE-E9AD-4952-8E44-28AA926FE4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035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54D7C9F-7B06-4EC9-A512-C770B98E2E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7510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FFC8B1E-852C-4AA7-A5E8-A5B6BBFE68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9422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49DE17C-5D86-4604-BF18-9E1438D34F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0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2837E05-F6AF-422B-809B-305A7127AA53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F169C1-B21E-4BB6-9A9E-00CE64F05216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4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C082B88-9D71-46C0-9D12-EFF58520805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08AB9CF7-041F-488D-B796-11C2F2F901FD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139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68986A3E-A4F5-48F4-A071-DCD9B53D5DC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B7595A08-1F90-4A46-9CF1-07CBA69D9CF2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95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121B5628-1A12-406F-BC56-CF008AD77CF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5370771D-F35B-4639-903B-4F922B96CC9B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85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BIL 472 ETHICS, SOCIETY and PROFESSION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8640960" cy="1473200"/>
          </a:xfrm>
        </p:spPr>
        <p:txBody>
          <a:bodyPr>
            <a:noAutofit/>
          </a:bodyPr>
          <a:lstStyle/>
          <a:p>
            <a:r>
              <a:rPr lang="tr-TR" sz="3200" dirty="0" smtClean="0"/>
              <a:t>Prof. Dr. A. Ziya AKTAŞ</a:t>
            </a:r>
          </a:p>
          <a:p>
            <a:r>
              <a:rPr lang="tr-TR" sz="3200" dirty="0" smtClean="0"/>
              <a:t>Department of Computer Engineering</a:t>
            </a:r>
          </a:p>
          <a:p>
            <a:endParaRPr lang="tr-TR" sz="3200" dirty="0"/>
          </a:p>
          <a:p>
            <a:pPr lvl="0">
              <a:buClr>
                <a:srgbClr val="31B6FD"/>
              </a:buClr>
            </a:pPr>
            <a:r>
              <a:rPr lang="tr-TR" sz="3200" dirty="0"/>
              <a:t>Spring </a:t>
            </a:r>
            <a:r>
              <a:rPr lang="tr-TR" sz="3200" dirty="0" smtClean="0"/>
              <a:t>2014</a:t>
            </a:r>
            <a:endParaRPr lang="en-US" sz="3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5576" y="692696"/>
            <a:ext cx="1071562" cy="627063"/>
            <a:chOff x="0" y="1"/>
            <a:chExt cx="20000" cy="199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0" y="5357"/>
              <a:ext cx="9825" cy="93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0" y="9971"/>
                  </a:moveTo>
                  <a:lnTo>
                    <a:pt x="9307" y="0"/>
                  </a:lnTo>
                  <a:lnTo>
                    <a:pt x="12950" y="3610"/>
                  </a:lnTo>
                  <a:lnTo>
                    <a:pt x="9188" y="7966"/>
                  </a:lnTo>
                  <a:lnTo>
                    <a:pt x="19960" y="9971"/>
                  </a:lnTo>
                  <a:lnTo>
                    <a:pt x="9386" y="11920"/>
                  </a:lnTo>
                  <a:lnTo>
                    <a:pt x="12990" y="16218"/>
                  </a:lnTo>
                  <a:lnTo>
                    <a:pt x="9426" y="19943"/>
                  </a:lnTo>
                  <a:lnTo>
                    <a:pt x="40" y="9914"/>
                  </a:lnTo>
                  <a:lnTo>
                    <a:pt x="79" y="9742"/>
                  </a:lnTo>
                  <a:lnTo>
                    <a:pt x="40" y="9914"/>
                  </a:lnTo>
                  <a:lnTo>
                    <a:pt x="198" y="9685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0175" y="5357"/>
              <a:ext cx="9825" cy="93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19960" y="9942"/>
                  </a:moveTo>
                  <a:lnTo>
                    <a:pt x="10495" y="0"/>
                  </a:lnTo>
                  <a:lnTo>
                    <a:pt x="7010" y="3526"/>
                  </a:lnTo>
                  <a:lnTo>
                    <a:pt x="10772" y="7861"/>
                  </a:lnTo>
                  <a:lnTo>
                    <a:pt x="0" y="9884"/>
                  </a:lnTo>
                  <a:lnTo>
                    <a:pt x="10574" y="11908"/>
                  </a:lnTo>
                  <a:lnTo>
                    <a:pt x="6970" y="16185"/>
                  </a:lnTo>
                  <a:lnTo>
                    <a:pt x="10495" y="19942"/>
                  </a:lnTo>
                  <a:lnTo>
                    <a:pt x="19921" y="9827"/>
                  </a:lnTo>
                  <a:lnTo>
                    <a:pt x="19881" y="9653"/>
                  </a:lnTo>
                  <a:lnTo>
                    <a:pt x="19921" y="9827"/>
                  </a:lnTo>
                  <a:lnTo>
                    <a:pt x="19762" y="9653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370" y="1"/>
              <a:ext cx="9260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0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1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874" y="19839"/>
                  </a:moveTo>
                  <a:lnTo>
                    <a:pt x="7941" y="9169"/>
                  </a:lnTo>
                  <a:lnTo>
                    <a:pt x="3908" y="12547"/>
                  </a:lnTo>
                  <a:lnTo>
                    <a:pt x="0" y="8901"/>
                  </a:lnTo>
                  <a:lnTo>
                    <a:pt x="9916" y="0"/>
                  </a:lnTo>
                  <a:lnTo>
                    <a:pt x="19958" y="9276"/>
                  </a:lnTo>
                  <a:lnTo>
                    <a:pt x="16008" y="12761"/>
                  </a:lnTo>
                  <a:lnTo>
                    <a:pt x="12017" y="9223"/>
                  </a:lnTo>
                  <a:lnTo>
                    <a:pt x="9874" y="19893"/>
                  </a:lnTo>
                  <a:lnTo>
                    <a:pt x="9874" y="19678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832" y="19678"/>
                  </a:lnTo>
                  <a:lnTo>
                    <a:pt x="9832" y="19893"/>
                  </a:lnTo>
                  <a:lnTo>
                    <a:pt x="9916" y="19839"/>
                  </a:lnTo>
                  <a:lnTo>
                    <a:pt x="9748" y="19678"/>
                  </a:lnTo>
                  <a:lnTo>
                    <a:pt x="9874" y="19625"/>
                  </a:lnTo>
                  <a:lnTo>
                    <a:pt x="9958" y="19625"/>
                  </a:lnTo>
                  <a:lnTo>
                    <a:pt x="9958" y="19893"/>
                  </a:lnTo>
                  <a:lnTo>
                    <a:pt x="9832" y="19464"/>
                  </a:lnTo>
                  <a:lnTo>
                    <a:pt x="10000" y="19249"/>
                  </a:lnTo>
                  <a:lnTo>
                    <a:pt x="9832" y="19946"/>
                  </a:lnTo>
                  <a:lnTo>
                    <a:pt x="9916" y="19893"/>
                  </a:lnTo>
                  <a:lnTo>
                    <a:pt x="9832" y="19839"/>
                  </a:lnTo>
                  <a:lnTo>
                    <a:pt x="9874" y="19732"/>
                  </a:lnTo>
                  <a:lnTo>
                    <a:pt x="9748" y="19786"/>
                  </a:lnTo>
                  <a:lnTo>
                    <a:pt x="9874" y="19893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916" y="19464"/>
                  </a:lnTo>
                  <a:lnTo>
                    <a:pt x="9916" y="19678"/>
                  </a:lnTo>
                  <a:lnTo>
                    <a:pt x="9874" y="19678"/>
                  </a:lnTo>
                  <a:lnTo>
                    <a:pt x="9874" y="1983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409" y="9960"/>
              <a:ext cx="9182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1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0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958" y="54"/>
                  </a:moveTo>
                  <a:lnTo>
                    <a:pt x="8008" y="10777"/>
                  </a:lnTo>
                  <a:lnTo>
                    <a:pt x="3983" y="7399"/>
                  </a:lnTo>
                  <a:lnTo>
                    <a:pt x="0" y="10992"/>
                  </a:lnTo>
                  <a:lnTo>
                    <a:pt x="10000" y="19946"/>
                  </a:lnTo>
                  <a:lnTo>
                    <a:pt x="19958" y="10831"/>
                  </a:lnTo>
                  <a:lnTo>
                    <a:pt x="16144" y="7131"/>
                  </a:lnTo>
                  <a:lnTo>
                    <a:pt x="12119" y="10724"/>
                  </a:lnTo>
                  <a:lnTo>
                    <a:pt x="9958" y="54"/>
                  </a:lnTo>
                  <a:lnTo>
                    <a:pt x="9958" y="268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9915" y="268"/>
                  </a:lnTo>
                  <a:lnTo>
                    <a:pt x="9915" y="54"/>
                  </a:lnTo>
                  <a:lnTo>
                    <a:pt x="10000" y="54"/>
                  </a:lnTo>
                  <a:lnTo>
                    <a:pt x="9873" y="268"/>
                  </a:lnTo>
                  <a:lnTo>
                    <a:pt x="9958" y="322"/>
                  </a:lnTo>
                  <a:lnTo>
                    <a:pt x="10042" y="322"/>
                  </a:lnTo>
                  <a:lnTo>
                    <a:pt x="10042" y="54"/>
                  </a:lnTo>
                  <a:lnTo>
                    <a:pt x="9915" y="483"/>
                  </a:lnTo>
                  <a:lnTo>
                    <a:pt x="10085" y="697"/>
                  </a:lnTo>
                  <a:lnTo>
                    <a:pt x="9915" y="0"/>
                  </a:lnTo>
                  <a:lnTo>
                    <a:pt x="10000" y="54"/>
                  </a:lnTo>
                  <a:lnTo>
                    <a:pt x="9915" y="54"/>
                  </a:lnTo>
                  <a:lnTo>
                    <a:pt x="9958" y="214"/>
                  </a:lnTo>
                  <a:lnTo>
                    <a:pt x="9873" y="107"/>
                  </a:lnTo>
                  <a:lnTo>
                    <a:pt x="9958" y="54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10000" y="483"/>
                  </a:lnTo>
                  <a:lnTo>
                    <a:pt x="10000" y="268"/>
                  </a:lnTo>
                  <a:lnTo>
                    <a:pt x="9958" y="268"/>
                  </a:lnTo>
                  <a:lnTo>
                    <a:pt x="9958" y="54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9" name="Dikdörtgen 8"/>
          <p:cNvSpPr/>
          <p:nvPr/>
        </p:nvSpPr>
        <p:spPr>
          <a:xfrm>
            <a:off x="1907704" y="888975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tr-TR" sz="1400" b="1" dirty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BAŞKENT </a:t>
            </a:r>
            <a:r>
              <a:rPr lang="tr-TR" sz="1400" b="1" dirty="0" smtClean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UNIVERSITY</a:t>
            </a:r>
            <a:endParaRPr lang="tr-TR" sz="3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7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folHlink"/>
                </a:solidFill>
                <a:cs typeface="Times New Roman" pitchFamily="18" charset="0"/>
              </a:rPr>
              <a:t>Criteria for Determining Computer Crimes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a crime a </a:t>
            </a:r>
            <a:r>
              <a:rPr lang="en-US" i="1" dirty="0"/>
              <a:t>computer crime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problem of </a:t>
            </a:r>
            <a:r>
              <a:rPr lang="en-US" i="1" dirty="0"/>
              <a:t>criteria</a:t>
            </a:r>
            <a:r>
              <a:rPr lang="en-US" dirty="0"/>
              <a:t>.</a:t>
            </a:r>
          </a:p>
          <a:p>
            <a:r>
              <a:rPr lang="en-US" dirty="0"/>
              <a:t>Are all crimes involving the use or presence of a computer necessarily computer crimes?</a:t>
            </a:r>
          </a:p>
          <a:p>
            <a:pPr lvl="1"/>
            <a:r>
              <a:rPr lang="en-US" sz="2400" dirty="0"/>
              <a:t>Gotterbarn asks whether a murder committed with a surgeon’s </a:t>
            </a:r>
            <a:r>
              <a:rPr lang="en-US" sz="2400" dirty="0" smtClean="0"/>
              <a:t>scalpel</a:t>
            </a:r>
            <a:r>
              <a:rPr lang="tr-TR" sz="2400" dirty="0" smtClean="0"/>
              <a:t> (</a:t>
            </a:r>
            <a:r>
              <a:rPr lang="tr-TR" sz="1800" i="1" dirty="0" smtClean="0"/>
              <a:t>cerrah bıçağı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/>
              <a:t>is an issue for medical ethics or just an ordinary crime.</a:t>
            </a:r>
          </a:p>
        </p:txBody>
      </p:sp>
    </p:spTree>
    <p:extLst>
      <p:ext uri="{BB962C8B-B14F-4D97-AF65-F5344CB8AC3E}">
        <p14:creationId xmlns:p14="http://schemas.microsoft.com/office/powerpoint/2010/main" xmlns="" val="1386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folHlink"/>
                </a:solidFill>
                <a:cs typeface="Times New Roman" pitchFamily="18" charset="0"/>
              </a:rPr>
              <a:t>Criteria for Determining Computer Crimes (Continued)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Do we need a separate category of computer crime/cybercrime? </a:t>
            </a:r>
          </a:p>
          <a:p>
            <a:r>
              <a:rPr lang="en-US" sz="2800">
                <a:cs typeface="Times New Roman" pitchFamily="18" charset="0"/>
              </a:rPr>
              <a:t>Some crimes have involved technologies, but do not require separate categories of crime.</a:t>
            </a:r>
          </a:p>
          <a:p>
            <a:r>
              <a:rPr lang="en-US" sz="2800">
                <a:cs typeface="Times New Roman" pitchFamily="18" charset="0"/>
              </a:rPr>
              <a:t>For example, people: </a:t>
            </a:r>
          </a:p>
          <a:p>
            <a:pPr lvl="1"/>
            <a:r>
              <a:rPr lang="en-US" sz="2400">
                <a:cs typeface="Times New Roman" pitchFamily="18" charset="0"/>
              </a:rPr>
              <a:t>steal televisions, but we don't have a category of television crime;</a:t>
            </a:r>
          </a:p>
          <a:p>
            <a:pPr lvl="1"/>
            <a:r>
              <a:rPr lang="en-US" sz="2400">
                <a:cs typeface="Times New Roman" pitchFamily="18" charset="0"/>
              </a:rPr>
              <a:t>use automobiles to commit crimes, but we don't have a category of automobile crime. </a:t>
            </a:r>
          </a:p>
        </p:txBody>
      </p:sp>
    </p:spTree>
    <p:extLst>
      <p:ext uri="{BB962C8B-B14F-4D97-AF65-F5344CB8AC3E}">
        <p14:creationId xmlns:p14="http://schemas.microsoft.com/office/powerpoint/2010/main" xmlns="" val="25731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folHlink"/>
                </a:solidFill>
                <a:cs typeface="Times New Roman" pitchFamily="18" charset="0"/>
              </a:rPr>
              <a:t>Criteria for Determining Computer Crimes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Consider three hypothetical scenarios: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Scenario 1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: Lee steals a computer device (e.g., a printer) from a computer lab;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Scenario 2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: Lee breaks into a computer lab and then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snoops</a:t>
            </a:r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tr-TR" sz="2000" i="1" dirty="0" smtClean="0">
                <a:solidFill>
                  <a:srgbClr val="000000"/>
                </a:solidFill>
                <a:cs typeface="Times New Roman" pitchFamily="18" charset="0"/>
              </a:rPr>
              <a:t>investigates,  explores</a:t>
            </a:r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around;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Scenario 3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: Lee enters a computer lab that he is authorized to use and then places an explosive device, which is set to detonate a short time later, on a computer in the lab.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663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folHlink"/>
                </a:solidFill>
                <a:cs typeface="Times New Roman" pitchFamily="18" charset="0"/>
              </a:rPr>
              <a:t>Criteria for Determining Computer Crimes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Each of the acts described in the scenarios is criminal in nature.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But should they be viewed as </a:t>
            </a:r>
            <a:r>
              <a:rPr lang="en-US" sz="2400" i="1">
                <a:solidFill>
                  <a:srgbClr val="000000"/>
                </a:solidFill>
                <a:cs typeface="Times New Roman" pitchFamily="18" charset="0"/>
              </a:rPr>
              <a:t>computer crimes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One might argue that it would not have been possible to commit any of the three crimes if computer technology had never existed.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But these criminal acts can easily be prosecuted as ordinary crimes involving theft, breaking and entering, and vandalism.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3324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  <a:cs typeface="Times New Roman" pitchFamily="18" charset="0"/>
              </a:rPr>
              <a:t>Defining Computer Crime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Forester and Morrison (1994) define a computer crime as: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 criminal act in which a computer is used as the </a:t>
            </a: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principal tool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. [Italics added]</a:t>
            </a: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This definition rules out the crimes committed in our three scenarios as “computer crimes.”</a:t>
            </a: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Is Forester and Morrison's definition of computer crime adequate?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340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  <a:cs typeface="Times New Roman" pitchFamily="18" charset="0"/>
              </a:rPr>
              <a:t>Defining Computer Crime (Continued)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Consider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Scenario 4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: Lee uses a computer to file a fraudulent income-tax return.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Arguably, a computer is the principal tool used by Lee to carry out the criminal act.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Has Lee committed a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computer crime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He could have committed the same crime by manually filling out a standard (hardcopy) version of the income-tax forms by using a pencil or pen.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842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folHlink"/>
                </a:solidFill>
                <a:cs typeface="Times New Roman" pitchFamily="18" charset="0"/>
              </a:rPr>
              <a:t>Defining Computer Crime (Continued)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Roy Girasa (2002) defines "cybercrime" as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/>
            <a:r>
              <a:rPr lang="en-US">
                <a:cs typeface="Times New Roman" pitchFamily="18" charset="0"/>
              </a:rPr>
              <a:t>a generic term covering a multiplicity of crimes found in penal code or in legislation having the "use of computer technology as its central component." </a:t>
            </a:r>
          </a:p>
          <a:p>
            <a:r>
              <a:rPr lang="en-US">
                <a:cs typeface="Times New Roman" pitchFamily="18" charset="0"/>
              </a:rPr>
              <a:t>What is meant by "central component?" </a:t>
            </a:r>
          </a:p>
          <a:p>
            <a:r>
              <a:rPr lang="en-US">
                <a:cs typeface="Times New Roman" pitchFamily="18" charset="0"/>
              </a:rPr>
              <a:t>Was a computer a central component in Lee's filing out the income tax return?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510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  <a:cs typeface="Times New Roman" pitchFamily="18" charset="0"/>
              </a:rPr>
              <a:t>Towards a Coherent Definition of Cybercrime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We define a (genuine) cybercrime as a crime in which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the criminal act can:</a:t>
            </a:r>
          </a:p>
          <a:p>
            <a:pPr lvl="1"/>
            <a:r>
              <a:rPr lang="en-US" sz="2400" i="1">
                <a:solidFill>
                  <a:srgbClr val="000000"/>
                </a:solidFill>
                <a:cs typeface="Times New Roman" pitchFamily="18" charset="0"/>
              </a:rPr>
              <a:t>be carried out only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000000"/>
                </a:solidFill>
                <a:cs typeface="Times New Roman" pitchFamily="18" charset="0"/>
              </a:rPr>
              <a:t>through the use of cybertechnology, and </a:t>
            </a:r>
          </a:p>
          <a:p>
            <a:pPr lvl="1"/>
            <a:r>
              <a:rPr lang="en-US" sz="2400" i="1">
                <a:solidFill>
                  <a:srgbClr val="000000"/>
                </a:solidFill>
                <a:cs typeface="Times New Roman" pitchFamily="18" charset="0"/>
              </a:rPr>
              <a:t>take place only in the cyber realm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r>
              <a:rPr lang="en-US" sz="2800">
                <a:cs typeface="Times New Roman" pitchFamily="18" charset="0"/>
              </a:rPr>
              <a:t>Like Forester and Morrison's definition, this one rules out the three scenarios involving the computer lab as genuine cybercrimes. </a:t>
            </a:r>
          </a:p>
          <a:p>
            <a:r>
              <a:rPr lang="en-US" sz="2800">
                <a:cs typeface="Times New Roman" pitchFamily="18" charset="0"/>
              </a:rPr>
              <a:t>It also rules out the income tax scenario.</a:t>
            </a:r>
          </a:p>
        </p:txBody>
      </p:sp>
    </p:spTree>
    <p:extLst>
      <p:ext uri="{BB962C8B-B14F-4D97-AF65-F5344CB8AC3E}">
        <p14:creationId xmlns:p14="http://schemas.microsoft.com/office/powerpoint/2010/main" xmlns="" val="20691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  <a:cs typeface="Times New Roman" pitchFamily="18" charset="0"/>
              </a:rPr>
              <a:t>Genuine Cybercrimes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Using our definition of cybercrime, we can identify specific cases of </a:t>
            </a:r>
            <a:r>
              <a:rPr lang="en-US" i="1" dirty="0">
                <a:cs typeface="Times New Roman" pitchFamily="18" charset="0"/>
              </a:rPr>
              <a:t>genuine</a:t>
            </a:r>
            <a:r>
              <a:rPr lang="en-US" dirty="0">
                <a:cs typeface="Times New Roman" pitchFamily="18" charset="0"/>
              </a:rPr>
              <a:t> cybercrimes.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We can also differentiate three broad categories of (genuine) cybercrime: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cyberpiracy,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cybertrespass,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cybervandalism.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2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Three Categories of (Genuine) Cybercrime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060848"/>
            <a:ext cx="91440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Cyberpiracy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cybertechnology in unauthorized ways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reproduce copies of proprietary software and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proprietary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proprietary information (in digital form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network.</a:t>
            </a:r>
            <a:endParaRPr lang="tr-TR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Cybertrespass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cybertechnology to gain or to exceed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unauthorized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 to:</a:t>
            </a:r>
            <a:endParaRPr lang="tr-TR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tr-TR" sz="24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tr-TR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       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r-TR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428401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8683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5571237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 individual's or an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organization's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 system,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endParaRPr lang="tr-TR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password-protected Web site.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5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4" grpId="0" autoUpdateAnimBg="0"/>
      <p:bldP spid="2058" grpId="0" autoUpdateAnimBg="0"/>
      <p:bldP spid="20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dirty="0" smtClean="0"/>
              <a:t>TOPIC_09</a:t>
            </a:r>
          </a:p>
          <a:p>
            <a:pPr marL="0" indent="0" algn="ctr">
              <a:buNone/>
            </a:pPr>
            <a:r>
              <a:rPr lang="tr-TR" sz="5400" dirty="0" smtClean="0"/>
              <a:t>Computer crime</a:t>
            </a:r>
            <a:endParaRPr lang="en-US" sz="5400" dirty="0"/>
          </a:p>
        </p:txBody>
      </p:sp>
      <p:sp>
        <p:nvSpPr>
          <p:cNvPr id="3" name="Dikdörtgen 2"/>
          <p:cNvSpPr/>
          <p:nvPr/>
        </p:nvSpPr>
        <p:spPr>
          <a:xfrm>
            <a:off x="467544" y="5271591"/>
            <a:ext cx="276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tr-TR" sz="2800" b="1" dirty="0">
                <a:solidFill>
                  <a:srgbClr val="073E87"/>
                </a:solidFill>
              </a:rPr>
              <a:t>Tavani Chapt. 7</a:t>
            </a:r>
            <a:endParaRPr lang="en-US" sz="2800" b="1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4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Three Categories of (Genuine) Cybercrime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114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24928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Cybervandalism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cybertechnology to unleash one or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 programs that: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3573016"/>
            <a:ext cx="9144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disrupt the transmission of electronic information across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or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 computer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networks, including the Internet,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5068341"/>
            <a:ext cx="9324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destroy data resident in a computer or damage a 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system's resources, or both.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072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  <p:bldP spid="2058" grpId="0" autoUpdateAnimBg="0"/>
      <p:bldP spid="2060" grpId="0" autoUpdateAnimBg="0"/>
      <p:bldP spid="2061" grpId="0" autoUpdateAnimBg="0"/>
      <p:bldP spid="20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Distinguishing Cybercrimes from Cyber-related Crimes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Many crimes that involve the use of cybertechnology are not genuine cybercrimes.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For example, crimes involving pedophilia, stalking, and pornography can be carried with or without the use of cybertechnology.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Nothing about these kinds of crimes is unique to, or requires the use of, cybertechnology.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These crimes are better understood as examples of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cyber-related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 crimes.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5237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Cyber-related Crimes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3139479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Cyber-</a:t>
            </a:r>
            <a:r>
              <a:rPr lang="en-US" sz="3600" i="1" dirty="0">
                <a:solidFill>
                  <a:srgbClr val="000000"/>
                </a:solidFill>
                <a:cs typeface="Times New Roman" pitchFamily="18" charset="0"/>
              </a:rPr>
              <a:t>related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 crimes can be further divided into two sub-categories: </a:t>
            </a:r>
          </a:p>
          <a:p>
            <a:pPr marL="1257300"/>
            <a:r>
              <a:rPr lang="en-US" sz="3600" i="1" dirty="0">
                <a:solidFill>
                  <a:srgbClr val="000000"/>
                </a:solidFill>
                <a:cs typeface="Times New Roman" pitchFamily="18" charset="0"/>
              </a:rPr>
              <a:t>cyber-exacerbated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cs typeface="Times New Roman" pitchFamily="18" charset="0"/>
              </a:rPr>
              <a:t>crimes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; </a:t>
            </a:r>
          </a:p>
          <a:p>
            <a:pPr marL="1257300"/>
            <a:r>
              <a:rPr lang="en-US" sz="3600" i="1" dirty="0">
                <a:solidFill>
                  <a:srgbClr val="000000"/>
                </a:solidFill>
                <a:cs typeface="Times New Roman" pitchFamily="18" charset="0"/>
              </a:rPr>
              <a:t>cyber-assisted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 crimes.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0" y="5302949"/>
            <a:ext cx="9702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kern="0" dirty="0">
                <a:solidFill>
                  <a:srgbClr val="000000"/>
                </a:solidFill>
                <a:cs typeface="Times New Roman" pitchFamily="18" charset="0"/>
              </a:rPr>
              <a:t>exacerbated</a:t>
            </a:r>
            <a:r>
              <a:rPr lang="en-US" sz="3600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tr-TR" sz="3600" kern="0" dirty="0" smtClean="0">
                <a:solidFill>
                  <a:srgbClr val="000000"/>
                </a:solidFill>
                <a:cs typeface="Times New Roman" pitchFamily="18" charset="0"/>
              </a:rPr>
              <a:t> : daha kötü duruma düşürmek;</a:t>
            </a:r>
          </a:p>
          <a:p>
            <a:r>
              <a:rPr lang="tr-TR" sz="3600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tr-TR" sz="3600" kern="0" dirty="0" smtClean="0">
                <a:solidFill>
                  <a:srgbClr val="000000"/>
                </a:solidFill>
                <a:cs typeface="Times New Roman" pitchFamily="18" charset="0"/>
              </a:rPr>
              <a:t>                     make it 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5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Cyber-exacerbated vs. Cyber-assisted crimes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We can distinguish between a crime in which cybertechnology is used to: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(a) file a fraudulent income-tax return,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(b) stalk people or to distribute pornography.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In (a), a computer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assists 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in a way that is trivial and possibly irrelevant.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In (b), cybertechnology has played a much more significant (i.e., an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exacerbating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) role.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5175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Crimes Involving Cybertechnology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Crimes involving cybertechnology can be classified in one of three ways: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Cyber-specific crimes (i.e.,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genuine cybercrimes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Cyber-exacerbated crimes;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Cyber-assisted crimes.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9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Figure 7-1: Cybercrimes and Cyber-related Crimes</a:t>
            </a:r>
            <a:r>
              <a:rPr lang="en-US"/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9653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Cybercrimes</a:t>
            </a:r>
            <a:r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90800" y="2590800"/>
            <a:ext cx="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0" y="2971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Cyberspecific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752600" y="4114800"/>
            <a:ext cx="1828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Cyberpiracy Cybertrespass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Cybervandalism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908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257800" y="19812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Cyberrelated Crimes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6019800" y="2514600"/>
            <a:ext cx="365125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400800" y="2514600"/>
            <a:ext cx="45720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191000" y="28956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Cyberexacerbated</a:t>
            </a:r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553200" y="2895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Cyberassisted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H="1">
            <a:off x="5181600" y="3429000"/>
            <a:ext cx="457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7315200" y="3276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4114800" y="4114800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Cyberstalking	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 Pedophilia	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 Pornography</a:t>
            </a: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6629400" y="3733800"/>
            <a:ext cx="2133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Income-tax cheating (with a computer)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 assault with a computer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damage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a computer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device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(e.g., throwing a hardware device through a window)</a:t>
            </a:r>
          </a:p>
        </p:txBody>
      </p:sp>
    </p:spTree>
    <p:extLst>
      <p:ext uri="{BB962C8B-B14F-4D97-AF65-F5344CB8AC3E}">
        <p14:creationId xmlns:p14="http://schemas.microsoft.com/office/powerpoint/2010/main" xmlns="" val="19787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utoUpdateAnimBg="0"/>
      <p:bldP spid="1031" grpId="0" autoUpdateAnimBg="0"/>
      <p:bldP spid="1036" grpId="0" autoUpdateAnimBg="0"/>
      <p:bldP spid="1037" grpId="0" autoUpdateAnimBg="0"/>
      <p:bldP spid="1040" grpId="0" autoUpdateAnimBg="0"/>
      <p:bldP spid="10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Cybercrimes and Cybercriminals</a:t>
            </a:r>
            <a:r>
              <a:rPr lang="en-US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Stories involving computer crime have been reported in the media.</a:t>
            </a:r>
          </a:p>
          <a:p>
            <a:r>
              <a:rPr lang="en-US" sz="2800"/>
              <a:t>The media has often described computer criminals as “hackers” and has sometimes portrayed them as “heroes.”</a:t>
            </a:r>
          </a:p>
          <a:p>
            <a:r>
              <a:rPr lang="en-US" sz="2800"/>
              <a:t>The public’s attitude toward computer crimes has evolved, mainly because of our increased dependency on the Internet.</a:t>
            </a:r>
          </a:p>
        </p:txBody>
      </p:sp>
    </p:spTree>
    <p:extLst>
      <p:ext uri="{BB962C8B-B14F-4D97-AF65-F5344CB8AC3E}">
        <p14:creationId xmlns:p14="http://schemas.microsoft.com/office/powerpoint/2010/main" xmlns="" val="3966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"Typical" Cybercriminal</a:t>
            </a:r>
            <a:r>
              <a:rPr lang="en-US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Some think of a typical computer criminal as a person who is a very bright, technically sophisticated, young white male. </a:t>
            </a:r>
          </a:p>
          <a:p>
            <a:pPr lvl="1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– as portrayed in the popular movie </a:t>
            </a:r>
            <a:r>
              <a:rPr lang="en-US" sz="2400" i="1">
                <a:solidFill>
                  <a:srgbClr val="000000"/>
                </a:solidFill>
                <a:cs typeface="Times New Roman" pitchFamily="18" charset="0"/>
              </a:rPr>
              <a:t>War Games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en-US" sz="2400"/>
          </a:p>
          <a:p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Donn Parker (1998) distinguishes between “hackers” (as nonprofessional or “amateur” criminals) and professional criminals.</a:t>
            </a:r>
          </a:p>
        </p:txBody>
      </p:sp>
    </p:spTree>
    <p:extLst>
      <p:ext uri="{BB962C8B-B14F-4D97-AF65-F5344CB8AC3E}">
        <p14:creationId xmlns:p14="http://schemas.microsoft.com/office/powerpoint/2010/main" xmlns="" val="41263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Computer Criminal 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Parker clams that computer hackers, unlike most professional criminals, tend: 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not to be motivated by greed; 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to enjoy the “sport of joyriding.”</a:t>
            </a: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He describes “typical computer hackers” as exhibiting three common traits: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precociousness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r>
              <a:rPr lang="tr-TR" sz="2400" dirty="0" smtClean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tr-TR" sz="2400" i="1" dirty="0" smtClean="0">
                <a:solidFill>
                  <a:srgbClr val="000000"/>
                </a:solidFill>
                <a:cs typeface="Times New Roman" pitchFamily="18" charset="0"/>
              </a:rPr>
              <a:t>erken gelişme</a:t>
            </a:r>
            <a:r>
              <a:rPr lang="tr-TR" sz="2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curiosity;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persistence.</a:t>
            </a: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2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Computer Criminal 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Forester and Morrison (1994) note that typical computer criminals can be: </a:t>
            </a:r>
          </a:p>
          <a:p>
            <a:r>
              <a:rPr lang="en-US">
                <a:cs typeface="Times New Roman" pitchFamily="18" charset="0"/>
              </a:rPr>
              <a:t>1. (amateur) teenage hackers;</a:t>
            </a:r>
          </a:p>
          <a:p>
            <a:r>
              <a:rPr lang="en-US">
                <a:cs typeface="Times New Roman" pitchFamily="18" charset="0"/>
              </a:rPr>
              <a:t>2. professional criminals; </a:t>
            </a:r>
          </a:p>
          <a:p>
            <a:r>
              <a:rPr lang="en-US">
                <a:cs typeface="Times New Roman" pitchFamily="18" charset="0"/>
              </a:rPr>
              <a:t>3. (once) loyal employees who are unable to resist a criminal opportunity presented by cybertechnology.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0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“White Hat” vs. “Black Hat” Hackers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Some use the expressions </a:t>
            </a:r>
            <a:r>
              <a:rPr lang="en-US" i="1" dirty="0">
                <a:cs typeface="Times New Roman" pitchFamily="18" charset="0"/>
              </a:rPr>
              <a:t>white hat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i="1" dirty="0">
                <a:cs typeface="Times New Roman" pitchFamily="18" charset="0"/>
              </a:rPr>
              <a:t>black hat</a:t>
            </a:r>
            <a:r>
              <a:rPr lang="en-US" dirty="0">
                <a:cs typeface="Times New Roman" pitchFamily="18" charset="0"/>
              </a:rPr>
              <a:t> to distinguish between the two types of hacking behavior. </a:t>
            </a:r>
          </a:p>
          <a:p>
            <a:r>
              <a:rPr lang="en-US" dirty="0">
                <a:cs typeface="Times New Roman" pitchFamily="18" charset="0"/>
              </a:rPr>
              <a:t>“White hat hackers" engage in “non-malicious” forms of hacking. </a:t>
            </a:r>
          </a:p>
          <a:p>
            <a:r>
              <a:rPr lang="en-US" dirty="0">
                <a:cs typeface="Times New Roman" pitchFamily="18" charset="0"/>
              </a:rPr>
              <a:t>“Black hat hackers" engage in behavior described </a:t>
            </a:r>
            <a:r>
              <a:rPr lang="en-US" dirty="0" smtClean="0">
                <a:cs typeface="Times New Roman" pitchFamily="18" charset="0"/>
              </a:rPr>
              <a:t>as </a:t>
            </a:r>
            <a:r>
              <a:rPr lang="en-US" dirty="0">
                <a:cs typeface="Times New Roman" pitchFamily="18" charset="0"/>
              </a:rPr>
              <a:t>"cracking."</a:t>
            </a:r>
          </a:p>
        </p:txBody>
      </p:sp>
    </p:spTree>
    <p:extLst>
      <p:ext uri="{BB962C8B-B14F-4D97-AF65-F5344CB8AC3E}">
        <p14:creationId xmlns:p14="http://schemas.microsoft.com/office/powerpoint/2010/main" xmlns="" val="24527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Hacking and the Law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Should all forms of hacking be illegal? </a:t>
            </a:r>
          </a:p>
          <a:p>
            <a:pPr>
              <a:lnSpc>
                <a:spcPct val="90000"/>
              </a:lnSpc>
            </a:pPr>
            <a:r>
              <a:rPr lang="en-US" sz="2400"/>
              <a:t>Can some forms of traditional hacking be viewed as an expression of individual freedoms and thus be defended on Constitutional grounds in the US? </a:t>
            </a:r>
          </a:p>
          <a:p>
            <a:pPr>
              <a:lnSpc>
                <a:spcPct val="90000"/>
              </a:lnSpc>
            </a:pPr>
            <a:r>
              <a:rPr lang="en-US" sz="2400"/>
              <a:t>Advocates for “hacker’s rights” note that traditional forms of hacking played an important role in computer developments and breakthroughs.</a:t>
            </a:r>
          </a:p>
          <a:p>
            <a:pPr>
              <a:lnSpc>
                <a:spcPct val="90000"/>
              </a:lnSpc>
            </a:pPr>
            <a:r>
              <a:rPr lang="en-US" sz="2400"/>
              <a:t>Many of today’s “computer heroes” and many successful entrepreneurs in the computer industry could be accused of having been hackers in the past. </a:t>
            </a:r>
          </a:p>
        </p:txBody>
      </p:sp>
    </p:spTree>
    <p:extLst>
      <p:ext uri="{BB962C8B-B14F-4D97-AF65-F5344CB8AC3E}">
        <p14:creationId xmlns:p14="http://schemas.microsoft.com/office/powerpoint/2010/main" xmlns="" val="272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Hacking and the Law (Continued)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Non-malicious hackers enjoy support from civil liberties organizations and from many in the computer community.</a:t>
            </a:r>
          </a:p>
          <a:p>
            <a:pPr>
              <a:lnSpc>
                <a:spcPct val="80000"/>
              </a:lnSpc>
            </a:pPr>
            <a:r>
              <a:rPr lang="en-US" sz="2800"/>
              <a:t>The government and business sectors view hacking activities in any form as an invasive activity.</a:t>
            </a:r>
          </a:p>
          <a:p>
            <a:pPr>
              <a:lnSpc>
                <a:spcPct val="80000"/>
              </a:lnSpc>
            </a:pPr>
            <a:r>
              <a:rPr lang="en-US" sz="2800"/>
              <a:t>Many see hacking as a form of trespass. </a:t>
            </a:r>
          </a:p>
          <a:p>
            <a:pPr>
              <a:lnSpc>
                <a:spcPct val="80000"/>
              </a:lnSpc>
            </a:pPr>
            <a:r>
              <a:rPr lang="en-US" sz="2800"/>
              <a:t>Current legislation against trespass in cyberspace has taken the side of business, government, and law enforcement agencies. </a:t>
            </a:r>
          </a:p>
        </p:txBody>
      </p:sp>
    </p:spTree>
    <p:extLst>
      <p:ext uri="{BB962C8B-B14F-4D97-AF65-F5344CB8AC3E}">
        <p14:creationId xmlns:p14="http://schemas.microsoft.com/office/powerpoint/2010/main" xmlns="" val="40086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306</TotalTime>
  <Words>1309</Words>
  <Application>Microsoft Office PowerPoint</Application>
  <PresentationFormat>Ekran Gösterisi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Dalga Biçimi</vt:lpstr>
      <vt:lpstr>Blends</vt:lpstr>
      <vt:lpstr>1_ch01</vt:lpstr>
      <vt:lpstr>2_ch01</vt:lpstr>
      <vt:lpstr>3_ch01</vt:lpstr>
      <vt:lpstr>BIL 472 ETHICS, SOCIETY and PROFESSION</vt:lpstr>
      <vt:lpstr>Slayt 2</vt:lpstr>
      <vt:lpstr>Cybercrimes and Cybercriminals </vt:lpstr>
      <vt:lpstr>A "Typical" Cybercriminal </vt:lpstr>
      <vt:lpstr>A Typical Computer Criminal (continued)</vt:lpstr>
      <vt:lpstr>A Typical Computer Criminal (continued)</vt:lpstr>
      <vt:lpstr>“White Hat” vs. “Black Hat” Hackers</vt:lpstr>
      <vt:lpstr>Hacking and the Law</vt:lpstr>
      <vt:lpstr>Hacking and the Law (Continued)</vt:lpstr>
      <vt:lpstr>Criteria for Determining Computer Crimes</vt:lpstr>
      <vt:lpstr>Criteria for Determining Computer Crimes (Continued)</vt:lpstr>
      <vt:lpstr>Criteria for Determining Computer Crimes (Continued)</vt:lpstr>
      <vt:lpstr>Criteria for Determining Computer Crimes (Continued)</vt:lpstr>
      <vt:lpstr>Defining Computer Crime</vt:lpstr>
      <vt:lpstr>Defining Computer Crime (Continued)</vt:lpstr>
      <vt:lpstr>Defining Computer Crime (Continued)</vt:lpstr>
      <vt:lpstr>Towards a Coherent Definition of Cybercrime</vt:lpstr>
      <vt:lpstr>Genuine Cybercrimes</vt:lpstr>
      <vt:lpstr>Three Categories of (Genuine) Cybercrime</vt:lpstr>
      <vt:lpstr>Three Categories of (Genuine) Cybercrime</vt:lpstr>
      <vt:lpstr>Distinguishing Cybercrimes from Cyber-related Crimes</vt:lpstr>
      <vt:lpstr>Cyber-related Crimes</vt:lpstr>
      <vt:lpstr>Cyber-exacerbated vs. Cyber-assisted crimes</vt:lpstr>
      <vt:lpstr>Crimes Involving Cybertechnology</vt:lpstr>
      <vt:lpstr>Figure 7-1: Cybercrimes and Cyber-related Crimes </vt:lpstr>
    </vt:vector>
  </TitlesOfParts>
  <Company>Baskent 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472 ETHICS, SOCIETY and PROFESSION</dc:title>
  <dc:creator>Kullanıcı</dc:creator>
  <cp:lastModifiedBy>user</cp:lastModifiedBy>
  <cp:revision>17</cp:revision>
  <cp:lastPrinted>2014-05-19T11:29:07Z</cp:lastPrinted>
  <dcterms:created xsi:type="dcterms:W3CDTF">2012-02-08T15:44:13Z</dcterms:created>
  <dcterms:modified xsi:type="dcterms:W3CDTF">2014-05-27T07:13:04Z</dcterms:modified>
</cp:coreProperties>
</file>