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1196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55C15-61B4-4139-90DD-0AB2331450E5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59213" y="9440863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234B0-56B9-489F-9306-DE3EF87F94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375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9A094-5933-4042-92C4-D094E9D54860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988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59213" y="9440863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8D3EC-DE4A-4526-8DAB-1005C5C24F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3531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BCC6-509C-460A-BF1A-6BC6973C5F8E}" type="datetime1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BIL472 Ethics, Society and Profession/AKTAŞ/Spring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EC50-308F-42F6-BDEA-127DE3BC76CA}" type="datetime1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BIL472 Ethics, Society and Profession/AKTAŞ/Spring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0DDC-BBF7-47B0-9BC6-EA350224E1BC}" type="datetime1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BIL472 Ethics, Society and Profession/AKTAŞ/Spring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01B6-9E93-45E3-95E3-058498177E22}" type="datetime1">
              <a:rPr lang="en-US" smtClean="0">
                <a:solidFill>
                  <a:srgbClr val="073E87"/>
                </a:solidFill>
              </a:rPr>
              <a:pPr/>
              <a:t>2/22/2014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1505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B8D8-396E-45CB-8204-B85365EAB961}" type="datetime1">
              <a:rPr lang="en-US" smtClean="0">
                <a:solidFill>
                  <a:srgbClr val="073E87"/>
                </a:solidFill>
              </a:rPr>
              <a:pPr/>
              <a:t>2/22/2014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4131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B8A9-F5BD-4EE1-B754-26F50AFEFFDB}" type="datetime1">
              <a:rPr lang="en-US" smtClean="0">
                <a:solidFill>
                  <a:srgbClr val="073E87"/>
                </a:solidFill>
              </a:rPr>
              <a:pPr/>
              <a:t>2/22/2014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6878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07B4-4F16-4C6C-AC4F-EA1FCAAB80DE}" type="datetime1">
              <a:rPr lang="en-US" smtClean="0">
                <a:solidFill>
                  <a:srgbClr val="073E87"/>
                </a:solidFill>
              </a:rPr>
              <a:pPr/>
              <a:t>2/22/2014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4487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6CCF-9DA9-42A7-B003-FDDA7E26335D}" type="datetime1">
              <a:rPr lang="en-US" smtClean="0">
                <a:solidFill>
                  <a:srgbClr val="073E87"/>
                </a:solidFill>
              </a:rPr>
              <a:pPr/>
              <a:t>2/22/2014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>
              <a:solidFill>
                <a:srgbClr val="073E8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3351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C1F3-AA0B-4007-9247-ABADF1DE4536}" type="datetime1">
              <a:rPr lang="en-US" smtClean="0">
                <a:solidFill>
                  <a:srgbClr val="073E87"/>
                </a:solidFill>
              </a:rPr>
              <a:pPr/>
              <a:t>2/22/2014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132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799F-628C-4CFB-80DB-288E9B37966D}" type="datetime1">
              <a:rPr lang="en-US" smtClean="0">
                <a:solidFill>
                  <a:srgbClr val="073E87"/>
                </a:solidFill>
              </a:rPr>
              <a:pPr/>
              <a:t>2/22/2014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>
              <a:solidFill>
                <a:srgbClr val="073E8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2968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1F09-BEA3-4AAF-83D9-112ED11AB552}" type="datetime1">
              <a:rPr lang="en-US" smtClean="0">
                <a:solidFill>
                  <a:srgbClr val="073E87"/>
                </a:solidFill>
              </a:rPr>
              <a:pPr/>
              <a:t>2/22/2014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262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8DF3-64B2-4A3C-9211-CB69133CF445}" type="datetime1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BIL472 Ethics, Society and Profession/AKTAŞ/Spring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162-27A1-41B5-BFBF-63F54B380C17}" type="datetime1">
              <a:rPr lang="en-US" smtClean="0">
                <a:solidFill>
                  <a:srgbClr val="073E87"/>
                </a:solidFill>
              </a:rPr>
              <a:pPr/>
              <a:t>2/22/2014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57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D01D-F877-4567-9D2C-8CE63E7ABBC6}" type="datetime1">
              <a:rPr lang="en-US" smtClean="0">
                <a:solidFill>
                  <a:srgbClr val="073E87"/>
                </a:solidFill>
              </a:rPr>
              <a:pPr/>
              <a:t>2/22/2014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2107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24F5-3C53-47B5-981A-C46EE9166BC4}" type="datetime1">
              <a:rPr lang="en-US" smtClean="0">
                <a:solidFill>
                  <a:srgbClr val="073E87"/>
                </a:solidFill>
              </a:rPr>
              <a:pPr/>
              <a:t>2/22/2014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658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232B-1ED6-45CB-8771-6E47940A2A9B}" type="datetime1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BIL472 Ethics, Society and Profession/AKTAŞ/Spring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7167-713D-4F03-B7D6-934104EB6FC5}" type="datetime1">
              <a:rPr lang="en-US" smtClean="0"/>
              <a:pPr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BIL472 Ethics, Society and Profession/AKTAŞ/Spring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EB5D-B3F1-4851-9921-0AA460FF6906}" type="datetime1">
              <a:rPr lang="en-US" smtClean="0"/>
              <a:pPr/>
              <a:t>2/22/2014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BIL472 Ethics, Society and Profession/AKTAŞ/Spring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0432-B2E6-40EE-B721-80BC57149C6F}" type="datetime1">
              <a:rPr lang="en-US" smtClean="0"/>
              <a:pPr/>
              <a:t>2/22/2014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BIL472 Ethics, Society and Profession/AKTAŞ/Spring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2392-344D-4DA3-B9DD-9B91772B8D59}" type="datetime1">
              <a:rPr lang="en-US" smtClean="0"/>
              <a:pPr/>
              <a:t>2/22/2014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BIL472 Ethics, Society and Profession/AKTAŞ/Spring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EA41-C4D2-44C1-B391-4299EF311F62}" type="datetime1">
              <a:rPr lang="en-US" smtClean="0"/>
              <a:pPr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BIL472 Ethics, Society and Profession/AKTAŞ/Spring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7BAE-66B5-4ECD-84A8-4DEC1B714759}" type="datetime1">
              <a:rPr lang="en-US" smtClean="0"/>
              <a:pPr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BIL472 Ethics, Society and Profession/AKTAŞ/Spring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A8264FE-66C2-4DC2-B447-7831EEBF225E}" type="datetime1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BIL472 Ethics, Society and Profession/AKTAŞ/Spring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F7E2BDB-7F0D-4D74-921F-B85AA2D37C4B}" type="datetime1">
              <a:rPr lang="en-US" smtClean="0">
                <a:solidFill>
                  <a:srgbClr val="073E87"/>
                </a:solidFill>
              </a:rPr>
              <a:pPr/>
              <a:t>2/22/2014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154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640960" cy="93610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BIL 472 ETHICS, SOCIETY and PROFESSION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51520" y="3068960"/>
            <a:ext cx="8640960" cy="1473200"/>
          </a:xfrm>
        </p:spPr>
        <p:txBody>
          <a:bodyPr>
            <a:noAutofit/>
          </a:bodyPr>
          <a:lstStyle/>
          <a:p>
            <a:r>
              <a:rPr lang="tr-TR" sz="3200" dirty="0" smtClean="0"/>
              <a:t>Prof. Dr. A. Ziya AKTAŞ</a:t>
            </a:r>
          </a:p>
          <a:p>
            <a:r>
              <a:rPr lang="tr-TR" sz="3200" dirty="0" smtClean="0"/>
              <a:t>Department of Computer Engineering</a:t>
            </a:r>
          </a:p>
          <a:p>
            <a:endParaRPr lang="tr-TR" sz="3200" dirty="0"/>
          </a:p>
          <a:p>
            <a:r>
              <a:rPr lang="tr-TR" sz="3200" dirty="0" smtClean="0"/>
              <a:t>Spring 2014</a:t>
            </a:r>
            <a:endParaRPr lang="en-US" sz="3200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755576" y="692696"/>
            <a:ext cx="1071562" cy="627063"/>
            <a:chOff x="0" y="1"/>
            <a:chExt cx="20000" cy="19999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0" y="5357"/>
              <a:ext cx="9825" cy="939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000"/>
                <a:gd name="T37" fmla="*/ 0 h 20000"/>
                <a:gd name="T38" fmla="*/ 20000 w 20000"/>
                <a:gd name="T39" fmla="*/ 20000 h 200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000" h="20000">
                  <a:moveTo>
                    <a:pt x="0" y="9971"/>
                  </a:moveTo>
                  <a:lnTo>
                    <a:pt x="9307" y="0"/>
                  </a:lnTo>
                  <a:lnTo>
                    <a:pt x="12950" y="3610"/>
                  </a:lnTo>
                  <a:lnTo>
                    <a:pt x="9188" y="7966"/>
                  </a:lnTo>
                  <a:lnTo>
                    <a:pt x="19960" y="9971"/>
                  </a:lnTo>
                  <a:lnTo>
                    <a:pt x="9386" y="11920"/>
                  </a:lnTo>
                  <a:lnTo>
                    <a:pt x="12990" y="16218"/>
                  </a:lnTo>
                  <a:lnTo>
                    <a:pt x="9426" y="19943"/>
                  </a:lnTo>
                  <a:lnTo>
                    <a:pt x="40" y="9914"/>
                  </a:lnTo>
                  <a:lnTo>
                    <a:pt x="79" y="9742"/>
                  </a:lnTo>
                  <a:lnTo>
                    <a:pt x="40" y="9914"/>
                  </a:lnTo>
                  <a:lnTo>
                    <a:pt x="198" y="9685"/>
                  </a:lnTo>
                </a:path>
              </a:pathLst>
            </a:custGeom>
            <a:solidFill>
              <a:srgbClr val="FF0000"/>
            </a:solidFill>
            <a:ln w="3175">
              <a:solidFill>
                <a:srgbClr val="FF0000"/>
              </a:solidFill>
              <a:round/>
              <a:headEnd type="none" w="sm" len="lg"/>
              <a:tailEnd type="none" w="sm" len="lg"/>
            </a:ln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0175" y="5357"/>
              <a:ext cx="9825" cy="931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000"/>
                <a:gd name="T37" fmla="*/ 0 h 20000"/>
                <a:gd name="T38" fmla="*/ 20000 w 20000"/>
                <a:gd name="T39" fmla="*/ 20000 h 200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000" h="20000">
                  <a:moveTo>
                    <a:pt x="19960" y="9942"/>
                  </a:moveTo>
                  <a:lnTo>
                    <a:pt x="10495" y="0"/>
                  </a:lnTo>
                  <a:lnTo>
                    <a:pt x="7010" y="3526"/>
                  </a:lnTo>
                  <a:lnTo>
                    <a:pt x="10772" y="7861"/>
                  </a:lnTo>
                  <a:lnTo>
                    <a:pt x="0" y="9884"/>
                  </a:lnTo>
                  <a:lnTo>
                    <a:pt x="10574" y="11908"/>
                  </a:lnTo>
                  <a:lnTo>
                    <a:pt x="6970" y="16185"/>
                  </a:lnTo>
                  <a:lnTo>
                    <a:pt x="10495" y="19942"/>
                  </a:lnTo>
                  <a:lnTo>
                    <a:pt x="19921" y="9827"/>
                  </a:lnTo>
                  <a:lnTo>
                    <a:pt x="19881" y="9653"/>
                  </a:lnTo>
                  <a:lnTo>
                    <a:pt x="19921" y="9827"/>
                  </a:lnTo>
                  <a:lnTo>
                    <a:pt x="19762" y="9653"/>
                  </a:lnTo>
                </a:path>
              </a:pathLst>
            </a:custGeom>
            <a:solidFill>
              <a:srgbClr val="FF0000"/>
            </a:solidFill>
            <a:ln w="3175">
              <a:solidFill>
                <a:srgbClr val="FF0000"/>
              </a:solidFill>
              <a:round/>
              <a:headEnd type="none" w="sm" len="lg"/>
              <a:tailEnd type="none" w="sm" len="lg"/>
            </a:ln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370" y="1"/>
              <a:ext cx="9260" cy="10040"/>
            </a:xfrm>
            <a:custGeom>
              <a:avLst/>
              <a:gdLst>
                <a:gd name="T0" fmla="*/ 0 w 20000"/>
                <a:gd name="T1" fmla="*/ 1 h 20000"/>
                <a:gd name="T2" fmla="*/ 0 w 20000"/>
                <a:gd name="T3" fmla="*/ 1 h 20000"/>
                <a:gd name="T4" fmla="*/ 0 w 20000"/>
                <a:gd name="T5" fmla="*/ 1 h 20000"/>
                <a:gd name="T6" fmla="*/ 0 w 20000"/>
                <a:gd name="T7" fmla="*/ 1 h 20000"/>
                <a:gd name="T8" fmla="*/ 0 w 20000"/>
                <a:gd name="T9" fmla="*/ 0 h 20000"/>
                <a:gd name="T10" fmla="*/ 0 w 20000"/>
                <a:gd name="T11" fmla="*/ 1 h 20000"/>
                <a:gd name="T12" fmla="*/ 0 w 20000"/>
                <a:gd name="T13" fmla="*/ 1 h 20000"/>
                <a:gd name="T14" fmla="*/ 0 w 20000"/>
                <a:gd name="T15" fmla="*/ 1 h 20000"/>
                <a:gd name="T16" fmla="*/ 0 w 20000"/>
                <a:gd name="T17" fmla="*/ 1 h 20000"/>
                <a:gd name="T18" fmla="*/ 0 w 20000"/>
                <a:gd name="T19" fmla="*/ 1 h 20000"/>
                <a:gd name="T20" fmla="*/ 0 w 20000"/>
                <a:gd name="T21" fmla="*/ 1 h 20000"/>
                <a:gd name="T22" fmla="*/ 0 w 20000"/>
                <a:gd name="T23" fmla="*/ 1 h 20000"/>
                <a:gd name="T24" fmla="*/ 0 w 20000"/>
                <a:gd name="T25" fmla="*/ 1 h 20000"/>
                <a:gd name="T26" fmla="*/ 0 w 20000"/>
                <a:gd name="T27" fmla="*/ 1 h 20000"/>
                <a:gd name="T28" fmla="*/ 0 w 20000"/>
                <a:gd name="T29" fmla="*/ 1 h 20000"/>
                <a:gd name="T30" fmla="*/ 0 w 20000"/>
                <a:gd name="T31" fmla="*/ 1 h 20000"/>
                <a:gd name="T32" fmla="*/ 0 w 20000"/>
                <a:gd name="T33" fmla="*/ 1 h 20000"/>
                <a:gd name="T34" fmla="*/ 0 w 20000"/>
                <a:gd name="T35" fmla="*/ 1 h 20000"/>
                <a:gd name="T36" fmla="*/ 0 w 20000"/>
                <a:gd name="T37" fmla="*/ 1 h 20000"/>
                <a:gd name="T38" fmla="*/ 0 w 20000"/>
                <a:gd name="T39" fmla="*/ 1 h 20000"/>
                <a:gd name="T40" fmla="*/ 0 w 20000"/>
                <a:gd name="T41" fmla="*/ 1 h 20000"/>
                <a:gd name="T42" fmla="*/ 0 w 20000"/>
                <a:gd name="T43" fmla="*/ 1 h 20000"/>
                <a:gd name="T44" fmla="*/ 0 w 20000"/>
                <a:gd name="T45" fmla="*/ 1 h 20000"/>
                <a:gd name="T46" fmla="*/ 0 w 20000"/>
                <a:gd name="T47" fmla="*/ 1 h 20000"/>
                <a:gd name="T48" fmla="*/ 0 w 20000"/>
                <a:gd name="T49" fmla="*/ 1 h 20000"/>
                <a:gd name="T50" fmla="*/ 0 w 20000"/>
                <a:gd name="T51" fmla="*/ 1 h 20000"/>
                <a:gd name="T52" fmla="*/ 0 w 20000"/>
                <a:gd name="T53" fmla="*/ 1 h 20000"/>
                <a:gd name="T54" fmla="*/ 0 w 20000"/>
                <a:gd name="T55" fmla="*/ 1 h 20000"/>
                <a:gd name="T56" fmla="*/ 0 w 20000"/>
                <a:gd name="T57" fmla="*/ 1 h 20000"/>
                <a:gd name="T58" fmla="*/ 0 w 20000"/>
                <a:gd name="T59" fmla="*/ 1 h 20000"/>
                <a:gd name="T60" fmla="*/ 0 w 20000"/>
                <a:gd name="T61" fmla="*/ 1 h 20000"/>
                <a:gd name="T62" fmla="*/ 0 w 20000"/>
                <a:gd name="T63" fmla="*/ 1 h 20000"/>
                <a:gd name="T64" fmla="*/ 0 w 20000"/>
                <a:gd name="T65" fmla="*/ 1 h 200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000"/>
                <a:gd name="T100" fmla="*/ 0 h 20000"/>
                <a:gd name="T101" fmla="*/ 20000 w 20000"/>
                <a:gd name="T102" fmla="*/ 20000 h 200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000" h="20000">
                  <a:moveTo>
                    <a:pt x="9874" y="19839"/>
                  </a:moveTo>
                  <a:lnTo>
                    <a:pt x="7941" y="9169"/>
                  </a:lnTo>
                  <a:lnTo>
                    <a:pt x="3908" y="12547"/>
                  </a:lnTo>
                  <a:lnTo>
                    <a:pt x="0" y="8901"/>
                  </a:lnTo>
                  <a:lnTo>
                    <a:pt x="9916" y="0"/>
                  </a:lnTo>
                  <a:lnTo>
                    <a:pt x="19958" y="9276"/>
                  </a:lnTo>
                  <a:lnTo>
                    <a:pt x="16008" y="12761"/>
                  </a:lnTo>
                  <a:lnTo>
                    <a:pt x="12017" y="9223"/>
                  </a:lnTo>
                  <a:lnTo>
                    <a:pt x="9874" y="19893"/>
                  </a:lnTo>
                  <a:lnTo>
                    <a:pt x="9874" y="19678"/>
                  </a:lnTo>
                  <a:lnTo>
                    <a:pt x="9832" y="19893"/>
                  </a:lnTo>
                  <a:lnTo>
                    <a:pt x="9958" y="19893"/>
                  </a:lnTo>
                  <a:lnTo>
                    <a:pt x="9832" y="19678"/>
                  </a:lnTo>
                  <a:lnTo>
                    <a:pt x="9832" y="19893"/>
                  </a:lnTo>
                  <a:lnTo>
                    <a:pt x="9916" y="19839"/>
                  </a:lnTo>
                  <a:lnTo>
                    <a:pt x="9748" y="19678"/>
                  </a:lnTo>
                  <a:lnTo>
                    <a:pt x="9874" y="19625"/>
                  </a:lnTo>
                  <a:lnTo>
                    <a:pt x="9958" y="19625"/>
                  </a:lnTo>
                  <a:lnTo>
                    <a:pt x="9958" y="19893"/>
                  </a:lnTo>
                  <a:lnTo>
                    <a:pt x="9832" y="19464"/>
                  </a:lnTo>
                  <a:lnTo>
                    <a:pt x="10000" y="19249"/>
                  </a:lnTo>
                  <a:lnTo>
                    <a:pt x="9832" y="19946"/>
                  </a:lnTo>
                  <a:lnTo>
                    <a:pt x="9916" y="19893"/>
                  </a:lnTo>
                  <a:lnTo>
                    <a:pt x="9832" y="19839"/>
                  </a:lnTo>
                  <a:lnTo>
                    <a:pt x="9874" y="19732"/>
                  </a:lnTo>
                  <a:lnTo>
                    <a:pt x="9748" y="19786"/>
                  </a:lnTo>
                  <a:lnTo>
                    <a:pt x="9874" y="19893"/>
                  </a:lnTo>
                  <a:lnTo>
                    <a:pt x="9832" y="19893"/>
                  </a:lnTo>
                  <a:lnTo>
                    <a:pt x="9958" y="19893"/>
                  </a:lnTo>
                  <a:lnTo>
                    <a:pt x="9916" y="19464"/>
                  </a:lnTo>
                  <a:lnTo>
                    <a:pt x="9916" y="19678"/>
                  </a:lnTo>
                  <a:lnTo>
                    <a:pt x="9874" y="19678"/>
                  </a:lnTo>
                  <a:lnTo>
                    <a:pt x="9874" y="19839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rgbClr val="FF0000"/>
              </a:solidFill>
              <a:round/>
              <a:headEnd type="none" w="sm" len="lg"/>
              <a:tailEnd type="none" w="sm" len="lg"/>
            </a:ln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5409" y="9960"/>
              <a:ext cx="9182" cy="10040"/>
            </a:xfrm>
            <a:custGeom>
              <a:avLst/>
              <a:gdLst>
                <a:gd name="T0" fmla="*/ 0 w 20000"/>
                <a:gd name="T1" fmla="*/ 1 h 20000"/>
                <a:gd name="T2" fmla="*/ 0 w 20000"/>
                <a:gd name="T3" fmla="*/ 1 h 20000"/>
                <a:gd name="T4" fmla="*/ 0 w 20000"/>
                <a:gd name="T5" fmla="*/ 1 h 20000"/>
                <a:gd name="T6" fmla="*/ 0 w 20000"/>
                <a:gd name="T7" fmla="*/ 1 h 20000"/>
                <a:gd name="T8" fmla="*/ 0 w 20000"/>
                <a:gd name="T9" fmla="*/ 1 h 20000"/>
                <a:gd name="T10" fmla="*/ 0 w 20000"/>
                <a:gd name="T11" fmla="*/ 1 h 20000"/>
                <a:gd name="T12" fmla="*/ 0 w 20000"/>
                <a:gd name="T13" fmla="*/ 1 h 20000"/>
                <a:gd name="T14" fmla="*/ 0 w 20000"/>
                <a:gd name="T15" fmla="*/ 1 h 20000"/>
                <a:gd name="T16" fmla="*/ 0 w 20000"/>
                <a:gd name="T17" fmla="*/ 1 h 20000"/>
                <a:gd name="T18" fmla="*/ 0 w 20000"/>
                <a:gd name="T19" fmla="*/ 1 h 20000"/>
                <a:gd name="T20" fmla="*/ 0 w 20000"/>
                <a:gd name="T21" fmla="*/ 1 h 20000"/>
                <a:gd name="T22" fmla="*/ 0 w 20000"/>
                <a:gd name="T23" fmla="*/ 1 h 20000"/>
                <a:gd name="T24" fmla="*/ 0 w 20000"/>
                <a:gd name="T25" fmla="*/ 1 h 20000"/>
                <a:gd name="T26" fmla="*/ 0 w 20000"/>
                <a:gd name="T27" fmla="*/ 1 h 20000"/>
                <a:gd name="T28" fmla="*/ 0 w 20000"/>
                <a:gd name="T29" fmla="*/ 1 h 20000"/>
                <a:gd name="T30" fmla="*/ 0 w 20000"/>
                <a:gd name="T31" fmla="*/ 1 h 20000"/>
                <a:gd name="T32" fmla="*/ 0 w 20000"/>
                <a:gd name="T33" fmla="*/ 1 h 20000"/>
                <a:gd name="T34" fmla="*/ 0 w 20000"/>
                <a:gd name="T35" fmla="*/ 1 h 20000"/>
                <a:gd name="T36" fmla="*/ 0 w 20000"/>
                <a:gd name="T37" fmla="*/ 1 h 20000"/>
                <a:gd name="T38" fmla="*/ 0 w 20000"/>
                <a:gd name="T39" fmla="*/ 1 h 20000"/>
                <a:gd name="T40" fmla="*/ 0 w 20000"/>
                <a:gd name="T41" fmla="*/ 1 h 20000"/>
                <a:gd name="T42" fmla="*/ 0 w 20000"/>
                <a:gd name="T43" fmla="*/ 0 h 20000"/>
                <a:gd name="T44" fmla="*/ 0 w 20000"/>
                <a:gd name="T45" fmla="*/ 1 h 20000"/>
                <a:gd name="T46" fmla="*/ 0 w 20000"/>
                <a:gd name="T47" fmla="*/ 1 h 20000"/>
                <a:gd name="T48" fmla="*/ 0 w 20000"/>
                <a:gd name="T49" fmla="*/ 1 h 20000"/>
                <a:gd name="T50" fmla="*/ 0 w 20000"/>
                <a:gd name="T51" fmla="*/ 1 h 20000"/>
                <a:gd name="T52" fmla="*/ 0 w 20000"/>
                <a:gd name="T53" fmla="*/ 1 h 20000"/>
                <a:gd name="T54" fmla="*/ 0 w 20000"/>
                <a:gd name="T55" fmla="*/ 1 h 20000"/>
                <a:gd name="T56" fmla="*/ 0 w 20000"/>
                <a:gd name="T57" fmla="*/ 1 h 20000"/>
                <a:gd name="T58" fmla="*/ 0 w 20000"/>
                <a:gd name="T59" fmla="*/ 1 h 20000"/>
                <a:gd name="T60" fmla="*/ 0 w 20000"/>
                <a:gd name="T61" fmla="*/ 1 h 20000"/>
                <a:gd name="T62" fmla="*/ 0 w 20000"/>
                <a:gd name="T63" fmla="*/ 1 h 20000"/>
                <a:gd name="T64" fmla="*/ 0 w 20000"/>
                <a:gd name="T65" fmla="*/ 1 h 200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000"/>
                <a:gd name="T100" fmla="*/ 0 h 20000"/>
                <a:gd name="T101" fmla="*/ 20000 w 20000"/>
                <a:gd name="T102" fmla="*/ 20000 h 200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000" h="20000">
                  <a:moveTo>
                    <a:pt x="9958" y="54"/>
                  </a:moveTo>
                  <a:lnTo>
                    <a:pt x="8008" y="10777"/>
                  </a:lnTo>
                  <a:lnTo>
                    <a:pt x="3983" y="7399"/>
                  </a:lnTo>
                  <a:lnTo>
                    <a:pt x="0" y="10992"/>
                  </a:lnTo>
                  <a:lnTo>
                    <a:pt x="10000" y="19946"/>
                  </a:lnTo>
                  <a:lnTo>
                    <a:pt x="19958" y="10831"/>
                  </a:lnTo>
                  <a:lnTo>
                    <a:pt x="16144" y="7131"/>
                  </a:lnTo>
                  <a:lnTo>
                    <a:pt x="12119" y="10724"/>
                  </a:lnTo>
                  <a:lnTo>
                    <a:pt x="9958" y="54"/>
                  </a:lnTo>
                  <a:lnTo>
                    <a:pt x="9958" y="268"/>
                  </a:lnTo>
                  <a:lnTo>
                    <a:pt x="9915" y="54"/>
                  </a:lnTo>
                  <a:lnTo>
                    <a:pt x="10042" y="54"/>
                  </a:lnTo>
                  <a:lnTo>
                    <a:pt x="9915" y="268"/>
                  </a:lnTo>
                  <a:lnTo>
                    <a:pt x="9915" y="54"/>
                  </a:lnTo>
                  <a:lnTo>
                    <a:pt x="10000" y="54"/>
                  </a:lnTo>
                  <a:lnTo>
                    <a:pt x="9873" y="268"/>
                  </a:lnTo>
                  <a:lnTo>
                    <a:pt x="9958" y="322"/>
                  </a:lnTo>
                  <a:lnTo>
                    <a:pt x="10042" y="322"/>
                  </a:lnTo>
                  <a:lnTo>
                    <a:pt x="10042" y="54"/>
                  </a:lnTo>
                  <a:lnTo>
                    <a:pt x="9915" y="483"/>
                  </a:lnTo>
                  <a:lnTo>
                    <a:pt x="10085" y="697"/>
                  </a:lnTo>
                  <a:lnTo>
                    <a:pt x="9915" y="0"/>
                  </a:lnTo>
                  <a:lnTo>
                    <a:pt x="10000" y="54"/>
                  </a:lnTo>
                  <a:lnTo>
                    <a:pt x="9915" y="54"/>
                  </a:lnTo>
                  <a:lnTo>
                    <a:pt x="9958" y="214"/>
                  </a:lnTo>
                  <a:lnTo>
                    <a:pt x="9873" y="107"/>
                  </a:lnTo>
                  <a:lnTo>
                    <a:pt x="9958" y="54"/>
                  </a:lnTo>
                  <a:lnTo>
                    <a:pt x="9915" y="54"/>
                  </a:lnTo>
                  <a:lnTo>
                    <a:pt x="10042" y="54"/>
                  </a:lnTo>
                  <a:lnTo>
                    <a:pt x="10000" y="483"/>
                  </a:lnTo>
                  <a:lnTo>
                    <a:pt x="10000" y="268"/>
                  </a:lnTo>
                  <a:lnTo>
                    <a:pt x="9958" y="268"/>
                  </a:lnTo>
                  <a:lnTo>
                    <a:pt x="9958" y="54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rgbClr val="FF0000"/>
              </a:solidFill>
              <a:round/>
              <a:headEnd type="none" w="sm" len="lg"/>
              <a:tailEnd type="none" w="sm" len="lg"/>
            </a:ln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9" name="Dikdörtgen 8"/>
          <p:cNvSpPr/>
          <p:nvPr/>
        </p:nvSpPr>
        <p:spPr>
          <a:xfrm>
            <a:off x="1907704" y="888975"/>
            <a:ext cx="3456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tr-TR" sz="1400" b="1" dirty="0">
                <a:solidFill>
                  <a:prstClr val="black"/>
                </a:solidFill>
                <a:latin typeface="Arial Black" pitchFamily="34" charset="0"/>
                <a:cs typeface="Times New Roman" pitchFamily="18" charset="0"/>
              </a:rPr>
              <a:t>BAŞKENT </a:t>
            </a:r>
            <a:r>
              <a:rPr lang="tr-TR" sz="1400" b="1" dirty="0" smtClean="0">
                <a:solidFill>
                  <a:prstClr val="black"/>
                </a:solidFill>
                <a:latin typeface="Arial Black" pitchFamily="34" charset="0"/>
                <a:cs typeface="Times New Roman" pitchFamily="18" charset="0"/>
              </a:rPr>
              <a:t>UNIVERSITY</a:t>
            </a:r>
            <a:endParaRPr lang="tr-TR" sz="3200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678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107504" y="2675467"/>
            <a:ext cx="8928991" cy="3450696"/>
          </a:xfrm>
        </p:spPr>
        <p:txBody>
          <a:bodyPr>
            <a:normAutofit fontScale="85000" lnSpcReduction="20000"/>
          </a:bodyPr>
          <a:lstStyle/>
          <a:p>
            <a:pPr marL="0" indent="357188" algn="just">
              <a:lnSpc>
                <a:spcPts val="1000"/>
              </a:lnSpc>
              <a:spcBef>
                <a:spcPts val="1200"/>
              </a:spcBef>
              <a:spcAft>
                <a:spcPts val="465"/>
              </a:spcAft>
            </a:pPr>
            <a:r>
              <a:rPr lang="tr-TR" b="1" dirty="0">
                <a:latin typeface="Book Antiqua"/>
                <a:ea typeface="Book Antiqua"/>
                <a:cs typeface="Book Antiqua"/>
              </a:rPr>
              <a:t>Lessons from Chapter </a:t>
            </a:r>
            <a:r>
              <a:rPr lang="tr-TR" b="1" dirty="0" smtClean="0">
                <a:latin typeface="Book Antiqua"/>
                <a:ea typeface="Book Antiqua"/>
                <a:cs typeface="Book Antiqua"/>
              </a:rPr>
              <a:t>Three</a:t>
            </a:r>
            <a:r>
              <a:rPr lang="tr-TR" dirty="0" smtClean="0">
                <a:latin typeface="Book Antiqua"/>
                <a:ea typeface="Book Antiqua"/>
                <a:cs typeface="Book Antiqua"/>
              </a:rPr>
              <a:t>:</a:t>
            </a:r>
          </a:p>
          <a:p>
            <a:pPr marL="0" indent="0" algn="just">
              <a:lnSpc>
                <a:spcPts val="1000"/>
              </a:lnSpc>
              <a:spcBef>
                <a:spcPts val="1200"/>
              </a:spcBef>
              <a:spcAft>
                <a:spcPts val="465"/>
              </a:spcAft>
              <a:buNone/>
            </a:pPr>
            <a:endParaRPr lang="en-US" dirty="0">
              <a:latin typeface="Book Antiqua"/>
              <a:ea typeface="Book Antiqua"/>
              <a:cs typeface="Book Antiqua"/>
            </a:endParaRPr>
          </a:p>
          <a:p>
            <a:pPr marL="342900" marR="38100" lvl="0" indent="-342900">
              <a:lnSpc>
                <a:spcPts val="1465"/>
              </a:lnSpc>
              <a:spcBef>
                <a:spcPts val="1200"/>
              </a:spcBef>
              <a:spcAft>
                <a:spcPts val="565"/>
              </a:spcAft>
              <a:buClr>
                <a:srgbClr val="000000"/>
              </a:buClr>
              <a:buSzPts val="1000"/>
              <a:buFont typeface="Arial"/>
              <a:buChar char="•"/>
              <a:tabLst>
                <a:tab pos="586740" algn="l"/>
              </a:tabLst>
            </a:pPr>
            <a:r>
              <a:rPr lang="tr-TR" dirty="0">
                <a:latin typeface="Book Antiqua"/>
                <a:ea typeface="Book Antiqua"/>
                <a:cs typeface="Book Antiqua"/>
              </a:rPr>
              <a:t>The </a:t>
            </a:r>
            <a:r>
              <a:rPr lang="en-US" dirty="0" smtClean="0">
                <a:latin typeface="Book Antiqua"/>
                <a:ea typeface="Book Antiqua"/>
                <a:cs typeface="Book Antiqua"/>
              </a:rPr>
              <a:t>re</a:t>
            </a:r>
            <a:r>
              <a:rPr lang="tr-TR" dirty="0">
                <a:latin typeface="Book Antiqua"/>
                <a:ea typeface="Book Antiqua"/>
                <a:cs typeface="Book Antiqua"/>
              </a:rPr>
              <a:t>w</a:t>
            </a:r>
            <a:r>
              <a:rPr lang="en-US" dirty="0" smtClean="0">
                <a:latin typeface="Book Antiqua"/>
                <a:ea typeface="Book Antiqua"/>
                <a:cs typeface="Book Antiqua"/>
              </a:rPr>
              <a:t>ards</a:t>
            </a:r>
            <a:r>
              <a:rPr lang="tr-TR" dirty="0" smtClean="0">
                <a:latin typeface="Book Antiqua"/>
                <a:ea typeface="Book Antiqua"/>
                <a:cs typeface="Book Antiqua"/>
              </a:rPr>
              <a:t> </a:t>
            </a:r>
            <a:r>
              <a:rPr lang="tr-TR" dirty="0">
                <a:latin typeface="Book Antiqua"/>
                <a:ea typeface="Book Antiqua"/>
                <a:cs typeface="Book Antiqua"/>
              </a:rPr>
              <a:t>of cheating are short term; a guilty </a:t>
            </a:r>
            <a:r>
              <a:rPr lang="tr-TR" dirty="0" smtClean="0">
                <a:latin typeface="Book Antiqua"/>
                <a:ea typeface="Book Antiqua"/>
                <a:cs typeface="Book Antiqua"/>
              </a:rPr>
              <a:t>conscience </a:t>
            </a:r>
          </a:p>
          <a:p>
            <a:pPr marL="0" marR="38100" lvl="0" indent="0">
              <a:lnSpc>
                <a:spcPts val="1465"/>
              </a:lnSpc>
              <a:spcBef>
                <a:spcPts val="1200"/>
              </a:spcBef>
              <a:spcAft>
                <a:spcPts val="565"/>
              </a:spcAft>
              <a:buClr>
                <a:srgbClr val="000000"/>
              </a:buClr>
              <a:buSzPts val="1000"/>
              <a:buNone/>
              <a:tabLst>
                <a:tab pos="586740" algn="l"/>
              </a:tabLst>
            </a:pPr>
            <a:r>
              <a:rPr lang="tr-TR" dirty="0">
                <a:latin typeface="Book Antiqua"/>
                <a:ea typeface="Book Antiqua"/>
                <a:cs typeface="Book Antiqua"/>
              </a:rPr>
              <a:t> </a:t>
            </a:r>
            <a:r>
              <a:rPr lang="tr-TR" dirty="0" smtClean="0">
                <a:latin typeface="Book Antiqua"/>
                <a:ea typeface="Book Antiqua"/>
                <a:cs typeface="Book Antiqua"/>
              </a:rPr>
              <a:t>     will </a:t>
            </a:r>
            <a:r>
              <a:rPr lang="en-US" dirty="0" smtClean="0">
                <a:latin typeface="Book Antiqua"/>
                <a:ea typeface="Book Antiqua"/>
                <a:cs typeface="Book Antiqua"/>
              </a:rPr>
              <a:t>likely</a:t>
            </a:r>
            <a:r>
              <a:rPr lang="tr-TR" dirty="0" smtClean="0">
                <a:latin typeface="Book Antiqua"/>
                <a:ea typeface="Book Antiqua"/>
                <a:cs typeface="Book Antiqua"/>
              </a:rPr>
              <a:t> </a:t>
            </a:r>
            <a:r>
              <a:rPr lang="tr-TR" dirty="0">
                <a:latin typeface="Book Antiqua"/>
                <a:ea typeface="Book Antiqua"/>
                <a:cs typeface="Book Antiqua"/>
              </a:rPr>
              <a:t>wipe out the benefits.</a:t>
            </a:r>
            <a:endParaRPr lang="en-US" dirty="0">
              <a:latin typeface="Book Antiqua"/>
              <a:ea typeface="Book Antiqua"/>
              <a:cs typeface="Book Antiqua"/>
            </a:endParaRPr>
          </a:p>
          <a:p>
            <a:pPr marL="342900" marR="38100" lvl="0" indent="-342900">
              <a:lnSpc>
                <a:spcPts val="1510"/>
              </a:lnSpc>
              <a:spcBef>
                <a:spcPts val="1200"/>
              </a:spcBef>
              <a:spcAft>
                <a:spcPts val="1010"/>
              </a:spcAft>
              <a:buClr>
                <a:srgbClr val="000000"/>
              </a:buClr>
              <a:buSzPts val="1000"/>
              <a:buFont typeface="Arial"/>
              <a:buChar char="•"/>
              <a:tabLst>
                <a:tab pos="565150" algn="l"/>
              </a:tabLst>
            </a:pPr>
            <a:r>
              <a:rPr lang="tr-TR" dirty="0">
                <a:latin typeface="Book Antiqua"/>
                <a:ea typeface="Book Antiqua"/>
                <a:cs typeface="Book Antiqua"/>
              </a:rPr>
              <a:t>Integrity is valued highly; </a:t>
            </a:r>
            <a:r>
              <a:rPr lang="tr-TR" dirty="0" smtClean="0">
                <a:latin typeface="Book Antiqua"/>
                <a:ea typeface="Book Antiqua"/>
                <a:cs typeface="Book Antiqua"/>
              </a:rPr>
              <a:t>ethical people promote </a:t>
            </a:r>
            <a:r>
              <a:rPr lang="tr-TR" dirty="0">
                <a:latin typeface="Book Antiqua"/>
                <a:ea typeface="Book Antiqua"/>
                <a:cs typeface="Book Antiqua"/>
              </a:rPr>
              <a:t>ethical </a:t>
            </a:r>
            <a:endParaRPr lang="tr-TR" dirty="0" smtClean="0">
              <a:latin typeface="Book Antiqua"/>
              <a:ea typeface="Book Antiqua"/>
              <a:cs typeface="Book Antiqua"/>
            </a:endParaRPr>
          </a:p>
          <a:p>
            <a:pPr marL="0" marR="38100" lvl="0" indent="0">
              <a:lnSpc>
                <a:spcPts val="1510"/>
              </a:lnSpc>
              <a:spcBef>
                <a:spcPts val="1200"/>
              </a:spcBef>
              <a:spcAft>
                <a:spcPts val="1010"/>
              </a:spcAft>
              <a:buClr>
                <a:srgbClr val="000000"/>
              </a:buClr>
              <a:buSzPts val="1000"/>
              <a:buNone/>
              <a:tabLst>
                <a:tab pos="565150" algn="l"/>
              </a:tabLst>
            </a:pPr>
            <a:r>
              <a:rPr lang="tr-TR" dirty="0">
                <a:latin typeface="Book Antiqua"/>
                <a:ea typeface="Book Antiqua"/>
                <a:cs typeface="Book Antiqua"/>
              </a:rPr>
              <a:t> </a:t>
            </a:r>
            <a:r>
              <a:rPr lang="tr-TR" dirty="0" smtClean="0">
                <a:latin typeface="Book Antiqua"/>
                <a:ea typeface="Book Antiqua"/>
                <a:cs typeface="Book Antiqua"/>
              </a:rPr>
              <a:t>    people</a:t>
            </a:r>
            <a:r>
              <a:rPr lang="tr-TR" dirty="0">
                <a:latin typeface="Book Antiqua"/>
                <a:ea typeface="Book Antiqua"/>
                <a:cs typeface="Book Antiqua"/>
              </a:rPr>
              <a:t>.</a:t>
            </a:r>
            <a:endParaRPr lang="en-US" dirty="0">
              <a:latin typeface="Book Antiqua"/>
              <a:ea typeface="Book Antiqua"/>
              <a:cs typeface="Book Antiqua"/>
            </a:endParaRPr>
          </a:p>
          <a:p>
            <a:pPr marL="342900" lvl="0" indent="-342900" algn="just">
              <a:lnSpc>
                <a:spcPts val="1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tabLst>
                <a:tab pos="565150" algn="l"/>
              </a:tabLst>
            </a:pPr>
            <a:r>
              <a:rPr lang="tr-TR" dirty="0">
                <a:latin typeface="Book Antiqua"/>
                <a:ea typeface="Book Antiqua"/>
                <a:cs typeface="Book Antiqua"/>
              </a:rPr>
              <a:t>Ethical behavior can be astonishing and memorable.</a:t>
            </a:r>
            <a:endParaRPr lang="en-US" dirty="0">
              <a:latin typeface="Book Antiqua"/>
              <a:ea typeface="Book Antiqua"/>
              <a:cs typeface="Book Antiqua"/>
            </a:endParaRPr>
          </a:p>
          <a:p>
            <a:endParaRPr lang="tr-TR" dirty="0" smtClean="0"/>
          </a:p>
          <a:p>
            <a:r>
              <a:rPr lang="tr-TR" sz="1600" dirty="0" smtClean="0"/>
              <a:t>Integrity: doğruluk, dürüstlük; bütünlük</a:t>
            </a:r>
          </a:p>
          <a:p>
            <a:pPr marL="0" indent="0">
              <a:buNone/>
            </a:pPr>
            <a:r>
              <a:rPr lang="tr-TR" sz="1600" dirty="0" smtClean="0"/>
              <a:t>     </a:t>
            </a:r>
            <a:r>
              <a:rPr lang="en-US" sz="1600" dirty="0" smtClean="0"/>
              <a:t> </a:t>
            </a:r>
            <a:r>
              <a:rPr lang="en-US" sz="1600" dirty="0"/>
              <a:t>In ethics, integrity is regarded as the honesty </a:t>
            </a: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10</a:t>
            </a:fld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342900">
              <a:lnSpc>
                <a:spcPts val="1000"/>
              </a:lnSpc>
              <a:spcBef>
                <a:spcPts val="1200"/>
              </a:spcBef>
              <a:spcAft>
                <a:spcPts val="190"/>
              </a:spcAft>
            </a:pPr>
            <a:r>
              <a:rPr lang="tr-TR" sz="2800" dirty="0" smtClean="0">
                <a:latin typeface="Book Antiqua"/>
                <a:ea typeface="Book Antiqua"/>
                <a:cs typeface="Book Antiqua"/>
              </a:rPr>
              <a:t>Lessons from Chapter Three :</a:t>
            </a:r>
            <a:br>
              <a:rPr lang="tr-TR" sz="2800" dirty="0" smtClean="0">
                <a:latin typeface="Book Antiqua"/>
                <a:ea typeface="Book Antiqua"/>
                <a:cs typeface="Book Antiqua"/>
              </a:rPr>
            </a:br>
            <a:r>
              <a:rPr lang="tr-TR" sz="2800" dirty="0" smtClean="0">
                <a:latin typeface="Book Antiqua"/>
                <a:ea typeface="Book Antiqua"/>
                <a:cs typeface="Book Antiqua"/>
              </a:rPr>
              <a:t/>
            </a:r>
            <a:br>
              <a:rPr lang="tr-TR" sz="2800" dirty="0" smtClean="0">
                <a:latin typeface="Book Antiqua"/>
                <a:ea typeface="Book Antiqua"/>
                <a:cs typeface="Book Antiqua"/>
              </a:rPr>
            </a:br>
            <a:r>
              <a:rPr lang="en-US" sz="2800" dirty="0" smtClean="0">
                <a:latin typeface="Book Antiqua"/>
                <a:ea typeface="Book Antiqua"/>
                <a:cs typeface="Book Antiqua"/>
              </a:rPr>
              <a:t/>
            </a:r>
            <a:br>
              <a:rPr lang="en-US" sz="2800" dirty="0" smtClean="0">
                <a:latin typeface="Book Antiqua"/>
                <a:ea typeface="Book Antiqua"/>
                <a:cs typeface="Book Antiqua"/>
              </a:rPr>
            </a:br>
            <a:r>
              <a:rPr lang="tr-TR" sz="2800" dirty="0" smtClean="0">
                <a:latin typeface="Book Antiqua"/>
                <a:ea typeface="Book Antiqua"/>
                <a:cs typeface="Book Antiqua"/>
              </a:rPr>
              <a:t>        </a:t>
            </a:r>
            <a:r>
              <a:rPr lang="tr-TR" sz="2800" dirty="0">
                <a:latin typeface="Book Antiqua"/>
                <a:ea typeface="Book Antiqua"/>
                <a:cs typeface="Book Antiqua"/>
              </a:rPr>
              <a:t>Cheaters Never Win</a:t>
            </a:r>
            <a:r>
              <a:rPr lang="en-US" sz="2800" dirty="0">
                <a:latin typeface="Book Antiqua"/>
                <a:ea typeface="Book Antiqua"/>
                <a:cs typeface="Book Antiqua"/>
              </a:rPr>
              <a:t/>
            </a:r>
            <a:br>
              <a:rPr lang="en-US" sz="2800" dirty="0">
                <a:latin typeface="Book Antiqua"/>
                <a:ea typeface="Book Antiqua"/>
                <a:cs typeface="Book Antiqua"/>
              </a:rPr>
            </a:br>
            <a:r>
              <a:rPr lang="tr-TR" sz="2800" dirty="0" smtClean="0">
                <a:latin typeface="Book Antiqua"/>
                <a:ea typeface="Book Antiqua"/>
                <a:cs typeface="Book Antiqua"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3320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107504" y="2564904"/>
            <a:ext cx="9036495" cy="345069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six actions outlined by E-T-H-I-C-S will help strengthen the connection between the ethical knowledge we have and the behavior we exhibit. They will make it instinctive for us to "</a:t>
            </a:r>
            <a:r>
              <a:rPr lang="en-US" b="1" i="1" dirty="0"/>
              <a:t>walk the talk</a:t>
            </a:r>
            <a:r>
              <a:rPr lang="en-US" dirty="0"/>
              <a:t>." High impact ethical leaders do these six things to strengthen their own ethical behavior and that of the people around them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  <a:p>
            <a:r>
              <a:rPr lang="en-US" b="1" dirty="0"/>
              <a:t>Lessons from Chapter </a:t>
            </a:r>
            <a:r>
              <a:rPr lang="en-US" b="1" dirty="0" smtClean="0"/>
              <a:t>Four</a:t>
            </a:r>
            <a:r>
              <a:rPr lang="tr-TR" dirty="0" smtClean="0"/>
              <a:t>: </a:t>
            </a:r>
            <a:r>
              <a:rPr lang="en-US" dirty="0" smtClean="0"/>
              <a:t>Six </a:t>
            </a:r>
            <a:r>
              <a:rPr lang="en-US" dirty="0"/>
              <a:t>Actions for Meeting the Ethics </a:t>
            </a:r>
            <a:r>
              <a:rPr lang="en-US" dirty="0" smtClean="0"/>
              <a:t>Challenge</a:t>
            </a:r>
            <a:endParaRPr lang="tr-TR" dirty="0" smtClean="0"/>
          </a:p>
          <a:p>
            <a:endParaRPr lang="en-US" dirty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</a:t>
            </a:r>
            <a:r>
              <a:rPr lang="en-US" dirty="0" smtClean="0"/>
              <a:t>•</a:t>
            </a:r>
            <a:r>
              <a:rPr lang="en-US" dirty="0"/>
              <a:t>	</a:t>
            </a:r>
            <a:r>
              <a:rPr lang="en-US" b="1" dirty="0" smtClean="0"/>
              <a:t>E</a:t>
            </a:r>
            <a:r>
              <a:rPr lang="en-US" dirty="0" smtClean="0"/>
              <a:t>mbrace Your Purpose.</a:t>
            </a:r>
            <a:endParaRPr lang="en-US" dirty="0"/>
          </a:p>
          <a:p>
            <a:pPr marL="0" indent="0">
              <a:buNone/>
            </a:pPr>
            <a:r>
              <a:rPr lang="tr-TR" dirty="0" smtClean="0"/>
              <a:t>     </a:t>
            </a:r>
            <a:r>
              <a:rPr lang="en-US" dirty="0" smtClean="0"/>
              <a:t>•</a:t>
            </a:r>
            <a:r>
              <a:rPr lang="en-US" dirty="0"/>
              <a:t>	</a:t>
            </a:r>
            <a:r>
              <a:rPr lang="en-US" b="1" dirty="0" smtClean="0"/>
              <a:t>T</a:t>
            </a:r>
            <a:r>
              <a:rPr lang="en-US" dirty="0" smtClean="0"/>
              <a:t>est Your Excuses.</a:t>
            </a:r>
          </a:p>
          <a:p>
            <a:pPr marL="0" indent="268288">
              <a:buNone/>
            </a:pPr>
            <a:r>
              <a:rPr lang="en-US" dirty="0" smtClean="0"/>
              <a:t>•	</a:t>
            </a:r>
            <a:r>
              <a:rPr lang="en-US" b="1" dirty="0" smtClean="0"/>
              <a:t>H</a:t>
            </a:r>
            <a:r>
              <a:rPr lang="en-US" dirty="0" smtClean="0"/>
              <a:t>arness Your Moods.</a:t>
            </a:r>
          </a:p>
          <a:p>
            <a:pPr marL="0" indent="268288">
              <a:buNone/>
            </a:pPr>
            <a:r>
              <a:rPr lang="en-US" dirty="0" smtClean="0"/>
              <a:t>•	</a:t>
            </a:r>
            <a:r>
              <a:rPr lang="en-US" b="1" dirty="0" smtClean="0"/>
              <a:t>I</a:t>
            </a:r>
            <a:r>
              <a:rPr lang="en-US" dirty="0" smtClean="0"/>
              <a:t>nsist On </a:t>
            </a:r>
            <a:r>
              <a:rPr lang="tr-TR" dirty="0" smtClean="0"/>
              <a:t>I</a:t>
            </a:r>
            <a:r>
              <a:rPr lang="en-US" dirty="0" smtClean="0"/>
              <a:t>ntegrity.</a:t>
            </a:r>
          </a:p>
          <a:p>
            <a:pPr marL="0" indent="268288">
              <a:buNone/>
            </a:pPr>
            <a:r>
              <a:rPr lang="en-US" dirty="0" smtClean="0"/>
              <a:t>•	</a:t>
            </a:r>
            <a:r>
              <a:rPr lang="en-US" b="1" dirty="0" smtClean="0"/>
              <a:t>C</a:t>
            </a:r>
            <a:r>
              <a:rPr lang="en-US" dirty="0" smtClean="0"/>
              <a:t>ultivate Trust.</a:t>
            </a:r>
          </a:p>
          <a:p>
            <a:pPr marL="0" indent="268288">
              <a:buNone/>
            </a:pPr>
            <a:r>
              <a:rPr lang="en-US" dirty="0" smtClean="0"/>
              <a:t>•	</a:t>
            </a:r>
            <a:r>
              <a:rPr lang="en-US" b="1" dirty="0" smtClean="0"/>
              <a:t>S</a:t>
            </a:r>
            <a:r>
              <a:rPr lang="en-US" dirty="0" smtClean="0"/>
              <a:t>elf-di</a:t>
            </a:r>
            <a:r>
              <a:rPr lang="tr-TR" dirty="0" smtClean="0"/>
              <a:t>f</a:t>
            </a:r>
            <a:r>
              <a:rPr lang="en-US" dirty="0" smtClean="0"/>
              <a:t>ferentiate. </a:t>
            </a:r>
          </a:p>
          <a:p>
            <a:endParaRPr lang="en-US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11</a:t>
            </a:fld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Six Actions for Meeting the Ethics Challenge</a:t>
            </a:r>
          </a:p>
        </p:txBody>
      </p:sp>
    </p:spTree>
    <p:extLst>
      <p:ext uri="{BB962C8B-B14F-4D97-AF65-F5344CB8AC3E}">
        <p14:creationId xmlns:p14="http://schemas.microsoft.com/office/powerpoint/2010/main" xmlns="" val="1118544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107504" y="2675467"/>
            <a:ext cx="9036495" cy="3450696"/>
          </a:xfrm>
        </p:spPr>
        <p:txBody>
          <a:bodyPr>
            <a:normAutofit/>
          </a:bodyPr>
          <a:lstStyle/>
          <a:p>
            <a:r>
              <a:rPr lang="en-US" sz="2000" b="1" dirty="0"/>
              <a:t>Lessons from Chapter </a:t>
            </a:r>
            <a:r>
              <a:rPr lang="en-US" sz="2000" b="1" dirty="0" smtClean="0"/>
              <a:t>Five</a:t>
            </a:r>
            <a:r>
              <a:rPr lang="tr-TR" sz="2000" b="1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357188">
              <a:buNone/>
            </a:pPr>
            <a:r>
              <a:rPr lang="en-US" sz="2000" dirty="0"/>
              <a:t>•	Look after </a:t>
            </a:r>
            <a:r>
              <a:rPr lang="en-US" sz="2000" dirty="0" smtClean="0"/>
              <a:t>human </a:t>
            </a:r>
            <a:r>
              <a:rPr lang="en-US" sz="2000" dirty="0"/>
              <a:t>needs as well as organizational needs.</a:t>
            </a:r>
          </a:p>
          <a:p>
            <a:pPr marL="0" indent="357188">
              <a:buNone/>
            </a:pPr>
            <a:r>
              <a:rPr lang="en-US" sz="2000" dirty="0"/>
              <a:t>•	Your human needs are no more important than anyone else's.</a:t>
            </a:r>
          </a:p>
          <a:p>
            <a:pPr marL="0" indent="357188">
              <a:buNone/>
            </a:pPr>
            <a:r>
              <a:rPr lang="en-US" sz="2000" dirty="0"/>
              <a:t>•	The only perk you get that nobody else gets is being the boss: </a:t>
            </a:r>
            <a:r>
              <a:rPr lang="en-US" sz="2000" dirty="0" smtClean="0"/>
              <a:t>nothing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>                 </a:t>
            </a:r>
            <a:r>
              <a:rPr lang="en-US" sz="2000" dirty="0" smtClean="0"/>
              <a:t>else.</a:t>
            </a:r>
            <a:endParaRPr lang="tr-TR" sz="2000" dirty="0" smtClean="0"/>
          </a:p>
          <a:p>
            <a:pPr marL="0" indent="357188">
              <a:buNone/>
            </a:pPr>
            <a:endParaRPr lang="tr-TR" sz="2000" dirty="0"/>
          </a:p>
          <a:p>
            <a:pPr marL="0" indent="357188">
              <a:buNone/>
            </a:pPr>
            <a:r>
              <a:rPr lang="tr-TR" sz="1600" dirty="0" smtClean="0"/>
              <a:t>Perk: Ayrıcalık</a:t>
            </a:r>
          </a:p>
          <a:p>
            <a:pPr marL="0" indent="357188">
              <a:buNone/>
            </a:pPr>
            <a:r>
              <a:rPr lang="tr-TR" sz="1600" dirty="0"/>
              <a:t> </a:t>
            </a:r>
            <a:r>
              <a:rPr lang="tr-TR" sz="1600" dirty="0" smtClean="0"/>
              <a:t>           </a:t>
            </a:r>
            <a:r>
              <a:rPr lang="en-US" sz="1600" dirty="0"/>
              <a:t>Employee benefits and </a:t>
            </a:r>
            <a:r>
              <a:rPr lang="en-US" sz="1600" dirty="0" smtClean="0"/>
              <a:t>benefits </a:t>
            </a:r>
            <a:r>
              <a:rPr lang="en-US" sz="1600" dirty="0"/>
              <a:t>in kind (also called fringe </a:t>
            </a:r>
            <a:r>
              <a:rPr lang="en-US" sz="1600" dirty="0" smtClean="0"/>
              <a:t>benefits</a:t>
            </a:r>
            <a:r>
              <a:rPr lang="tr-TR" sz="1600" dirty="0" smtClean="0"/>
              <a:t>)</a:t>
            </a:r>
            <a:r>
              <a:rPr lang="en-US" sz="1600" dirty="0" smtClean="0"/>
              <a:t> </a:t>
            </a:r>
            <a:r>
              <a:rPr lang="en-US" sz="1600" dirty="0"/>
              <a:t>are various </a:t>
            </a:r>
            <a:r>
              <a:rPr lang="en-US" sz="1600" dirty="0" smtClean="0"/>
              <a:t>non-wage</a:t>
            </a:r>
            <a:r>
              <a:rPr lang="tr-TR" sz="1600" dirty="0" smtClean="0"/>
              <a:t/>
            </a:r>
            <a:br>
              <a:rPr lang="tr-TR" sz="1600" dirty="0" smtClean="0"/>
            </a:br>
            <a:r>
              <a:rPr lang="tr-TR" sz="1600" dirty="0" smtClean="0"/>
              <a:t>                     </a:t>
            </a:r>
            <a:r>
              <a:rPr lang="en-US" sz="1600" dirty="0" smtClean="0"/>
              <a:t>compensations </a:t>
            </a:r>
            <a:r>
              <a:rPr lang="en-US" sz="1600" dirty="0"/>
              <a:t>provided to employees in addition to their normal wages or salaries</a:t>
            </a: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12</a:t>
            </a:fld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74320" lvl="0" indent="-274320">
              <a:spcBef>
                <a:spcPct val="20000"/>
              </a:spcBef>
            </a:pPr>
            <a:r>
              <a:rPr lang="tr-TR" sz="2800" dirty="0" smtClean="0">
                <a:solidFill>
                  <a:schemeClr val="bg1"/>
                </a:solidFill>
                <a:ea typeface="+mn-ea"/>
                <a:cs typeface="+mn-cs"/>
              </a:rPr>
              <a:t>Lessons</a:t>
            </a:r>
            <a:r>
              <a:rPr lang="en-US" sz="2800" dirty="0" smtClean="0">
                <a:solidFill>
                  <a:schemeClr val="bg1"/>
                </a:solidFill>
                <a:ea typeface="+mn-ea"/>
                <a:cs typeface="+mn-cs"/>
              </a:rPr>
              <a:t> </a:t>
            </a:r>
            <a:r>
              <a:rPr lang="en-US" sz="2800" dirty="0">
                <a:solidFill>
                  <a:schemeClr val="bg1"/>
                </a:solidFill>
                <a:ea typeface="+mn-ea"/>
                <a:cs typeface="+mn-cs"/>
              </a:rPr>
              <a:t>from Chapter Five</a:t>
            </a:r>
            <a:r>
              <a:rPr lang="tr-TR" sz="2800" dirty="0">
                <a:solidFill>
                  <a:schemeClr val="bg1"/>
                </a:solidFill>
                <a:ea typeface="+mn-ea"/>
                <a:cs typeface="+mn-cs"/>
              </a:rPr>
              <a:t>:</a:t>
            </a:r>
            <a:r>
              <a:rPr lang="en-US" sz="2800" dirty="0">
                <a:solidFill>
                  <a:schemeClr val="bg1"/>
                </a:solidFill>
                <a:ea typeface="+mn-ea"/>
                <a:cs typeface="+mn-cs"/>
              </a:rPr>
              <a:t> Ethics for Bosses</a:t>
            </a:r>
            <a:br>
              <a:rPr lang="en-US" sz="2800" dirty="0">
                <a:solidFill>
                  <a:schemeClr val="bg1"/>
                </a:solidFill>
                <a:ea typeface="+mn-ea"/>
                <a:cs typeface="+mn-cs"/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302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251520" y="2675467"/>
            <a:ext cx="8712967" cy="3450696"/>
          </a:xfrm>
        </p:spPr>
        <p:txBody>
          <a:bodyPr>
            <a:normAutofit/>
          </a:bodyPr>
          <a:lstStyle/>
          <a:p>
            <a:r>
              <a:rPr lang="en-US" sz="2000" b="1" dirty="0"/>
              <a:t>Lessons from Chapter </a:t>
            </a:r>
            <a:r>
              <a:rPr lang="en-US" sz="2000" b="1" dirty="0" smtClean="0"/>
              <a:t>Six</a:t>
            </a:r>
            <a:r>
              <a:rPr lang="tr-TR" sz="2000" dirty="0" smtClean="0"/>
              <a:t>:</a:t>
            </a:r>
            <a:r>
              <a:rPr lang="tr-TR" sz="2000" b="1" dirty="0" smtClean="0"/>
              <a:t> </a:t>
            </a:r>
          </a:p>
          <a:p>
            <a:pPr marL="0" indent="357188">
              <a:buNone/>
            </a:pPr>
            <a:r>
              <a:rPr lang="en-US" sz="2000" dirty="0" smtClean="0"/>
              <a:t>•</a:t>
            </a:r>
            <a:r>
              <a:rPr lang="en-US" sz="2000" dirty="0"/>
              <a:t>	If you're a </a:t>
            </a:r>
            <a:r>
              <a:rPr lang="en-US" sz="2000" dirty="0" smtClean="0"/>
              <a:t>knowledge </a:t>
            </a:r>
            <a:r>
              <a:rPr lang="tr-TR" sz="2000" dirty="0" smtClean="0"/>
              <a:t> worker</a:t>
            </a:r>
            <a:r>
              <a:rPr lang="en-US" sz="2000" dirty="0" smtClean="0"/>
              <a:t>, </a:t>
            </a:r>
            <a:r>
              <a:rPr lang="en-US" sz="2000" dirty="0"/>
              <a:t>you're being paid to </a:t>
            </a:r>
            <a:r>
              <a:rPr lang="en-US" sz="2000" dirty="0" smtClean="0"/>
              <a:t>use</a:t>
            </a:r>
            <a:r>
              <a:rPr lang="tr-TR" sz="2000" dirty="0" smtClean="0"/>
              <a:t> </a:t>
            </a:r>
            <a:br>
              <a:rPr lang="tr-TR" sz="2000" dirty="0" smtClean="0"/>
            </a:br>
            <a:r>
              <a:rPr lang="tr-TR" sz="2000" dirty="0" smtClean="0"/>
              <a:t>                </a:t>
            </a:r>
            <a:r>
              <a:rPr lang="en-US" sz="2000" dirty="0" smtClean="0"/>
              <a:t>your </a:t>
            </a:r>
            <a:r>
              <a:rPr lang="en-US" sz="2000" dirty="0"/>
              <a:t>head: that requires telling the boss </a:t>
            </a:r>
            <a:r>
              <a:rPr lang="tr-TR" sz="2000" dirty="0" smtClean="0"/>
              <a:t>w</a:t>
            </a:r>
            <a:r>
              <a:rPr lang="en-US" sz="2000" dirty="0" smtClean="0"/>
              <a:t>hat</a:t>
            </a:r>
            <a:r>
              <a:rPr lang="tr-TR" sz="2000" dirty="0" smtClean="0"/>
              <a:t> </a:t>
            </a:r>
            <a:r>
              <a:rPr lang="en-US" sz="2000" dirty="0" smtClean="0"/>
              <a:t>you </a:t>
            </a:r>
            <a:r>
              <a:rPr lang="en-US" sz="2000" dirty="0"/>
              <a:t>really 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>                </a:t>
            </a:r>
            <a:r>
              <a:rPr lang="en-US" sz="2000" dirty="0" smtClean="0"/>
              <a:t>think</a:t>
            </a:r>
            <a:r>
              <a:rPr lang="en-US" sz="2000" dirty="0"/>
              <a:t>.</a:t>
            </a:r>
          </a:p>
          <a:p>
            <a:pPr marL="0" indent="357188">
              <a:buNone/>
            </a:pPr>
            <a:r>
              <a:rPr lang="en-US" sz="2000" dirty="0"/>
              <a:t>•	Some bosses will greatly value your truth telling, </a:t>
            </a:r>
            <a:r>
              <a:rPr lang="en-US" sz="2000" dirty="0" smtClean="0"/>
              <a:t>some</a:t>
            </a:r>
            <a:endParaRPr lang="tr-TR" sz="2000" dirty="0" smtClean="0"/>
          </a:p>
          <a:p>
            <a:pPr marL="0" indent="357188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  </a:t>
            </a:r>
            <a:r>
              <a:rPr lang="en-US" sz="2000" dirty="0" smtClean="0"/>
              <a:t> </a:t>
            </a:r>
            <a:r>
              <a:rPr lang="tr-TR" sz="2000" dirty="0" smtClean="0"/>
              <a:t>  w</a:t>
            </a:r>
            <a:r>
              <a:rPr lang="en-US" sz="2000" dirty="0" smtClean="0"/>
              <a:t>ill</a:t>
            </a:r>
            <a:r>
              <a:rPr lang="tr-TR" sz="2000" dirty="0" smtClean="0"/>
              <a:t> </a:t>
            </a:r>
            <a:r>
              <a:rPr lang="en-US" sz="2000" dirty="0" smtClean="0"/>
              <a:t>get </a:t>
            </a:r>
            <a:r>
              <a:rPr lang="en-US" sz="2000" dirty="0"/>
              <a:t>angry.</a:t>
            </a:r>
          </a:p>
          <a:p>
            <a:pPr marL="0" indent="357188">
              <a:buNone/>
            </a:pPr>
            <a:r>
              <a:rPr lang="en-US" sz="2000" dirty="0"/>
              <a:t>•	It's never too late to start truth telling. </a:t>
            </a:r>
          </a:p>
          <a:p>
            <a:endParaRPr lang="en-US" sz="2000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13</a:t>
            </a:fld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74320" lvl="0" indent="-274320">
              <a:spcBef>
                <a:spcPct val="20000"/>
              </a:spcBef>
            </a:pPr>
            <a:r>
              <a:rPr lang="en-US" sz="2800" dirty="0">
                <a:solidFill>
                  <a:schemeClr val="bg1"/>
                </a:solidFill>
                <a:ea typeface="+mn-ea"/>
                <a:cs typeface="+mn-cs"/>
              </a:rPr>
              <a:t>Lessons from Chapter Six</a:t>
            </a:r>
            <a:r>
              <a:rPr lang="tr-TR" sz="2800" dirty="0">
                <a:solidFill>
                  <a:schemeClr val="bg1"/>
                </a:solidFill>
                <a:ea typeface="+mn-ea"/>
                <a:cs typeface="+mn-cs"/>
              </a:rPr>
              <a:t>: </a:t>
            </a:r>
            <a:r>
              <a:rPr lang="en-US" sz="2800" dirty="0">
                <a:solidFill>
                  <a:schemeClr val="bg1"/>
                </a:solidFill>
                <a:ea typeface="+mn-ea"/>
                <a:cs typeface="+mn-cs"/>
              </a:rPr>
              <a:t>Telling Truth to Power</a:t>
            </a:r>
            <a:br>
              <a:rPr lang="en-US" sz="2800" dirty="0">
                <a:solidFill>
                  <a:schemeClr val="bg1"/>
                </a:solidFill>
                <a:ea typeface="+mn-ea"/>
                <a:cs typeface="+mn-cs"/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3524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251520" y="2675467"/>
            <a:ext cx="8640959" cy="3450696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/>
              <a:t>Lessons from Chapter </a:t>
            </a:r>
            <a:r>
              <a:rPr lang="en-US" sz="2200" b="1" dirty="0" smtClean="0"/>
              <a:t>Seven</a:t>
            </a:r>
            <a:r>
              <a:rPr lang="tr-TR" sz="2200" dirty="0" smtClean="0"/>
              <a:t>:</a:t>
            </a:r>
            <a:endParaRPr lang="en-US" sz="2200" dirty="0"/>
          </a:p>
          <a:p>
            <a:endParaRPr lang="tr-TR" sz="2200" dirty="0" smtClean="0"/>
          </a:p>
          <a:p>
            <a:pPr marL="0" indent="357188">
              <a:buNone/>
            </a:pPr>
            <a:r>
              <a:rPr lang="en-US" sz="2200" dirty="0" smtClean="0"/>
              <a:t>•</a:t>
            </a:r>
            <a:r>
              <a:rPr lang="en-US" sz="2200" dirty="0"/>
              <a:t>	Be open </a:t>
            </a:r>
            <a:r>
              <a:rPr lang="en-US" sz="2200" dirty="0" smtClean="0"/>
              <a:t>about</a:t>
            </a:r>
            <a:r>
              <a:rPr lang="tr-TR" sz="2200" dirty="0" smtClean="0"/>
              <a:t> </a:t>
            </a:r>
            <a:r>
              <a:rPr lang="en-US" sz="2200" dirty="0" smtClean="0"/>
              <a:t>your </a:t>
            </a:r>
            <a:r>
              <a:rPr lang="en-US" sz="2200" dirty="0"/>
              <a:t>biases.</a:t>
            </a:r>
          </a:p>
          <a:p>
            <a:pPr marL="0" indent="357188">
              <a:buNone/>
            </a:pPr>
            <a:r>
              <a:rPr lang="en-US" sz="2200" dirty="0"/>
              <a:t>•	Your biases detract from your ability to make impartial </a:t>
            </a:r>
            <a:r>
              <a:rPr lang="tr-TR" sz="2200" dirty="0" smtClean="0"/>
              <a:t/>
            </a:r>
            <a:br>
              <a:rPr lang="tr-TR" sz="2200" dirty="0" smtClean="0"/>
            </a:br>
            <a:r>
              <a:rPr lang="tr-TR" sz="2200" dirty="0" smtClean="0"/>
              <a:t>                 </a:t>
            </a:r>
            <a:r>
              <a:rPr lang="en-US" sz="2200" dirty="0" smtClean="0"/>
              <a:t>judgments</a:t>
            </a:r>
            <a:r>
              <a:rPr lang="en-US" sz="2200" dirty="0"/>
              <a:t>.</a:t>
            </a:r>
          </a:p>
          <a:p>
            <a:pPr marL="0" indent="357188">
              <a:buNone/>
            </a:pPr>
            <a:r>
              <a:rPr lang="en-US" sz="2200" dirty="0"/>
              <a:t>•	When possible, avoid making judgments where you </a:t>
            </a:r>
            <a:r>
              <a:rPr lang="en-US" sz="2200" dirty="0" smtClean="0"/>
              <a:t>can't</a:t>
            </a:r>
            <a:r>
              <a:rPr lang="tr-TR" sz="2200" dirty="0" smtClean="0"/>
              <a:t/>
            </a:r>
            <a:br>
              <a:rPr lang="tr-TR" sz="2200" dirty="0" smtClean="0"/>
            </a:br>
            <a:r>
              <a:rPr lang="tr-TR" sz="2200" dirty="0" smtClean="0"/>
              <a:t>                </a:t>
            </a:r>
            <a:r>
              <a:rPr lang="en-US" sz="2200" dirty="0" smtClean="0"/>
              <a:t> </a:t>
            </a:r>
            <a:r>
              <a:rPr lang="en-US" sz="2200" dirty="0"/>
              <a:t>be completely impartial; when it's not possible, bend </a:t>
            </a:r>
            <a:r>
              <a:rPr lang="tr-TR" sz="2200" dirty="0" smtClean="0"/>
              <a:t>o</a:t>
            </a:r>
            <a:r>
              <a:rPr lang="en-US" sz="2200" dirty="0" smtClean="0"/>
              <a:t>ver </a:t>
            </a:r>
            <a:r>
              <a:rPr lang="tr-TR" sz="2200" dirty="0" smtClean="0"/>
              <a:t/>
            </a:r>
            <a:br>
              <a:rPr lang="tr-TR" sz="2200" dirty="0" smtClean="0"/>
            </a:br>
            <a:r>
              <a:rPr lang="tr-TR" sz="2200" dirty="0" smtClean="0"/>
              <a:t>                 </a:t>
            </a:r>
            <a:r>
              <a:rPr lang="en-US" sz="2200" dirty="0" smtClean="0"/>
              <a:t>back</a:t>
            </a:r>
            <a:r>
              <a:rPr lang="tr-TR" sz="2200" dirty="0" smtClean="0"/>
              <a:t>w</a:t>
            </a:r>
            <a:r>
              <a:rPr lang="en-US" sz="2200" dirty="0" smtClean="0"/>
              <a:t>ards </a:t>
            </a:r>
            <a:r>
              <a:rPr lang="en-US" sz="2200" dirty="0"/>
              <a:t>to be fair</a:t>
            </a:r>
            <a:r>
              <a:rPr lang="en-US" sz="2200" dirty="0" smtClean="0"/>
              <a:t>.</a:t>
            </a:r>
            <a:endParaRPr lang="tr-TR" sz="2200" dirty="0" smtClean="0"/>
          </a:p>
          <a:p>
            <a:pPr marL="0" indent="357188">
              <a:buNone/>
            </a:pPr>
            <a:endParaRPr lang="en-US" sz="2000" dirty="0"/>
          </a:p>
          <a:p>
            <a:r>
              <a:rPr lang="tr-TR" sz="1600" dirty="0" smtClean="0"/>
              <a:t>Bias: peşin hüküm</a:t>
            </a:r>
          </a:p>
          <a:p>
            <a:r>
              <a:rPr lang="tr-TR" sz="1600" dirty="0" smtClean="0"/>
              <a:t>Impartial: tarafsız</a:t>
            </a:r>
            <a:endParaRPr lang="en-US" sz="1600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14</a:t>
            </a:fld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2800" dirty="0" smtClean="0"/>
              <a:t>Lessons</a:t>
            </a:r>
            <a:r>
              <a:rPr lang="en-US" sz="2800" dirty="0" smtClean="0"/>
              <a:t> </a:t>
            </a:r>
            <a:r>
              <a:rPr lang="en-US" sz="2800" dirty="0"/>
              <a:t>from Chapter </a:t>
            </a:r>
            <a:r>
              <a:rPr lang="en-US" sz="2800" dirty="0" smtClean="0"/>
              <a:t>Seven</a:t>
            </a:r>
            <a:r>
              <a:rPr lang="tr-TR" sz="2800" dirty="0" smtClean="0"/>
              <a:t>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tr-TR" sz="2800" dirty="0" smtClean="0"/>
              <a:t>Impartiality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66127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251520" y="2675467"/>
            <a:ext cx="8640959" cy="3450696"/>
          </a:xfrm>
        </p:spPr>
        <p:txBody>
          <a:bodyPr/>
          <a:lstStyle/>
          <a:p>
            <a:r>
              <a:rPr lang="en-US" sz="2000" b="1" dirty="0"/>
              <a:t>Lessons from Chapter </a:t>
            </a:r>
            <a:r>
              <a:rPr lang="en-US" sz="2000" b="1" dirty="0" smtClean="0"/>
              <a:t>Eight</a:t>
            </a:r>
            <a:r>
              <a:rPr lang="tr-TR" sz="2000" b="1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268288">
              <a:buNone/>
            </a:pPr>
            <a:r>
              <a:rPr lang="en-US" sz="2000" dirty="0" smtClean="0"/>
              <a:t>•</a:t>
            </a:r>
            <a:r>
              <a:rPr lang="en-US" sz="2000" dirty="0"/>
              <a:t>	Some </a:t>
            </a:r>
            <a:r>
              <a:rPr lang="en-US" sz="2000" dirty="0" smtClean="0"/>
              <a:t>gif</a:t>
            </a:r>
            <a:r>
              <a:rPr lang="tr-TR" sz="2000" dirty="0" smtClean="0"/>
              <a:t>t</a:t>
            </a:r>
            <a:r>
              <a:rPr lang="en-US" sz="2000" dirty="0" smtClean="0"/>
              <a:t>s </a:t>
            </a:r>
            <a:r>
              <a:rPr lang="en-US" sz="2000" dirty="0"/>
              <a:t>are given to loved ones; others are given to influence.</a:t>
            </a:r>
          </a:p>
          <a:p>
            <a:pPr marL="0" indent="268288">
              <a:buNone/>
            </a:pPr>
            <a:r>
              <a:rPr lang="en-US" sz="2000" dirty="0"/>
              <a:t>•	Give, accept, or exchange </a:t>
            </a:r>
            <a:r>
              <a:rPr lang="en-US" sz="2000" dirty="0" smtClean="0"/>
              <a:t>gif</a:t>
            </a:r>
            <a:r>
              <a:rPr lang="tr-TR" sz="2000" dirty="0" smtClean="0"/>
              <a:t>t</a:t>
            </a:r>
            <a:r>
              <a:rPr lang="en-US" sz="2000" dirty="0" smtClean="0"/>
              <a:t>s </a:t>
            </a:r>
            <a:r>
              <a:rPr lang="en-US" sz="2000" dirty="0"/>
              <a:t>only with loved </a:t>
            </a:r>
            <a:r>
              <a:rPr lang="en-US" sz="2000" dirty="0" smtClean="0"/>
              <a:t>on</a:t>
            </a:r>
            <a:r>
              <a:rPr lang="tr-TR" sz="2000" dirty="0" smtClean="0"/>
              <a:t>es.</a:t>
            </a:r>
            <a:endParaRPr lang="en-US" sz="2000" dirty="0"/>
          </a:p>
          <a:p>
            <a:endParaRPr lang="en-US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15</a:t>
            </a:fld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Lessons from Chapter </a:t>
            </a:r>
            <a:r>
              <a:rPr lang="en-US" sz="2800" dirty="0" smtClean="0"/>
              <a:t>Eight</a:t>
            </a:r>
            <a:r>
              <a:rPr lang="tr-TR" sz="2800" dirty="0" smtClean="0"/>
              <a:t>:</a:t>
            </a:r>
            <a:r>
              <a:rPr lang="en-US" sz="2800" dirty="0" smtClean="0"/>
              <a:t> </a:t>
            </a:r>
            <a:r>
              <a:rPr lang="en-US" sz="2800" dirty="0"/>
              <a:t>Giving and Receiving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560648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23528" y="2636912"/>
            <a:ext cx="8496943" cy="3450696"/>
          </a:xfrm>
        </p:spPr>
        <p:txBody>
          <a:bodyPr>
            <a:normAutofit/>
          </a:bodyPr>
          <a:lstStyle/>
          <a:p>
            <a:r>
              <a:rPr lang="en-US" sz="2000" b="1" dirty="0"/>
              <a:t>Lessons from Chapter </a:t>
            </a:r>
            <a:r>
              <a:rPr lang="en-US" sz="2000" b="1" dirty="0" smtClean="0"/>
              <a:t>Nine</a:t>
            </a:r>
            <a:r>
              <a:rPr lang="tr-TR" sz="2000" dirty="0" smtClean="0"/>
              <a:t>:</a:t>
            </a:r>
            <a:r>
              <a:rPr lang="en-US" sz="2000" dirty="0" smtClean="0"/>
              <a:t> </a:t>
            </a: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268288">
              <a:buNone/>
            </a:pPr>
            <a:r>
              <a:rPr lang="en-US" sz="2000" dirty="0" smtClean="0"/>
              <a:t>•</a:t>
            </a:r>
            <a:r>
              <a:rPr lang="en-US" sz="2000" dirty="0"/>
              <a:t>	</a:t>
            </a:r>
            <a:r>
              <a:rPr lang="en-US" sz="2000" dirty="0" smtClean="0"/>
              <a:t>The</a:t>
            </a:r>
            <a:r>
              <a:rPr lang="tr-TR" sz="2000" dirty="0" smtClean="0"/>
              <a:t> </a:t>
            </a:r>
            <a:r>
              <a:rPr lang="en-US" sz="2000" dirty="0" smtClean="0"/>
              <a:t>press </a:t>
            </a:r>
            <a:r>
              <a:rPr lang="en-US" sz="2000" dirty="0"/>
              <a:t>can make </a:t>
            </a:r>
            <a:r>
              <a:rPr lang="tr-TR" sz="2000" dirty="0" smtClean="0"/>
              <a:t>ethical </a:t>
            </a:r>
            <a:r>
              <a:rPr lang="en-US" sz="2000" dirty="0" smtClean="0"/>
              <a:t>acts </a:t>
            </a:r>
            <a:r>
              <a:rPr lang="en-US" sz="2000" dirty="0"/>
              <a:t>appear unethical. Don't let it </a:t>
            </a:r>
            <a:r>
              <a:rPr lang="en-US" sz="2000" dirty="0" smtClean="0"/>
              <a:t>deter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>                </a:t>
            </a:r>
            <a:r>
              <a:rPr lang="en-US" sz="2000" dirty="0" smtClean="0"/>
              <a:t> </a:t>
            </a:r>
            <a:r>
              <a:rPr lang="en-US" sz="2000" dirty="0"/>
              <a:t>you from doing the right thing.</a:t>
            </a:r>
          </a:p>
          <a:p>
            <a:pPr marL="0" indent="268288">
              <a:buNone/>
            </a:pPr>
            <a:r>
              <a:rPr lang="en-US" sz="2000" dirty="0"/>
              <a:t>•	If your ethical action has the potential to look bad, explain it </a:t>
            </a:r>
            <a:r>
              <a:rPr lang="en-US" sz="2000" dirty="0" smtClean="0"/>
              <a:t>to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>                </a:t>
            </a:r>
            <a:r>
              <a:rPr lang="en-US" sz="2000" dirty="0" smtClean="0"/>
              <a:t> </a:t>
            </a:r>
            <a:r>
              <a:rPr lang="en-US" sz="2000" dirty="0"/>
              <a:t>people who </a:t>
            </a:r>
            <a:r>
              <a:rPr lang="en-US" sz="2000" dirty="0" smtClean="0"/>
              <a:t>follo</a:t>
            </a:r>
            <a:r>
              <a:rPr lang="tr-TR" sz="2000" dirty="0" smtClean="0"/>
              <a:t>w</a:t>
            </a:r>
            <a:r>
              <a:rPr lang="en-US" sz="2000" dirty="0" smtClean="0"/>
              <a:t> </a:t>
            </a:r>
            <a:r>
              <a:rPr lang="en-US" sz="2000" dirty="0"/>
              <a:t>your lead.</a:t>
            </a:r>
          </a:p>
          <a:p>
            <a:pPr marL="0" indent="268288">
              <a:buNone/>
            </a:pPr>
            <a:r>
              <a:rPr lang="en-US" sz="2000" dirty="0"/>
              <a:t>•	</a:t>
            </a:r>
            <a:r>
              <a:rPr lang="en-US" sz="2000" dirty="0" smtClean="0"/>
              <a:t>If</a:t>
            </a:r>
            <a:r>
              <a:rPr lang="tr-TR" sz="2000" dirty="0" smtClean="0"/>
              <a:t> </a:t>
            </a:r>
            <a:r>
              <a:rPr lang="en-US" sz="2000" dirty="0" smtClean="0"/>
              <a:t>you're </a:t>
            </a:r>
            <a:r>
              <a:rPr lang="en-US" sz="2000" dirty="0"/>
              <a:t>in doubt as to the ethics of a situation, ask yourself "Can I 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>                 </a:t>
            </a:r>
            <a:r>
              <a:rPr lang="en-US" sz="2000" dirty="0" smtClean="0"/>
              <a:t>explain </a:t>
            </a:r>
            <a:r>
              <a:rPr lang="en-US" sz="2000" dirty="0"/>
              <a:t>it to my mother (or to my child)?" </a:t>
            </a:r>
          </a:p>
          <a:p>
            <a:pPr marL="0" indent="268288"/>
            <a:endParaRPr lang="en-US" sz="2000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16</a:t>
            </a:fld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Lessons from Chapter </a:t>
            </a:r>
            <a:r>
              <a:rPr lang="en-US" sz="2800" dirty="0" smtClean="0"/>
              <a:t>Nine</a:t>
            </a:r>
            <a:r>
              <a:rPr lang="tr-TR" sz="2800" dirty="0" smtClean="0"/>
              <a:t>:</a:t>
            </a:r>
            <a:r>
              <a:rPr lang="en-US" sz="2800" dirty="0" smtClean="0"/>
              <a:t> </a:t>
            </a:r>
            <a:r>
              <a:rPr lang="tr-TR" sz="2800" dirty="0" smtClean="0"/>
              <a:t>How</a:t>
            </a:r>
            <a:r>
              <a:rPr lang="en-US" sz="2800" dirty="0" smtClean="0"/>
              <a:t> </a:t>
            </a:r>
            <a:r>
              <a:rPr lang="en-US" sz="2800" dirty="0"/>
              <a:t>Would It </a:t>
            </a:r>
            <a:r>
              <a:rPr lang="en-US" sz="2800" dirty="0" smtClean="0"/>
              <a:t>Look</a:t>
            </a:r>
            <a:r>
              <a:rPr lang="tr-TR" sz="2800" dirty="0" smtClean="0"/>
              <a:t/>
            </a:r>
            <a:br>
              <a:rPr lang="tr-TR" sz="2800" dirty="0" smtClean="0"/>
            </a:br>
            <a:r>
              <a:rPr lang="en-US" sz="2800" dirty="0" smtClean="0"/>
              <a:t> </a:t>
            </a:r>
            <a:r>
              <a:rPr lang="en-US" sz="2800" dirty="0"/>
              <a:t>in the Paper?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536903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251520" y="2060848"/>
            <a:ext cx="8640959" cy="3450696"/>
          </a:xfrm>
        </p:spPr>
        <p:txBody>
          <a:bodyPr>
            <a:noAutofit/>
          </a:bodyPr>
          <a:lstStyle/>
          <a:p>
            <a:r>
              <a:rPr lang="en-US" sz="2000" b="1" dirty="0"/>
              <a:t>Lessons from Chapter </a:t>
            </a:r>
            <a:r>
              <a:rPr lang="en-US" sz="2000" b="1" dirty="0" smtClean="0"/>
              <a:t>Ten</a:t>
            </a:r>
            <a:r>
              <a:rPr lang="tr-TR" sz="2000" b="1" dirty="0" smtClean="0"/>
              <a:t>:</a:t>
            </a:r>
            <a:endParaRPr lang="en-US" sz="2000" b="1" dirty="0"/>
          </a:p>
          <a:p>
            <a:endParaRPr lang="tr-TR" sz="2000" dirty="0" smtClean="0"/>
          </a:p>
          <a:p>
            <a:pPr marL="0" indent="357188">
              <a:buNone/>
            </a:pPr>
            <a:r>
              <a:rPr lang="en-US" sz="2000" dirty="0" smtClean="0"/>
              <a:t>•</a:t>
            </a:r>
            <a:r>
              <a:rPr lang="en-US" sz="2000" dirty="0"/>
              <a:t>	Members of an organization have an ethical obligation to </a:t>
            </a:r>
            <a:r>
              <a:rPr lang="en-US" sz="2000" dirty="0" smtClean="0"/>
              <a:t>follo</a:t>
            </a:r>
            <a:r>
              <a:rPr lang="tr-TR" sz="2000" dirty="0" smtClean="0"/>
              <a:t>w</a:t>
            </a:r>
            <a:r>
              <a:rPr lang="en-US" sz="2000" dirty="0" smtClean="0"/>
              <a:t> </a:t>
            </a:r>
            <a:r>
              <a:rPr lang="en-US" sz="2000" dirty="0"/>
              <a:t>the 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>                 </a:t>
            </a:r>
            <a:r>
              <a:rPr lang="en-US" sz="2000" dirty="0" smtClean="0"/>
              <a:t>organization's </a:t>
            </a:r>
            <a:r>
              <a:rPr lang="en-US" sz="2000" dirty="0"/>
              <a:t>rules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0" indent="357188">
              <a:buNone/>
            </a:pPr>
            <a:endParaRPr lang="en-US" sz="2000" dirty="0"/>
          </a:p>
          <a:p>
            <a:pPr marL="0" indent="357188">
              <a:buNone/>
            </a:pPr>
            <a:r>
              <a:rPr lang="en-US" sz="2000" dirty="0"/>
              <a:t>•	They may also have the conflicting obligation to </a:t>
            </a:r>
            <a:r>
              <a:rPr lang="en-US" sz="2000" dirty="0" smtClean="0"/>
              <a:t>break</a:t>
            </a:r>
            <a:r>
              <a:rPr lang="tr-TR" sz="2000" dirty="0" smtClean="0"/>
              <a:t> </a:t>
            </a:r>
            <a:r>
              <a:rPr lang="en-US" sz="2000" dirty="0" smtClean="0"/>
              <a:t>the </a:t>
            </a:r>
            <a:r>
              <a:rPr lang="en-US" sz="2000" dirty="0"/>
              <a:t>rules to 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>                 </a:t>
            </a:r>
            <a:r>
              <a:rPr lang="en-US" sz="2000" dirty="0" smtClean="0"/>
              <a:t>bring </a:t>
            </a:r>
            <a:r>
              <a:rPr lang="en-US" sz="2000" dirty="0"/>
              <a:t>about organizational change or </a:t>
            </a:r>
            <a:r>
              <a:rPr lang="en-US" sz="2000" dirty="0" smtClean="0"/>
              <a:t>to</a:t>
            </a:r>
            <a:r>
              <a:rPr lang="tr-TR" sz="2000" dirty="0" smtClean="0"/>
              <a:t> </a:t>
            </a:r>
            <a:r>
              <a:rPr lang="en-US" sz="2000" dirty="0" smtClean="0"/>
              <a:t>accomplish </a:t>
            </a:r>
            <a:r>
              <a:rPr lang="en-US" sz="2000" dirty="0"/>
              <a:t>their mission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0" indent="357188">
              <a:buNone/>
            </a:pPr>
            <a:endParaRPr lang="en-US" sz="2000" dirty="0"/>
          </a:p>
          <a:p>
            <a:pPr marL="0" indent="357188">
              <a:buNone/>
            </a:pPr>
            <a:r>
              <a:rPr lang="en-US" sz="2000" dirty="0" smtClean="0"/>
              <a:t>•</a:t>
            </a:r>
            <a:r>
              <a:rPr lang="en-US" sz="2000" dirty="0"/>
              <a:t>	There are three tests to </a:t>
            </a:r>
            <a:r>
              <a:rPr lang="en-US" sz="2000" dirty="0" smtClean="0"/>
              <a:t>de</a:t>
            </a:r>
            <a:r>
              <a:rPr lang="tr-TR" sz="2000" dirty="0" smtClean="0"/>
              <a:t>c</a:t>
            </a:r>
            <a:r>
              <a:rPr lang="en-US" sz="2000" dirty="0" smtClean="0"/>
              <a:t>ide </a:t>
            </a:r>
            <a:r>
              <a:rPr lang="en-US" sz="2000" dirty="0"/>
              <a:t>whether breaking a rule is </a:t>
            </a:r>
            <a:r>
              <a:rPr lang="en-US" sz="2000" dirty="0" smtClean="0"/>
              <a:t>ethical: 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>                 </a:t>
            </a:r>
            <a:r>
              <a:rPr lang="en-US" sz="2000" dirty="0" smtClean="0"/>
              <a:t>personal </a:t>
            </a:r>
            <a:r>
              <a:rPr lang="en-US" sz="2000" dirty="0"/>
              <a:t>benefit, taking the easy way, and serving justice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0" indent="357188">
              <a:buNone/>
            </a:pPr>
            <a:endParaRPr lang="en-US" sz="2000" dirty="0"/>
          </a:p>
          <a:p>
            <a:pPr marL="0" indent="357188">
              <a:buNone/>
            </a:pPr>
            <a:r>
              <a:rPr lang="en-US" sz="2000" dirty="0"/>
              <a:t>•	Rule breaking may incur punishment, even if it's </a:t>
            </a:r>
            <a:r>
              <a:rPr lang="en-US" sz="2000" dirty="0" smtClean="0"/>
              <a:t>ethical</a:t>
            </a:r>
            <a:r>
              <a:rPr lang="tr-TR" sz="2000" dirty="0" smtClean="0"/>
              <a:t>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17</a:t>
            </a:fld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Lessons from Chapter Ten:</a:t>
            </a:r>
            <a:br>
              <a:rPr lang="en-US" sz="2800" dirty="0"/>
            </a:br>
            <a:r>
              <a:rPr lang="en-US" sz="2800" dirty="0"/>
              <a:t>Breaking Rules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524926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251520" y="2675467"/>
            <a:ext cx="8640959" cy="3450696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Lessons from Chapter </a:t>
            </a:r>
            <a:r>
              <a:rPr lang="en-US" sz="2000" b="1" dirty="0" smtClean="0"/>
              <a:t>Eleven</a:t>
            </a:r>
            <a:r>
              <a:rPr lang="tr-TR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357188">
              <a:buNone/>
            </a:pPr>
            <a:r>
              <a:rPr lang="en-US" sz="2000" dirty="0"/>
              <a:t>•	When exercising authority, as in </a:t>
            </a:r>
            <a:r>
              <a:rPr lang="en-US" sz="2000" dirty="0" smtClean="0"/>
              <a:t>parenting, </a:t>
            </a:r>
            <a:r>
              <a:rPr lang="en-US" sz="2000" dirty="0"/>
              <a:t>judging, </a:t>
            </a:r>
            <a:r>
              <a:rPr lang="en-US" sz="2000" dirty="0" smtClean="0"/>
              <a:t>supervisi</a:t>
            </a:r>
            <a:r>
              <a:rPr lang="tr-TR" sz="2000" dirty="0" smtClean="0"/>
              <a:t>n</a:t>
            </a:r>
            <a:r>
              <a:rPr lang="en-US" sz="2000" dirty="0" smtClean="0"/>
              <a:t>g</a:t>
            </a:r>
            <a:r>
              <a:rPr lang="en-US" sz="2000" dirty="0"/>
              <a:t>, or 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>                 </a:t>
            </a:r>
            <a:r>
              <a:rPr lang="en-US" sz="2000" dirty="0" smtClean="0"/>
              <a:t>teaching</a:t>
            </a:r>
            <a:r>
              <a:rPr lang="en-US" sz="2000" dirty="0"/>
              <a:t>, </a:t>
            </a:r>
            <a:r>
              <a:rPr lang="en-US" sz="2000" dirty="0" smtClean="0"/>
              <a:t>o</a:t>
            </a:r>
            <a:r>
              <a:rPr lang="tr-TR" sz="2000" dirty="0" smtClean="0"/>
              <a:t>n</a:t>
            </a:r>
            <a:r>
              <a:rPr lang="en-US" sz="2000" dirty="0" smtClean="0"/>
              <a:t>e </a:t>
            </a:r>
            <a:r>
              <a:rPr lang="en-US" sz="2000" dirty="0"/>
              <a:t>must balance the rulebook </a:t>
            </a:r>
            <a:r>
              <a:rPr lang="en-US" sz="2000" dirty="0" smtClean="0"/>
              <a:t>agai</a:t>
            </a:r>
            <a:r>
              <a:rPr lang="tr-TR" sz="2000" dirty="0" smtClean="0"/>
              <a:t>n</a:t>
            </a:r>
            <a:r>
              <a:rPr lang="en-US" sz="2000" dirty="0" smtClean="0"/>
              <a:t>st </a:t>
            </a:r>
            <a:r>
              <a:rPr lang="en-US" sz="2000" dirty="0"/>
              <a:t>the Golden Rule</a:t>
            </a:r>
            <a:r>
              <a:rPr lang="en-US" sz="2000" dirty="0" smtClean="0"/>
              <a:t>: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>                </a:t>
            </a:r>
            <a:r>
              <a:rPr lang="en-US" sz="2000" dirty="0" smtClean="0"/>
              <a:t> </a:t>
            </a:r>
            <a:r>
              <a:rPr lang="en-US" sz="2000" dirty="0"/>
              <a:t>equal treatment for </a:t>
            </a:r>
            <a:r>
              <a:rPr lang="en-US" sz="2000" dirty="0" smtClean="0"/>
              <a:t>al</a:t>
            </a:r>
            <a:r>
              <a:rPr lang="tr-TR" sz="2000" dirty="0" smtClean="0"/>
              <a:t>l</a:t>
            </a:r>
            <a:r>
              <a:rPr lang="en-US" sz="2000" dirty="0" smtClean="0"/>
              <a:t> </a:t>
            </a:r>
            <a:r>
              <a:rPr lang="en-US" sz="2000" dirty="0"/>
              <a:t>vs. special treatment for </a:t>
            </a:r>
            <a:r>
              <a:rPr lang="en-US" sz="2000" dirty="0" smtClean="0"/>
              <a:t>al</a:t>
            </a:r>
            <a:r>
              <a:rPr lang="tr-TR" sz="2000" dirty="0" smtClean="0"/>
              <a:t>l.</a:t>
            </a:r>
            <a:endParaRPr lang="en-US" sz="2000" dirty="0"/>
          </a:p>
          <a:p>
            <a:pPr marL="0" indent="357188">
              <a:buNone/>
            </a:pPr>
            <a:r>
              <a:rPr lang="en-US" sz="2000" dirty="0"/>
              <a:t>•	</a:t>
            </a:r>
            <a:r>
              <a:rPr lang="en-US" sz="2000" dirty="0" smtClean="0"/>
              <a:t>Whe</a:t>
            </a:r>
            <a:r>
              <a:rPr lang="tr-TR" sz="2000" dirty="0" smtClean="0"/>
              <a:t>n</a:t>
            </a:r>
            <a:r>
              <a:rPr lang="en-US" sz="2000" dirty="0" smtClean="0"/>
              <a:t> </a:t>
            </a:r>
            <a:r>
              <a:rPr lang="en-US" sz="2000" dirty="0"/>
              <a:t>applying the Golden Rule, take account </a:t>
            </a:r>
            <a:r>
              <a:rPr lang="en-US" sz="2000" dirty="0" smtClean="0"/>
              <a:t>of</a:t>
            </a:r>
            <a:r>
              <a:rPr lang="tr-TR" sz="2000" dirty="0" smtClean="0"/>
              <a:t> </a:t>
            </a:r>
            <a:r>
              <a:rPr lang="en-US" sz="2000" dirty="0" smtClean="0"/>
              <a:t>your </a:t>
            </a:r>
            <a:r>
              <a:rPr lang="en-US" sz="2000" dirty="0"/>
              <a:t>biases and </a:t>
            </a:r>
            <a:r>
              <a:rPr lang="en-US" sz="2000" dirty="0" smtClean="0"/>
              <a:t>bend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>                </a:t>
            </a:r>
            <a:r>
              <a:rPr lang="en-US" sz="2000" dirty="0" smtClean="0"/>
              <a:t> </a:t>
            </a:r>
            <a:r>
              <a:rPr lang="tr-TR" sz="2000" dirty="0" smtClean="0"/>
              <a:t>over </a:t>
            </a:r>
            <a:r>
              <a:rPr lang="en-US" sz="2000" dirty="0" smtClean="0"/>
              <a:t> backwards</a:t>
            </a:r>
            <a:r>
              <a:rPr lang="tr-TR" sz="2000" dirty="0" smtClean="0"/>
              <a:t> </a:t>
            </a:r>
            <a:r>
              <a:rPr lang="en-US" sz="2000" dirty="0" smtClean="0"/>
              <a:t>to </a:t>
            </a:r>
            <a:r>
              <a:rPr lang="en-US" sz="2000" dirty="0"/>
              <a:t>be impartial.</a:t>
            </a:r>
          </a:p>
          <a:p>
            <a:pPr marL="0" indent="357188">
              <a:buNone/>
            </a:pPr>
            <a:r>
              <a:rPr lang="en-US" sz="2000" dirty="0"/>
              <a:t>•	</a:t>
            </a:r>
            <a:r>
              <a:rPr lang="en-US" sz="2000" dirty="0" smtClean="0"/>
              <a:t>Sometimes</a:t>
            </a:r>
            <a:r>
              <a:rPr lang="tr-TR" sz="2000" dirty="0" smtClean="0"/>
              <a:t> </a:t>
            </a:r>
            <a:r>
              <a:rPr lang="en-US" sz="2000" dirty="0" smtClean="0"/>
              <a:t>you'll </a:t>
            </a:r>
            <a:r>
              <a:rPr lang="en-US" sz="2000" dirty="0"/>
              <a:t>have to risk a lawsuit to manage ethically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0" indent="0">
              <a:buNone/>
            </a:pPr>
            <a:endParaRPr lang="tr-TR" sz="1600" dirty="0" smtClean="0"/>
          </a:p>
          <a:p>
            <a:pPr marL="0" indent="0">
              <a:buNone/>
            </a:pPr>
            <a:r>
              <a:rPr lang="tr-TR" sz="1600" dirty="0" smtClean="0"/>
              <a:t>Golden Rule: Treat people the way I’d like to be treated.</a:t>
            </a:r>
            <a:endParaRPr lang="tr-TR" sz="1600" dirty="0"/>
          </a:p>
          <a:p>
            <a:pPr marL="0" indent="0">
              <a:buNone/>
            </a:pPr>
            <a:r>
              <a:rPr lang="tr-TR" sz="1600" dirty="0" smtClean="0"/>
              <a:t>Fair: adil</a:t>
            </a:r>
            <a:endParaRPr lang="en-US" sz="1600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18</a:t>
            </a:fld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Lessons from Chapter </a:t>
            </a:r>
            <a:r>
              <a:rPr lang="en-US" sz="2800" dirty="0" smtClean="0"/>
              <a:t>Eleven</a:t>
            </a:r>
            <a:r>
              <a:rPr lang="tr-TR" sz="2800" dirty="0" smtClean="0"/>
              <a:t>:</a:t>
            </a:r>
            <a:r>
              <a:rPr lang="en-US" sz="2800" dirty="0" smtClean="0"/>
              <a:t> </a:t>
            </a:r>
            <a:r>
              <a:rPr lang="en-US" sz="2800" dirty="0"/>
              <a:t>What's Fair?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311647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251520" y="2675467"/>
            <a:ext cx="8640959" cy="3450696"/>
          </a:xfrm>
        </p:spPr>
        <p:txBody>
          <a:bodyPr>
            <a:normAutofit/>
          </a:bodyPr>
          <a:lstStyle/>
          <a:p>
            <a:r>
              <a:rPr lang="en-US" sz="2000" b="1" dirty="0"/>
              <a:t>Lessons from Chapter </a:t>
            </a:r>
            <a:r>
              <a:rPr lang="tr-TR" sz="2000" b="1" dirty="0" smtClean="0"/>
              <a:t>Twelve</a:t>
            </a:r>
            <a:r>
              <a:rPr lang="tr-TR" sz="2000" dirty="0" smtClean="0"/>
              <a:t> :</a:t>
            </a:r>
          </a:p>
          <a:p>
            <a:endParaRPr lang="en-US" sz="2000" dirty="0"/>
          </a:p>
          <a:p>
            <a:pPr marL="0" indent="357188">
              <a:buNone/>
            </a:pPr>
            <a:r>
              <a:rPr lang="en-US" sz="2000" dirty="0" smtClean="0"/>
              <a:t>•</a:t>
            </a:r>
            <a:r>
              <a:rPr lang="en-US" sz="2000" dirty="0"/>
              <a:t>	Be very careful about agreeing to confidentiality. It has the potential 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>                 </a:t>
            </a:r>
            <a:r>
              <a:rPr lang="en-US" sz="2000" dirty="0" smtClean="0"/>
              <a:t>to </a:t>
            </a:r>
            <a:r>
              <a:rPr lang="en-US" sz="2000" dirty="0"/>
              <a:t>compromise you ethically.</a:t>
            </a:r>
          </a:p>
          <a:p>
            <a:pPr marL="0" indent="357188">
              <a:buNone/>
            </a:pPr>
            <a:r>
              <a:rPr lang="en-US" sz="2000" dirty="0"/>
              <a:t>•	Lying in a greater cause (like protecting the President or the 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>                 </a:t>
            </a:r>
            <a:r>
              <a:rPr lang="en-US" sz="2000" dirty="0" smtClean="0"/>
              <a:t>company's </a:t>
            </a:r>
            <a:r>
              <a:rPr lang="en-US" sz="2000" dirty="0"/>
              <a:t>reputation) is </a:t>
            </a:r>
            <a:r>
              <a:rPr lang="tr-TR" sz="2000" dirty="0" smtClean="0"/>
              <a:t>still</a:t>
            </a:r>
            <a:r>
              <a:rPr lang="en-US" sz="2000" dirty="0" smtClean="0"/>
              <a:t> </a:t>
            </a:r>
            <a:r>
              <a:rPr lang="en-US" sz="2000" dirty="0"/>
              <a:t>lying. it's neither legally nor ethically 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>                 </a:t>
            </a:r>
            <a:r>
              <a:rPr lang="en-US" sz="2000" dirty="0" smtClean="0"/>
              <a:t>excusable</a:t>
            </a:r>
            <a:r>
              <a:rPr lang="en-US" sz="2000" dirty="0"/>
              <a:t>.</a:t>
            </a:r>
          </a:p>
          <a:p>
            <a:pPr marL="0" indent="357188">
              <a:buNone/>
            </a:pPr>
            <a:r>
              <a:rPr lang="en-US" sz="2000" dirty="0"/>
              <a:t>•	White lies can do damage no less than </a:t>
            </a:r>
            <a:r>
              <a:rPr lang="en-US" sz="2000" dirty="0" smtClean="0"/>
              <a:t>just</a:t>
            </a:r>
            <a:r>
              <a:rPr lang="tr-TR" sz="2000" dirty="0" smtClean="0"/>
              <a:t> </a:t>
            </a:r>
            <a:r>
              <a:rPr lang="en-US" sz="2000" dirty="0" smtClean="0"/>
              <a:t>plain </a:t>
            </a:r>
            <a:r>
              <a:rPr lang="en-US" sz="2000" dirty="0"/>
              <a:t>lies.</a:t>
            </a:r>
          </a:p>
          <a:p>
            <a:pPr marL="0" indent="357188">
              <a:buNone/>
            </a:pPr>
            <a:r>
              <a:rPr lang="en-US" sz="2000" dirty="0"/>
              <a:t>•	Steer clear of the </a:t>
            </a:r>
            <a:r>
              <a:rPr lang="en-US" sz="2000" dirty="0" smtClean="0"/>
              <a:t>slippery </a:t>
            </a:r>
            <a:r>
              <a:rPr lang="en-US" sz="2000" dirty="0"/>
              <a:t>slope of deception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0" indent="357188">
              <a:buNone/>
            </a:pPr>
            <a:r>
              <a:rPr lang="tr-TR" sz="1600" dirty="0" smtClean="0"/>
              <a:t>Deception: aldatma, kandırma</a:t>
            </a:r>
            <a:endParaRPr lang="tr-TR" sz="1600" dirty="0"/>
          </a:p>
          <a:p>
            <a:pPr marL="0" indent="357188">
              <a:buNone/>
            </a:pPr>
            <a:endParaRPr lang="en-US" sz="2000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19</a:t>
            </a:fld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Lessons from Chapter Twelve:</a:t>
            </a:r>
            <a:br>
              <a:rPr lang="en-US" sz="2800" dirty="0"/>
            </a:br>
            <a:r>
              <a:rPr lang="en-US" sz="2800" dirty="0"/>
              <a:t>Lies, White Lies, and Shiny Shoes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5144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6000" dirty="0" smtClean="0"/>
              <a:t>TOPIC_01</a:t>
            </a:r>
          </a:p>
          <a:p>
            <a:pPr marL="0" indent="0" algn="ctr">
              <a:buNone/>
            </a:pPr>
            <a:r>
              <a:rPr lang="tr-TR" sz="5400" dirty="0" smtClean="0"/>
              <a:t>Introduction</a:t>
            </a:r>
            <a:endParaRPr lang="en-US" sz="5400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BIL472 Ethics, Society and Profession/AKTAŞ/Spring 2014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542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95536" y="2204864"/>
            <a:ext cx="8496943" cy="3450696"/>
          </a:xfrm>
        </p:spPr>
        <p:txBody>
          <a:bodyPr>
            <a:noAutofit/>
          </a:bodyPr>
          <a:lstStyle/>
          <a:p>
            <a:r>
              <a:rPr lang="en-US" sz="2000" b="1" dirty="0"/>
              <a:t>Lessons from Chapter </a:t>
            </a:r>
            <a:r>
              <a:rPr lang="en-US" sz="2000" b="1" dirty="0" smtClean="0"/>
              <a:t>Thirteen</a:t>
            </a:r>
            <a:r>
              <a:rPr lang="tr-TR" sz="2000" b="1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357188">
              <a:buNone/>
            </a:pPr>
            <a:r>
              <a:rPr lang="en-US" sz="2000" dirty="0" smtClean="0"/>
              <a:t>•</a:t>
            </a:r>
            <a:r>
              <a:rPr lang="en-US" sz="2000" dirty="0"/>
              <a:t>	</a:t>
            </a:r>
            <a:r>
              <a:rPr lang="en-US" sz="2000" dirty="0" smtClean="0"/>
              <a:t>Don't</a:t>
            </a:r>
            <a:r>
              <a:rPr lang="tr-TR" sz="2000" dirty="0" smtClean="0"/>
              <a:t> always</a:t>
            </a:r>
            <a:r>
              <a:rPr lang="en-US" sz="2000" dirty="0" smtClean="0"/>
              <a:t> </a:t>
            </a:r>
            <a:r>
              <a:rPr lang="en-US" sz="2000" dirty="0"/>
              <a:t>think the worst: </a:t>
            </a:r>
            <a:r>
              <a:rPr lang="en-US" sz="2000" dirty="0" smtClean="0"/>
              <a:t>usually</a:t>
            </a:r>
            <a:r>
              <a:rPr lang="tr-TR" sz="2000" dirty="0" smtClean="0"/>
              <a:t> </a:t>
            </a:r>
            <a:r>
              <a:rPr lang="en-US" sz="2000" dirty="0" smtClean="0"/>
              <a:t>political</a:t>
            </a:r>
            <a:r>
              <a:rPr lang="tr-TR" sz="2000" dirty="0" smtClean="0"/>
              <a:t> </a:t>
            </a:r>
            <a:r>
              <a:rPr lang="en-US" sz="2000" dirty="0" smtClean="0"/>
              <a:t>contributions </a:t>
            </a:r>
            <a:r>
              <a:rPr lang="en-US" sz="2000" dirty="0"/>
              <a:t>are </a:t>
            </a:r>
            <a:r>
              <a:rPr lang="en-US" sz="2000" dirty="0" smtClean="0"/>
              <a:t>the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>                </a:t>
            </a:r>
            <a:r>
              <a:rPr lang="en-US" sz="2000" dirty="0" smtClean="0"/>
              <a:t> </a:t>
            </a:r>
            <a:r>
              <a:rPr lang="en-US" sz="2000" dirty="0"/>
              <a:t>result, not the cause, </a:t>
            </a:r>
            <a:r>
              <a:rPr lang="en-US" sz="2000" dirty="0" smtClean="0"/>
              <a:t>of</a:t>
            </a:r>
            <a:r>
              <a:rPr lang="tr-TR" sz="2000" dirty="0" smtClean="0"/>
              <a:t> </a:t>
            </a:r>
            <a:r>
              <a:rPr lang="en-US" sz="2000" dirty="0" smtClean="0"/>
              <a:t>politicians</a:t>
            </a:r>
            <a:r>
              <a:rPr lang="tr-TR" sz="2000" dirty="0" smtClean="0"/>
              <a:t>’  </a:t>
            </a:r>
            <a:r>
              <a:rPr lang="en-US" sz="2000" dirty="0" smtClean="0"/>
              <a:t>votes</a:t>
            </a:r>
            <a:r>
              <a:rPr lang="en-US" sz="2000" dirty="0"/>
              <a:t>.</a:t>
            </a:r>
          </a:p>
          <a:p>
            <a:pPr marL="0" indent="357188">
              <a:buNone/>
            </a:pPr>
            <a:r>
              <a:rPr lang="en-US" sz="2000" dirty="0"/>
              <a:t>•	Respect conviction. A politician who votes the way the </a:t>
            </a:r>
            <a:r>
              <a:rPr lang="en-US" sz="2000" dirty="0" smtClean="0"/>
              <a:t>pol</a:t>
            </a:r>
            <a:r>
              <a:rPr lang="tr-TR" sz="2000" dirty="0" smtClean="0"/>
              <a:t>l</a:t>
            </a:r>
            <a:r>
              <a:rPr lang="en-US" sz="2000" dirty="0" smtClean="0"/>
              <a:t>s </a:t>
            </a:r>
            <a:r>
              <a:rPr lang="en-US" sz="2000" dirty="0"/>
              <a:t>lean 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>                 </a:t>
            </a:r>
            <a:r>
              <a:rPr lang="en-US" sz="2000" dirty="0" smtClean="0"/>
              <a:t>may </a:t>
            </a:r>
            <a:r>
              <a:rPr lang="en-US" sz="2000" dirty="0"/>
              <a:t>be selling his vote, or rather, exchanging it for your s.</a:t>
            </a:r>
          </a:p>
          <a:p>
            <a:pPr marL="0" indent="357188">
              <a:buNone/>
            </a:pPr>
            <a:r>
              <a:rPr lang="en-US" sz="2000" dirty="0" smtClean="0"/>
              <a:t>•</a:t>
            </a:r>
            <a:r>
              <a:rPr lang="en-US" sz="2000" dirty="0"/>
              <a:t>	Be less tolerant of your candidate's unethical behavior than of the 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>                 </a:t>
            </a:r>
            <a:r>
              <a:rPr lang="en-US" sz="2000" dirty="0" smtClean="0"/>
              <a:t>opponent's</a:t>
            </a:r>
            <a:r>
              <a:rPr lang="en-US" sz="2000" dirty="0"/>
              <a:t>.</a:t>
            </a:r>
          </a:p>
          <a:p>
            <a:pPr marL="0" indent="357188">
              <a:buNone/>
            </a:pPr>
            <a:r>
              <a:rPr lang="en-US" sz="2000" dirty="0"/>
              <a:t>•	Politics is a participatory sport </a:t>
            </a:r>
            <a:r>
              <a:rPr lang="tr-TR" sz="2000" dirty="0" smtClean="0"/>
              <a:t>w</a:t>
            </a:r>
            <a:r>
              <a:rPr lang="en-US" sz="2000" dirty="0" smtClean="0"/>
              <a:t>here </a:t>
            </a:r>
            <a:r>
              <a:rPr lang="tr-TR" sz="2000" dirty="0" smtClean="0"/>
              <a:t>w</a:t>
            </a:r>
            <a:r>
              <a:rPr lang="en-US" sz="2000" dirty="0" smtClean="0"/>
              <a:t>inning </a:t>
            </a:r>
            <a:r>
              <a:rPr lang="en-US" sz="2000" dirty="0"/>
              <a:t>isn't the only thing</a:t>
            </a:r>
            <a:r>
              <a:rPr lang="en-US" sz="2000" dirty="0" smtClean="0"/>
              <a:t>—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>                 </a:t>
            </a:r>
            <a:r>
              <a:rPr lang="en-US" sz="2000" dirty="0" smtClean="0"/>
              <a:t>how </a:t>
            </a:r>
            <a:r>
              <a:rPr lang="en-US" sz="2000" dirty="0"/>
              <a:t>you play the game is more important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0" indent="357188">
              <a:buNone/>
            </a:pPr>
            <a:r>
              <a:rPr lang="tr-TR" sz="1600" dirty="0" smtClean="0"/>
              <a:t>Conviction</a:t>
            </a:r>
            <a:r>
              <a:rPr lang="tr-TR" sz="1600" dirty="0"/>
              <a:t>: inanç, kanaat</a:t>
            </a:r>
            <a:endParaRPr lang="tr-TR" sz="1600" dirty="0" smtClean="0"/>
          </a:p>
          <a:p>
            <a:pPr marL="0" indent="357188">
              <a:buNone/>
            </a:pPr>
            <a:r>
              <a:rPr lang="tr-TR" sz="1600" dirty="0" smtClean="0"/>
              <a:t>Contribution: bağış, yardım</a:t>
            </a:r>
            <a:endParaRPr lang="en-US" sz="1600" dirty="0"/>
          </a:p>
          <a:p>
            <a:endParaRPr lang="en-US" sz="2000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20</a:t>
            </a:fld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Lessons from Chapter </a:t>
            </a:r>
            <a:r>
              <a:rPr lang="en-US" sz="2800" dirty="0" smtClean="0"/>
              <a:t>Thirteen</a:t>
            </a:r>
            <a:r>
              <a:rPr lang="tr-TR" sz="2800" dirty="0" smtClean="0"/>
              <a:t>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Ethics in Politics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898027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95536" y="2675467"/>
            <a:ext cx="8496943" cy="3450696"/>
          </a:xfrm>
        </p:spPr>
        <p:txBody>
          <a:bodyPr>
            <a:normAutofit/>
          </a:bodyPr>
          <a:lstStyle/>
          <a:p>
            <a:r>
              <a:rPr lang="en-US" sz="2000" b="1" dirty="0"/>
              <a:t>Lessons from Chapter </a:t>
            </a:r>
            <a:r>
              <a:rPr lang="en-US" sz="2000" b="1" dirty="0" smtClean="0"/>
              <a:t>Fourteen</a:t>
            </a:r>
            <a:r>
              <a:rPr lang="tr-TR" sz="2000" b="1" dirty="0" smtClean="0"/>
              <a:t>: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268288">
              <a:buNone/>
            </a:pPr>
            <a:r>
              <a:rPr lang="en-US" sz="2000" dirty="0" smtClean="0"/>
              <a:t>•</a:t>
            </a:r>
            <a:r>
              <a:rPr lang="en-US" sz="2000" dirty="0"/>
              <a:t>	In games, ethics supersedes rules; if it doesn't, then it's not a game.</a:t>
            </a:r>
          </a:p>
          <a:p>
            <a:pPr marL="0" indent="268288">
              <a:buNone/>
            </a:pPr>
            <a:r>
              <a:rPr lang="en-US" sz="2000" dirty="0"/>
              <a:t>•	Ethical behavior is its </a:t>
            </a:r>
            <a:r>
              <a:rPr lang="en-US" sz="2000" dirty="0" smtClean="0"/>
              <a:t>own </a:t>
            </a:r>
            <a:r>
              <a:rPr lang="tr-TR" sz="2000" dirty="0" smtClean="0"/>
              <a:t>reward</a:t>
            </a:r>
            <a:r>
              <a:rPr lang="en-US" sz="2000" dirty="0" smtClean="0"/>
              <a:t>. </a:t>
            </a:r>
            <a:r>
              <a:rPr lang="en-US" sz="2000" dirty="0"/>
              <a:t>Sometimes it brings victory </a:t>
            </a:r>
            <a:r>
              <a:rPr lang="en-US" sz="2000" dirty="0" smtClean="0"/>
              <a:t>and</a:t>
            </a:r>
            <a:r>
              <a:rPr lang="tr-TR" sz="2000" dirty="0" smtClean="0"/>
              <a:t> </a:t>
            </a:r>
            <a:br>
              <a:rPr lang="tr-TR" sz="2000" dirty="0" smtClean="0"/>
            </a:br>
            <a:r>
              <a:rPr lang="tr-TR" sz="2000" dirty="0" smtClean="0"/>
              <a:t>                 </a:t>
            </a:r>
            <a:r>
              <a:rPr lang="en-US" sz="2000" dirty="0" smtClean="0"/>
              <a:t>fame</a:t>
            </a:r>
            <a:r>
              <a:rPr lang="en-US" sz="2000" dirty="0"/>
              <a:t>, sometimes defeat and obscurity.</a:t>
            </a:r>
          </a:p>
          <a:p>
            <a:pPr marL="0" indent="268288">
              <a:buNone/>
            </a:pPr>
            <a:r>
              <a:rPr lang="en-US" sz="2000" dirty="0"/>
              <a:t>•	Winning isn't the only </a:t>
            </a:r>
            <a:r>
              <a:rPr lang="en-US" sz="2000" dirty="0" smtClean="0"/>
              <a:t>thing—ho</a:t>
            </a:r>
            <a:r>
              <a:rPr lang="tr-TR" sz="2000" dirty="0" smtClean="0"/>
              <a:t>w</a:t>
            </a:r>
            <a:r>
              <a:rPr lang="en-US" sz="2000" dirty="0" smtClean="0"/>
              <a:t> </a:t>
            </a:r>
            <a:r>
              <a:rPr lang="en-US" sz="2000" dirty="0"/>
              <a:t>you played the game is more 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>                 </a:t>
            </a:r>
            <a:r>
              <a:rPr lang="en-US" sz="2000" dirty="0" smtClean="0"/>
              <a:t>important</a:t>
            </a:r>
            <a:r>
              <a:rPr lang="en-US" sz="2000" dirty="0"/>
              <a:t>. </a:t>
            </a:r>
            <a:r>
              <a:rPr lang="en-US" sz="2000" dirty="0" smtClean="0"/>
              <a:t>If</a:t>
            </a:r>
            <a:r>
              <a:rPr lang="tr-TR" sz="2000" dirty="0" smtClean="0"/>
              <a:t> </a:t>
            </a:r>
            <a:r>
              <a:rPr lang="en-US" sz="2000" dirty="0" smtClean="0"/>
              <a:t>you </a:t>
            </a:r>
            <a:r>
              <a:rPr lang="en-US" sz="2000" dirty="0"/>
              <a:t>win unethically, you'll feel worse than </a:t>
            </a:r>
            <a:r>
              <a:rPr lang="en-US" sz="2000" dirty="0" smtClean="0"/>
              <a:t>if</a:t>
            </a:r>
            <a:r>
              <a:rPr lang="tr-TR" sz="2000" dirty="0" smtClean="0"/>
              <a:t> </a:t>
            </a:r>
            <a:r>
              <a:rPr lang="en-US" sz="2000" dirty="0" smtClean="0"/>
              <a:t>you lose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>                </a:t>
            </a:r>
            <a:r>
              <a:rPr lang="en-US" sz="2000" dirty="0" smtClean="0"/>
              <a:t> </a:t>
            </a:r>
            <a:r>
              <a:rPr lang="tr-TR" sz="2000" dirty="0" smtClean="0"/>
              <a:t>w</a:t>
            </a:r>
            <a:r>
              <a:rPr lang="en-US" sz="2000" dirty="0" smtClean="0"/>
              <a:t>ith </a:t>
            </a:r>
            <a:r>
              <a:rPr lang="en-US" sz="2000" dirty="0"/>
              <a:t>honor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0" indent="268288">
              <a:buNone/>
            </a:pPr>
            <a:endParaRPr lang="en-US" sz="2000" dirty="0"/>
          </a:p>
          <a:p>
            <a:pPr marL="0" indent="268288"/>
            <a:r>
              <a:rPr lang="tr-TR" sz="1600" dirty="0" smtClean="0"/>
              <a:t>Obscurity: </a:t>
            </a:r>
            <a:r>
              <a:rPr lang="en-US" sz="1600" dirty="0" smtClean="0"/>
              <a:t>The </a:t>
            </a:r>
            <a:r>
              <a:rPr lang="en-US" sz="1600" dirty="0"/>
              <a:t>quality or condition of being </a:t>
            </a:r>
            <a:r>
              <a:rPr lang="en-US" sz="1600" dirty="0" smtClean="0"/>
              <a:t>unknown</a:t>
            </a:r>
            <a:r>
              <a:rPr lang="tr-TR" sz="1600" dirty="0" smtClean="0"/>
              <a:t>; tanınmamış olmak</a:t>
            </a:r>
            <a:endParaRPr lang="en-US" sz="1600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21</a:t>
            </a:fld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Lessons from Chapter </a:t>
            </a:r>
            <a:r>
              <a:rPr lang="en-US" sz="2800" dirty="0" smtClean="0"/>
              <a:t>Fourteen</a:t>
            </a:r>
            <a:r>
              <a:rPr lang="tr-TR" sz="2800" dirty="0" smtClean="0"/>
              <a:t>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How You Play the Game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923704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95536" y="2675467"/>
            <a:ext cx="8424935" cy="3450696"/>
          </a:xfrm>
        </p:spPr>
        <p:txBody>
          <a:bodyPr>
            <a:normAutofit/>
          </a:bodyPr>
          <a:lstStyle/>
          <a:p>
            <a:r>
              <a:rPr lang="en-US" sz="2000" b="1" dirty="0"/>
              <a:t>Lessons from Chapter </a:t>
            </a:r>
            <a:r>
              <a:rPr lang="en-US" sz="2000" b="1" dirty="0" smtClean="0"/>
              <a:t>Fifteen</a:t>
            </a:r>
            <a:r>
              <a:rPr lang="tr-TR" sz="2000" dirty="0" smtClean="0"/>
              <a:t>:</a:t>
            </a:r>
            <a:endParaRPr lang="en-US" sz="2000" dirty="0"/>
          </a:p>
          <a:p>
            <a:pPr marL="0" indent="357188">
              <a:buNone/>
            </a:pPr>
            <a:r>
              <a:rPr lang="en-US" sz="2000" dirty="0" smtClean="0"/>
              <a:t>•</a:t>
            </a:r>
            <a:r>
              <a:rPr lang="en-US" sz="2000" dirty="0"/>
              <a:t>	Many leaders in business </a:t>
            </a:r>
            <a:r>
              <a:rPr lang="en-US" sz="2000" dirty="0" smtClean="0"/>
              <a:t>and</a:t>
            </a:r>
            <a:r>
              <a:rPr lang="tr-TR" sz="2000" dirty="0" smtClean="0"/>
              <a:t> </a:t>
            </a:r>
            <a:r>
              <a:rPr lang="en-US" sz="2000" dirty="0" smtClean="0"/>
              <a:t>finance </a:t>
            </a:r>
            <a:r>
              <a:rPr lang="en-US" sz="2000" dirty="0"/>
              <a:t>have been helping </a:t>
            </a:r>
            <a:r>
              <a:rPr lang="en-US" sz="2000" dirty="0" smtClean="0"/>
              <a:t>themselves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>                </a:t>
            </a:r>
            <a:r>
              <a:rPr lang="en-US" sz="2000" dirty="0" smtClean="0"/>
              <a:t> </a:t>
            </a:r>
            <a:r>
              <a:rPr lang="en-US" sz="2000" dirty="0"/>
              <a:t>to investors' money—some </a:t>
            </a:r>
            <a:r>
              <a:rPr lang="en-US" sz="2000" dirty="0" smtClean="0"/>
              <a:t>without</a:t>
            </a:r>
            <a:r>
              <a:rPr lang="tr-TR" sz="2000" dirty="0" smtClean="0"/>
              <a:t> </a:t>
            </a:r>
            <a:r>
              <a:rPr lang="en-US" sz="2000" dirty="0" smtClean="0"/>
              <a:t>penalty</a:t>
            </a:r>
            <a:r>
              <a:rPr lang="en-US" sz="2000" dirty="0"/>
              <a:t>.</a:t>
            </a:r>
          </a:p>
          <a:p>
            <a:pPr marL="0" indent="357188">
              <a:buNone/>
            </a:pPr>
            <a:r>
              <a:rPr lang="en-US" sz="2000" dirty="0"/>
              <a:t>•	That doesn't excuse anyone's following their examples and taking 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>                 </a:t>
            </a:r>
            <a:r>
              <a:rPr lang="en-US" sz="2000" dirty="0" smtClean="0"/>
              <a:t>things </a:t>
            </a:r>
            <a:r>
              <a:rPr lang="en-US" sz="2000" dirty="0"/>
              <a:t>large or small.</a:t>
            </a:r>
          </a:p>
          <a:p>
            <a:pPr marL="0" indent="357188">
              <a:buNone/>
            </a:pPr>
            <a:r>
              <a:rPr lang="en-US" sz="2000" dirty="0"/>
              <a:t>•	When it comes to other people's property, the simplest ethical rule 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>                  </a:t>
            </a:r>
            <a:r>
              <a:rPr lang="en-US" sz="2000" dirty="0" smtClean="0"/>
              <a:t>is</a:t>
            </a:r>
            <a:r>
              <a:rPr lang="en-US" sz="2000" dirty="0"/>
              <a:t>, "What's theirs is theirs. "</a:t>
            </a:r>
          </a:p>
          <a:p>
            <a:pPr marL="0" indent="357188">
              <a:buNone/>
            </a:pPr>
            <a:r>
              <a:rPr lang="en-US" sz="2000" dirty="0"/>
              <a:t>•	It's </a:t>
            </a:r>
            <a:r>
              <a:rPr lang="en-US" sz="2000" dirty="0" smtClean="0"/>
              <a:t>alright </a:t>
            </a:r>
            <a:r>
              <a:rPr lang="en-US" sz="2000" dirty="0"/>
              <a:t>to risk your money; it's not </a:t>
            </a:r>
            <a:r>
              <a:rPr lang="en-US" sz="2000" dirty="0" smtClean="0"/>
              <a:t>alright </a:t>
            </a:r>
            <a:r>
              <a:rPr lang="en-US" sz="2000" dirty="0"/>
              <a:t>to risk other people's. </a:t>
            </a:r>
          </a:p>
          <a:p>
            <a:endParaRPr lang="en-US" sz="2000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22</a:t>
            </a:fld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Lessons from Chapter </a:t>
            </a:r>
            <a:r>
              <a:rPr lang="en-US" sz="2800" dirty="0" smtClean="0"/>
              <a:t>Fifteen</a:t>
            </a:r>
            <a:r>
              <a:rPr lang="tr-TR" sz="2800" dirty="0" smtClean="0"/>
              <a:t>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Other People's Money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742312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251520" y="2675467"/>
            <a:ext cx="8640959" cy="3450696"/>
          </a:xfrm>
        </p:spPr>
        <p:txBody>
          <a:bodyPr/>
          <a:lstStyle/>
          <a:p>
            <a:r>
              <a:rPr lang="en-US" b="1" dirty="0"/>
              <a:t>Lessons from Chapter Sixteen </a:t>
            </a:r>
            <a:r>
              <a:rPr lang="tr-TR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357188">
              <a:buNone/>
            </a:pPr>
            <a:r>
              <a:rPr lang="en-US" sz="2000" dirty="0"/>
              <a:t>•	Be slow to believe the worst based on media accounts.</a:t>
            </a:r>
          </a:p>
          <a:p>
            <a:pPr marL="0" indent="357188">
              <a:buNone/>
            </a:pPr>
            <a:r>
              <a:rPr lang="en-US" sz="2000" dirty="0"/>
              <a:t>•	Many stories have more than one side—look for the other side.</a:t>
            </a:r>
          </a:p>
          <a:p>
            <a:pPr marL="0" indent="357188">
              <a:buNone/>
            </a:pPr>
            <a:r>
              <a:rPr lang="en-US" sz="2000" dirty="0"/>
              <a:t>•	</a:t>
            </a:r>
            <a:r>
              <a:rPr lang="en-US" sz="2000" i="1" dirty="0">
                <a:solidFill>
                  <a:srgbClr val="00B0F0"/>
                </a:solidFill>
              </a:rPr>
              <a:t>It's an ethical imperative to be informed about your community </a:t>
            </a:r>
            <a:r>
              <a:rPr lang="en-US" sz="2000" i="1" dirty="0" smtClean="0">
                <a:solidFill>
                  <a:srgbClr val="00B0F0"/>
                </a:solidFill>
              </a:rPr>
              <a:t>and</a:t>
            </a:r>
            <a:r>
              <a:rPr lang="tr-TR" sz="2000" i="1" dirty="0" smtClean="0">
                <a:solidFill>
                  <a:srgbClr val="00B0F0"/>
                </a:solidFill>
              </a:rPr>
              <a:t/>
            </a:r>
            <a:br>
              <a:rPr lang="tr-TR" sz="2000" i="1" dirty="0" smtClean="0">
                <a:solidFill>
                  <a:srgbClr val="00B0F0"/>
                </a:solidFill>
              </a:rPr>
            </a:br>
            <a:r>
              <a:rPr lang="tr-TR" sz="2000" i="1" dirty="0" smtClean="0">
                <a:solidFill>
                  <a:srgbClr val="00B0F0"/>
                </a:solidFill>
              </a:rPr>
              <a:t>                </a:t>
            </a:r>
            <a:r>
              <a:rPr lang="en-US" sz="2000" i="1" dirty="0" smtClean="0">
                <a:solidFill>
                  <a:srgbClr val="00B0F0"/>
                </a:solidFill>
              </a:rPr>
              <a:t> </a:t>
            </a:r>
            <a:r>
              <a:rPr lang="en-US" sz="2000" i="1" dirty="0">
                <a:solidFill>
                  <a:srgbClr val="00B0F0"/>
                </a:solidFill>
              </a:rPr>
              <a:t>country. </a:t>
            </a:r>
          </a:p>
          <a:p>
            <a:endParaRPr lang="en-US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23</a:t>
            </a:fld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Lessons from Chapter </a:t>
            </a:r>
            <a:r>
              <a:rPr lang="en-US" sz="2800" dirty="0" smtClean="0"/>
              <a:t>Sixteen</a:t>
            </a:r>
            <a:r>
              <a:rPr lang="tr-TR" sz="2800" dirty="0" smtClean="0"/>
              <a:t>:</a:t>
            </a:r>
            <a:r>
              <a:rPr lang="en-US" sz="2800" dirty="0" smtClean="0"/>
              <a:t> </a:t>
            </a:r>
            <a:r>
              <a:rPr lang="en-US" sz="2800" dirty="0"/>
              <a:t>Ethics and the Media</a:t>
            </a:r>
          </a:p>
        </p:txBody>
      </p:sp>
    </p:spTree>
    <p:extLst>
      <p:ext uri="{BB962C8B-B14F-4D97-AF65-F5344CB8AC3E}">
        <p14:creationId xmlns:p14="http://schemas.microsoft.com/office/powerpoint/2010/main" xmlns="" val="998875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23528" y="2675467"/>
            <a:ext cx="8496943" cy="3450696"/>
          </a:xfrm>
        </p:spPr>
        <p:txBody>
          <a:bodyPr>
            <a:normAutofit/>
          </a:bodyPr>
          <a:lstStyle/>
          <a:p>
            <a:r>
              <a:rPr lang="en-US" sz="2000" b="1" dirty="0"/>
              <a:t>Lessons from Chapter </a:t>
            </a:r>
            <a:r>
              <a:rPr lang="en-US" sz="2000" b="1" dirty="0" smtClean="0"/>
              <a:t>Seventeen</a:t>
            </a:r>
            <a:r>
              <a:rPr lang="tr-TR" sz="2000" dirty="0" smtClean="0"/>
              <a:t>:</a:t>
            </a:r>
            <a:endParaRPr lang="en-US" sz="2000" dirty="0"/>
          </a:p>
          <a:p>
            <a:pPr marL="0" indent="357188">
              <a:buNone/>
            </a:pPr>
            <a:r>
              <a:rPr lang="en-US" sz="2000" dirty="0" smtClean="0"/>
              <a:t>•</a:t>
            </a:r>
            <a:r>
              <a:rPr lang="en-US" sz="2000" dirty="0"/>
              <a:t>	Don't </a:t>
            </a:r>
            <a:r>
              <a:rPr lang="en-US" sz="2000" dirty="0" smtClean="0"/>
              <a:t>con</a:t>
            </a:r>
            <a:r>
              <a:rPr lang="tr-TR" sz="2000" dirty="0" smtClean="0"/>
              <a:t>f</a:t>
            </a:r>
            <a:r>
              <a:rPr lang="en-US" sz="2000" dirty="0" smtClean="0"/>
              <a:t>use </a:t>
            </a:r>
            <a:r>
              <a:rPr lang="tr-TR" sz="2000" dirty="0" smtClean="0"/>
              <a:t>difference</a:t>
            </a:r>
            <a:r>
              <a:rPr lang="en-US" sz="2000" dirty="0" smtClean="0"/>
              <a:t> </a:t>
            </a:r>
            <a:r>
              <a:rPr lang="en-US" sz="2000" dirty="0"/>
              <a:t>with danger.</a:t>
            </a:r>
          </a:p>
          <a:p>
            <a:pPr marL="0" indent="357188">
              <a:buNone/>
            </a:pPr>
            <a:r>
              <a:rPr lang="en-US" sz="2000" dirty="0"/>
              <a:t>•	Keep on the lookout for otherness creeping into your religious 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>                 </a:t>
            </a:r>
            <a:r>
              <a:rPr lang="en-US" sz="2000" dirty="0" smtClean="0"/>
              <a:t>practice</a:t>
            </a:r>
            <a:r>
              <a:rPr lang="en-US" sz="2000" dirty="0"/>
              <a:t>.</a:t>
            </a:r>
          </a:p>
          <a:p>
            <a:pPr marL="0" indent="357188">
              <a:buNone/>
            </a:pPr>
            <a:r>
              <a:rPr lang="en-US" sz="2000" dirty="0"/>
              <a:t>•	In the face of otherness, keep reminding yourself about your 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>                 </a:t>
            </a:r>
            <a:r>
              <a:rPr lang="en-US" sz="2000" dirty="0" smtClean="0"/>
              <a:t>sameness</a:t>
            </a:r>
            <a:r>
              <a:rPr lang="en-US" sz="2000" dirty="0"/>
              <a:t>.</a:t>
            </a:r>
          </a:p>
          <a:p>
            <a:pPr marL="0" indent="357188">
              <a:buNone/>
            </a:pPr>
            <a:r>
              <a:rPr lang="en-US" sz="2000" dirty="0"/>
              <a:t>•	Self-differentiate: don't </a:t>
            </a:r>
            <a:r>
              <a:rPr lang="en-US" sz="2000" dirty="0" smtClean="0"/>
              <a:t>let</a:t>
            </a:r>
            <a:r>
              <a:rPr lang="tr-TR" sz="2000" dirty="0" smtClean="0"/>
              <a:t> </a:t>
            </a:r>
            <a:r>
              <a:rPr lang="en-US" sz="2000" dirty="0" smtClean="0"/>
              <a:t>any </a:t>
            </a:r>
            <a:r>
              <a:rPr lang="en-US" sz="2000" dirty="0"/>
              <a:t>one </a:t>
            </a:r>
            <a:r>
              <a:rPr lang="en-US" sz="2000" dirty="0" smtClean="0"/>
              <a:t>or</a:t>
            </a:r>
            <a:r>
              <a:rPr lang="tr-TR" sz="2000" dirty="0" smtClean="0"/>
              <a:t> </a:t>
            </a:r>
            <a:r>
              <a:rPr lang="en-US" sz="2000" dirty="0" smtClean="0"/>
              <a:t>any</a:t>
            </a:r>
            <a:r>
              <a:rPr lang="tr-TR" sz="2000" dirty="0" smtClean="0"/>
              <a:t> </a:t>
            </a:r>
            <a:r>
              <a:rPr lang="en-US" sz="2000" dirty="0" smtClean="0"/>
              <a:t>group </a:t>
            </a:r>
            <a:r>
              <a:rPr lang="en-US" sz="2000" dirty="0"/>
              <a:t>override your inner 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>                 </a:t>
            </a:r>
            <a:r>
              <a:rPr lang="en-US" sz="2000" dirty="0" smtClean="0"/>
              <a:t>compass</a:t>
            </a:r>
            <a:r>
              <a:rPr lang="en-US" sz="2000" dirty="0"/>
              <a:t>. </a:t>
            </a:r>
          </a:p>
          <a:p>
            <a:r>
              <a:rPr lang="tr-TR" sz="1600" dirty="0" smtClean="0"/>
              <a:t>Clergy: Din ile ilgili</a:t>
            </a:r>
          </a:p>
          <a:p>
            <a:r>
              <a:rPr lang="tr-TR" sz="1600" dirty="0" smtClean="0"/>
              <a:t>Lookout: bekleme, gözetleme, kollama</a:t>
            </a:r>
            <a:endParaRPr lang="en-US" sz="1600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24</a:t>
            </a:fld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Lessons from Chapter Seventeen:</a:t>
            </a:r>
            <a:br>
              <a:rPr lang="en-US" sz="2800" dirty="0"/>
            </a:br>
            <a:r>
              <a:rPr lang="en-US" sz="2800" dirty="0"/>
              <a:t>Ethics and the Clergy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20153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95536" y="2675467"/>
            <a:ext cx="8496943" cy="3450696"/>
          </a:xfrm>
        </p:spPr>
        <p:txBody>
          <a:bodyPr/>
          <a:lstStyle/>
          <a:p>
            <a:r>
              <a:rPr lang="tr-TR" b="1" dirty="0" smtClean="0"/>
              <a:t>Law </a:t>
            </a:r>
            <a:r>
              <a:rPr lang="tr-TR" dirty="0" smtClean="0"/>
              <a:t>vs</a:t>
            </a:r>
            <a:r>
              <a:rPr lang="tr-TR" b="1" dirty="0" smtClean="0"/>
              <a:t> Ethics:</a:t>
            </a:r>
          </a:p>
          <a:p>
            <a:endParaRPr lang="tr-TR" b="1" dirty="0" smtClean="0"/>
          </a:p>
          <a:p>
            <a:pPr marL="0" indent="0">
              <a:buNone/>
            </a:pPr>
            <a:r>
              <a:rPr lang="tr-TR" b="1" dirty="0" smtClean="0"/>
              <a:t>Law</a:t>
            </a:r>
            <a:r>
              <a:rPr lang="tr-TR" dirty="0" smtClean="0"/>
              <a:t> requires obedience to the enforceable, </a:t>
            </a:r>
            <a:r>
              <a:rPr lang="tr-TR" b="1" dirty="0" smtClean="0"/>
              <a:t>while</a:t>
            </a:r>
            <a:r>
              <a:rPr lang="tr-TR" dirty="0" smtClean="0"/>
              <a:t> ethics requires obedience to the unenforceable. </a:t>
            </a:r>
            <a:r>
              <a:rPr lang="tr-TR" sz="1600" dirty="0" smtClean="0"/>
              <a:t>(Stone-Ukleja, p.10)</a:t>
            </a:r>
            <a:endParaRPr lang="en-US" sz="1600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73E87"/>
                </a:solidFill>
              </a:rPr>
              <a:t>BIL472 Ethics, Society and Profession/AKTAŞ/Spring </a:t>
            </a:r>
            <a:r>
              <a:rPr lang="tr-TR" dirty="0" smtClean="0">
                <a:solidFill>
                  <a:srgbClr val="073E87"/>
                </a:solidFill>
              </a:rPr>
              <a:t>2014</a:t>
            </a:r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3</a:t>
            </a:fld>
            <a:endParaRPr lang="en-US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22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ヒラギノ角ゴ Pro W3" pitchFamily="-48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ヒラギノ角ゴ Pro W3" pitchFamily="-48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ヒラギノ角ゴ Pro W3" pitchFamily="-48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ヒラギノ角ゴ Pro W3" pitchFamily="-48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ヒラギノ角ゴ Pro W3" pitchFamily="-48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-48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-48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-48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-48" charset="-128"/>
              </a:defRPr>
            </a:lvl9pPr>
          </a:lstStyle>
          <a:p>
            <a:r>
              <a:rPr lang="en-US" sz="1000" b="0" dirty="0" smtClean="0">
                <a:solidFill>
                  <a:prstClr val="black"/>
                </a:solidFill>
              </a:rPr>
              <a:t>1-</a:t>
            </a:r>
            <a:fld id="{3D02C5E7-AC1A-4373-B533-DB520A338B91}" type="slidenum">
              <a:rPr lang="en-US" sz="1000" b="0" smtClean="0">
                <a:solidFill>
                  <a:prstClr val="black"/>
                </a:solidFill>
              </a:rPr>
              <a:pPr/>
              <a:t>4</a:t>
            </a:fld>
            <a:endParaRPr lang="en-US" sz="1000" b="0" dirty="0" smtClean="0">
              <a:solidFill>
                <a:prstClr val="black"/>
              </a:solidFill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2067" y="2348880"/>
            <a:ext cx="7408333" cy="259228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Revolutionary discoveries are rare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Information technology has long history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Rate of technological change accelerating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Wrong question: “What will the computer do to us?”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Right question: “What will we make of the computer?”</a:t>
            </a:r>
            <a:r>
              <a:rPr lang="tr-TR" dirty="0" smtClean="0"/>
              <a:t> </a:t>
            </a:r>
            <a:r>
              <a:rPr lang="tr-TR" sz="1600" dirty="0" smtClean="0"/>
              <a:t>(Quin, p.65-67.)</a:t>
            </a:r>
            <a:endParaRPr lang="en-US" sz="1600" dirty="0" smtClean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395536" y="4797152"/>
            <a:ext cx="842493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dirty="0">
                <a:solidFill>
                  <a:srgbClr val="073E87"/>
                </a:solidFill>
                <a:ea typeface="+mj-ea"/>
                <a:cs typeface="+mj-cs"/>
              </a:rPr>
              <a:t>The following slides are prepared by the </a:t>
            </a:r>
            <a:r>
              <a:rPr lang="tr-TR" sz="3200" dirty="0" smtClean="0">
                <a:solidFill>
                  <a:srgbClr val="073E87"/>
                </a:solidFill>
                <a:ea typeface="+mj-ea"/>
                <a:cs typeface="+mj-cs"/>
              </a:rPr>
              <a:t>Instructor using </a:t>
            </a:r>
            <a:r>
              <a:rPr lang="tr-TR" sz="3200" dirty="0">
                <a:solidFill>
                  <a:srgbClr val="073E87"/>
                </a:solidFill>
                <a:ea typeface="+mj-ea"/>
                <a:cs typeface="+mj-cs"/>
              </a:rPr>
              <a:t>the material given by Stone and </a:t>
            </a:r>
            <a:r>
              <a:rPr lang="tr-TR" sz="3200" dirty="0" smtClean="0">
                <a:solidFill>
                  <a:srgbClr val="073E87"/>
                </a:solidFill>
                <a:ea typeface="+mj-ea"/>
                <a:cs typeface="+mj-cs"/>
              </a:rPr>
              <a:t>Ukleja.</a:t>
            </a:r>
            <a:r>
              <a:rPr lang="en-US" sz="3200" dirty="0">
                <a:solidFill>
                  <a:srgbClr val="073E87"/>
                </a:solidFill>
                <a:ea typeface="+mj-ea"/>
                <a:cs typeface="+mj-cs"/>
              </a:rPr>
              <a:t/>
            </a:r>
            <a:br>
              <a:rPr lang="en-US" sz="3200" dirty="0">
                <a:solidFill>
                  <a:srgbClr val="073E87"/>
                </a:solidFill>
                <a:ea typeface="+mj-ea"/>
                <a:cs typeface="+mj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74837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251520" y="1700808"/>
            <a:ext cx="8640959" cy="2880000"/>
          </a:xfrm>
        </p:spPr>
        <p:txBody>
          <a:bodyPr>
            <a:normAutofit fontScale="25000" lnSpcReduction="20000"/>
          </a:bodyPr>
          <a:lstStyle/>
          <a:p>
            <a:pPr marL="12700" indent="228600" algn="just">
              <a:lnSpc>
                <a:spcPct val="120000"/>
              </a:lnSpc>
              <a:spcBef>
                <a:spcPts val="1200"/>
              </a:spcBef>
              <a:spcAft>
                <a:spcPts val="180"/>
              </a:spcAft>
            </a:pPr>
            <a:r>
              <a:rPr lang="tr-TR" sz="7200" dirty="0" smtClean="0">
                <a:latin typeface="Book Antiqua"/>
                <a:ea typeface="Book Antiqua"/>
                <a:cs typeface="Book Antiqua"/>
              </a:rPr>
              <a:t>Ask Yourself:</a:t>
            </a:r>
            <a:endParaRPr lang="en-US" sz="7200" dirty="0">
              <a:latin typeface="Book Antiqua"/>
              <a:ea typeface="Book Antiqua"/>
              <a:cs typeface="Book Antiqua"/>
            </a:endParaRPr>
          </a:p>
          <a:p>
            <a:pPr marL="342900" lvl="0" indent="-342900">
              <a:lnSpc>
                <a:spcPct val="120000"/>
              </a:lnSpc>
              <a:spcBef>
                <a:spcPts val="1200"/>
              </a:spcBef>
              <a:buClr>
                <a:srgbClr val="000000"/>
              </a:buClr>
              <a:buSzPts val="1000"/>
              <a:buFont typeface="+mj-lt"/>
              <a:buAutoNum type="arabicPeriod"/>
              <a:tabLst>
                <a:tab pos="688975" algn="l"/>
              </a:tabLst>
            </a:pPr>
            <a:r>
              <a:rPr lang="tr-TR" sz="7200" dirty="0">
                <a:latin typeface="Book Antiqua"/>
                <a:ea typeface="Book Antiqua"/>
                <a:cs typeface="Book Antiqua"/>
              </a:rPr>
              <a:t>Is it good for my customers?</a:t>
            </a:r>
            <a:endParaRPr lang="en-US" sz="7200" dirty="0">
              <a:latin typeface="Book Antiqua"/>
              <a:ea typeface="Book Antiqua"/>
              <a:cs typeface="Book Antiqua"/>
            </a:endParaRPr>
          </a:p>
          <a:p>
            <a:pPr marL="342900" lvl="0" indent="-342900">
              <a:lnSpc>
                <a:spcPct val="120000"/>
              </a:lnSpc>
              <a:spcBef>
                <a:spcPts val="1200"/>
              </a:spcBef>
              <a:buClr>
                <a:srgbClr val="000000"/>
              </a:buClr>
              <a:buSzPts val="1000"/>
              <a:buFont typeface="+mj-lt"/>
              <a:buAutoNum type="arabicPeriod"/>
              <a:tabLst>
                <a:tab pos="701040" algn="l"/>
              </a:tabLst>
            </a:pPr>
            <a:r>
              <a:rPr lang="tr-TR" sz="7200" dirty="0">
                <a:latin typeface="Book Antiqua"/>
                <a:ea typeface="Book Antiqua"/>
                <a:cs typeface="Book Antiqua"/>
              </a:rPr>
              <a:t>Is it legal and ethical?</a:t>
            </a:r>
            <a:endParaRPr lang="en-US" sz="7200" dirty="0">
              <a:latin typeface="Book Antiqua"/>
              <a:ea typeface="Book Antiqua"/>
              <a:cs typeface="Book Antiqua"/>
            </a:endParaRPr>
          </a:p>
          <a:p>
            <a:pPr marL="342900" lvl="0" indent="-342900">
              <a:lnSpc>
                <a:spcPct val="120000"/>
              </a:lnSpc>
              <a:spcBef>
                <a:spcPts val="1200"/>
              </a:spcBef>
              <a:buClr>
                <a:srgbClr val="000000"/>
              </a:buClr>
              <a:buSzPts val="1000"/>
              <a:buFont typeface="+mj-lt"/>
              <a:buAutoNum type="arabicPeriod"/>
              <a:tabLst>
                <a:tab pos="701040" algn="l"/>
              </a:tabLst>
            </a:pPr>
            <a:r>
              <a:rPr lang="tr-TR" sz="7200" dirty="0">
                <a:latin typeface="Book Antiqua"/>
                <a:ea typeface="Book Antiqua"/>
                <a:cs typeface="Book Antiqua"/>
              </a:rPr>
              <a:t>Is it something I am </a:t>
            </a:r>
            <a:r>
              <a:rPr lang="tr-TR" sz="7200" dirty="0" smtClean="0">
                <a:latin typeface="Book Antiqua"/>
                <a:ea typeface="Book Antiqua"/>
                <a:cs typeface="Book Antiqua"/>
              </a:rPr>
              <a:t>willing </a:t>
            </a:r>
            <a:r>
              <a:rPr lang="tr-TR" sz="7200" dirty="0">
                <a:latin typeface="Book Antiqua"/>
                <a:ea typeface="Book Antiqua"/>
                <a:cs typeface="Book Antiqua"/>
              </a:rPr>
              <a:t>to be accountable for?</a:t>
            </a:r>
            <a:endParaRPr lang="en-US" sz="7200" dirty="0">
              <a:latin typeface="Book Antiqua"/>
              <a:ea typeface="Book Antiqua"/>
              <a:cs typeface="Book Antiqua"/>
            </a:endParaRPr>
          </a:p>
          <a:p>
            <a:pPr marL="342900" lvl="0" indent="-342900">
              <a:lnSpc>
                <a:spcPct val="120000"/>
              </a:lnSpc>
              <a:spcBef>
                <a:spcPts val="1200"/>
              </a:spcBef>
              <a:buClr>
                <a:srgbClr val="000000"/>
              </a:buClr>
              <a:buSzPts val="1000"/>
              <a:buFont typeface="+mj-lt"/>
              <a:buAutoNum type="arabicPeriod"/>
              <a:tabLst>
                <a:tab pos="704215" algn="l"/>
              </a:tabLst>
            </a:pPr>
            <a:r>
              <a:rPr lang="tr-TR" sz="7200" dirty="0">
                <a:latin typeface="Book Antiqua"/>
                <a:ea typeface="Book Antiqua"/>
                <a:cs typeface="Book Antiqua"/>
              </a:rPr>
              <a:t>Is it consistent with my agency's mission?</a:t>
            </a:r>
            <a:endParaRPr lang="en-US" sz="7200" dirty="0">
              <a:latin typeface="Book Antiqua"/>
              <a:ea typeface="Book Antiqua"/>
              <a:cs typeface="Book Antiqua"/>
            </a:endParaRPr>
          </a:p>
          <a:p>
            <a:pPr marL="342900" lvl="0" indent="-342900">
              <a:lnSpc>
                <a:spcPct val="120000"/>
              </a:lnSpc>
              <a:spcBef>
                <a:spcPts val="1200"/>
              </a:spcBef>
              <a:buClr>
                <a:srgbClr val="000000"/>
              </a:buClr>
              <a:buSzPts val="1000"/>
              <a:buFont typeface="+mj-lt"/>
              <a:buAutoNum type="arabicPeriod"/>
              <a:tabLst>
                <a:tab pos="688975" algn="l"/>
              </a:tabLst>
            </a:pPr>
            <a:r>
              <a:rPr lang="tr-TR" sz="7200" dirty="0">
                <a:latin typeface="Book Antiqua"/>
                <a:ea typeface="Book Antiqua"/>
                <a:cs typeface="Book Antiqua"/>
              </a:rPr>
              <a:t>Am I using my time </a:t>
            </a:r>
            <a:r>
              <a:rPr lang="tr-TR" sz="7200" dirty="0" smtClean="0">
                <a:latin typeface="Book Antiqua"/>
                <a:ea typeface="Book Antiqua"/>
                <a:cs typeface="Book Antiqua"/>
              </a:rPr>
              <a:t>wisely</a:t>
            </a:r>
            <a:r>
              <a:rPr lang="tr-TR" sz="7200" dirty="0">
                <a:latin typeface="Book Antiqua"/>
                <a:ea typeface="Book Antiqua"/>
                <a:cs typeface="Book Antiqua"/>
              </a:rPr>
              <a:t>?</a:t>
            </a:r>
            <a:endParaRPr lang="en-US" sz="7200" dirty="0">
              <a:latin typeface="Book Antiqua"/>
              <a:ea typeface="Book Antiqua"/>
              <a:cs typeface="Book Antiqua"/>
            </a:endParaRPr>
          </a:p>
          <a:p>
            <a:pPr marL="342900" lvl="0" indent="-342900">
              <a:lnSpc>
                <a:spcPct val="120000"/>
              </a:lnSpc>
              <a:spcBef>
                <a:spcPts val="1200"/>
              </a:spcBef>
              <a:buClr>
                <a:srgbClr val="000000"/>
              </a:buClr>
              <a:buSzPts val="1000"/>
              <a:buFont typeface="+mj-lt"/>
              <a:buAutoNum type="arabicPeriod"/>
              <a:tabLst>
                <a:tab pos="704215" algn="l"/>
              </a:tabLst>
            </a:pPr>
            <a:r>
              <a:rPr lang="tr-TR" sz="7200" dirty="0">
                <a:latin typeface="Book Antiqua"/>
                <a:ea typeface="Book Antiqua"/>
                <a:cs typeface="Book Antiqua"/>
              </a:rPr>
              <a:t>Is the answer </a:t>
            </a:r>
            <a:r>
              <a:rPr lang="tr-TR" sz="7200" dirty="0" smtClean="0">
                <a:latin typeface="Book Antiqua"/>
                <a:ea typeface="Book Antiqua"/>
                <a:cs typeface="Book Antiqua"/>
              </a:rPr>
              <a:t>yes </a:t>
            </a:r>
            <a:r>
              <a:rPr lang="tr-TR" sz="7200" dirty="0">
                <a:latin typeface="Book Antiqua"/>
                <a:ea typeface="Book Antiqua"/>
                <a:cs typeface="Book Antiqua"/>
              </a:rPr>
              <a:t>to </a:t>
            </a:r>
            <a:r>
              <a:rPr lang="tr-TR" sz="7200" dirty="0" smtClean="0">
                <a:latin typeface="Book Antiqua"/>
                <a:ea typeface="Book Antiqua"/>
                <a:cs typeface="Book Antiqua"/>
              </a:rPr>
              <a:t>all </a:t>
            </a:r>
            <a:r>
              <a:rPr lang="tr-TR" sz="7200" dirty="0">
                <a:latin typeface="Book Antiqua"/>
                <a:ea typeface="Book Antiqua"/>
                <a:cs typeface="Book Antiqua"/>
              </a:rPr>
              <a:t>of </a:t>
            </a:r>
            <a:r>
              <a:rPr lang="tr-TR" sz="7200" dirty="0" smtClean="0">
                <a:latin typeface="Book Antiqua"/>
                <a:ea typeface="Book Antiqua"/>
                <a:cs typeface="Book Antiqua"/>
              </a:rPr>
              <a:t>these </a:t>
            </a:r>
            <a:r>
              <a:rPr lang="tr-TR" sz="7200" dirty="0">
                <a:latin typeface="Book Antiqua"/>
                <a:ea typeface="Book Antiqua"/>
                <a:cs typeface="Book Antiqua"/>
              </a:rPr>
              <a:t>questions?</a:t>
            </a:r>
            <a:endParaRPr lang="en-US" sz="7200" dirty="0">
              <a:latin typeface="Book Antiqua"/>
              <a:ea typeface="Book Antiqua"/>
              <a:cs typeface="Book Antiqua"/>
            </a:endParaRPr>
          </a:p>
          <a:p>
            <a:pPr marL="927100" indent="-279400">
              <a:lnSpc>
                <a:spcPct val="120000"/>
              </a:lnSpc>
              <a:spcBef>
                <a:spcPts val="1200"/>
              </a:spcBef>
            </a:pPr>
            <a:r>
              <a:rPr lang="tr-TR" sz="7200" dirty="0" smtClean="0">
                <a:latin typeface="Book Antiqua"/>
                <a:ea typeface="Book Antiqua"/>
                <a:cs typeface="Book Antiqua"/>
              </a:rPr>
              <a:t>If so</a:t>
            </a:r>
            <a:r>
              <a:rPr lang="tr-TR" sz="7200" dirty="0">
                <a:latin typeface="Book Antiqua"/>
                <a:ea typeface="Book Antiqua"/>
                <a:cs typeface="Book Antiqua"/>
              </a:rPr>
              <a:t>, don't ask permission.</a:t>
            </a:r>
            <a:endParaRPr lang="en-US" sz="7200" dirty="0">
              <a:latin typeface="Book Antiqua"/>
              <a:ea typeface="Book Antiqua"/>
              <a:cs typeface="Book Antiqua"/>
            </a:endParaRPr>
          </a:p>
          <a:p>
            <a:pPr marL="893763" marR="368300" indent="-268288">
              <a:lnSpc>
                <a:spcPct val="120000"/>
              </a:lnSpc>
              <a:spcBef>
                <a:spcPts val="1200"/>
              </a:spcBef>
              <a:spcAft>
                <a:spcPts val="1070"/>
              </a:spcAft>
            </a:pPr>
            <a:r>
              <a:rPr lang="tr-TR" sz="7200" dirty="0">
                <a:latin typeface="Book Antiqua"/>
                <a:ea typeface="Book Antiqua"/>
                <a:cs typeface="Book Antiqua"/>
              </a:rPr>
              <a:t>You already have it. </a:t>
            </a:r>
            <a:r>
              <a:rPr lang="tr-TR" sz="7200" dirty="0" smtClean="0">
                <a:latin typeface="Book Antiqua"/>
                <a:ea typeface="Book Antiqua"/>
                <a:cs typeface="Book Antiqua"/>
              </a:rPr>
              <a:t>JUST  DO  </a:t>
            </a:r>
            <a:r>
              <a:rPr lang="tr-TR" sz="7200" dirty="0">
                <a:latin typeface="Book Antiqua"/>
                <a:ea typeface="Book Antiqua"/>
                <a:cs typeface="Book Antiqua"/>
              </a:rPr>
              <a:t>IT</a:t>
            </a:r>
            <a:r>
              <a:rPr lang="tr-TR" sz="7200" dirty="0" smtClean="0">
                <a:latin typeface="Book Antiqua"/>
                <a:ea typeface="Book Antiqua"/>
                <a:cs typeface="Book Antiqua"/>
              </a:rPr>
              <a:t>!</a:t>
            </a:r>
            <a:br>
              <a:rPr lang="tr-TR" sz="7200" dirty="0" smtClean="0">
                <a:latin typeface="Book Antiqua"/>
                <a:ea typeface="Book Antiqua"/>
                <a:cs typeface="Book Antiqua"/>
              </a:rPr>
            </a:br>
            <a:r>
              <a:rPr lang="tr-TR" sz="7200" dirty="0" smtClean="0">
                <a:latin typeface="Book Antiqua"/>
                <a:ea typeface="Book Antiqua"/>
                <a:cs typeface="Book Antiqua"/>
              </a:rPr>
              <a:t> </a:t>
            </a:r>
            <a:r>
              <a:rPr lang="tr-TR" sz="7200" dirty="0">
                <a:latin typeface="Book Antiqua"/>
                <a:ea typeface="Book Antiqua"/>
                <a:cs typeface="Book Antiqua"/>
              </a:rPr>
              <a:t>(signed) Dick Riley Secretary of Education</a:t>
            </a:r>
            <a:endParaRPr lang="en-US" sz="7200" dirty="0">
              <a:latin typeface="Book Antiqua"/>
              <a:ea typeface="Book Antiqua"/>
              <a:cs typeface="Book Antiqua"/>
            </a:endParaRPr>
          </a:p>
          <a:p>
            <a:endParaRPr lang="en-US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5</a:t>
            </a:fld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5" name="Başlık 4"/>
          <p:cNvSpPr>
            <a:spLocks noGrp="1"/>
          </p:cNvSpPr>
          <p:nvPr>
            <p:ph type="title"/>
          </p:nvPr>
        </p:nvSpPr>
        <p:spPr>
          <a:xfrm>
            <a:off x="457200" y="520088"/>
            <a:ext cx="8229600" cy="1252728"/>
          </a:xfrm>
        </p:spPr>
        <p:txBody>
          <a:bodyPr>
            <a:noAutofit/>
          </a:bodyPr>
          <a:lstStyle/>
          <a:p>
            <a:pPr marL="12700" marR="12700" lvl="0">
              <a:lnSpc>
                <a:spcPct val="120000"/>
              </a:lnSpc>
              <a:spcBef>
                <a:spcPct val="20000"/>
              </a:spcBef>
              <a:spcAft>
                <a:spcPts val="855"/>
              </a:spcAft>
            </a:pPr>
            <a:r>
              <a:rPr lang="tr-TR" sz="3200" dirty="0">
                <a:solidFill>
                  <a:srgbClr val="073E87"/>
                </a:solidFill>
                <a:latin typeface="Book Antiqua"/>
                <a:ea typeface="Book Antiqua"/>
                <a:cs typeface="Book Antiqua"/>
              </a:rPr>
              <a:t>The "permission slip" issued by former Secretary of Education Dick Riley.</a:t>
            </a:r>
            <a:r>
              <a:rPr lang="en-US" sz="3200" dirty="0">
                <a:solidFill>
                  <a:srgbClr val="073E87"/>
                </a:solidFill>
                <a:latin typeface="Book Antiqua"/>
                <a:ea typeface="Book Antiqua"/>
                <a:cs typeface="Book Antiqua"/>
              </a:rPr>
              <a:t/>
            </a:r>
            <a:br>
              <a:rPr lang="en-US" sz="3200" dirty="0">
                <a:solidFill>
                  <a:srgbClr val="073E87"/>
                </a:solidFill>
                <a:latin typeface="Book Antiqua"/>
                <a:ea typeface="Book Antiqua"/>
                <a:cs typeface="Book Antiqua"/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5956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107504" y="1988840"/>
            <a:ext cx="8784975" cy="3816424"/>
          </a:xfrm>
        </p:spPr>
        <p:txBody>
          <a:bodyPr>
            <a:normAutofit fontScale="25000" lnSpcReduction="20000"/>
          </a:bodyPr>
          <a:lstStyle/>
          <a:p>
            <a:pPr marL="12700" indent="241300" algn="just">
              <a:lnSpc>
                <a:spcPts val="1870"/>
              </a:lnSpc>
              <a:spcBef>
                <a:spcPts val="1200"/>
              </a:spcBef>
              <a:spcAft>
                <a:spcPts val="200"/>
              </a:spcAft>
            </a:pPr>
            <a:r>
              <a:rPr lang="tr-TR" sz="8000" dirty="0" smtClean="0">
                <a:latin typeface="Book Antiqua"/>
                <a:ea typeface="Book Antiqua"/>
                <a:cs typeface="Book Antiqua"/>
              </a:rPr>
              <a:t>When </a:t>
            </a:r>
            <a:r>
              <a:rPr lang="tr-TR" sz="8000" dirty="0">
                <a:latin typeface="Book Antiqua"/>
                <a:ea typeface="Book Antiqua"/>
                <a:cs typeface="Book Antiqua"/>
              </a:rPr>
              <a:t>In Doubt, Ask Yourself...</a:t>
            </a:r>
            <a:endParaRPr lang="en-US" sz="8000" dirty="0">
              <a:latin typeface="Book Antiqua"/>
              <a:ea typeface="Book Antiqua"/>
              <a:cs typeface="Book Antiqua"/>
            </a:endParaRPr>
          </a:p>
          <a:p>
            <a:pPr marL="742950" lvl="1" indent="-285750">
              <a:lnSpc>
                <a:spcPts val="2375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+mj-lt"/>
              <a:buAutoNum type="arabicPeriod"/>
              <a:tabLst>
                <a:tab pos="692150" algn="l"/>
              </a:tabLst>
            </a:pPr>
            <a:r>
              <a:rPr lang="tr-TR" sz="8000" dirty="0">
                <a:latin typeface="Book Antiqua"/>
                <a:ea typeface="Book Antiqua"/>
                <a:cs typeface="Book Antiqua"/>
              </a:rPr>
              <a:t>Are my actions legal?</a:t>
            </a:r>
            <a:endParaRPr lang="en-US" sz="8000" dirty="0">
              <a:latin typeface="Book Antiqua"/>
              <a:ea typeface="Book Antiqua"/>
              <a:cs typeface="Book Antiqua"/>
            </a:endParaRPr>
          </a:p>
          <a:p>
            <a:pPr marL="742950" lvl="1" indent="-285750">
              <a:lnSpc>
                <a:spcPts val="2375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+mj-lt"/>
              <a:buAutoNum type="arabicPeriod"/>
              <a:tabLst>
                <a:tab pos="704850" algn="l"/>
              </a:tabLst>
            </a:pPr>
            <a:r>
              <a:rPr lang="tr-TR" sz="8000" dirty="0">
                <a:latin typeface="Book Antiqua"/>
                <a:ea typeface="Book Antiqua"/>
                <a:cs typeface="Book Antiqua"/>
              </a:rPr>
              <a:t>Am I </a:t>
            </a:r>
            <a:r>
              <a:rPr lang="tr-TR" sz="8000" dirty="0" smtClean="0">
                <a:latin typeface="Book Antiqua"/>
                <a:ea typeface="Book Antiqua"/>
                <a:cs typeface="Book Antiqua"/>
              </a:rPr>
              <a:t>being fair </a:t>
            </a:r>
            <a:r>
              <a:rPr lang="tr-TR" sz="8000" dirty="0">
                <a:latin typeface="Book Antiqua"/>
                <a:ea typeface="Book Antiqua"/>
                <a:cs typeface="Book Antiqua"/>
              </a:rPr>
              <a:t>and honest?</a:t>
            </a:r>
            <a:endParaRPr lang="en-US" sz="8000" dirty="0">
              <a:latin typeface="Book Antiqua"/>
              <a:ea typeface="Book Antiqua"/>
              <a:cs typeface="Book Antiqua"/>
            </a:endParaRPr>
          </a:p>
          <a:p>
            <a:pPr marL="742950" lvl="1" indent="-285750">
              <a:lnSpc>
                <a:spcPts val="2375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+mj-lt"/>
              <a:buAutoNum type="arabicPeriod"/>
              <a:tabLst>
                <a:tab pos="728980" algn="l"/>
              </a:tabLst>
            </a:pPr>
            <a:r>
              <a:rPr lang="tr-TR" sz="8000" dirty="0">
                <a:latin typeface="Book Antiqua"/>
                <a:ea typeface="Book Antiqua"/>
                <a:cs typeface="Book Antiqua"/>
              </a:rPr>
              <a:t>Will my action stand the test of time?</a:t>
            </a:r>
            <a:endParaRPr lang="en-US" sz="8000" dirty="0">
              <a:latin typeface="Book Antiqua"/>
              <a:ea typeface="Book Antiqua"/>
              <a:cs typeface="Book Antiqua"/>
            </a:endParaRPr>
          </a:p>
          <a:p>
            <a:pPr marL="742950" lvl="1" indent="-285750">
              <a:lnSpc>
                <a:spcPts val="2375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+mj-lt"/>
              <a:buAutoNum type="arabicPeriod"/>
              <a:tabLst>
                <a:tab pos="713740" algn="l"/>
              </a:tabLst>
            </a:pPr>
            <a:r>
              <a:rPr lang="tr-TR" sz="8000" dirty="0">
                <a:latin typeface="Book Antiqua"/>
                <a:ea typeface="Book Antiqua"/>
                <a:cs typeface="Book Antiqua"/>
              </a:rPr>
              <a:t>How will </a:t>
            </a:r>
            <a:r>
              <a:rPr lang="tr-TR" sz="8000" dirty="0" smtClean="0">
                <a:latin typeface="Book Antiqua"/>
                <a:ea typeface="Book Antiqua"/>
                <a:cs typeface="Book Antiqua"/>
              </a:rPr>
              <a:t>I feel </a:t>
            </a:r>
            <a:r>
              <a:rPr lang="tr-TR" sz="8000" dirty="0">
                <a:latin typeface="Book Antiqua"/>
                <a:ea typeface="Book Antiqua"/>
                <a:cs typeface="Book Antiqua"/>
              </a:rPr>
              <a:t>about myself afterwards?</a:t>
            </a:r>
            <a:endParaRPr lang="en-US" sz="8000" dirty="0">
              <a:latin typeface="Book Antiqua"/>
              <a:ea typeface="Book Antiqua"/>
              <a:cs typeface="Book Antiqua"/>
            </a:endParaRPr>
          </a:p>
          <a:p>
            <a:pPr marL="742950" lvl="1" indent="-285750">
              <a:lnSpc>
                <a:spcPts val="2375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+mj-lt"/>
              <a:buAutoNum type="arabicPeriod"/>
            </a:pPr>
            <a:r>
              <a:rPr lang="tr-TR" sz="8000" dirty="0" smtClean="0">
                <a:latin typeface="Book Antiqua"/>
                <a:ea typeface="Book Antiqua"/>
                <a:cs typeface="Book Antiqua"/>
              </a:rPr>
              <a:t>How </a:t>
            </a:r>
            <a:r>
              <a:rPr lang="tr-TR" sz="8000" dirty="0">
                <a:latin typeface="Book Antiqua"/>
                <a:ea typeface="Book Antiqua"/>
                <a:cs typeface="Book Antiqua"/>
              </a:rPr>
              <a:t>will it look in the newspaper?</a:t>
            </a:r>
            <a:endParaRPr lang="en-US" sz="8000" dirty="0">
              <a:latin typeface="Book Antiqua"/>
              <a:ea typeface="Book Antiqua"/>
              <a:cs typeface="Book Antiqua"/>
            </a:endParaRPr>
          </a:p>
          <a:p>
            <a:pPr marL="742950" lvl="1" indent="-285750">
              <a:lnSpc>
                <a:spcPts val="2375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+mj-lt"/>
              <a:buAutoNum type="arabicPeriod"/>
              <a:tabLst>
                <a:tab pos="728980" algn="l"/>
              </a:tabLst>
            </a:pPr>
            <a:r>
              <a:rPr lang="tr-TR" sz="8000" dirty="0">
                <a:latin typeface="Book Antiqua"/>
                <a:ea typeface="Book Antiqua"/>
                <a:cs typeface="Book Antiqua"/>
              </a:rPr>
              <a:t>Will I sleep </a:t>
            </a:r>
            <a:r>
              <a:rPr lang="tr-TR" sz="8000" dirty="0" smtClean="0">
                <a:latin typeface="Book Antiqua"/>
                <a:ea typeface="Book Antiqua"/>
                <a:cs typeface="Book Antiqua"/>
              </a:rPr>
              <a:t>soundly </a:t>
            </a:r>
            <a:r>
              <a:rPr lang="tr-TR" sz="8000" dirty="0">
                <a:latin typeface="Book Antiqua"/>
                <a:ea typeface="Book Antiqua"/>
                <a:cs typeface="Book Antiqua"/>
              </a:rPr>
              <a:t>tonight?</a:t>
            </a:r>
            <a:endParaRPr lang="en-US" sz="8000" dirty="0">
              <a:latin typeface="Book Antiqua"/>
              <a:ea typeface="Book Antiqua"/>
              <a:cs typeface="Book Antiqua"/>
            </a:endParaRPr>
          </a:p>
          <a:p>
            <a:pPr marL="742950" lvl="1" indent="-285750">
              <a:lnSpc>
                <a:spcPts val="2375"/>
              </a:lnSpc>
              <a:spcBef>
                <a:spcPts val="600"/>
              </a:spcBef>
              <a:spcAft>
                <a:spcPts val="1370"/>
              </a:spcAft>
              <a:buClr>
                <a:srgbClr val="000000"/>
              </a:buClr>
              <a:buSzPts val="950"/>
              <a:buFont typeface="+mj-lt"/>
              <a:buAutoNum type="arabicPeriod"/>
              <a:tabLst>
                <a:tab pos="732155" algn="l"/>
              </a:tabLst>
            </a:pPr>
            <a:r>
              <a:rPr lang="tr-TR" sz="8000" dirty="0">
                <a:latin typeface="Book Antiqua"/>
                <a:ea typeface="Book Antiqua"/>
                <a:cs typeface="Book Antiqua"/>
              </a:rPr>
              <a:t>What would I </a:t>
            </a:r>
            <a:r>
              <a:rPr lang="tr-TR" sz="8000" dirty="0" smtClean="0">
                <a:latin typeface="Book Antiqua"/>
                <a:ea typeface="Book Antiqua"/>
                <a:cs typeface="Book Antiqua"/>
              </a:rPr>
              <a:t>tell </a:t>
            </a:r>
            <a:r>
              <a:rPr lang="tr-TR" sz="8000" dirty="0">
                <a:latin typeface="Book Antiqua"/>
                <a:ea typeface="Book Antiqua"/>
                <a:cs typeface="Book Antiqua"/>
              </a:rPr>
              <a:t>my child to do?</a:t>
            </a:r>
            <a:endParaRPr lang="en-US" sz="8000" dirty="0">
              <a:latin typeface="Book Antiqua"/>
              <a:ea typeface="Book Antiqua"/>
              <a:cs typeface="Book Antiqua"/>
            </a:endParaRPr>
          </a:p>
          <a:p>
            <a:pPr marL="12700" marR="25400" indent="241300" algn="just">
              <a:lnSpc>
                <a:spcPts val="1415"/>
              </a:lnSpc>
              <a:spcBef>
                <a:spcPts val="1200"/>
              </a:spcBef>
              <a:spcAft>
                <a:spcPts val="0"/>
              </a:spcAft>
            </a:pPr>
            <a:r>
              <a:rPr lang="tr-TR" sz="7200" b="1" i="1" dirty="0" smtClean="0">
                <a:latin typeface="Book Antiqua"/>
                <a:ea typeface="Book Antiqua"/>
                <a:cs typeface="Book Antiqua"/>
              </a:rPr>
              <a:t>If you </a:t>
            </a:r>
            <a:r>
              <a:rPr lang="tr-TR" sz="7200" b="1" i="1" dirty="0">
                <a:latin typeface="Book Antiqua"/>
                <a:ea typeface="Book Antiqua"/>
                <a:cs typeface="Book Antiqua"/>
              </a:rPr>
              <a:t>are </a:t>
            </a:r>
            <a:r>
              <a:rPr lang="tr-TR" sz="7200" b="1" i="1" dirty="0" smtClean="0">
                <a:latin typeface="Book Antiqua"/>
                <a:ea typeface="Book Antiqua"/>
                <a:cs typeface="Book Antiqua"/>
              </a:rPr>
              <a:t>still </a:t>
            </a:r>
            <a:r>
              <a:rPr lang="tr-TR" sz="7200" b="1" i="1" dirty="0">
                <a:latin typeface="Book Antiqua"/>
                <a:ea typeface="Book Antiqua"/>
                <a:cs typeface="Book Antiqua"/>
              </a:rPr>
              <a:t>not sure </a:t>
            </a:r>
            <a:r>
              <a:rPr lang="tr-TR" sz="7200" b="1" i="1" dirty="0" smtClean="0">
                <a:latin typeface="Book Antiqua"/>
                <a:ea typeface="Book Antiqua"/>
                <a:cs typeface="Book Antiqua"/>
              </a:rPr>
              <a:t>what </a:t>
            </a:r>
            <a:r>
              <a:rPr lang="tr-TR" sz="7200" b="1" i="1" dirty="0">
                <a:latin typeface="Book Antiqua"/>
                <a:ea typeface="Book Antiqua"/>
                <a:cs typeface="Book Antiqua"/>
              </a:rPr>
              <a:t>to do, ask ... and keep asking </a:t>
            </a:r>
            <a:r>
              <a:rPr lang="tr-TR" sz="7200" b="1" i="1" dirty="0" smtClean="0">
                <a:latin typeface="Book Antiqua"/>
                <a:ea typeface="Book Antiqua"/>
                <a:cs typeface="Book Antiqua"/>
              </a:rPr>
              <a:t>until</a:t>
            </a:r>
          </a:p>
          <a:p>
            <a:pPr marL="12700" marR="25400" indent="0" algn="just">
              <a:lnSpc>
                <a:spcPts val="141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-TR" sz="7200" b="1" i="1" dirty="0">
                <a:latin typeface="Book Antiqua"/>
                <a:ea typeface="Book Antiqua"/>
                <a:cs typeface="Book Antiqua"/>
              </a:rPr>
              <a:t> </a:t>
            </a:r>
            <a:r>
              <a:rPr lang="tr-TR" sz="7200" b="1" i="1" dirty="0" smtClean="0">
                <a:latin typeface="Book Antiqua"/>
                <a:ea typeface="Book Antiqua"/>
                <a:cs typeface="Book Antiqua"/>
              </a:rPr>
              <a:t>    you </a:t>
            </a:r>
            <a:r>
              <a:rPr lang="tr-TR" sz="7200" b="1" i="1" dirty="0">
                <a:latin typeface="Book Antiqua"/>
                <a:ea typeface="Book Antiqua"/>
                <a:cs typeface="Book Antiqua"/>
              </a:rPr>
              <a:t>are certain you are doing the right thing.</a:t>
            </a:r>
            <a:endParaRPr lang="en-US" sz="7200" b="1" i="1" dirty="0">
              <a:latin typeface="Book Antiqua"/>
              <a:ea typeface="Book Antiqua"/>
              <a:cs typeface="Book Antiqua"/>
            </a:endParaRPr>
          </a:p>
          <a:p>
            <a:endParaRPr lang="en-US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6</a:t>
            </a:fld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 lvl="0">
              <a:lnSpc>
                <a:spcPts val="1870"/>
              </a:lnSpc>
              <a:spcBef>
                <a:spcPts val="1200"/>
              </a:spcBef>
            </a:pPr>
            <a:r>
              <a:rPr lang="tr-TR" sz="3200" dirty="0">
                <a:solidFill>
                  <a:srgbClr val="073E87"/>
                </a:solidFill>
                <a:latin typeface="Book Antiqua"/>
                <a:ea typeface="Book Antiqua"/>
                <a:cs typeface="Book Antiqua"/>
              </a:rPr>
              <a:t>Lockheed Martin Corporation:    Quick Quiz</a:t>
            </a:r>
            <a:r>
              <a:rPr lang="en-US" sz="3200" dirty="0">
                <a:solidFill>
                  <a:srgbClr val="073E87"/>
                </a:solidFill>
                <a:latin typeface="Book Antiqua"/>
                <a:ea typeface="Book Antiqua"/>
                <a:cs typeface="Book Antiqua"/>
              </a:rPr>
              <a:t/>
            </a:r>
            <a:br>
              <a:rPr lang="en-US" sz="3200" dirty="0">
                <a:solidFill>
                  <a:srgbClr val="073E87"/>
                </a:solidFill>
                <a:latin typeface="Book Antiqua"/>
                <a:ea typeface="Book Antiqua"/>
                <a:cs typeface="Book Antiqua"/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4285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107504" y="2675467"/>
            <a:ext cx="8856983" cy="3450696"/>
          </a:xfrm>
        </p:spPr>
        <p:txBody>
          <a:bodyPr/>
          <a:lstStyle/>
          <a:p>
            <a:pPr marL="330200" marR="520700" indent="-279400">
              <a:lnSpc>
                <a:spcPts val="1465"/>
              </a:lnSpc>
              <a:spcBef>
                <a:spcPts val="1200"/>
              </a:spcBef>
            </a:pPr>
            <a:r>
              <a:rPr lang="tr-TR" b="1" dirty="0">
                <a:latin typeface="Book Antiqua"/>
                <a:ea typeface="Book Antiqua"/>
                <a:cs typeface="Book Antiqua"/>
              </a:rPr>
              <a:t>Lessons from Chapter One </a:t>
            </a:r>
            <a:r>
              <a:rPr lang="tr-TR" dirty="0" smtClean="0">
                <a:latin typeface="Book Antiqua"/>
                <a:ea typeface="Book Antiqua"/>
                <a:cs typeface="Book Antiqua"/>
              </a:rPr>
              <a:t>:</a:t>
            </a:r>
          </a:p>
          <a:p>
            <a:pPr marL="330200" marR="520700" indent="-279400">
              <a:lnSpc>
                <a:spcPts val="1465"/>
              </a:lnSpc>
              <a:spcBef>
                <a:spcPts val="1200"/>
              </a:spcBef>
            </a:pPr>
            <a:endParaRPr lang="en-US" dirty="0">
              <a:latin typeface="Book Antiqua"/>
              <a:ea typeface="Book Antiqua"/>
              <a:cs typeface="Book Antiqua"/>
            </a:endParaRPr>
          </a:p>
          <a:p>
            <a:pPr marL="685800" indent="-342900">
              <a:lnSpc>
                <a:spcPts val="1000"/>
              </a:lnSpc>
              <a:spcBef>
                <a:spcPts val="1200"/>
              </a:spcBef>
              <a:spcAft>
                <a:spcPts val="775"/>
              </a:spcAft>
              <a:buClr>
                <a:srgbClr val="000000"/>
              </a:buClr>
              <a:buSzPts val="1000"/>
              <a:buFont typeface="Arial" pitchFamily="34" charset="0"/>
              <a:buChar char="•"/>
              <a:tabLst>
                <a:tab pos="552450" algn="l"/>
              </a:tabLst>
            </a:pPr>
            <a:r>
              <a:rPr lang="tr-TR" dirty="0">
                <a:latin typeface="Book Antiqua"/>
                <a:ea typeface="Book Antiqua"/>
                <a:cs typeface="Book Antiqua"/>
              </a:rPr>
              <a:t>Look for the ethical issues behind every controversy.</a:t>
            </a:r>
            <a:endParaRPr lang="en-US" dirty="0">
              <a:latin typeface="Book Antiqua"/>
              <a:ea typeface="Book Antiqua"/>
              <a:cs typeface="Book Antiqua"/>
            </a:endParaRPr>
          </a:p>
          <a:p>
            <a:pPr marL="685800" marR="203200" indent="-342900">
              <a:lnSpc>
                <a:spcPts val="1390"/>
              </a:lnSpc>
              <a:spcBef>
                <a:spcPts val="1200"/>
              </a:spcBef>
              <a:spcAft>
                <a:spcPts val="560"/>
              </a:spcAft>
              <a:buClr>
                <a:srgbClr val="000000"/>
              </a:buClr>
              <a:buSzPts val="1000"/>
              <a:buFont typeface="Arial" pitchFamily="34" charset="0"/>
              <a:buChar char="•"/>
              <a:tabLst>
                <a:tab pos="552450" algn="l"/>
              </a:tabLst>
            </a:pPr>
            <a:r>
              <a:rPr lang="tr-TR" dirty="0">
                <a:latin typeface="Book Antiqua"/>
                <a:ea typeface="Book Antiqua"/>
                <a:cs typeface="Book Antiqua"/>
              </a:rPr>
              <a:t>Don't assume behavior is </a:t>
            </a:r>
            <a:r>
              <a:rPr lang="tr-TR" dirty="0" smtClean="0">
                <a:latin typeface="Book Antiqua"/>
                <a:ea typeface="Book Antiqua"/>
                <a:cs typeface="Book Antiqua"/>
              </a:rPr>
              <a:t>right just </a:t>
            </a:r>
            <a:r>
              <a:rPr lang="tr-TR" dirty="0">
                <a:latin typeface="Book Antiqua"/>
                <a:ea typeface="Book Antiqua"/>
                <a:cs typeface="Book Antiqua"/>
              </a:rPr>
              <a:t>because </a:t>
            </a:r>
            <a:r>
              <a:rPr lang="tr-TR" dirty="0" smtClean="0">
                <a:latin typeface="Book Antiqua"/>
                <a:ea typeface="Book Antiqua"/>
                <a:cs typeface="Book Antiqua"/>
              </a:rPr>
              <a:t>it follows the</a:t>
            </a:r>
          </a:p>
          <a:p>
            <a:pPr marL="342900" marR="203200" indent="0">
              <a:lnSpc>
                <a:spcPts val="1390"/>
              </a:lnSpc>
              <a:spcBef>
                <a:spcPts val="1200"/>
              </a:spcBef>
              <a:spcAft>
                <a:spcPts val="560"/>
              </a:spcAft>
              <a:buClr>
                <a:srgbClr val="000000"/>
              </a:buClr>
              <a:buSzPts val="1000"/>
              <a:buNone/>
              <a:tabLst>
                <a:tab pos="552450" algn="l"/>
              </a:tabLst>
            </a:pPr>
            <a:r>
              <a:rPr lang="tr-TR" dirty="0">
                <a:latin typeface="Book Antiqua"/>
                <a:ea typeface="Book Antiqua"/>
                <a:cs typeface="Book Antiqua"/>
              </a:rPr>
              <a:t> </a:t>
            </a:r>
            <a:r>
              <a:rPr lang="tr-TR" dirty="0" smtClean="0">
                <a:latin typeface="Book Antiqua"/>
                <a:ea typeface="Book Antiqua"/>
                <a:cs typeface="Book Antiqua"/>
              </a:rPr>
              <a:t>    </a:t>
            </a:r>
            <a:r>
              <a:rPr lang="tr-TR" dirty="0">
                <a:latin typeface="Book Antiqua"/>
                <a:ea typeface="Book Antiqua"/>
                <a:cs typeface="Book Antiqua"/>
              </a:rPr>
              <a:t>law or the rules.</a:t>
            </a:r>
            <a:endParaRPr lang="en-US" dirty="0">
              <a:latin typeface="Book Antiqua"/>
              <a:ea typeface="Book Antiqua"/>
              <a:cs typeface="Book Antiqua"/>
            </a:endParaRPr>
          </a:p>
          <a:p>
            <a:pPr marL="685800" marR="203200" indent="-342900">
              <a:lnSpc>
                <a:spcPts val="1440"/>
              </a:lnSpc>
              <a:spcBef>
                <a:spcPts val="1200"/>
              </a:spcBef>
              <a:buClr>
                <a:srgbClr val="000000"/>
              </a:buClr>
              <a:buSzPts val="1000"/>
              <a:buFont typeface="Arial" pitchFamily="34" charset="0"/>
              <a:buChar char="•"/>
              <a:tabLst>
                <a:tab pos="555625" algn="l"/>
              </a:tabLst>
            </a:pPr>
            <a:r>
              <a:rPr lang="tr-TR" dirty="0">
                <a:latin typeface="Book Antiqua"/>
                <a:ea typeface="Book Antiqua"/>
                <a:cs typeface="Book Antiqua"/>
              </a:rPr>
              <a:t>Become a teacher of ethics (and a student) at home, </a:t>
            </a:r>
            <a:r>
              <a:rPr lang="tr-TR" dirty="0" smtClean="0">
                <a:latin typeface="Book Antiqua"/>
                <a:ea typeface="Book Antiqua"/>
                <a:cs typeface="Book Antiqua"/>
              </a:rPr>
              <a:t>at</a:t>
            </a:r>
          </a:p>
          <a:p>
            <a:pPr marL="342900" marR="203200" indent="0">
              <a:lnSpc>
                <a:spcPts val="1440"/>
              </a:lnSpc>
              <a:spcBef>
                <a:spcPts val="1200"/>
              </a:spcBef>
              <a:buClr>
                <a:srgbClr val="000000"/>
              </a:buClr>
              <a:buSzPts val="1000"/>
              <a:buNone/>
              <a:tabLst>
                <a:tab pos="555625" algn="l"/>
              </a:tabLst>
            </a:pPr>
            <a:r>
              <a:rPr lang="tr-TR" dirty="0">
                <a:latin typeface="Book Antiqua"/>
                <a:ea typeface="Book Antiqua"/>
                <a:cs typeface="Book Antiqua"/>
              </a:rPr>
              <a:t> </a:t>
            </a:r>
            <a:r>
              <a:rPr lang="tr-TR" dirty="0" smtClean="0">
                <a:latin typeface="Book Antiqua"/>
                <a:ea typeface="Book Antiqua"/>
                <a:cs typeface="Book Antiqua"/>
              </a:rPr>
              <a:t>    work</a:t>
            </a:r>
            <a:r>
              <a:rPr lang="tr-TR" dirty="0">
                <a:latin typeface="Book Antiqua"/>
                <a:ea typeface="Book Antiqua"/>
                <a:cs typeface="Book Antiqua"/>
              </a:rPr>
              <a:t>, and </a:t>
            </a:r>
            <a:r>
              <a:rPr lang="tr-TR" dirty="0" smtClean="0">
                <a:latin typeface="Book Antiqua"/>
                <a:ea typeface="Book Antiqua"/>
                <a:cs typeface="Book Antiqua"/>
              </a:rPr>
              <a:t>at play</a:t>
            </a:r>
            <a:r>
              <a:rPr lang="tr-TR" dirty="0">
                <a:latin typeface="Book Antiqua"/>
                <a:ea typeface="Book Antiqua"/>
                <a:cs typeface="Book Antiqua"/>
              </a:rPr>
              <a:t>.</a:t>
            </a:r>
            <a:endParaRPr lang="en-US" dirty="0">
              <a:latin typeface="Book Antiqua"/>
              <a:ea typeface="Book Antiqua"/>
              <a:cs typeface="Book Antiqua"/>
            </a:endParaRPr>
          </a:p>
          <a:p>
            <a:pPr marL="0" indent="0">
              <a:buNone/>
            </a:pPr>
            <a:r>
              <a:rPr lang="tr-TR" dirty="0">
                <a:latin typeface="Book Antiqua"/>
                <a:ea typeface="Book Antiqua"/>
                <a:cs typeface="Book Antiqua"/>
              </a:rPr>
              <a:t/>
            </a:r>
            <a:br>
              <a:rPr lang="tr-TR" dirty="0">
                <a:latin typeface="Book Antiqua"/>
                <a:ea typeface="Book Antiqua"/>
                <a:cs typeface="Book Antiqua"/>
              </a:rPr>
            </a:br>
            <a:endParaRPr lang="en-US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7</a:t>
            </a:fld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30200" marR="520700" lvl="0" indent="-279400">
              <a:lnSpc>
                <a:spcPts val="1465"/>
              </a:lnSpc>
              <a:spcBef>
                <a:spcPts val="1200"/>
              </a:spcBef>
            </a:pPr>
            <a:r>
              <a:rPr lang="tr-TR" sz="2800" dirty="0">
                <a:solidFill>
                  <a:schemeClr val="bg1"/>
                </a:solidFill>
                <a:latin typeface="Book Antiqua"/>
                <a:ea typeface="Book Antiqua"/>
                <a:cs typeface="Book Antiqua"/>
              </a:rPr>
              <a:t>Lessons from Chapter One : Talk about Ethics</a:t>
            </a:r>
            <a:r>
              <a:rPr lang="tr-TR" sz="2800" dirty="0">
                <a:solidFill>
                  <a:srgbClr val="073E87"/>
                </a:solidFill>
                <a:latin typeface="Book Antiqua"/>
                <a:ea typeface="Book Antiqua"/>
                <a:cs typeface="Book Antiqua"/>
              </a:rPr>
              <a:t/>
            </a:r>
            <a:br>
              <a:rPr lang="tr-TR" sz="2800" dirty="0">
                <a:solidFill>
                  <a:srgbClr val="073E87"/>
                </a:solidFill>
                <a:latin typeface="Book Antiqua"/>
                <a:ea typeface="Book Antiqua"/>
                <a:cs typeface="Book Antiqua"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4156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8</a:t>
            </a:fld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5" name="Başlık 4"/>
          <p:cNvSpPr>
            <a:spLocks noGrp="1"/>
          </p:cNvSpPr>
          <p:nvPr>
            <p:ph type="title"/>
          </p:nvPr>
        </p:nvSpPr>
        <p:spPr>
          <a:xfrm>
            <a:off x="251520" y="338328"/>
            <a:ext cx="8640960" cy="1252728"/>
          </a:xfrm>
        </p:spPr>
        <p:txBody>
          <a:bodyPr>
            <a:noAutofit/>
          </a:bodyPr>
          <a:lstStyle/>
          <a:p>
            <a:pPr marL="274320" lvl="0" indent="-274320">
              <a:spcBef>
                <a:spcPct val="20000"/>
              </a:spcBef>
            </a:pPr>
            <a:r>
              <a:rPr lang="tr-TR" sz="2800" dirty="0">
                <a:solidFill>
                  <a:srgbClr val="073E87"/>
                </a:solidFill>
                <a:ea typeface="+mn-ea"/>
                <a:cs typeface="+mn-cs"/>
              </a:rPr>
              <a:t>You may follow the following list of «unenforceables»:</a:t>
            </a:r>
            <a:r>
              <a:rPr lang="en-US" sz="2800" dirty="0">
                <a:solidFill>
                  <a:srgbClr val="073E87"/>
                </a:solidFill>
                <a:ea typeface="+mn-ea"/>
                <a:cs typeface="+mn-cs"/>
              </a:rPr>
              <a:t/>
            </a:r>
            <a:br>
              <a:rPr lang="en-US" sz="2800" dirty="0">
                <a:solidFill>
                  <a:srgbClr val="073E87"/>
                </a:solidFill>
                <a:ea typeface="+mn-ea"/>
                <a:cs typeface="+mn-cs"/>
              </a:rPr>
            </a:br>
            <a:endParaRPr lang="en-US" sz="2800" dirty="0"/>
          </a:p>
        </p:txBody>
      </p:sp>
      <p:sp>
        <p:nvSpPr>
          <p:cNvPr id="6" name="Dikdörtgen 5"/>
          <p:cNvSpPr/>
          <p:nvPr/>
        </p:nvSpPr>
        <p:spPr>
          <a:xfrm>
            <a:off x="251520" y="2564904"/>
            <a:ext cx="8640960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745"/>
              </a:spcAft>
              <a:buClr>
                <a:srgbClr val="000000"/>
              </a:buClr>
              <a:buSzPts val="1000"/>
              <a:buFont typeface="Arial"/>
              <a:buChar char="•"/>
              <a:tabLst>
                <a:tab pos="463550" algn="l"/>
              </a:tabLst>
            </a:pPr>
            <a:r>
              <a:rPr lang="en-US" sz="2000" dirty="0" smtClean="0">
                <a:solidFill>
                  <a:prstClr val="black"/>
                </a:solidFill>
                <a:latin typeface="Book Antiqua"/>
                <a:ea typeface="Book Antiqua"/>
                <a:cs typeface="Book Antiqua"/>
              </a:rPr>
              <a:t>Treat people the way I'd like to be treated.</a:t>
            </a:r>
          </a:p>
          <a:p>
            <a:pPr marL="342900" marR="25400" indent="-342900">
              <a:buClr>
                <a:srgbClr val="000000"/>
              </a:buClr>
              <a:buSzPts val="1000"/>
              <a:buFont typeface="Arial"/>
              <a:buChar char="•"/>
              <a:tabLst>
                <a:tab pos="469900" algn="l"/>
              </a:tabLst>
            </a:pPr>
            <a:r>
              <a:rPr lang="en-US" sz="2000" dirty="0" smtClean="0">
                <a:solidFill>
                  <a:prstClr val="black"/>
                </a:solidFill>
                <a:latin typeface="Book Antiqua"/>
                <a:ea typeface="Book Antiqua"/>
                <a:cs typeface="Book Antiqua"/>
              </a:rPr>
              <a:t>Play by the rules: winners never cheat and cheaters never win.</a:t>
            </a:r>
          </a:p>
          <a:p>
            <a:pPr marL="342900" indent="-342900" algn="just">
              <a:buClr>
                <a:srgbClr val="000000"/>
              </a:buClr>
              <a:buSzPts val="1000"/>
              <a:buFont typeface="Arial"/>
              <a:buChar char="•"/>
              <a:tabLst>
                <a:tab pos="461010" algn="l"/>
              </a:tabLst>
            </a:pPr>
            <a:r>
              <a:rPr lang="en-US" sz="2000" dirty="0" smtClean="0">
                <a:solidFill>
                  <a:prstClr val="black"/>
                </a:solidFill>
                <a:latin typeface="Book Antiqua"/>
                <a:ea typeface="Book Antiqua"/>
                <a:cs typeface="Book Antiqua"/>
              </a:rPr>
              <a:t>What's not mine is not mine.</a:t>
            </a:r>
          </a:p>
          <a:p>
            <a:pPr marL="342900" indent="-342900" algn="just">
              <a:buClr>
                <a:srgbClr val="000000"/>
              </a:buClr>
              <a:buSzPts val="1000"/>
              <a:buFont typeface="Arial"/>
              <a:buChar char="•"/>
              <a:tabLst>
                <a:tab pos="466725" algn="l"/>
              </a:tabLst>
            </a:pPr>
            <a:r>
              <a:rPr lang="en-US" sz="2000" dirty="0" smtClean="0">
                <a:solidFill>
                  <a:prstClr val="black"/>
                </a:solidFill>
                <a:latin typeface="Book Antiqua"/>
                <a:ea typeface="Book Antiqua"/>
                <a:cs typeface="Book Antiqua"/>
              </a:rPr>
              <a:t>Keep my commitments.</a:t>
            </a:r>
          </a:p>
          <a:p>
            <a:pPr marL="342900" indent="-342900" algn="just">
              <a:buClr>
                <a:srgbClr val="000000"/>
              </a:buClr>
              <a:buSzPts val="1000"/>
              <a:buFont typeface="Arial"/>
              <a:buChar char="•"/>
              <a:tabLst>
                <a:tab pos="473075" algn="l"/>
              </a:tabLst>
            </a:pPr>
            <a:r>
              <a:rPr lang="en-US" sz="2000" dirty="0" smtClean="0">
                <a:solidFill>
                  <a:prstClr val="black"/>
                </a:solidFill>
                <a:latin typeface="Book Antiqua"/>
                <a:ea typeface="Book Antiqua"/>
                <a:cs typeface="Book Antiqua"/>
              </a:rPr>
              <a:t>Do what's expected of me, even if I haven't said I would.</a:t>
            </a:r>
          </a:p>
          <a:p>
            <a:pPr marL="342900" indent="-342900" algn="just">
              <a:spcAft>
                <a:spcPts val="1115"/>
              </a:spcAft>
              <a:buClr>
                <a:srgbClr val="000000"/>
              </a:buClr>
              <a:buSzPts val="1000"/>
              <a:buFont typeface="Arial"/>
              <a:buChar char="•"/>
              <a:tabLst>
                <a:tab pos="469900" algn="l"/>
              </a:tabLst>
            </a:pPr>
            <a:r>
              <a:rPr lang="en-US" sz="2000" dirty="0" smtClean="0">
                <a:solidFill>
                  <a:prstClr val="black"/>
                </a:solidFill>
                <a:latin typeface="Book Antiqua"/>
                <a:ea typeface="Book Antiqua"/>
                <a:cs typeface="Book Antiqua"/>
              </a:rPr>
              <a:t>Don't hurt people's feelings even if they deserve it.</a:t>
            </a:r>
          </a:p>
          <a:p>
            <a:pPr marL="342900" indent="-342900" algn="just">
              <a:buClr>
                <a:srgbClr val="000000"/>
              </a:buClr>
              <a:buSzPts val="1000"/>
              <a:buFont typeface="Arial"/>
              <a:buChar char="•"/>
              <a:tabLst>
                <a:tab pos="466725" algn="l"/>
              </a:tabLst>
            </a:pPr>
            <a:r>
              <a:rPr lang="en-US" sz="2000" dirty="0" smtClean="0">
                <a:solidFill>
                  <a:prstClr val="black"/>
                </a:solidFill>
                <a:latin typeface="Book Antiqua"/>
                <a:ea typeface="Book Antiqua"/>
                <a:cs typeface="Book Antiqua"/>
              </a:rPr>
              <a:t>Expect more from myself than from others.</a:t>
            </a:r>
          </a:p>
          <a:p>
            <a:pPr marL="342900" indent="-342900">
              <a:buClr>
                <a:srgbClr val="000000"/>
              </a:buClr>
              <a:buSzPts val="1000"/>
              <a:buFont typeface="Arial"/>
              <a:buChar char="•"/>
              <a:tabLst>
                <a:tab pos="542925" algn="l"/>
              </a:tabLst>
            </a:pPr>
            <a:r>
              <a:rPr lang="en-US" sz="2000" dirty="0" smtClean="0">
                <a:solidFill>
                  <a:prstClr val="black"/>
                </a:solidFill>
                <a:latin typeface="Book Antiqua"/>
                <a:ea typeface="Book Antiqua"/>
                <a:cs typeface="Book Antiqua"/>
              </a:rPr>
              <a:t>Speak truth to power.</a:t>
            </a:r>
          </a:p>
          <a:p>
            <a:pPr marL="342900" indent="-342900">
              <a:buClr>
                <a:srgbClr val="000000"/>
              </a:buClr>
              <a:buSzPts val="1000"/>
              <a:buFont typeface="Arial"/>
              <a:buChar char="•"/>
              <a:tabLst>
                <a:tab pos="542925" algn="l"/>
              </a:tabLst>
            </a:pPr>
            <a:r>
              <a:rPr lang="en-US" sz="2000" dirty="0" smtClean="0">
                <a:solidFill>
                  <a:prstClr val="black"/>
                </a:solidFill>
                <a:latin typeface="Book Antiqua"/>
                <a:ea typeface="Book Antiqua"/>
                <a:cs typeface="Book Antiqua"/>
              </a:rPr>
              <a:t>Give fair value.</a:t>
            </a:r>
          </a:p>
          <a:p>
            <a:pPr marL="342900" indent="-342900">
              <a:spcAft>
                <a:spcPts val="155"/>
              </a:spcAft>
              <a:buClr>
                <a:srgbClr val="000000"/>
              </a:buClr>
              <a:buSzPts val="1000"/>
              <a:buFont typeface="Arial"/>
              <a:buChar char="•"/>
              <a:tabLst>
                <a:tab pos="539750" algn="l"/>
              </a:tabLst>
            </a:pPr>
            <a:r>
              <a:rPr lang="en-US" sz="2000" dirty="0" smtClean="0">
                <a:solidFill>
                  <a:prstClr val="black"/>
                </a:solidFill>
                <a:latin typeface="Book Antiqua"/>
                <a:ea typeface="Book Antiqua"/>
                <a:cs typeface="Book Antiqua"/>
              </a:rPr>
              <a:t>The most important thing in life is a clear conscience.</a:t>
            </a:r>
            <a:endParaRPr lang="en-US" sz="2000" dirty="0">
              <a:solidFill>
                <a:prstClr val="black"/>
              </a:solidFill>
              <a:latin typeface="Book Antiqua"/>
              <a:ea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011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251520" y="2636912"/>
            <a:ext cx="8784976" cy="3450696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ts val="1000"/>
              </a:lnSpc>
              <a:spcBef>
                <a:spcPts val="1200"/>
              </a:spcBef>
              <a:spcAft>
                <a:spcPts val="765"/>
              </a:spcAft>
              <a:buClr>
                <a:srgbClr val="000000"/>
              </a:buClr>
              <a:buSzPts val="1000"/>
              <a:buNone/>
              <a:tabLst>
                <a:tab pos="537210" algn="l"/>
              </a:tabLst>
            </a:pPr>
            <a:r>
              <a:rPr lang="tr-TR" b="1" dirty="0" smtClean="0">
                <a:solidFill>
                  <a:schemeClr val="bg2">
                    <a:lumMod val="75000"/>
                  </a:schemeClr>
                </a:solidFill>
                <a:latin typeface="Book Antiqua"/>
                <a:ea typeface="Book Antiqua"/>
                <a:cs typeface="Book Antiqua"/>
              </a:rPr>
              <a:t>*</a:t>
            </a:r>
            <a:r>
              <a:rPr lang="tr-TR" dirty="0" smtClean="0">
                <a:latin typeface="Book Antiqua"/>
                <a:ea typeface="Book Antiqua"/>
                <a:cs typeface="Book Antiqua"/>
              </a:rPr>
              <a:t> </a:t>
            </a:r>
            <a:r>
              <a:rPr lang="en-US" sz="2800" b="1" dirty="0" smtClean="0">
                <a:latin typeface="Book Antiqua"/>
                <a:ea typeface="Book Antiqua"/>
                <a:cs typeface="Book Antiqua"/>
              </a:rPr>
              <a:t>Lessons </a:t>
            </a:r>
            <a:r>
              <a:rPr lang="en-US" sz="2800" b="1" dirty="0">
                <a:latin typeface="Book Antiqua"/>
                <a:ea typeface="Book Antiqua"/>
                <a:cs typeface="Book Antiqua"/>
              </a:rPr>
              <a:t>from Chapter Two</a:t>
            </a:r>
            <a:r>
              <a:rPr lang="en-US" sz="2800" dirty="0" smtClean="0">
                <a:latin typeface="Book Antiqua"/>
                <a:ea typeface="Book Antiqua"/>
                <a:cs typeface="Book Antiqua"/>
              </a:rPr>
              <a:t>:</a:t>
            </a:r>
            <a:endParaRPr lang="en-US" sz="2800" dirty="0">
              <a:latin typeface="Book Antiqua"/>
              <a:ea typeface="Book Antiqua"/>
              <a:cs typeface="Book Antiqua"/>
            </a:endParaRPr>
          </a:p>
          <a:p>
            <a:pPr marL="0" lvl="0" indent="0">
              <a:lnSpc>
                <a:spcPts val="1000"/>
              </a:lnSpc>
              <a:spcBef>
                <a:spcPts val="1200"/>
              </a:spcBef>
              <a:spcAft>
                <a:spcPts val="765"/>
              </a:spcAft>
              <a:buClr>
                <a:srgbClr val="000000"/>
              </a:buClr>
              <a:buSzPts val="1000"/>
              <a:buNone/>
              <a:tabLst>
                <a:tab pos="537210" algn="l"/>
              </a:tabLst>
            </a:pPr>
            <a:endParaRPr lang="tr-TR" dirty="0">
              <a:latin typeface="Book Antiqua"/>
              <a:ea typeface="Book Antiqua"/>
              <a:cs typeface="Book Antiqua"/>
            </a:endParaRPr>
          </a:p>
          <a:p>
            <a:pPr marL="447675" lvl="0" indent="-179388">
              <a:lnSpc>
                <a:spcPts val="1000"/>
              </a:lnSpc>
              <a:spcBef>
                <a:spcPts val="1200"/>
              </a:spcBef>
              <a:spcAft>
                <a:spcPts val="765"/>
              </a:spcAft>
              <a:buClr>
                <a:srgbClr val="000000"/>
              </a:buClr>
              <a:buSzPts val="1000"/>
              <a:buFont typeface="Arial"/>
              <a:buChar char="•"/>
              <a:tabLst>
                <a:tab pos="536575" algn="l"/>
              </a:tabLst>
            </a:pPr>
            <a:r>
              <a:rPr lang="tr-TR" sz="2600" dirty="0" smtClean="0">
                <a:latin typeface="Book Antiqua"/>
                <a:ea typeface="Book Antiqua"/>
                <a:cs typeface="Book Antiqua"/>
              </a:rPr>
              <a:t>Ethics </a:t>
            </a:r>
            <a:r>
              <a:rPr lang="tr-TR" sz="2600" dirty="0">
                <a:latin typeface="Book Antiqua"/>
                <a:ea typeface="Book Antiqua"/>
                <a:cs typeface="Book Antiqua"/>
              </a:rPr>
              <a:t>is obedience to the </a:t>
            </a:r>
            <a:r>
              <a:rPr lang="tr-TR" sz="2600" dirty="0" smtClean="0">
                <a:latin typeface="Book Antiqua"/>
                <a:ea typeface="Book Antiqua"/>
                <a:cs typeface="Book Antiqua"/>
              </a:rPr>
              <a:t>unenforceable</a:t>
            </a:r>
            <a:r>
              <a:rPr lang="tr-TR" sz="2600" dirty="0">
                <a:latin typeface="Book Antiqua"/>
                <a:ea typeface="Book Antiqua"/>
                <a:cs typeface="Book Antiqua"/>
              </a:rPr>
              <a:t>.</a:t>
            </a:r>
            <a:endParaRPr lang="en-US" sz="2600" dirty="0">
              <a:latin typeface="Book Antiqua"/>
              <a:ea typeface="Book Antiqua"/>
              <a:cs typeface="Book Antiqua"/>
            </a:endParaRPr>
          </a:p>
          <a:p>
            <a:pPr marL="447675" marR="152400" lvl="0" indent="-179388">
              <a:lnSpc>
                <a:spcPts val="1465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1000"/>
              <a:buFont typeface="Arial"/>
              <a:buChar char="•"/>
              <a:tabLst>
                <a:tab pos="536575" algn="l"/>
              </a:tabLst>
            </a:pPr>
            <a:r>
              <a:rPr lang="tr-TR" sz="2600" dirty="0">
                <a:latin typeface="Book Antiqua"/>
                <a:ea typeface="Book Antiqua"/>
                <a:cs typeface="Book Antiqua"/>
              </a:rPr>
              <a:t>Write down your </a:t>
            </a:r>
            <a:r>
              <a:rPr lang="tr-TR" sz="2600" dirty="0" smtClean="0">
                <a:latin typeface="Book Antiqua"/>
                <a:ea typeface="Book Antiqua"/>
                <a:cs typeface="Book Antiqua"/>
              </a:rPr>
              <a:t>own </a:t>
            </a:r>
            <a:r>
              <a:rPr lang="tr-TR" sz="2600" dirty="0">
                <a:latin typeface="Book Antiqua"/>
                <a:ea typeface="Book Antiqua"/>
                <a:cs typeface="Book Antiqua"/>
              </a:rPr>
              <a:t>list of personal rules of conduct, and keep updating it.</a:t>
            </a:r>
            <a:endParaRPr lang="en-US" sz="2600" dirty="0">
              <a:latin typeface="Book Antiqua"/>
              <a:ea typeface="Book Antiqua"/>
              <a:cs typeface="Book Antiqua"/>
            </a:endParaRPr>
          </a:p>
          <a:p>
            <a:pPr marL="447675" marR="152400" lvl="0" indent="-179388">
              <a:lnSpc>
                <a:spcPts val="1465"/>
              </a:lnSpc>
              <a:spcBef>
                <a:spcPts val="1200"/>
              </a:spcBef>
              <a:spcAft>
                <a:spcPts val="970"/>
              </a:spcAft>
              <a:buClr>
                <a:srgbClr val="000000"/>
              </a:buClr>
              <a:buSzPts val="1000"/>
              <a:buFont typeface="Arial"/>
              <a:buChar char="•"/>
              <a:tabLst>
                <a:tab pos="536575" algn="l"/>
              </a:tabLst>
            </a:pPr>
            <a:r>
              <a:rPr lang="tr-TR" sz="2600" dirty="0">
                <a:latin typeface="Book Antiqua"/>
                <a:ea typeface="Book Antiqua"/>
                <a:cs typeface="Book Antiqua"/>
              </a:rPr>
              <a:t>Talk about ethics every day </a:t>
            </a:r>
            <a:r>
              <a:rPr lang="tr-TR" sz="2600" dirty="0" smtClean="0">
                <a:latin typeface="Book Antiqua"/>
                <a:ea typeface="Book Antiqua"/>
                <a:cs typeface="Book Antiqua"/>
              </a:rPr>
              <a:t>with </a:t>
            </a:r>
            <a:r>
              <a:rPr lang="tr-TR" sz="2600" dirty="0">
                <a:latin typeface="Book Antiqua"/>
                <a:ea typeface="Book Antiqua"/>
                <a:cs typeface="Book Antiqua"/>
              </a:rPr>
              <a:t>someone at </a:t>
            </a:r>
            <a:r>
              <a:rPr lang="tr-TR" sz="2600" dirty="0" smtClean="0">
                <a:latin typeface="Book Antiqua"/>
                <a:ea typeface="Book Antiqua"/>
                <a:cs typeface="Book Antiqua"/>
              </a:rPr>
              <a:t>work</a:t>
            </a:r>
            <a:r>
              <a:rPr lang="tr-TR" sz="2600" dirty="0">
                <a:latin typeface="Book Antiqua"/>
                <a:ea typeface="Book Antiqua"/>
                <a:cs typeface="Book Antiqua"/>
              </a:rPr>
              <a:t>, at home, or at play.</a:t>
            </a:r>
            <a:endParaRPr lang="en-US" sz="2600" dirty="0">
              <a:latin typeface="Book Antiqua"/>
              <a:ea typeface="Book Antiqua"/>
              <a:cs typeface="Book Antiqua"/>
            </a:endParaRPr>
          </a:p>
          <a:p>
            <a:pPr marL="447675" lvl="0" indent="-179388">
              <a:lnSpc>
                <a:spcPts val="1000"/>
              </a:lnSpc>
              <a:buClr>
                <a:srgbClr val="000000"/>
              </a:buClr>
              <a:buSzPts val="1000"/>
              <a:buFont typeface="Arial"/>
              <a:buChar char="•"/>
              <a:tabLst>
                <a:tab pos="536575" algn="l"/>
              </a:tabLst>
            </a:pPr>
            <a:r>
              <a:rPr lang="tr-TR" sz="2600" i="1" dirty="0">
                <a:latin typeface="Book Antiqua"/>
                <a:ea typeface="Book Antiqua"/>
                <a:cs typeface="Book Antiqua"/>
              </a:rPr>
              <a:t>See</a:t>
            </a:r>
            <a:r>
              <a:rPr lang="tr-TR" sz="2600" dirty="0">
                <a:latin typeface="Book Antiqua"/>
                <a:ea typeface="Book Antiqua"/>
                <a:cs typeface="Book Antiqua"/>
              </a:rPr>
              <a:t> The Magnificent Seven.</a:t>
            </a:r>
            <a:endParaRPr lang="en-US" sz="2600" dirty="0">
              <a:latin typeface="Book Antiqua"/>
              <a:ea typeface="Book Antiqua"/>
              <a:cs typeface="Book Antiqua"/>
            </a:endParaRPr>
          </a:p>
          <a:p>
            <a:pPr marL="447675" indent="-179388">
              <a:tabLst>
                <a:tab pos="536575" algn="l"/>
              </a:tabLst>
            </a:pPr>
            <a:endParaRPr lang="tr-TR" dirty="0" smtClean="0">
              <a:latin typeface="Book Antiqua"/>
              <a:ea typeface="Book Antiqua"/>
              <a:cs typeface="Book Antiqua"/>
            </a:endParaRPr>
          </a:p>
          <a:p>
            <a:pPr marL="0" indent="0">
              <a:buNone/>
            </a:pPr>
            <a:r>
              <a:rPr lang="tr-TR" dirty="0">
                <a:latin typeface="Book Antiqua"/>
                <a:ea typeface="Book Antiqua"/>
                <a:cs typeface="Book Antiqua"/>
              </a:rPr>
              <a:t/>
            </a:r>
            <a:br>
              <a:rPr lang="tr-TR" dirty="0">
                <a:latin typeface="Book Antiqua"/>
                <a:ea typeface="Book Antiqua"/>
                <a:cs typeface="Book Antiqua"/>
              </a:rPr>
            </a:br>
            <a:endParaRPr lang="en-US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73E87"/>
                </a:solidFill>
              </a:rPr>
              <a:t>BIL472 Ethics, Society and Profession/AKTAŞ/Spring 2014</a:t>
            </a:r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>
                <a:solidFill>
                  <a:srgbClr val="073E87"/>
                </a:solidFill>
              </a:rPr>
              <a:pPr/>
              <a:t>9</a:t>
            </a:fld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5" name="Başlık 4"/>
          <p:cNvSpPr>
            <a:spLocks noGrp="1"/>
          </p:cNvSpPr>
          <p:nvPr>
            <p:ph type="title"/>
          </p:nvPr>
        </p:nvSpPr>
        <p:spPr>
          <a:xfrm>
            <a:off x="0" y="338328"/>
            <a:ext cx="9144000" cy="1252728"/>
          </a:xfrm>
        </p:spPr>
        <p:txBody>
          <a:bodyPr>
            <a:normAutofit/>
          </a:bodyPr>
          <a:lstStyle/>
          <a:p>
            <a:pPr lvl="0">
              <a:lnSpc>
                <a:spcPts val="1000"/>
              </a:lnSpc>
              <a:spcBef>
                <a:spcPts val="1200"/>
              </a:spcBef>
              <a:spcAft>
                <a:spcPts val="765"/>
              </a:spcAft>
              <a:tabLst>
                <a:tab pos="537210" algn="l"/>
              </a:tabLst>
            </a:pPr>
            <a:r>
              <a:rPr lang="en-US" sz="2800" dirty="0">
                <a:solidFill>
                  <a:schemeClr val="bg1"/>
                </a:solidFill>
                <a:latin typeface="Book Antiqua"/>
                <a:ea typeface="Book Antiqua"/>
                <a:cs typeface="Book Antiqua"/>
              </a:rPr>
              <a:t>Lessons from Chapter Two: Obey Your  Unenforceables</a:t>
            </a:r>
          </a:p>
        </p:txBody>
      </p:sp>
    </p:spTree>
    <p:extLst>
      <p:ext uri="{BB962C8B-B14F-4D97-AF65-F5344CB8AC3E}">
        <p14:creationId xmlns:p14="http://schemas.microsoft.com/office/powerpoint/2010/main" xmlns="" val="151619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lga Biçimi">
  <a:themeElements>
    <a:clrScheme name="Dalga Biçimi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Dalga Biçimi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lga Biçimi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alga Biçimi">
  <a:themeElements>
    <a:clrScheme name="Dalga Biçimi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Dalga Biçimi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lga Biçimi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110</TotalTime>
  <Words>993</Words>
  <Application>Microsoft Office PowerPoint</Application>
  <PresentationFormat>Ekran Gösterisi (4:3)</PresentationFormat>
  <Paragraphs>235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24</vt:i4>
      </vt:variant>
    </vt:vector>
  </HeadingPairs>
  <TitlesOfParts>
    <vt:vector size="26" baseType="lpstr">
      <vt:lpstr>Dalga Biçimi</vt:lpstr>
      <vt:lpstr>1_Dalga Biçimi</vt:lpstr>
      <vt:lpstr>BIL 472 ETHICS, SOCIETY and PROFESSION</vt:lpstr>
      <vt:lpstr>Slayt 2</vt:lpstr>
      <vt:lpstr>Slayt 3</vt:lpstr>
      <vt:lpstr>Summary</vt:lpstr>
      <vt:lpstr>The "permission slip" issued by former Secretary of Education Dick Riley. </vt:lpstr>
      <vt:lpstr>Lockheed Martin Corporation:    Quick Quiz </vt:lpstr>
      <vt:lpstr>Lessons from Chapter One : Talk about Ethics </vt:lpstr>
      <vt:lpstr>You may follow the following list of «unenforceables»: </vt:lpstr>
      <vt:lpstr>Lessons from Chapter Two: Obey Your  Unenforceables</vt:lpstr>
      <vt:lpstr>Lessons from Chapter Three :           Cheaters Never Win  </vt:lpstr>
      <vt:lpstr>Six Actions for Meeting the Ethics Challenge</vt:lpstr>
      <vt:lpstr>Lessons from Chapter Five: Ethics for Bosses </vt:lpstr>
      <vt:lpstr>Lessons from Chapter Six: Telling Truth to Power </vt:lpstr>
      <vt:lpstr>Lessons from Chapter Seven: Impartiality </vt:lpstr>
      <vt:lpstr>Lessons from Chapter Eight: Giving and Receiving </vt:lpstr>
      <vt:lpstr>Lessons from Chapter Nine: How Would It Look  in the Paper? </vt:lpstr>
      <vt:lpstr>Lessons from Chapter Ten: Breaking Rules </vt:lpstr>
      <vt:lpstr>Lessons from Chapter Eleven: What's Fair? </vt:lpstr>
      <vt:lpstr>Lessons from Chapter Twelve: Lies, White Lies, and Shiny Shoes </vt:lpstr>
      <vt:lpstr>Lessons from Chapter Thirteen: Ethics in Politics </vt:lpstr>
      <vt:lpstr>Lessons from Chapter Fourteen: How You Play the Game </vt:lpstr>
      <vt:lpstr>Lessons from Chapter Fifteen: Other People's Money </vt:lpstr>
      <vt:lpstr>Lessons from Chapter Sixteen: Ethics and the Media</vt:lpstr>
      <vt:lpstr>Lessons from Chapter Seventeen: Ethics and the Clergy </vt:lpstr>
    </vt:vector>
  </TitlesOfParts>
  <Company>Baskent Universitesi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 472 ETHICS, SOCIETY and PROFESSION</dc:title>
  <dc:creator>Kullanıcı</dc:creator>
  <cp:lastModifiedBy>user</cp:lastModifiedBy>
  <cp:revision>10</cp:revision>
  <cp:lastPrinted>2013-02-19T14:12:25Z</cp:lastPrinted>
  <dcterms:created xsi:type="dcterms:W3CDTF">2012-02-08T15:44:13Z</dcterms:created>
  <dcterms:modified xsi:type="dcterms:W3CDTF">2014-02-22T18:06:12Z</dcterms:modified>
</cp:coreProperties>
</file>