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0" r:id="rId1"/>
  </p:sldMasterIdLst>
  <p:notesMasterIdLst>
    <p:notesMasterId r:id="rId16"/>
  </p:notesMasterIdLst>
  <p:handoutMasterIdLst>
    <p:handoutMasterId r:id="rId17"/>
  </p:handoutMasterIdLst>
  <p:sldIdLst>
    <p:sldId id="256" r:id="rId2"/>
    <p:sldId id="257" r:id="rId3"/>
    <p:sldId id="258" r:id="rId4"/>
    <p:sldId id="259" r:id="rId5"/>
    <p:sldId id="277" r:id="rId6"/>
    <p:sldId id="274" r:id="rId7"/>
    <p:sldId id="260" r:id="rId8"/>
    <p:sldId id="269" r:id="rId9"/>
    <p:sldId id="270" r:id="rId10"/>
    <p:sldId id="271" r:id="rId11"/>
    <p:sldId id="272" r:id="rId12"/>
    <p:sldId id="273" r:id="rId13"/>
    <p:sldId id="275" r:id="rId14"/>
    <p:sldId id="26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587" autoAdjust="0"/>
  </p:normalViewPr>
  <p:slideViewPr>
    <p:cSldViewPr>
      <p:cViewPr varScale="1">
        <p:scale>
          <a:sx n="65" d="100"/>
          <a:sy n="65" d="100"/>
        </p:scale>
        <p:origin x="15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0557AD-C406-40E9-9FD3-BC2DBD86969C}" type="datetimeFigureOut">
              <a:rPr lang="tr-TR" smtClean="0"/>
              <a:t>20.05.2017</a:t>
            </a:fld>
            <a:endParaRPr lang="tr-T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tr-TR"/>
              <a:t>2017.05.10</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55E21E-D4DF-40A6-9194-A0CAD044F55F}" type="slidenum">
              <a:rPr lang="tr-TR" smtClean="0"/>
              <a:t>‹#›</a:t>
            </a:fld>
            <a:endParaRPr lang="tr-TR"/>
          </a:p>
        </p:txBody>
      </p:sp>
    </p:spTree>
    <p:extLst>
      <p:ext uri="{BB962C8B-B14F-4D97-AF65-F5344CB8AC3E}">
        <p14:creationId xmlns:p14="http://schemas.microsoft.com/office/powerpoint/2010/main" val="18739051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8F6E93-2EF8-4C86-BE24-987A712FD305}" type="datetimeFigureOut">
              <a:rPr lang="tr-TR" smtClean="0"/>
              <a:t>20.05.2017</a:t>
            </a:fld>
            <a:endParaRPr lang="tr-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tr-TR"/>
              <a:t>2017.05.10</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1E587-8EDE-49D1-8F6E-0F42CB1AF2E1}" type="slidenum">
              <a:rPr lang="tr-TR" smtClean="0"/>
              <a:t>‹#›</a:t>
            </a:fld>
            <a:endParaRPr lang="tr-TR"/>
          </a:p>
        </p:txBody>
      </p:sp>
    </p:spTree>
    <p:extLst>
      <p:ext uri="{BB962C8B-B14F-4D97-AF65-F5344CB8AC3E}">
        <p14:creationId xmlns:p14="http://schemas.microsoft.com/office/powerpoint/2010/main" val="3182860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buFont typeface="Wingdings" panose="05000000000000000000" pitchFamily="2" charset="2"/>
              <a:buChar char="§"/>
            </a:pPr>
            <a:r>
              <a:rPr lang="tr-TR" sz="1800" dirty="0"/>
              <a:t>Bu örnekte, gözlemlenen konu herhangi bir ürünün fiyatıdır. </a:t>
            </a:r>
          </a:p>
          <a:p>
            <a:pPr lvl="2">
              <a:buFont typeface="Wingdings" panose="05000000000000000000" pitchFamily="2" charset="2"/>
              <a:buChar char="§"/>
            </a:pPr>
            <a:r>
              <a:rPr lang="tr-TR" sz="1800" dirty="0"/>
              <a:t>Bu fiyatı gözlemleyenler ise, bu ürünü almak isteyen müşterilerdir. </a:t>
            </a:r>
          </a:p>
          <a:p>
            <a:pPr lvl="2">
              <a:buFont typeface="Wingdings" panose="05000000000000000000" pitchFamily="2" charset="2"/>
              <a:buChar char="§"/>
            </a:pPr>
            <a:r>
              <a:rPr lang="tr-TR" sz="1800" dirty="0"/>
              <a:t>Müşteri1 ve Müşteri2 sınıfları FiyatGözlemcisi arayüz sınıfından türemektedirler. </a:t>
            </a:r>
          </a:p>
          <a:p>
            <a:pPr lvl="2">
              <a:buFont typeface="Wingdings" panose="05000000000000000000" pitchFamily="2" charset="2"/>
              <a:buChar char="§"/>
            </a:pPr>
            <a:r>
              <a:rPr lang="tr-TR" sz="1800" dirty="0"/>
              <a:t>Bu sınıflardaki güncelle yordamı çağrıldığında, müşteriler yeni fiyat bilgisini alıp ona göre bir hareket belirlemektedirler. </a:t>
            </a:r>
          </a:p>
          <a:p>
            <a:pPr lvl="2">
              <a:buFont typeface="Wingdings" panose="05000000000000000000" pitchFamily="2" charset="2"/>
              <a:buChar char="§"/>
            </a:pPr>
            <a:r>
              <a:rPr lang="tr-TR" sz="1800" dirty="0"/>
              <a:t>Gözlemci tasarım deseninde bir tane konu nesnesi bulunmaktadır. Bu nesne gözlemlenen şeyi belirler. </a:t>
            </a:r>
          </a:p>
          <a:p>
            <a:pPr lvl="2">
              <a:buFont typeface="Wingdings" panose="05000000000000000000" pitchFamily="2" charset="2"/>
              <a:buChar char="§"/>
            </a:pPr>
            <a:r>
              <a:rPr lang="tr-TR" sz="1800" dirty="0"/>
              <a:t>Bu örnekteki konu fiyat olduğu için, ilgili sınıfa FiyatKonusu ismi verilmektedir. </a:t>
            </a:r>
          </a:p>
          <a:p>
            <a:pPr lvl="2">
              <a:buFont typeface="Wingdings" panose="05000000000000000000" pitchFamily="2" charset="2"/>
              <a:buChar char="§"/>
            </a:pPr>
            <a:r>
              <a:rPr lang="tr-TR" sz="1800" dirty="0"/>
              <a:t>Bu sınıfta gözlemcileri içeren, bir tane liste tutulmaktadır. </a:t>
            </a:r>
          </a:p>
          <a:p>
            <a:pPr lvl="2">
              <a:buFont typeface="Wingdings" panose="05000000000000000000" pitchFamily="2" charset="2"/>
              <a:buChar char="§"/>
            </a:pPr>
            <a:r>
              <a:rPr lang="tr-TR" sz="1800" dirty="0"/>
              <a:t>Bu listeye ekleme yapabilen, gözlemciEkle yordamı bulunmaktadır. </a:t>
            </a:r>
          </a:p>
          <a:p>
            <a:pPr lvl="2">
              <a:buFont typeface="Wingdings" panose="05000000000000000000" pitchFamily="2" charset="2"/>
              <a:buChar char="§"/>
            </a:pPr>
            <a:r>
              <a:rPr lang="tr-TR" sz="1800" dirty="0"/>
              <a:t>Ayrıca fiyatın güncellendiğini gözlemcilere haber vermek için gözlemcilereHaberVer yordamı bulunmaktadır. Bu yordam listedeki tüm gözlemcilerin güncelle yordamını çağırarak, onların değişiklikten haberdar olup, ona göre bir hareket almalarını sağlar. Satıcı sınıfı da istemci olup, bu tasarım desenini sınamamıza yarar.</a:t>
            </a:r>
          </a:p>
          <a:p>
            <a:pPr lvl="2">
              <a:buFont typeface="Wingdings" panose="05000000000000000000" pitchFamily="2" charset="2"/>
              <a:buChar char="§"/>
            </a:pPr>
            <a:endParaRPr lang="tr-TR" sz="1800" dirty="0"/>
          </a:p>
          <a:p>
            <a:endParaRPr lang="tr-TR" dirty="0"/>
          </a:p>
        </p:txBody>
      </p:sp>
      <p:sp>
        <p:nvSpPr>
          <p:cNvPr id="4" name="Slide Number Placeholder 3"/>
          <p:cNvSpPr>
            <a:spLocks noGrp="1"/>
          </p:cNvSpPr>
          <p:nvPr>
            <p:ph type="sldNum" sz="quarter" idx="10"/>
          </p:nvPr>
        </p:nvSpPr>
        <p:spPr/>
        <p:txBody>
          <a:bodyPr/>
          <a:lstStyle/>
          <a:p>
            <a:fld id="{C5D1E587-8EDE-49D1-8F6E-0F42CB1AF2E1}" type="slidenum">
              <a:rPr lang="tr-TR" smtClean="0"/>
              <a:t>4</a:t>
            </a:fld>
            <a:endParaRPr lang="tr-TR"/>
          </a:p>
        </p:txBody>
      </p:sp>
    </p:spTree>
    <p:extLst>
      <p:ext uri="{BB962C8B-B14F-4D97-AF65-F5344CB8AC3E}">
        <p14:creationId xmlns:p14="http://schemas.microsoft.com/office/powerpoint/2010/main" val="59345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buFont typeface="Wingdings" panose="05000000000000000000" pitchFamily="2" charset="2"/>
              <a:buChar char="§"/>
            </a:pPr>
            <a:r>
              <a:rPr lang="tr-TR" sz="1800" dirty="0"/>
              <a:t>Bu örnekte, gözlemlenen konu herhangi bir ürünün fiyatıdır. </a:t>
            </a:r>
          </a:p>
          <a:p>
            <a:pPr lvl="2">
              <a:buFont typeface="Wingdings" panose="05000000000000000000" pitchFamily="2" charset="2"/>
              <a:buChar char="§"/>
            </a:pPr>
            <a:r>
              <a:rPr lang="tr-TR" sz="1800" dirty="0"/>
              <a:t>Bu fiyatı gözlemleyenler ise, bu ürünü almak isteyen müşterilerdir. </a:t>
            </a:r>
          </a:p>
          <a:p>
            <a:pPr lvl="2">
              <a:buFont typeface="Wingdings" panose="05000000000000000000" pitchFamily="2" charset="2"/>
              <a:buChar char="§"/>
            </a:pPr>
            <a:r>
              <a:rPr lang="tr-TR" sz="1800" dirty="0"/>
              <a:t>Müşteri1 ve Müşteri2 sınıfları FiyatGözlemcisi arayüz sınıfından türemektedirler. </a:t>
            </a:r>
          </a:p>
          <a:p>
            <a:pPr lvl="2">
              <a:buFont typeface="Wingdings" panose="05000000000000000000" pitchFamily="2" charset="2"/>
              <a:buChar char="§"/>
            </a:pPr>
            <a:r>
              <a:rPr lang="tr-TR" sz="1800" dirty="0"/>
              <a:t>Bu sınıflardaki güncelle yordamı çağrıldığında, müşteriler yeni fiyat bilgisini alıp ona göre bir hareket belirlemektedirler. </a:t>
            </a:r>
          </a:p>
          <a:p>
            <a:pPr lvl="2">
              <a:buFont typeface="Wingdings" panose="05000000000000000000" pitchFamily="2" charset="2"/>
              <a:buChar char="§"/>
            </a:pPr>
            <a:r>
              <a:rPr lang="tr-TR" sz="1800" dirty="0"/>
              <a:t>Gözlemci tasarım deseninde bir tane konu nesnesi bulunmaktadır. Bu nesne gözlemlenen şeyi belirler. </a:t>
            </a:r>
          </a:p>
          <a:p>
            <a:pPr lvl="2">
              <a:buFont typeface="Wingdings" panose="05000000000000000000" pitchFamily="2" charset="2"/>
              <a:buChar char="§"/>
            </a:pPr>
            <a:r>
              <a:rPr lang="tr-TR" sz="1800" dirty="0"/>
              <a:t>Bu örnekteki konu fiyat olduğu için, ilgili sınıfa FiyatKonusu ismi verilmektedir. </a:t>
            </a:r>
          </a:p>
          <a:p>
            <a:pPr lvl="2">
              <a:buFont typeface="Wingdings" panose="05000000000000000000" pitchFamily="2" charset="2"/>
              <a:buChar char="§"/>
            </a:pPr>
            <a:r>
              <a:rPr lang="tr-TR" sz="1800" dirty="0"/>
              <a:t>Bu sınıfta gözlemcileri içeren, bir tane liste tutulmaktadır. </a:t>
            </a:r>
          </a:p>
          <a:p>
            <a:pPr lvl="2">
              <a:buFont typeface="Wingdings" panose="05000000000000000000" pitchFamily="2" charset="2"/>
              <a:buChar char="§"/>
            </a:pPr>
            <a:r>
              <a:rPr lang="tr-TR" sz="1800" dirty="0"/>
              <a:t>Bu listeye ekleme yapabilen, gözlemciEkle yordamı bulunmaktadır. </a:t>
            </a:r>
          </a:p>
          <a:p>
            <a:pPr lvl="2">
              <a:buFont typeface="Wingdings" panose="05000000000000000000" pitchFamily="2" charset="2"/>
              <a:buChar char="§"/>
            </a:pPr>
            <a:r>
              <a:rPr lang="tr-TR" sz="1800" dirty="0"/>
              <a:t>Ayrıca fiyatın güncellendiğini gözlemcilere haber vermek için gözlemcilereHaberVer yordamı bulunmaktadır. Bu yordam listedeki tüm gözlemcilerin güncelle yordamını çağırarak, onların değişiklikten haberdar olup, ona göre bir hareket almalarını sağlar. Satıcı sınıfı da istemci olup, bu tasarım desenini sınamamıza yarar.</a:t>
            </a:r>
          </a:p>
          <a:p>
            <a:pPr lvl="2">
              <a:buFont typeface="Wingdings" panose="05000000000000000000" pitchFamily="2" charset="2"/>
              <a:buChar char="§"/>
            </a:pPr>
            <a:endParaRPr lang="tr-TR" sz="1800" dirty="0"/>
          </a:p>
          <a:p>
            <a:endParaRPr lang="tr-TR" dirty="0"/>
          </a:p>
        </p:txBody>
      </p:sp>
      <p:sp>
        <p:nvSpPr>
          <p:cNvPr id="4" name="Slide Number Placeholder 3"/>
          <p:cNvSpPr>
            <a:spLocks noGrp="1"/>
          </p:cNvSpPr>
          <p:nvPr>
            <p:ph type="sldNum" sz="quarter" idx="10"/>
          </p:nvPr>
        </p:nvSpPr>
        <p:spPr/>
        <p:txBody>
          <a:bodyPr/>
          <a:lstStyle/>
          <a:p>
            <a:fld id="{C5D1E587-8EDE-49D1-8F6E-0F42CB1AF2E1}" type="slidenum">
              <a:rPr lang="tr-TR" smtClean="0"/>
              <a:t>7</a:t>
            </a:fld>
            <a:endParaRPr lang="tr-TR"/>
          </a:p>
        </p:txBody>
      </p:sp>
    </p:spTree>
    <p:extLst>
      <p:ext uri="{BB962C8B-B14F-4D97-AF65-F5344CB8AC3E}">
        <p14:creationId xmlns:p14="http://schemas.microsoft.com/office/powerpoint/2010/main" val="2350954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buFont typeface="Wingdings" panose="05000000000000000000" pitchFamily="2" charset="2"/>
              <a:buChar char="§"/>
            </a:pPr>
            <a:r>
              <a:rPr lang="tr-TR" sz="1800" dirty="0"/>
              <a:t>Bu örnekte, gözlemlenen konu herhangi bir ürünün fiyatıdır. </a:t>
            </a:r>
          </a:p>
          <a:p>
            <a:pPr lvl="2">
              <a:buFont typeface="Wingdings" panose="05000000000000000000" pitchFamily="2" charset="2"/>
              <a:buChar char="§"/>
            </a:pPr>
            <a:r>
              <a:rPr lang="tr-TR" sz="1800" dirty="0"/>
              <a:t>Bu fiyatı gözlemleyenler ise, bu ürünü almak isteyen müşterilerdir. </a:t>
            </a:r>
          </a:p>
          <a:p>
            <a:pPr lvl="2">
              <a:buFont typeface="Wingdings" panose="05000000000000000000" pitchFamily="2" charset="2"/>
              <a:buChar char="§"/>
            </a:pPr>
            <a:r>
              <a:rPr lang="tr-TR" sz="1800" dirty="0"/>
              <a:t>Müşteri1 ve Müşteri2 sınıfları FiyatGözlemcisi arayüz sınıfından türemektedirler. </a:t>
            </a:r>
          </a:p>
          <a:p>
            <a:pPr lvl="2">
              <a:buFont typeface="Wingdings" panose="05000000000000000000" pitchFamily="2" charset="2"/>
              <a:buChar char="§"/>
            </a:pPr>
            <a:r>
              <a:rPr lang="tr-TR" sz="1800" dirty="0"/>
              <a:t>Bu sınıflardaki güncelle yordamı çağrıldığında, müşteriler yeni fiyat bilgisini alıp ona göre bir hareket belirlemektedirler. </a:t>
            </a:r>
          </a:p>
          <a:p>
            <a:pPr lvl="2">
              <a:buFont typeface="Wingdings" panose="05000000000000000000" pitchFamily="2" charset="2"/>
              <a:buChar char="§"/>
            </a:pPr>
            <a:r>
              <a:rPr lang="tr-TR" sz="1800" dirty="0"/>
              <a:t>Gözlemci tasarım deseninde bir tane konu nesnesi bulunmaktadır. Bu nesne gözlemlenen şeyi belirler. </a:t>
            </a:r>
          </a:p>
          <a:p>
            <a:pPr lvl="2">
              <a:buFont typeface="Wingdings" panose="05000000000000000000" pitchFamily="2" charset="2"/>
              <a:buChar char="§"/>
            </a:pPr>
            <a:r>
              <a:rPr lang="tr-TR" sz="1800" dirty="0"/>
              <a:t>Bu örnekteki konu fiyat olduğu için, ilgili sınıfa FiyatKonusu ismi verilmektedir. </a:t>
            </a:r>
          </a:p>
          <a:p>
            <a:pPr lvl="2">
              <a:buFont typeface="Wingdings" panose="05000000000000000000" pitchFamily="2" charset="2"/>
              <a:buChar char="§"/>
            </a:pPr>
            <a:r>
              <a:rPr lang="tr-TR" sz="1800" dirty="0"/>
              <a:t>Bu sınıfta gözlemcileri içeren, bir tane liste tutulmaktadır. </a:t>
            </a:r>
          </a:p>
          <a:p>
            <a:pPr lvl="2">
              <a:buFont typeface="Wingdings" panose="05000000000000000000" pitchFamily="2" charset="2"/>
              <a:buChar char="§"/>
            </a:pPr>
            <a:r>
              <a:rPr lang="tr-TR" sz="1800" dirty="0"/>
              <a:t>Bu listeye ekleme yapabilen, gözlemciEkle yordamı bulunmaktadır. </a:t>
            </a:r>
          </a:p>
          <a:p>
            <a:pPr lvl="2">
              <a:buFont typeface="Wingdings" panose="05000000000000000000" pitchFamily="2" charset="2"/>
              <a:buChar char="§"/>
            </a:pPr>
            <a:r>
              <a:rPr lang="tr-TR" sz="1800" dirty="0"/>
              <a:t>Ayrıca fiyatın güncellendiğini gözlemcilere haber vermek için gözlemcilereHaberVer yordamı bulunmaktadır. Bu yordam listedeki tüm gözlemcilerin güncelle yordamını çağırarak, onların değişiklikten haberdar olup, ona göre bir hareket almalarını sağlar. Satıcı sınıfı da istemci olup, bu tasarım desenini sınamamıza yarar.</a:t>
            </a:r>
          </a:p>
          <a:p>
            <a:pPr lvl="2">
              <a:buFont typeface="Wingdings" panose="05000000000000000000" pitchFamily="2" charset="2"/>
              <a:buChar char="§"/>
            </a:pPr>
            <a:endParaRPr lang="tr-TR" sz="1800" dirty="0"/>
          </a:p>
          <a:p>
            <a:endParaRPr lang="tr-TR" dirty="0"/>
          </a:p>
        </p:txBody>
      </p:sp>
      <p:sp>
        <p:nvSpPr>
          <p:cNvPr id="4" name="Slide Number Placeholder 3"/>
          <p:cNvSpPr>
            <a:spLocks noGrp="1"/>
          </p:cNvSpPr>
          <p:nvPr>
            <p:ph type="sldNum" sz="quarter" idx="10"/>
          </p:nvPr>
        </p:nvSpPr>
        <p:spPr/>
        <p:txBody>
          <a:bodyPr/>
          <a:lstStyle/>
          <a:p>
            <a:fld id="{C5D1E587-8EDE-49D1-8F6E-0F42CB1AF2E1}" type="slidenum">
              <a:rPr lang="tr-TR" smtClean="0"/>
              <a:t>8</a:t>
            </a:fld>
            <a:endParaRPr lang="tr-TR"/>
          </a:p>
        </p:txBody>
      </p:sp>
    </p:spTree>
    <p:extLst>
      <p:ext uri="{BB962C8B-B14F-4D97-AF65-F5344CB8AC3E}">
        <p14:creationId xmlns:p14="http://schemas.microsoft.com/office/powerpoint/2010/main" val="3484365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buFont typeface="Wingdings" panose="05000000000000000000" pitchFamily="2" charset="2"/>
              <a:buChar char="§"/>
            </a:pPr>
            <a:r>
              <a:rPr lang="tr-TR" sz="1800" dirty="0"/>
              <a:t>Bu örnekte, gözlemlenen konu herhangi bir ürünün fiyatıdır. </a:t>
            </a:r>
          </a:p>
          <a:p>
            <a:pPr lvl="2">
              <a:buFont typeface="Wingdings" panose="05000000000000000000" pitchFamily="2" charset="2"/>
              <a:buChar char="§"/>
            </a:pPr>
            <a:r>
              <a:rPr lang="tr-TR" sz="1800" dirty="0"/>
              <a:t>Bu fiyatı gözlemleyenler ise, bu ürünü almak isteyen müşterilerdir. </a:t>
            </a:r>
          </a:p>
          <a:p>
            <a:pPr lvl="2">
              <a:buFont typeface="Wingdings" panose="05000000000000000000" pitchFamily="2" charset="2"/>
              <a:buChar char="§"/>
            </a:pPr>
            <a:r>
              <a:rPr lang="tr-TR" sz="1800" dirty="0"/>
              <a:t>Müşteri1 ve Müşteri2 sınıfları FiyatGözlemcisi arayüz sınıfından türemektedirler. </a:t>
            </a:r>
          </a:p>
          <a:p>
            <a:pPr lvl="2">
              <a:buFont typeface="Wingdings" panose="05000000000000000000" pitchFamily="2" charset="2"/>
              <a:buChar char="§"/>
            </a:pPr>
            <a:r>
              <a:rPr lang="tr-TR" sz="1800" dirty="0"/>
              <a:t>Bu sınıflardaki güncelle yordamı çağrıldığında, müşteriler yeni fiyat bilgisini alıp ona göre bir hareket belirlemektedirler. </a:t>
            </a:r>
          </a:p>
          <a:p>
            <a:pPr lvl="2">
              <a:buFont typeface="Wingdings" panose="05000000000000000000" pitchFamily="2" charset="2"/>
              <a:buChar char="§"/>
            </a:pPr>
            <a:r>
              <a:rPr lang="tr-TR" sz="1800" dirty="0"/>
              <a:t>Gözlemci tasarım deseninde bir tane konu nesnesi bulunmaktadır. Bu nesne gözlemlenen şeyi belirler. </a:t>
            </a:r>
          </a:p>
          <a:p>
            <a:pPr lvl="2">
              <a:buFont typeface="Wingdings" panose="05000000000000000000" pitchFamily="2" charset="2"/>
              <a:buChar char="§"/>
            </a:pPr>
            <a:r>
              <a:rPr lang="tr-TR" sz="1800" dirty="0"/>
              <a:t>Bu örnekteki konu fiyat olduğu için, ilgili sınıfa FiyatKonusu ismi verilmektedir. </a:t>
            </a:r>
          </a:p>
          <a:p>
            <a:pPr lvl="2">
              <a:buFont typeface="Wingdings" panose="05000000000000000000" pitchFamily="2" charset="2"/>
              <a:buChar char="§"/>
            </a:pPr>
            <a:r>
              <a:rPr lang="tr-TR" sz="1800" dirty="0"/>
              <a:t>Bu sınıfta gözlemcileri içeren, bir tane liste tutulmaktadır. </a:t>
            </a:r>
          </a:p>
          <a:p>
            <a:pPr lvl="2">
              <a:buFont typeface="Wingdings" panose="05000000000000000000" pitchFamily="2" charset="2"/>
              <a:buChar char="§"/>
            </a:pPr>
            <a:r>
              <a:rPr lang="tr-TR" sz="1800" dirty="0"/>
              <a:t>Bu listeye ekleme yapabilen, gözlemciEkle yordamı bulunmaktadır. </a:t>
            </a:r>
          </a:p>
          <a:p>
            <a:pPr lvl="2">
              <a:buFont typeface="Wingdings" panose="05000000000000000000" pitchFamily="2" charset="2"/>
              <a:buChar char="§"/>
            </a:pPr>
            <a:r>
              <a:rPr lang="tr-TR" sz="1800" dirty="0"/>
              <a:t>Ayrıca fiyatın güncellendiğini gözlemcilere haber vermek için gözlemcilereHaberVer yordamı bulunmaktadır. Bu yordam listedeki tüm gözlemcilerin güncelle yordamını çağırarak, onların değişiklikten haberdar olup, ona göre bir hareket almalarını sağlar. Satıcı sınıfı da istemci olup, bu tasarım desenini sınamamıza yarar.</a:t>
            </a:r>
          </a:p>
          <a:p>
            <a:pPr lvl="2">
              <a:buFont typeface="Wingdings" panose="05000000000000000000" pitchFamily="2" charset="2"/>
              <a:buChar char="§"/>
            </a:pPr>
            <a:endParaRPr lang="tr-TR" sz="1800" dirty="0"/>
          </a:p>
          <a:p>
            <a:endParaRPr lang="tr-TR" dirty="0"/>
          </a:p>
        </p:txBody>
      </p:sp>
      <p:sp>
        <p:nvSpPr>
          <p:cNvPr id="4" name="Slide Number Placeholder 3"/>
          <p:cNvSpPr>
            <a:spLocks noGrp="1"/>
          </p:cNvSpPr>
          <p:nvPr>
            <p:ph type="sldNum" sz="quarter" idx="10"/>
          </p:nvPr>
        </p:nvSpPr>
        <p:spPr/>
        <p:txBody>
          <a:bodyPr/>
          <a:lstStyle/>
          <a:p>
            <a:fld id="{C5D1E587-8EDE-49D1-8F6E-0F42CB1AF2E1}" type="slidenum">
              <a:rPr lang="tr-TR" smtClean="0"/>
              <a:t>9</a:t>
            </a:fld>
            <a:endParaRPr lang="tr-TR"/>
          </a:p>
        </p:txBody>
      </p:sp>
    </p:spTree>
    <p:extLst>
      <p:ext uri="{BB962C8B-B14F-4D97-AF65-F5344CB8AC3E}">
        <p14:creationId xmlns:p14="http://schemas.microsoft.com/office/powerpoint/2010/main" val="3425220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buFont typeface="Wingdings" panose="05000000000000000000" pitchFamily="2" charset="2"/>
              <a:buChar char="§"/>
            </a:pPr>
            <a:r>
              <a:rPr lang="tr-TR" sz="1800" dirty="0"/>
              <a:t>Bu örnekte, gözlemlenen konu herhangi bir ürünün fiyatıdır. </a:t>
            </a:r>
          </a:p>
          <a:p>
            <a:pPr lvl="2">
              <a:buFont typeface="Wingdings" panose="05000000000000000000" pitchFamily="2" charset="2"/>
              <a:buChar char="§"/>
            </a:pPr>
            <a:r>
              <a:rPr lang="tr-TR" sz="1800" dirty="0"/>
              <a:t>Bu fiyatı gözlemleyenler ise, bu ürünü almak isteyen müşterilerdir. </a:t>
            </a:r>
          </a:p>
          <a:p>
            <a:pPr lvl="2">
              <a:buFont typeface="Wingdings" panose="05000000000000000000" pitchFamily="2" charset="2"/>
              <a:buChar char="§"/>
            </a:pPr>
            <a:r>
              <a:rPr lang="tr-TR" sz="1800" dirty="0"/>
              <a:t>Müşteri1 ve Müşteri2 sınıfları FiyatGözlemcisi arayüz sınıfından türemektedirler. </a:t>
            </a:r>
          </a:p>
          <a:p>
            <a:pPr lvl="2">
              <a:buFont typeface="Wingdings" panose="05000000000000000000" pitchFamily="2" charset="2"/>
              <a:buChar char="§"/>
            </a:pPr>
            <a:r>
              <a:rPr lang="tr-TR" sz="1800" dirty="0"/>
              <a:t>Bu sınıflardaki güncelle yordamı çağrıldığında, müşteriler yeni fiyat bilgisini alıp ona göre bir hareket belirlemektedirler. </a:t>
            </a:r>
          </a:p>
          <a:p>
            <a:pPr lvl="2">
              <a:buFont typeface="Wingdings" panose="05000000000000000000" pitchFamily="2" charset="2"/>
              <a:buChar char="§"/>
            </a:pPr>
            <a:r>
              <a:rPr lang="tr-TR" sz="1800" dirty="0"/>
              <a:t>Gözlemci tasarım deseninde bir tane konu nesnesi bulunmaktadır. Bu nesne gözlemlenen şeyi belirler. </a:t>
            </a:r>
          </a:p>
          <a:p>
            <a:pPr lvl="2">
              <a:buFont typeface="Wingdings" panose="05000000000000000000" pitchFamily="2" charset="2"/>
              <a:buChar char="§"/>
            </a:pPr>
            <a:r>
              <a:rPr lang="tr-TR" sz="1800" dirty="0"/>
              <a:t>Bu örnekteki konu fiyat olduğu için, ilgili sınıfa FiyatKonusu ismi verilmektedir. </a:t>
            </a:r>
          </a:p>
          <a:p>
            <a:pPr lvl="2">
              <a:buFont typeface="Wingdings" panose="05000000000000000000" pitchFamily="2" charset="2"/>
              <a:buChar char="§"/>
            </a:pPr>
            <a:r>
              <a:rPr lang="tr-TR" sz="1800" dirty="0"/>
              <a:t>Bu sınıfta gözlemcileri içeren, bir tane liste tutulmaktadır. </a:t>
            </a:r>
          </a:p>
          <a:p>
            <a:pPr lvl="2">
              <a:buFont typeface="Wingdings" panose="05000000000000000000" pitchFamily="2" charset="2"/>
              <a:buChar char="§"/>
            </a:pPr>
            <a:r>
              <a:rPr lang="tr-TR" sz="1800" dirty="0"/>
              <a:t>Bu listeye ekleme yapabilen, gözlemciEkle yordamı bulunmaktadır. </a:t>
            </a:r>
          </a:p>
          <a:p>
            <a:pPr lvl="2">
              <a:buFont typeface="Wingdings" panose="05000000000000000000" pitchFamily="2" charset="2"/>
              <a:buChar char="§"/>
            </a:pPr>
            <a:r>
              <a:rPr lang="tr-TR" sz="1800" dirty="0"/>
              <a:t>Ayrıca fiyatın güncellendiğini gözlemcilere haber vermek için gözlemcilereHaberVer yordamı bulunmaktadır. Bu yordam listedeki tüm gözlemcilerin güncelle yordamını çağırarak, onların değişiklikten haberdar olup, ona göre bir hareket almalarını sağlar. Satıcı sınıfı da istemci olup, bu tasarım desenini sınamamıza yarar.</a:t>
            </a:r>
          </a:p>
          <a:p>
            <a:pPr lvl="2">
              <a:buFont typeface="Wingdings" panose="05000000000000000000" pitchFamily="2" charset="2"/>
              <a:buChar char="§"/>
            </a:pPr>
            <a:endParaRPr lang="tr-TR" sz="1800" dirty="0"/>
          </a:p>
          <a:p>
            <a:endParaRPr lang="tr-TR" dirty="0"/>
          </a:p>
        </p:txBody>
      </p:sp>
      <p:sp>
        <p:nvSpPr>
          <p:cNvPr id="4" name="Slide Number Placeholder 3"/>
          <p:cNvSpPr>
            <a:spLocks noGrp="1"/>
          </p:cNvSpPr>
          <p:nvPr>
            <p:ph type="sldNum" sz="quarter" idx="10"/>
          </p:nvPr>
        </p:nvSpPr>
        <p:spPr/>
        <p:txBody>
          <a:bodyPr/>
          <a:lstStyle/>
          <a:p>
            <a:fld id="{C5D1E587-8EDE-49D1-8F6E-0F42CB1AF2E1}" type="slidenum">
              <a:rPr lang="tr-TR" smtClean="0"/>
              <a:t>10</a:t>
            </a:fld>
            <a:endParaRPr lang="tr-TR"/>
          </a:p>
        </p:txBody>
      </p:sp>
    </p:spTree>
    <p:extLst>
      <p:ext uri="{BB962C8B-B14F-4D97-AF65-F5344CB8AC3E}">
        <p14:creationId xmlns:p14="http://schemas.microsoft.com/office/powerpoint/2010/main" val="4183748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buFont typeface="Wingdings" panose="05000000000000000000" pitchFamily="2" charset="2"/>
              <a:buChar char="§"/>
            </a:pPr>
            <a:r>
              <a:rPr lang="tr-TR" sz="1800" dirty="0"/>
              <a:t>Bu örnekte, gözlemlenen konu herhangi bir ürünün fiyatıdır. </a:t>
            </a:r>
          </a:p>
          <a:p>
            <a:pPr lvl="2">
              <a:buFont typeface="Wingdings" panose="05000000000000000000" pitchFamily="2" charset="2"/>
              <a:buChar char="§"/>
            </a:pPr>
            <a:r>
              <a:rPr lang="tr-TR" sz="1800" dirty="0"/>
              <a:t>Bu fiyatı gözlemleyenler ise, bu ürünü almak isteyen müşterilerdir. </a:t>
            </a:r>
          </a:p>
          <a:p>
            <a:pPr lvl="2">
              <a:buFont typeface="Wingdings" panose="05000000000000000000" pitchFamily="2" charset="2"/>
              <a:buChar char="§"/>
            </a:pPr>
            <a:r>
              <a:rPr lang="tr-TR" sz="1800" dirty="0"/>
              <a:t>Müşteri1 ve Müşteri2 sınıfları FiyatGözlemcisi arayüz sınıfından türemektedirler. </a:t>
            </a:r>
          </a:p>
          <a:p>
            <a:pPr lvl="2">
              <a:buFont typeface="Wingdings" panose="05000000000000000000" pitchFamily="2" charset="2"/>
              <a:buChar char="§"/>
            </a:pPr>
            <a:r>
              <a:rPr lang="tr-TR" sz="1800" dirty="0"/>
              <a:t>Bu sınıflardaki güncelle yordamı çağrıldığında, müşteriler yeni fiyat bilgisini alıp ona göre bir hareket belirlemektedirler. </a:t>
            </a:r>
          </a:p>
          <a:p>
            <a:pPr lvl="2">
              <a:buFont typeface="Wingdings" panose="05000000000000000000" pitchFamily="2" charset="2"/>
              <a:buChar char="§"/>
            </a:pPr>
            <a:r>
              <a:rPr lang="tr-TR" sz="1800" dirty="0"/>
              <a:t>Gözlemci tasarım deseninde bir tane konu nesnesi bulunmaktadır. Bu nesne gözlemlenen şeyi belirler. </a:t>
            </a:r>
          </a:p>
          <a:p>
            <a:pPr lvl="2">
              <a:buFont typeface="Wingdings" panose="05000000000000000000" pitchFamily="2" charset="2"/>
              <a:buChar char="§"/>
            </a:pPr>
            <a:r>
              <a:rPr lang="tr-TR" sz="1800" dirty="0"/>
              <a:t>Bu örnekteki konu fiyat olduğu için, ilgili sınıfa FiyatKonusu ismi verilmektedir. </a:t>
            </a:r>
          </a:p>
          <a:p>
            <a:pPr lvl="2">
              <a:buFont typeface="Wingdings" panose="05000000000000000000" pitchFamily="2" charset="2"/>
              <a:buChar char="§"/>
            </a:pPr>
            <a:r>
              <a:rPr lang="tr-TR" sz="1800" dirty="0"/>
              <a:t>Bu sınıfta gözlemcileri içeren, bir tane liste tutulmaktadır. </a:t>
            </a:r>
          </a:p>
          <a:p>
            <a:pPr lvl="2">
              <a:buFont typeface="Wingdings" panose="05000000000000000000" pitchFamily="2" charset="2"/>
              <a:buChar char="§"/>
            </a:pPr>
            <a:r>
              <a:rPr lang="tr-TR" sz="1800" dirty="0"/>
              <a:t>Bu listeye ekleme yapabilen, gözlemciEkle yordamı bulunmaktadır. </a:t>
            </a:r>
          </a:p>
          <a:p>
            <a:pPr lvl="2">
              <a:buFont typeface="Wingdings" panose="05000000000000000000" pitchFamily="2" charset="2"/>
              <a:buChar char="§"/>
            </a:pPr>
            <a:r>
              <a:rPr lang="tr-TR" sz="1800" dirty="0"/>
              <a:t>Ayrıca fiyatın güncellendiğini gözlemcilere haber vermek için gözlemcilereHaberVer yordamı bulunmaktadır. Bu yordam listedeki tüm gözlemcilerin güncelle yordamını çağırarak, onların değişiklikten haberdar olup, ona göre bir hareket almalarını sağlar. Satıcı sınıfı da istemci olup, bu tasarım desenini sınamamıza yarar.</a:t>
            </a:r>
          </a:p>
          <a:p>
            <a:pPr lvl="2">
              <a:buFont typeface="Wingdings" panose="05000000000000000000" pitchFamily="2" charset="2"/>
              <a:buChar char="§"/>
            </a:pPr>
            <a:endParaRPr lang="tr-TR" sz="1800" dirty="0"/>
          </a:p>
          <a:p>
            <a:endParaRPr lang="tr-TR" dirty="0"/>
          </a:p>
        </p:txBody>
      </p:sp>
      <p:sp>
        <p:nvSpPr>
          <p:cNvPr id="4" name="Slide Number Placeholder 3"/>
          <p:cNvSpPr>
            <a:spLocks noGrp="1"/>
          </p:cNvSpPr>
          <p:nvPr>
            <p:ph type="sldNum" sz="quarter" idx="10"/>
          </p:nvPr>
        </p:nvSpPr>
        <p:spPr/>
        <p:txBody>
          <a:bodyPr/>
          <a:lstStyle/>
          <a:p>
            <a:fld id="{C5D1E587-8EDE-49D1-8F6E-0F42CB1AF2E1}" type="slidenum">
              <a:rPr lang="tr-TR" smtClean="0"/>
              <a:t>11</a:t>
            </a:fld>
            <a:endParaRPr lang="tr-TR"/>
          </a:p>
        </p:txBody>
      </p:sp>
    </p:spTree>
    <p:extLst>
      <p:ext uri="{BB962C8B-B14F-4D97-AF65-F5344CB8AC3E}">
        <p14:creationId xmlns:p14="http://schemas.microsoft.com/office/powerpoint/2010/main" val="3727195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buFont typeface="Wingdings" panose="05000000000000000000" pitchFamily="2" charset="2"/>
              <a:buChar char="§"/>
            </a:pPr>
            <a:r>
              <a:rPr lang="tr-TR" sz="1800" dirty="0"/>
              <a:t>Bu örnekte, gözlemlenen konu herhangi bir ürünün fiyatıdır. </a:t>
            </a:r>
          </a:p>
          <a:p>
            <a:pPr lvl="2">
              <a:buFont typeface="Wingdings" panose="05000000000000000000" pitchFamily="2" charset="2"/>
              <a:buChar char="§"/>
            </a:pPr>
            <a:r>
              <a:rPr lang="tr-TR" sz="1800" dirty="0"/>
              <a:t>Bu fiyatı gözlemleyenler ise, bu ürünü almak isteyen müşterilerdir. </a:t>
            </a:r>
          </a:p>
          <a:p>
            <a:pPr lvl="2">
              <a:buFont typeface="Wingdings" panose="05000000000000000000" pitchFamily="2" charset="2"/>
              <a:buChar char="§"/>
            </a:pPr>
            <a:r>
              <a:rPr lang="tr-TR" sz="1800" dirty="0"/>
              <a:t>Müşteri1 ve Müşteri2 sınıfları FiyatGözlemcisi arayüz sınıfından türemektedirler. </a:t>
            </a:r>
          </a:p>
          <a:p>
            <a:pPr lvl="2">
              <a:buFont typeface="Wingdings" panose="05000000000000000000" pitchFamily="2" charset="2"/>
              <a:buChar char="§"/>
            </a:pPr>
            <a:r>
              <a:rPr lang="tr-TR" sz="1800" dirty="0"/>
              <a:t>Bu sınıflardaki güncelle yordamı çağrıldığında, müşteriler yeni fiyat bilgisini alıp ona göre bir hareket belirlemektedirler. </a:t>
            </a:r>
          </a:p>
          <a:p>
            <a:pPr lvl="2">
              <a:buFont typeface="Wingdings" panose="05000000000000000000" pitchFamily="2" charset="2"/>
              <a:buChar char="§"/>
            </a:pPr>
            <a:r>
              <a:rPr lang="tr-TR" sz="1800" dirty="0"/>
              <a:t>Gözlemci tasarım deseninde bir tane konu nesnesi bulunmaktadır. Bu nesne gözlemlenen şeyi belirler. </a:t>
            </a:r>
          </a:p>
          <a:p>
            <a:pPr lvl="2">
              <a:buFont typeface="Wingdings" panose="05000000000000000000" pitchFamily="2" charset="2"/>
              <a:buChar char="§"/>
            </a:pPr>
            <a:r>
              <a:rPr lang="tr-TR" sz="1800" dirty="0"/>
              <a:t>Bu örnekteki konu fiyat olduğu için, ilgili sınıfa FiyatKonusu ismi verilmektedir. </a:t>
            </a:r>
          </a:p>
          <a:p>
            <a:pPr lvl="2">
              <a:buFont typeface="Wingdings" panose="05000000000000000000" pitchFamily="2" charset="2"/>
              <a:buChar char="§"/>
            </a:pPr>
            <a:r>
              <a:rPr lang="tr-TR" sz="1800" dirty="0"/>
              <a:t>Bu sınıfta gözlemcileri içeren, bir tane liste tutulmaktadır. </a:t>
            </a:r>
          </a:p>
          <a:p>
            <a:pPr lvl="2">
              <a:buFont typeface="Wingdings" panose="05000000000000000000" pitchFamily="2" charset="2"/>
              <a:buChar char="§"/>
            </a:pPr>
            <a:r>
              <a:rPr lang="tr-TR" sz="1800" dirty="0"/>
              <a:t>Bu listeye ekleme yapabilen, gözlemciEkle yordamı bulunmaktadır. </a:t>
            </a:r>
          </a:p>
          <a:p>
            <a:pPr lvl="2">
              <a:buFont typeface="Wingdings" panose="05000000000000000000" pitchFamily="2" charset="2"/>
              <a:buChar char="§"/>
            </a:pPr>
            <a:r>
              <a:rPr lang="tr-TR" sz="1800" dirty="0"/>
              <a:t>Ayrıca fiyatın güncellendiğini gözlemcilere haber vermek için gözlemcilereHaberVer yordamı bulunmaktadır. Bu yordam listedeki tüm gözlemcilerin güncelle yordamını çağırarak, onların değişiklikten haberdar olup, ona göre bir hareket almalarını sağlar. Satıcı sınıfı da istemci olup, bu tasarım desenini sınamamıza yarar.</a:t>
            </a:r>
          </a:p>
          <a:p>
            <a:pPr lvl="2">
              <a:buFont typeface="Wingdings" panose="05000000000000000000" pitchFamily="2" charset="2"/>
              <a:buChar char="§"/>
            </a:pPr>
            <a:endParaRPr lang="tr-TR" sz="1800" dirty="0"/>
          </a:p>
          <a:p>
            <a:endParaRPr lang="tr-TR" dirty="0"/>
          </a:p>
        </p:txBody>
      </p:sp>
      <p:sp>
        <p:nvSpPr>
          <p:cNvPr id="4" name="Slide Number Placeholder 3"/>
          <p:cNvSpPr>
            <a:spLocks noGrp="1"/>
          </p:cNvSpPr>
          <p:nvPr>
            <p:ph type="sldNum" sz="quarter" idx="10"/>
          </p:nvPr>
        </p:nvSpPr>
        <p:spPr/>
        <p:txBody>
          <a:bodyPr/>
          <a:lstStyle/>
          <a:p>
            <a:fld id="{C5D1E587-8EDE-49D1-8F6E-0F42CB1AF2E1}" type="slidenum">
              <a:rPr lang="tr-TR" smtClean="0"/>
              <a:t>12</a:t>
            </a:fld>
            <a:endParaRPr lang="tr-TR"/>
          </a:p>
        </p:txBody>
      </p:sp>
    </p:spTree>
    <p:extLst>
      <p:ext uri="{BB962C8B-B14F-4D97-AF65-F5344CB8AC3E}">
        <p14:creationId xmlns:p14="http://schemas.microsoft.com/office/powerpoint/2010/main" val="3406341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buFont typeface="Wingdings" panose="05000000000000000000" pitchFamily="2" charset="2"/>
              <a:buChar char="§"/>
            </a:pPr>
            <a:r>
              <a:rPr lang="tr-TR" sz="1800" dirty="0"/>
              <a:t>Bu örnekte, gözlemlenen konu herhangi bir ürünün fiyatıdır. </a:t>
            </a:r>
          </a:p>
          <a:p>
            <a:pPr lvl="2">
              <a:buFont typeface="Wingdings" panose="05000000000000000000" pitchFamily="2" charset="2"/>
              <a:buChar char="§"/>
            </a:pPr>
            <a:r>
              <a:rPr lang="tr-TR" sz="1800" dirty="0"/>
              <a:t>Bu fiyatı gözlemleyenler ise, bu ürünü almak isteyen müşterilerdir. </a:t>
            </a:r>
          </a:p>
          <a:p>
            <a:pPr lvl="2">
              <a:buFont typeface="Wingdings" panose="05000000000000000000" pitchFamily="2" charset="2"/>
              <a:buChar char="§"/>
            </a:pPr>
            <a:r>
              <a:rPr lang="tr-TR" sz="1800" dirty="0"/>
              <a:t>Müşteri1 ve Müşteri2 sınıfları FiyatGözlemcisi arayüz sınıfından türemektedirler. </a:t>
            </a:r>
          </a:p>
          <a:p>
            <a:pPr lvl="2">
              <a:buFont typeface="Wingdings" panose="05000000000000000000" pitchFamily="2" charset="2"/>
              <a:buChar char="§"/>
            </a:pPr>
            <a:r>
              <a:rPr lang="tr-TR" sz="1800" dirty="0"/>
              <a:t>Bu sınıflardaki güncelle yordamı çağrıldığında, müşteriler yeni fiyat bilgisini alıp ona göre bir hareket belirlemektedirler. </a:t>
            </a:r>
          </a:p>
          <a:p>
            <a:pPr lvl="2">
              <a:buFont typeface="Wingdings" panose="05000000000000000000" pitchFamily="2" charset="2"/>
              <a:buChar char="§"/>
            </a:pPr>
            <a:r>
              <a:rPr lang="tr-TR" sz="1800" dirty="0"/>
              <a:t>Gözlemci tasarım deseninde bir tane konu nesnesi bulunmaktadır. Bu nesne gözlemlenen şeyi belirler. </a:t>
            </a:r>
          </a:p>
          <a:p>
            <a:pPr lvl="2">
              <a:buFont typeface="Wingdings" panose="05000000000000000000" pitchFamily="2" charset="2"/>
              <a:buChar char="§"/>
            </a:pPr>
            <a:r>
              <a:rPr lang="tr-TR" sz="1800" dirty="0"/>
              <a:t>Bu örnekteki konu fiyat olduğu için, ilgili sınıfa FiyatKonusu ismi verilmektedir. </a:t>
            </a:r>
          </a:p>
          <a:p>
            <a:pPr lvl="2">
              <a:buFont typeface="Wingdings" panose="05000000000000000000" pitchFamily="2" charset="2"/>
              <a:buChar char="§"/>
            </a:pPr>
            <a:r>
              <a:rPr lang="tr-TR" sz="1800" dirty="0"/>
              <a:t>Bu sınıfta gözlemcileri içeren, bir tane liste tutulmaktadır. </a:t>
            </a:r>
          </a:p>
          <a:p>
            <a:pPr lvl="2">
              <a:buFont typeface="Wingdings" panose="05000000000000000000" pitchFamily="2" charset="2"/>
              <a:buChar char="§"/>
            </a:pPr>
            <a:r>
              <a:rPr lang="tr-TR" sz="1800" dirty="0"/>
              <a:t>Bu listeye ekleme yapabilen, gözlemciEkle yordamı bulunmaktadır. </a:t>
            </a:r>
          </a:p>
          <a:p>
            <a:pPr lvl="2">
              <a:buFont typeface="Wingdings" panose="05000000000000000000" pitchFamily="2" charset="2"/>
              <a:buChar char="§"/>
            </a:pPr>
            <a:r>
              <a:rPr lang="tr-TR" sz="1800" dirty="0"/>
              <a:t>Ayrıca fiyatın güncellendiğini gözlemcilere haber vermek için gözlemcilereHaberVer yordamı bulunmaktadır. Bu yordam listedeki tüm gözlemcilerin güncelle yordamını çağırarak, onların değişiklikten haberdar olup, ona göre bir hareket almalarını sağlar. Satıcı sınıfı da istemci olup, bu tasarım desenini sınamamıza yarar.</a:t>
            </a:r>
          </a:p>
          <a:p>
            <a:pPr lvl="2">
              <a:buFont typeface="Wingdings" panose="05000000000000000000" pitchFamily="2" charset="2"/>
              <a:buChar char="§"/>
            </a:pPr>
            <a:endParaRPr lang="tr-TR" sz="1800" dirty="0"/>
          </a:p>
          <a:p>
            <a:endParaRPr lang="tr-TR" dirty="0"/>
          </a:p>
        </p:txBody>
      </p:sp>
      <p:sp>
        <p:nvSpPr>
          <p:cNvPr id="4" name="Slide Number Placeholder 3"/>
          <p:cNvSpPr>
            <a:spLocks noGrp="1"/>
          </p:cNvSpPr>
          <p:nvPr>
            <p:ph type="sldNum" sz="quarter" idx="10"/>
          </p:nvPr>
        </p:nvSpPr>
        <p:spPr/>
        <p:txBody>
          <a:bodyPr/>
          <a:lstStyle/>
          <a:p>
            <a:fld id="{C5D1E587-8EDE-49D1-8F6E-0F42CB1AF2E1}" type="slidenum">
              <a:rPr lang="tr-TR" smtClean="0"/>
              <a:t>13</a:t>
            </a:fld>
            <a:endParaRPr lang="tr-TR"/>
          </a:p>
        </p:txBody>
      </p:sp>
    </p:spTree>
    <p:extLst>
      <p:ext uri="{BB962C8B-B14F-4D97-AF65-F5344CB8AC3E}">
        <p14:creationId xmlns:p14="http://schemas.microsoft.com/office/powerpoint/2010/main" val="2306010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F7FFE0-9375-45DD-9516-90E4FF073284}" type="datetime1">
              <a:rPr lang="tr-TR" smtClean="0"/>
              <a:t>20.05.2017</a:t>
            </a:fld>
            <a:endParaRPr lang="tr-TR"/>
          </a:p>
        </p:txBody>
      </p:sp>
      <p:sp>
        <p:nvSpPr>
          <p:cNvPr id="5" name="Footer Placeholder 4"/>
          <p:cNvSpPr>
            <a:spLocks noGrp="1"/>
          </p:cNvSpPr>
          <p:nvPr>
            <p:ph type="ftr" sz="quarter" idx="11"/>
          </p:nvPr>
        </p:nvSpPr>
        <p:spPr/>
        <p:txBody>
          <a:bodyPr/>
          <a:lstStyle/>
          <a:p>
            <a:r>
              <a:rPr lang="tr-TR"/>
              <a:t>2017.05.20 / Observer Pattern, akın ayturan</a:t>
            </a:r>
          </a:p>
        </p:txBody>
      </p:sp>
      <p:sp>
        <p:nvSpPr>
          <p:cNvPr id="6" name="Slide Number Placeholder 5"/>
          <p:cNvSpPr>
            <a:spLocks noGrp="1"/>
          </p:cNvSpPr>
          <p:nvPr>
            <p:ph type="sldNum" sz="quarter" idx="12"/>
          </p:nvPr>
        </p:nvSpPr>
        <p:spPr/>
        <p:txBody>
          <a:bodyPr/>
          <a:lstStyle/>
          <a:p>
            <a:fld id="{9630F047-AD08-41CD-85B2-D0A9840B04A2}" type="slidenum">
              <a:rPr lang="tr-TR" smtClean="0"/>
              <a:t>‹#›</a:t>
            </a:fld>
            <a:endParaRPr lang="tr-T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041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F13F94-7ED5-4C22-9F11-110BD7886BB1}" type="datetime1">
              <a:rPr lang="tr-TR" smtClean="0"/>
              <a:t>20.05.2017</a:t>
            </a:fld>
            <a:endParaRPr lang="tr-TR"/>
          </a:p>
        </p:txBody>
      </p:sp>
      <p:sp>
        <p:nvSpPr>
          <p:cNvPr id="5" name="Footer Placeholder 4"/>
          <p:cNvSpPr>
            <a:spLocks noGrp="1"/>
          </p:cNvSpPr>
          <p:nvPr>
            <p:ph type="ftr" sz="quarter" idx="11"/>
          </p:nvPr>
        </p:nvSpPr>
        <p:spPr/>
        <p:txBody>
          <a:bodyPr/>
          <a:lstStyle/>
          <a:p>
            <a:r>
              <a:rPr lang="tr-TR"/>
              <a:t>2017.05.20 / Observer Pattern, akın ayturan</a:t>
            </a:r>
          </a:p>
        </p:txBody>
      </p:sp>
      <p:sp>
        <p:nvSpPr>
          <p:cNvPr id="6" name="Slide Number Placeholder 5"/>
          <p:cNvSpPr>
            <a:spLocks noGrp="1"/>
          </p:cNvSpPr>
          <p:nvPr>
            <p:ph type="sldNum" sz="quarter" idx="12"/>
          </p:nvPr>
        </p:nvSpPr>
        <p:spPr/>
        <p:txBody>
          <a:bodyPr/>
          <a:lstStyle/>
          <a:p>
            <a:fld id="{9630F047-AD08-41CD-85B2-D0A9840B04A2}" type="slidenum">
              <a:rPr lang="tr-TR" smtClean="0"/>
              <a:t>‹#›</a:t>
            </a:fld>
            <a:endParaRPr lang="tr-TR"/>
          </a:p>
        </p:txBody>
      </p:sp>
    </p:spTree>
    <p:extLst>
      <p:ext uri="{BB962C8B-B14F-4D97-AF65-F5344CB8AC3E}">
        <p14:creationId xmlns:p14="http://schemas.microsoft.com/office/powerpoint/2010/main" val="2809810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80BCC-204A-41C7-8A1E-97E1145C4C0B}" type="datetime1">
              <a:rPr lang="tr-TR" smtClean="0"/>
              <a:t>20.05.2017</a:t>
            </a:fld>
            <a:endParaRPr lang="tr-TR"/>
          </a:p>
        </p:txBody>
      </p:sp>
      <p:sp>
        <p:nvSpPr>
          <p:cNvPr id="5" name="Footer Placeholder 4"/>
          <p:cNvSpPr>
            <a:spLocks noGrp="1"/>
          </p:cNvSpPr>
          <p:nvPr>
            <p:ph type="ftr" sz="quarter" idx="11"/>
          </p:nvPr>
        </p:nvSpPr>
        <p:spPr/>
        <p:txBody>
          <a:bodyPr/>
          <a:lstStyle/>
          <a:p>
            <a:r>
              <a:rPr lang="tr-TR"/>
              <a:t>2017.05.20 / Observer Pattern, akın ayturan</a:t>
            </a:r>
          </a:p>
        </p:txBody>
      </p:sp>
      <p:sp>
        <p:nvSpPr>
          <p:cNvPr id="6" name="Slide Number Placeholder 5"/>
          <p:cNvSpPr>
            <a:spLocks noGrp="1"/>
          </p:cNvSpPr>
          <p:nvPr>
            <p:ph type="sldNum" sz="quarter" idx="12"/>
          </p:nvPr>
        </p:nvSpPr>
        <p:spPr/>
        <p:txBody>
          <a:bodyPr/>
          <a:lstStyle/>
          <a:p>
            <a:fld id="{9630F047-AD08-41CD-85B2-D0A9840B04A2}" type="slidenum">
              <a:rPr lang="tr-TR" smtClean="0"/>
              <a:t>‹#›</a:t>
            </a:fld>
            <a:endParaRPr lang="tr-TR"/>
          </a:p>
        </p:txBody>
      </p:sp>
    </p:spTree>
    <p:extLst>
      <p:ext uri="{BB962C8B-B14F-4D97-AF65-F5344CB8AC3E}">
        <p14:creationId xmlns:p14="http://schemas.microsoft.com/office/powerpoint/2010/main" val="3741592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D0DC82-63EB-476B-B64F-AA669FF66B70}" type="datetime1">
              <a:rPr lang="tr-TR" smtClean="0"/>
              <a:t>20.05.2017</a:t>
            </a:fld>
            <a:endParaRPr lang="tr-TR"/>
          </a:p>
        </p:txBody>
      </p:sp>
      <p:sp>
        <p:nvSpPr>
          <p:cNvPr id="5" name="Footer Placeholder 4"/>
          <p:cNvSpPr>
            <a:spLocks noGrp="1"/>
          </p:cNvSpPr>
          <p:nvPr>
            <p:ph type="ftr" sz="quarter" idx="11"/>
          </p:nvPr>
        </p:nvSpPr>
        <p:spPr/>
        <p:txBody>
          <a:bodyPr/>
          <a:lstStyle/>
          <a:p>
            <a:r>
              <a:rPr lang="tr-TR"/>
              <a:t>2017.05.20 / Observer Pattern, akın ayturan</a:t>
            </a:r>
          </a:p>
        </p:txBody>
      </p:sp>
      <p:sp>
        <p:nvSpPr>
          <p:cNvPr id="6" name="Slide Number Placeholder 5"/>
          <p:cNvSpPr>
            <a:spLocks noGrp="1"/>
          </p:cNvSpPr>
          <p:nvPr>
            <p:ph type="sldNum" sz="quarter" idx="12"/>
          </p:nvPr>
        </p:nvSpPr>
        <p:spPr/>
        <p:txBody>
          <a:bodyPr/>
          <a:lstStyle/>
          <a:p>
            <a:fld id="{9630F047-AD08-41CD-85B2-D0A9840B04A2}" type="slidenum">
              <a:rPr lang="tr-TR" smtClean="0"/>
              <a:t>‹#›</a:t>
            </a:fld>
            <a:endParaRPr lang="tr-TR"/>
          </a:p>
        </p:txBody>
      </p:sp>
    </p:spTree>
    <p:extLst>
      <p:ext uri="{BB962C8B-B14F-4D97-AF65-F5344CB8AC3E}">
        <p14:creationId xmlns:p14="http://schemas.microsoft.com/office/powerpoint/2010/main" val="1227191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38693C-F817-4F9B-A00B-7EA84EC29A98}" type="datetime1">
              <a:rPr lang="tr-TR" smtClean="0"/>
              <a:t>20.05.2017</a:t>
            </a:fld>
            <a:endParaRPr lang="tr-TR"/>
          </a:p>
        </p:txBody>
      </p:sp>
      <p:sp>
        <p:nvSpPr>
          <p:cNvPr id="5" name="Footer Placeholder 4"/>
          <p:cNvSpPr>
            <a:spLocks noGrp="1"/>
          </p:cNvSpPr>
          <p:nvPr>
            <p:ph type="ftr" sz="quarter" idx="11"/>
          </p:nvPr>
        </p:nvSpPr>
        <p:spPr/>
        <p:txBody>
          <a:bodyPr/>
          <a:lstStyle/>
          <a:p>
            <a:r>
              <a:rPr lang="tr-TR"/>
              <a:t>2017.05.20 / Observer Pattern, akın ayturan</a:t>
            </a:r>
          </a:p>
        </p:txBody>
      </p:sp>
      <p:sp>
        <p:nvSpPr>
          <p:cNvPr id="6" name="Slide Number Placeholder 5"/>
          <p:cNvSpPr>
            <a:spLocks noGrp="1"/>
          </p:cNvSpPr>
          <p:nvPr>
            <p:ph type="sldNum" sz="quarter" idx="12"/>
          </p:nvPr>
        </p:nvSpPr>
        <p:spPr/>
        <p:txBody>
          <a:bodyPr/>
          <a:lstStyle/>
          <a:p>
            <a:fld id="{9630F047-AD08-41CD-85B2-D0A9840B04A2}" type="slidenum">
              <a:rPr lang="tr-TR" smtClean="0"/>
              <a:t>‹#›</a:t>
            </a:fld>
            <a:endParaRPr lang="tr-T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142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6E321D-5250-4D67-9FAC-BF05350D9F51}" type="datetime1">
              <a:rPr lang="tr-TR" smtClean="0"/>
              <a:t>20.05.2017</a:t>
            </a:fld>
            <a:endParaRPr lang="tr-TR"/>
          </a:p>
        </p:txBody>
      </p:sp>
      <p:sp>
        <p:nvSpPr>
          <p:cNvPr id="6" name="Footer Placeholder 5"/>
          <p:cNvSpPr>
            <a:spLocks noGrp="1"/>
          </p:cNvSpPr>
          <p:nvPr>
            <p:ph type="ftr" sz="quarter" idx="11"/>
          </p:nvPr>
        </p:nvSpPr>
        <p:spPr/>
        <p:txBody>
          <a:bodyPr/>
          <a:lstStyle/>
          <a:p>
            <a:r>
              <a:rPr lang="tr-TR"/>
              <a:t>2017.05.20 / Observer Pattern, akın ayturan</a:t>
            </a:r>
          </a:p>
        </p:txBody>
      </p:sp>
      <p:sp>
        <p:nvSpPr>
          <p:cNvPr id="7" name="Slide Number Placeholder 6"/>
          <p:cNvSpPr>
            <a:spLocks noGrp="1"/>
          </p:cNvSpPr>
          <p:nvPr>
            <p:ph type="sldNum" sz="quarter" idx="12"/>
          </p:nvPr>
        </p:nvSpPr>
        <p:spPr/>
        <p:txBody>
          <a:bodyPr/>
          <a:lstStyle/>
          <a:p>
            <a:fld id="{9630F047-AD08-41CD-85B2-D0A9840B04A2}" type="slidenum">
              <a:rPr lang="tr-TR" smtClean="0"/>
              <a:t>‹#›</a:t>
            </a:fld>
            <a:endParaRPr lang="tr-TR"/>
          </a:p>
        </p:txBody>
      </p:sp>
    </p:spTree>
    <p:extLst>
      <p:ext uri="{BB962C8B-B14F-4D97-AF65-F5344CB8AC3E}">
        <p14:creationId xmlns:p14="http://schemas.microsoft.com/office/powerpoint/2010/main" val="3327712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B348A9-B412-436F-9D42-2CD79367F63C}" type="datetime1">
              <a:rPr lang="tr-TR" smtClean="0"/>
              <a:t>20.05.2017</a:t>
            </a:fld>
            <a:endParaRPr lang="tr-TR"/>
          </a:p>
        </p:txBody>
      </p:sp>
      <p:sp>
        <p:nvSpPr>
          <p:cNvPr id="8" name="Footer Placeholder 7"/>
          <p:cNvSpPr>
            <a:spLocks noGrp="1"/>
          </p:cNvSpPr>
          <p:nvPr>
            <p:ph type="ftr" sz="quarter" idx="11"/>
          </p:nvPr>
        </p:nvSpPr>
        <p:spPr/>
        <p:txBody>
          <a:bodyPr/>
          <a:lstStyle/>
          <a:p>
            <a:r>
              <a:rPr lang="tr-TR"/>
              <a:t>2017.05.20 / Observer Pattern, akın ayturan</a:t>
            </a:r>
          </a:p>
        </p:txBody>
      </p:sp>
      <p:sp>
        <p:nvSpPr>
          <p:cNvPr id="9" name="Slide Number Placeholder 8"/>
          <p:cNvSpPr>
            <a:spLocks noGrp="1"/>
          </p:cNvSpPr>
          <p:nvPr>
            <p:ph type="sldNum" sz="quarter" idx="12"/>
          </p:nvPr>
        </p:nvSpPr>
        <p:spPr/>
        <p:txBody>
          <a:bodyPr/>
          <a:lstStyle/>
          <a:p>
            <a:fld id="{9630F047-AD08-41CD-85B2-D0A9840B04A2}" type="slidenum">
              <a:rPr lang="tr-TR" smtClean="0"/>
              <a:t>‹#›</a:t>
            </a:fld>
            <a:endParaRPr lang="tr-TR"/>
          </a:p>
        </p:txBody>
      </p:sp>
    </p:spTree>
    <p:extLst>
      <p:ext uri="{BB962C8B-B14F-4D97-AF65-F5344CB8AC3E}">
        <p14:creationId xmlns:p14="http://schemas.microsoft.com/office/powerpoint/2010/main" val="2024953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1F21AD-24E6-4216-99C2-3EBC56D351B8}" type="datetime1">
              <a:rPr lang="tr-TR" smtClean="0"/>
              <a:t>20.05.2017</a:t>
            </a:fld>
            <a:endParaRPr lang="tr-TR"/>
          </a:p>
        </p:txBody>
      </p:sp>
      <p:sp>
        <p:nvSpPr>
          <p:cNvPr id="4" name="Footer Placeholder 3"/>
          <p:cNvSpPr>
            <a:spLocks noGrp="1"/>
          </p:cNvSpPr>
          <p:nvPr>
            <p:ph type="ftr" sz="quarter" idx="11"/>
          </p:nvPr>
        </p:nvSpPr>
        <p:spPr/>
        <p:txBody>
          <a:bodyPr/>
          <a:lstStyle/>
          <a:p>
            <a:r>
              <a:rPr lang="tr-TR"/>
              <a:t>2017.05.20 / Observer Pattern, akın ayturan</a:t>
            </a:r>
          </a:p>
        </p:txBody>
      </p:sp>
      <p:sp>
        <p:nvSpPr>
          <p:cNvPr id="5" name="Slide Number Placeholder 4"/>
          <p:cNvSpPr>
            <a:spLocks noGrp="1"/>
          </p:cNvSpPr>
          <p:nvPr>
            <p:ph type="sldNum" sz="quarter" idx="12"/>
          </p:nvPr>
        </p:nvSpPr>
        <p:spPr/>
        <p:txBody>
          <a:bodyPr/>
          <a:lstStyle/>
          <a:p>
            <a:fld id="{9630F047-AD08-41CD-85B2-D0A9840B04A2}" type="slidenum">
              <a:rPr lang="tr-TR" smtClean="0"/>
              <a:t>‹#›</a:t>
            </a:fld>
            <a:endParaRPr lang="tr-TR"/>
          </a:p>
        </p:txBody>
      </p:sp>
    </p:spTree>
    <p:extLst>
      <p:ext uri="{BB962C8B-B14F-4D97-AF65-F5344CB8AC3E}">
        <p14:creationId xmlns:p14="http://schemas.microsoft.com/office/powerpoint/2010/main" val="2263338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D31000-DF13-439D-BEF9-EAB9CEB47B33}" type="datetime1">
              <a:rPr lang="tr-TR" smtClean="0"/>
              <a:t>20.05.2017</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r>
              <a:rPr lang="tr-TR"/>
              <a:t>2017.05.20 / Observer Pattern, akın ayturan</a:t>
            </a:r>
          </a:p>
        </p:txBody>
      </p:sp>
      <p:sp>
        <p:nvSpPr>
          <p:cNvPr id="9" name="Slide Number Placeholder 8"/>
          <p:cNvSpPr>
            <a:spLocks noGrp="1"/>
          </p:cNvSpPr>
          <p:nvPr>
            <p:ph type="sldNum" sz="quarter" idx="12"/>
          </p:nvPr>
        </p:nvSpPr>
        <p:spPr/>
        <p:txBody>
          <a:bodyPr/>
          <a:lstStyle/>
          <a:p>
            <a:fld id="{9630F047-AD08-41CD-85B2-D0A9840B04A2}" type="slidenum">
              <a:rPr lang="tr-TR" smtClean="0"/>
              <a:t>‹#›</a:t>
            </a:fld>
            <a:endParaRPr lang="tr-TR"/>
          </a:p>
        </p:txBody>
      </p:sp>
    </p:spTree>
    <p:extLst>
      <p:ext uri="{BB962C8B-B14F-4D97-AF65-F5344CB8AC3E}">
        <p14:creationId xmlns:p14="http://schemas.microsoft.com/office/powerpoint/2010/main" val="2858265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592D58E-2EC6-491C-9A6F-DB9E4FAF9ACC}" type="datetime1">
              <a:rPr lang="tr-TR" smtClean="0"/>
              <a:t>20.05.2017</a:t>
            </a:fld>
            <a:endParaRPr lang="tr-T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tr-TR"/>
              <a:t>2017.05.20 / Observer Pattern, akın ayturan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30F047-AD08-41CD-85B2-D0A9840B04A2}" type="slidenum">
              <a:rPr lang="tr-TR" smtClean="0"/>
              <a:t>‹#›</a:t>
            </a:fld>
            <a:endParaRPr lang="tr-TR"/>
          </a:p>
        </p:txBody>
      </p:sp>
    </p:spTree>
    <p:extLst>
      <p:ext uri="{BB962C8B-B14F-4D97-AF65-F5344CB8AC3E}">
        <p14:creationId xmlns:p14="http://schemas.microsoft.com/office/powerpoint/2010/main" val="313982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BF107D7-5D55-464D-94FA-4F210743DF44}" type="datetime1">
              <a:rPr lang="tr-TR" smtClean="0"/>
              <a:t>20.05.2017</a:t>
            </a:fld>
            <a:endParaRPr lang="tr-TR"/>
          </a:p>
        </p:txBody>
      </p:sp>
      <p:sp>
        <p:nvSpPr>
          <p:cNvPr id="6" name="Footer Placeholder 5"/>
          <p:cNvSpPr>
            <a:spLocks noGrp="1"/>
          </p:cNvSpPr>
          <p:nvPr>
            <p:ph type="ftr" sz="quarter" idx="11"/>
          </p:nvPr>
        </p:nvSpPr>
        <p:spPr/>
        <p:txBody>
          <a:bodyPr/>
          <a:lstStyle/>
          <a:p>
            <a:r>
              <a:rPr lang="tr-TR"/>
              <a:t>2017.05.20 / Observer Pattern, akın ayturan</a:t>
            </a:r>
          </a:p>
        </p:txBody>
      </p:sp>
      <p:sp>
        <p:nvSpPr>
          <p:cNvPr id="7" name="Slide Number Placeholder 6"/>
          <p:cNvSpPr>
            <a:spLocks noGrp="1"/>
          </p:cNvSpPr>
          <p:nvPr>
            <p:ph type="sldNum" sz="quarter" idx="12"/>
          </p:nvPr>
        </p:nvSpPr>
        <p:spPr/>
        <p:txBody>
          <a:bodyPr/>
          <a:lstStyle/>
          <a:p>
            <a:fld id="{9630F047-AD08-41CD-85B2-D0A9840B04A2}" type="slidenum">
              <a:rPr lang="tr-TR" smtClean="0"/>
              <a:t>‹#›</a:t>
            </a:fld>
            <a:endParaRPr lang="tr-TR"/>
          </a:p>
        </p:txBody>
      </p:sp>
    </p:spTree>
    <p:extLst>
      <p:ext uri="{BB962C8B-B14F-4D97-AF65-F5344CB8AC3E}">
        <p14:creationId xmlns:p14="http://schemas.microsoft.com/office/powerpoint/2010/main" val="2863845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36E30D1-F93A-4361-8E73-BF5E8CBFE2ED}" type="datetime1">
              <a:rPr lang="tr-TR" smtClean="0"/>
              <a:t>20.05.2017</a:t>
            </a:fld>
            <a:endParaRPr lang="tr-T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tr-TR"/>
              <a:t>2017.05.20 / Observer Pattern, akın ayturan</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630F047-AD08-41CD-85B2-D0A9840B04A2}" type="slidenum">
              <a:rPr lang="tr-TR" smtClean="0"/>
              <a:t>‹#›</a:t>
            </a:fld>
            <a:endParaRPr lang="tr-T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566448"/>
      </p:ext>
    </p:extLst>
  </p:cSld>
  <p:clrMap bg1="lt1" tx1="dk1" bg2="lt2" tx2="dk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mailto:akinayturan@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ctrTitle"/>
          </p:nvPr>
        </p:nvSpPr>
        <p:spPr>
          <a:xfrm>
            <a:off x="971600" y="1632141"/>
            <a:ext cx="7272808" cy="1828800"/>
          </a:xfrm>
        </p:spPr>
        <p:txBody>
          <a:bodyPr>
            <a:normAutofit/>
          </a:bodyPr>
          <a:lstStyle/>
          <a:p>
            <a:pPr algn="ctr"/>
            <a:r>
              <a:rPr lang="tr-TR" sz="4400" dirty="0"/>
              <a:t>NESNEYE YÖNELİK </a:t>
            </a:r>
            <a:br>
              <a:rPr lang="tr-TR" sz="4400" dirty="0"/>
            </a:br>
            <a:r>
              <a:rPr lang="tr-TR" sz="4400" dirty="0"/>
              <a:t>YAZILIM MÜHENDİSLİĞİ	</a:t>
            </a:r>
          </a:p>
        </p:txBody>
      </p:sp>
      <p:sp>
        <p:nvSpPr>
          <p:cNvPr id="11" name="Footer Placeholder 10"/>
          <p:cNvSpPr>
            <a:spLocks noGrp="1"/>
          </p:cNvSpPr>
          <p:nvPr>
            <p:ph type="ftr" sz="quarter" idx="11"/>
          </p:nvPr>
        </p:nvSpPr>
        <p:spPr/>
        <p:txBody>
          <a:bodyPr/>
          <a:lstStyle/>
          <a:p>
            <a:r>
              <a:rPr lang="tr-TR" dirty="0"/>
              <a:t>2017.05.20 / Observer Pattern, akın ayturan</a:t>
            </a:r>
          </a:p>
        </p:txBody>
      </p:sp>
      <p:sp>
        <p:nvSpPr>
          <p:cNvPr id="10" name="Slide Number Placeholder 9"/>
          <p:cNvSpPr>
            <a:spLocks noGrp="1"/>
          </p:cNvSpPr>
          <p:nvPr>
            <p:ph type="sldNum" sz="quarter" idx="12"/>
          </p:nvPr>
        </p:nvSpPr>
        <p:spPr/>
        <p:txBody>
          <a:bodyPr/>
          <a:lstStyle/>
          <a:p>
            <a:fld id="{9630F047-AD08-41CD-85B2-D0A9840B04A2}" type="slidenum">
              <a:rPr lang="tr-TR" smtClean="0"/>
              <a:t>1</a:t>
            </a:fld>
            <a:endParaRPr lang="tr-TR"/>
          </a:p>
        </p:txBody>
      </p:sp>
      <p:pic>
        <p:nvPicPr>
          <p:cNvPr id="4" name="Resim 3" descr="karata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91467" y="323500"/>
            <a:ext cx="1833073" cy="1715898"/>
          </a:xfrm>
          <a:prstGeom prst="rect">
            <a:avLst/>
          </a:prstGeom>
          <a:noFill/>
          <a:ln>
            <a:noFill/>
          </a:ln>
        </p:spPr>
      </p:pic>
      <p:sp>
        <p:nvSpPr>
          <p:cNvPr id="2" name="Rectangle 1"/>
          <p:cNvSpPr/>
          <p:nvPr/>
        </p:nvSpPr>
        <p:spPr>
          <a:xfrm>
            <a:off x="971600" y="3686287"/>
            <a:ext cx="7272808" cy="707886"/>
          </a:xfrm>
          <a:prstGeom prst="rect">
            <a:avLst/>
          </a:prstGeom>
        </p:spPr>
        <p:txBody>
          <a:bodyPr wrap="square">
            <a:spAutoFit/>
          </a:bodyPr>
          <a:lstStyle/>
          <a:p>
            <a:pPr algn="ctr"/>
            <a:r>
              <a:rPr lang="tr-TR" sz="4000" dirty="0">
                <a:latin typeface="Times New Roman" panose="02020603050405020304" pitchFamily="18" charset="0"/>
                <a:cs typeface="Times New Roman" panose="02020603050405020304" pitchFamily="18" charset="0"/>
              </a:rPr>
              <a:t>Observer Pattern </a:t>
            </a:r>
          </a:p>
        </p:txBody>
      </p:sp>
      <p:sp>
        <p:nvSpPr>
          <p:cNvPr id="6" name="Rectangle 5"/>
          <p:cNvSpPr/>
          <p:nvPr/>
        </p:nvSpPr>
        <p:spPr>
          <a:xfrm>
            <a:off x="971600" y="5301208"/>
            <a:ext cx="7272808" cy="707886"/>
          </a:xfrm>
          <a:prstGeom prst="rect">
            <a:avLst/>
          </a:prstGeom>
        </p:spPr>
        <p:txBody>
          <a:bodyPr wrap="square">
            <a:spAutoFit/>
          </a:bodyPr>
          <a:lstStyle/>
          <a:p>
            <a:pPr algn="ctr"/>
            <a:r>
              <a:rPr lang="tr-TR" sz="2000" dirty="0">
                <a:latin typeface="Times New Roman" panose="02020603050405020304" pitchFamily="18" charset="0"/>
                <a:cs typeface="Times New Roman" panose="02020603050405020304" pitchFamily="18" charset="0"/>
              </a:rPr>
              <a:t>Yasin Akın Ayturan</a:t>
            </a:r>
          </a:p>
          <a:p>
            <a:pPr algn="ctr"/>
            <a:r>
              <a:rPr lang="tr-TR" sz="2000" dirty="0">
                <a:latin typeface="Times New Roman" panose="02020603050405020304" pitchFamily="18" charset="0"/>
                <a:cs typeface="Times New Roman" panose="02020603050405020304" pitchFamily="18" charset="0"/>
              </a:rPr>
              <a:t>21634096</a:t>
            </a:r>
          </a:p>
        </p:txBody>
      </p:sp>
      <p:sp>
        <p:nvSpPr>
          <p:cNvPr id="8" name="Rectangle 7"/>
          <p:cNvSpPr/>
          <p:nvPr/>
        </p:nvSpPr>
        <p:spPr>
          <a:xfrm>
            <a:off x="971600" y="4367976"/>
            <a:ext cx="7272808" cy="369332"/>
          </a:xfrm>
          <a:prstGeom prst="rect">
            <a:avLst/>
          </a:prstGeom>
        </p:spPr>
        <p:txBody>
          <a:bodyPr wrap="square">
            <a:spAutoFit/>
          </a:bodyPr>
          <a:lstStyle/>
          <a:p>
            <a:pPr algn="ctr"/>
            <a:r>
              <a:rPr lang="tr-TR" dirty="0">
                <a:latin typeface="Times New Roman" panose="02020603050405020304" pitchFamily="18" charset="0"/>
                <a:cs typeface="Times New Roman" panose="02020603050405020304" pitchFamily="18" charset="0"/>
              </a:rPr>
              <a:t>( Gözlemci Tasarım Deseni )</a:t>
            </a:r>
          </a:p>
        </p:txBody>
      </p:sp>
    </p:spTree>
    <p:extLst>
      <p:ext uri="{BB962C8B-B14F-4D97-AF65-F5344CB8AC3E}">
        <p14:creationId xmlns:p14="http://schemas.microsoft.com/office/powerpoint/2010/main" val="4257226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tr-TR"/>
              <a:t>2017.05.20 / Observer Pattern, akın ayturan</a:t>
            </a:r>
          </a:p>
        </p:txBody>
      </p:sp>
      <p:sp>
        <p:nvSpPr>
          <p:cNvPr id="5" name="Slide Number Placeholder 4"/>
          <p:cNvSpPr>
            <a:spLocks noGrp="1"/>
          </p:cNvSpPr>
          <p:nvPr>
            <p:ph type="sldNum" sz="quarter" idx="12"/>
          </p:nvPr>
        </p:nvSpPr>
        <p:spPr/>
        <p:txBody>
          <a:bodyPr/>
          <a:lstStyle/>
          <a:p>
            <a:fld id="{9630F047-AD08-41CD-85B2-D0A9840B04A2}" type="slidenum">
              <a:rPr lang="tr-TR" smtClean="0"/>
              <a:t>10</a:t>
            </a:fld>
            <a:endParaRPr lang="tr-TR"/>
          </a:p>
        </p:txBody>
      </p:sp>
      <p:sp>
        <p:nvSpPr>
          <p:cNvPr id="22" name="Başlık 1"/>
          <p:cNvSpPr>
            <a:spLocks noGrp="1"/>
          </p:cNvSpPr>
          <p:nvPr>
            <p:ph type="title"/>
          </p:nvPr>
        </p:nvSpPr>
        <p:spPr>
          <a:xfrm>
            <a:off x="822958" y="620688"/>
            <a:ext cx="7874185" cy="926976"/>
          </a:xfrm>
        </p:spPr>
        <p:txBody>
          <a:bodyPr>
            <a:normAutofit/>
          </a:bodyPr>
          <a:lstStyle/>
          <a:p>
            <a:r>
              <a:rPr lang="tr-TR" sz="3200" dirty="0">
                <a:solidFill>
                  <a:srgbClr val="002060"/>
                </a:solidFill>
              </a:rPr>
              <a:t>OBSERVER PATTERN ÖRNEK UYGULAMA #s4</a:t>
            </a:r>
          </a:p>
        </p:txBody>
      </p:sp>
      <p:sp>
        <p:nvSpPr>
          <p:cNvPr id="7" name="Rectangle 6"/>
          <p:cNvSpPr/>
          <p:nvPr/>
        </p:nvSpPr>
        <p:spPr>
          <a:xfrm>
            <a:off x="6189483" y="5949280"/>
            <a:ext cx="2941831" cy="369332"/>
          </a:xfrm>
          <a:prstGeom prst="rect">
            <a:avLst/>
          </a:prstGeom>
        </p:spPr>
        <p:txBody>
          <a:bodyPr wrap="none">
            <a:spAutoFit/>
          </a:bodyPr>
          <a:lstStyle/>
          <a:p>
            <a:r>
              <a:rPr lang="tr-TR" b="1" dirty="0">
                <a:solidFill>
                  <a:srgbClr val="7F0055"/>
                </a:solidFill>
                <a:latin typeface="Courier New" panose="02070309020205020404" pitchFamily="49" charset="0"/>
              </a:rPr>
              <a:t>FiyatGözlemcisi.java</a:t>
            </a:r>
            <a:endParaRPr lang="tr-TR" dirty="0"/>
          </a:p>
        </p:txBody>
      </p:sp>
      <p:sp>
        <p:nvSpPr>
          <p:cNvPr id="2" name="Rectangle 1"/>
          <p:cNvSpPr/>
          <p:nvPr/>
        </p:nvSpPr>
        <p:spPr>
          <a:xfrm>
            <a:off x="860569" y="2132856"/>
            <a:ext cx="7056784" cy="1754326"/>
          </a:xfrm>
          <a:prstGeom prst="rect">
            <a:avLst/>
          </a:prstGeom>
        </p:spPr>
        <p:txBody>
          <a:bodyPr wrap="square">
            <a:spAutoFit/>
          </a:bodyPr>
          <a:lstStyle/>
          <a:p>
            <a:r>
              <a:rPr lang="tr-TR" b="1" dirty="0">
                <a:solidFill>
                  <a:srgbClr val="7F0055"/>
                </a:solidFill>
                <a:latin typeface="Courier New" panose="02070309020205020404" pitchFamily="49" charset="0"/>
              </a:rPr>
              <a:t>package </a:t>
            </a:r>
            <a:r>
              <a:rPr lang="tr-TR" dirty="0">
                <a:solidFill>
                  <a:srgbClr val="000000"/>
                </a:solidFill>
                <a:latin typeface="Courier New" panose="02070309020205020404" pitchFamily="49" charset="0"/>
              </a:rPr>
              <a:t>com.akinayturan.ornekkod.observer; </a:t>
            </a:r>
          </a:p>
          <a:p>
            <a:endParaRPr lang="tr-TR" b="1" dirty="0">
              <a:solidFill>
                <a:srgbClr val="7F0055"/>
              </a:solidFill>
              <a:latin typeface="Courier New" panose="02070309020205020404" pitchFamily="49" charset="0"/>
            </a:endParaRPr>
          </a:p>
          <a:p>
            <a:r>
              <a:rPr lang="tr-TR" b="1" dirty="0">
                <a:solidFill>
                  <a:srgbClr val="7F0055"/>
                </a:solidFill>
                <a:latin typeface="Courier New" panose="02070309020205020404" pitchFamily="49" charset="0"/>
              </a:rPr>
              <a:t>public interface </a:t>
            </a:r>
            <a:r>
              <a:rPr lang="tr-TR" dirty="0">
                <a:solidFill>
                  <a:srgbClr val="000000"/>
                </a:solidFill>
                <a:latin typeface="Courier New" panose="02070309020205020404" pitchFamily="49" charset="0"/>
              </a:rPr>
              <a:t>FiyatGözlemcisi {</a:t>
            </a:r>
            <a:br>
              <a:rPr lang="tr-TR" dirty="0">
                <a:solidFill>
                  <a:srgbClr val="000000"/>
                </a:solidFill>
                <a:latin typeface="Courier New" panose="02070309020205020404" pitchFamily="49" charset="0"/>
              </a:rPr>
            </a:br>
            <a:br>
              <a:rPr lang="tr-TR" dirty="0">
                <a:solidFill>
                  <a:srgbClr val="000000"/>
                </a:solidFill>
                <a:latin typeface="Courier New" panose="02070309020205020404" pitchFamily="49" charset="0"/>
              </a:rPr>
            </a:br>
            <a:r>
              <a:rPr lang="tr-TR" dirty="0">
                <a:solidFill>
                  <a:srgbClr val="000000"/>
                </a:solidFill>
                <a:latin typeface="Courier New" panose="02070309020205020404" pitchFamily="49" charset="0"/>
              </a:rPr>
              <a:t>  </a:t>
            </a:r>
            <a:r>
              <a:rPr lang="tr-TR" b="1" dirty="0">
                <a:solidFill>
                  <a:srgbClr val="7F0055"/>
                </a:solidFill>
                <a:latin typeface="Courier New" panose="02070309020205020404" pitchFamily="49" charset="0"/>
              </a:rPr>
              <a:t>void </a:t>
            </a:r>
            <a:r>
              <a:rPr lang="tr-TR" dirty="0">
                <a:solidFill>
                  <a:srgbClr val="000000"/>
                </a:solidFill>
                <a:latin typeface="Courier New" panose="02070309020205020404" pitchFamily="49" charset="0"/>
              </a:rPr>
              <a:t>güncelle( </a:t>
            </a:r>
            <a:r>
              <a:rPr lang="tr-TR" b="1" dirty="0">
                <a:solidFill>
                  <a:srgbClr val="7F0055"/>
                </a:solidFill>
                <a:latin typeface="Courier New" panose="02070309020205020404" pitchFamily="49" charset="0"/>
              </a:rPr>
              <a:t>long </a:t>
            </a:r>
            <a:r>
              <a:rPr lang="tr-TR" dirty="0">
                <a:solidFill>
                  <a:srgbClr val="000000"/>
                </a:solidFill>
                <a:latin typeface="Courier New" panose="02070309020205020404" pitchFamily="49" charset="0"/>
              </a:rPr>
              <a:t>yeniFiyat );</a:t>
            </a:r>
            <a:br>
              <a:rPr lang="tr-TR" dirty="0">
                <a:solidFill>
                  <a:srgbClr val="000000"/>
                </a:solidFill>
                <a:latin typeface="Courier New" panose="02070309020205020404" pitchFamily="49" charset="0"/>
              </a:rPr>
            </a:br>
            <a:r>
              <a:rPr lang="tr-TR" dirty="0">
                <a:solidFill>
                  <a:srgbClr val="000000"/>
                </a:solidFill>
                <a:latin typeface="Courier New" panose="02070309020205020404" pitchFamily="49" charset="0"/>
              </a:rPr>
              <a:t>}</a:t>
            </a:r>
            <a:endParaRPr lang="tr-TR" dirty="0"/>
          </a:p>
        </p:txBody>
      </p:sp>
    </p:spTree>
    <p:extLst>
      <p:ext uri="{BB962C8B-B14F-4D97-AF65-F5344CB8AC3E}">
        <p14:creationId xmlns:p14="http://schemas.microsoft.com/office/powerpoint/2010/main" val="2727133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tr-TR"/>
              <a:t>2017.05.20 / Observer Pattern, akın ayturan</a:t>
            </a:r>
          </a:p>
        </p:txBody>
      </p:sp>
      <p:sp>
        <p:nvSpPr>
          <p:cNvPr id="5" name="Slide Number Placeholder 4"/>
          <p:cNvSpPr>
            <a:spLocks noGrp="1"/>
          </p:cNvSpPr>
          <p:nvPr>
            <p:ph type="sldNum" sz="quarter" idx="12"/>
          </p:nvPr>
        </p:nvSpPr>
        <p:spPr/>
        <p:txBody>
          <a:bodyPr/>
          <a:lstStyle/>
          <a:p>
            <a:fld id="{9630F047-AD08-41CD-85B2-D0A9840B04A2}" type="slidenum">
              <a:rPr lang="tr-TR" smtClean="0"/>
              <a:t>11</a:t>
            </a:fld>
            <a:endParaRPr lang="tr-TR"/>
          </a:p>
        </p:txBody>
      </p:sp>
      <p:sp>
        <p:nvSpPr>
          <p:cNvPr id="22" name="Başlık 1"/>
          <p:cNvSpPr>
            <a:spLocks noGrp="1"/>
          </p:cNvSpPr>
          <p:nvPr>
            <p:ph type="title"/>
          </p:nvPr>
        </p:nvSpPr>
        <p:spPr>
          <a:xfrm>
            <a:off x="822958" y="620688"/>
            <a:ext cx="7874185" cy="926976"/>
          </a:xfrm>
        </p:spPr>
        <p:txBody>
          <a:bodyPr>
            <a:normAutofit/>
          </a:bodyPr>
          <a:lstStyle/>
          <a:p>
            <a:r>
              <a:rPr lang="tr-TR" sz="3200" dirty="0">
                <a:solidFill>
                  <a:srgbClr val="002060"/>
                </a:solidFill>
              </a:rPr>
              <a:t>OBSERVER PATTERN ÖRNEK UYGULAMA #s5</a:t>
            </a:r>
          </a:p>
        </p:txBody>
      </p:sp>
      <p:sp>
        <p:nvSpPr>
          <p:cNvPr id="7" name="Rectangle 6"/>
          <p:cNvSpPr/>
          <p:nvPr/>
        </p:nvSpPr>
        <p:spPr>
          <a:xfrm>
            <a:off x="7020272" y="5949280"/>
            <a:ext cx="1976823" cy="369332"/>
          </a:xfrm>
          <a:prstGeom prst="rect">
            <a:avLst/>
          </a:prstGeom>
        </p:spPr>
        <p:txBody>
          <a:bodyPr wrap="none">
            <a:spAutoFit/>
          </a:bodyPr>
          <a:lstStyle/>
          <a:p>
            <a:r>
              <a:rPr lang="tr-TR" b="1" dirty="0">
                <a:solidFill>
                  <a:srgbClr val="7F0055"/>
                </a:solidFill>
                <a:latin typeface="Courier New" panose="02070309020205020404" pitchFamily="49" charset="0"/>
              </a:rPr>
              <a:t>Müşteri1.java</a:t>
            </a:r>
            <a:endParaRPr lang="tr-TR" dirty="0"/>
          </a:p>
        </p:txBody>
      </p:sp>
      <p:sp>
        <p:nvSpPr>
          <p:cNvPr id="2" name="Rectangle 1"/>
          <p:cNvSpPr/>
          <p:nvPr/>
        </p:nvSpPr>
        <p:spPr>
          <a:xfrm>
            <a:off x="860569" y="2132856"/>
            <a:ext cx="7056784" cy="2862322"/>
          </a:xfrm>
          <a:prstGeom prst="rect">
            <a:avLst/>
          </a:prstGeom>
        </p:spPr>
        <p:txBody>
          <a:bodyPr wrap="square">
            <a:spAutoFit/>
          </a:bodyPr>
          <a:lstStyle/>
          <a:p>
            <a:r>
              <a:rPr lang="tr-TR" b="1" dirty="0">
                <a:solidFill>
                  <a:srgbClr val="7F0055"/>
                </a:solidFill>
                <a:latin typeface="Courier New" panose="02070309020205020404" pitchFamily="49" charset="0"/>
              </a:rPr>
              <a:t>package </a:t>
            </a:r>
            <a:r>
              <a:rPr lang="tr-TR" dirty="0">
                <a:solidFill>
                  <a:srgbClr val="000000"/>
                </a:solidFill>
                <a:latin typeface="Courier New" panose="02070309020205020404" pitchFamily="49" charset="0"/>
              </a:rPr>
              <a:t>com.akinayturan.ornekkod.observer; </a:t>
            </a:r>
          </a:p>
          <a:p>
            <a:endParaRPr lang="tr-TR" b="1" dirty="0">
              <a:solidFill>
                <a:srgbClr val="7F0055"/>
              </a:solidFill>
              <a:latin typeface="Courier New" panose="02070309020205020404" pitchFamily="49" charset="0"/>
            </a:endParaRPr>
          </a:p>
          <a:p>
            <a:r>
              <a:rPr lang="tr-TR" b="1" dirty="0">
                <a:solidFill>
                  <a:srgbClr val="7F0055"/>
                </a:solidFill>
                <a:latin typeface="Courier New" panose="02070309020205020404" pitchFamily="49" charset="0"/>
              </a:rPr>
              <a:t>public class </a:t>
            </a:r>
            <a:r>
              <a:rPr lang="tr-TR" dirty="0">
                <a:solidFill>
                  <a:srgbClr val="000000"/>
                </a:solidFill>
                <a:latin typeface="Courier New" panose="02070309020205020404" pitchFamily="49" charset="0"/>
              </a:rPr>
              <a:t>Müşteri1 </a:t>
            </a:r>
            <a:r>
              <a:rPr lang="tr-TR" b="1" dirty="0">
                <a:solidFill>
                  <a:srgbClr val="7F0055"/>
                </a:solidFill>
                <a:latin typeface="Courier New" panose="02070309020205020404" pitchFamily="49" charset="0"/>
              </a:rPr>
              <a:t>implements </a:t>
            </a:r>
            <a:r>
              <a:rPr lang="tr-TR" dirty="0">
                <a:solidFill>
                  <a:srgbClr val="000000"/>
                </a:solidFill>
                <a:latin typeface="Courier New" panose="02070309020205020404" pitchFamily="49" charset="0"/>
              </a:rPr>
              <a:t>FiyatGözlemcisi {</a:t>
            </a:r>
            <a:br>
              <a:rPr lang="tr-TR" dirty="0">
                <a:solidFill>
                  <a:srgbClr val="000000"/>
                </a:solidFill>
                <a:latin typeface="Courier New" panose="02070309020205020404" pitchFamily="49" charset="0"/>
              </a:rPr>
            </a:br>
            <a:br>
              <a:rPr lang="tr-TR" dirty="0">
                <a:solidFill>
                  <a:srgbClr val="000000"/>
                </a:solidFill>
                <a:latin typeface="Courier New" panose="02070309020205020404" pitchFamily="49" charset="0"/>
              </a:rPr>
            </a:br>
            <a:r>
              <a:rPr lang="tr-TR" dirty="0">
                <a:solidFill>
                  <a:srgbClr val="000000"/>
                </a:solidFill>
                <a:latin typeface="Courier New" panose="02070309020205020404" pitchFamily="49" charset="0"/>
              </a:rPr>
              <a:t>  </a:t>
            </a:r>
            <a:r>
              <a:rPr lang="tr-TR" dirty="0">
                <a:solidFill>
                  <a:srgbClr val="646464"/>
                </a:solidFill>
                <a:latin typeface="Courier New" panose="02070309020205020404" pitchFamily="49" charset="0"/>
              </a:rPr>
              <a:t>@Override</a:t>
            </a:r>
            <a:br>
              <a:rPr lang="tr-TR" dirty="0">
                <a:solidFill>
                  <a:srgbClr val="646464"/>
                </a:solidFill>
                <a:latin typeface="Courier New" panose="02070309020205020404" pitchFamily="49" charset="0"/>
              </a:rPr>
            </a:br>
            <a:r>
              <a:rPr lang="tr-TR" dirty="0">
                <a:solidFill>
                  <a:srgbClr val="646464"/>
                </a:solidFill>
                <a:latin typeface="Courier New" panose="02070309020205020404" pitchFamily="49" charset="0"/>
              </a:rPr>
              <a:t>  </a:t>
            </a:r>
            <a:r>
              <a:rPr lang="tr-TR" b="1" dirty="0">
                <a:solidFill>
                  <a:srgbClr val="7F0055"/>
                </a:solidFill>
                <a:latin typeface="Courier New" panose="02070309020205020404" pitchFamily="49" charset="0"/>
              </a:rPr>
              <a:t>public void </a:t>
            </a:r>
            <a:r>
              <a:rPr lang="tr-TR" dirty="0">
                <a:solidFill>
                  <a:srgbClr val="000000"/>
                </a:solidFill>
                <a:latin typeface="Courier New" panose="02070309020205020404" pitchFamily="49" charset="0"/>
              </a:rPr>
              <a:t>güncelle( </a:t>
            </a:r>
            <a:r>
              <a:rPr lang="tr-TR" b="1" dirty="0">
                <a:solidFill>
                  <a:srgbClr val="7F0055"/>
                </a:solidFill>
                <a:latin typeface="Courier New" panose="02070309020205020404" pitchFamily="49" charset="0"/>
              </a:rPr>
              <a:t>final long </a:t>
            </a:r>
            <a:r>
              <a:rPr lang="tr-TR" dirty="0">
                <a:solidFill>
                  <a:srgbClr val="000000"/>
                </a:solidFill>
                <a:latin typeface="Courier New" panose="02070309020205020404" pitchFamily="49" charset="0"/>
              </a:rPr>
              <a:t>yeniFiyat ) {</a:t>
            </a:r>
            <a:br>
              <a:rPr lang="tr-TR" dirty="0">
                <a:solidFill>
                  <a:srgbClr val="000000"/>
                </a:solidFill>
                <a:latin typeface="Courier New" panose="02070309020205020404" pitchFamily="49" charset="0"/>
              </a:rPr>
            </a:br>
            <a:r>
              <a:rPr lang="tr-TR" dirty="0">
                <a:solidFill>
                  <a:srgbClr val="000000"/>
                </a:solidFill>
                <a:latin typeface="Courier New" panose="02070309020205020404" pitchFamily="49" charset="0"/>
              </a:rPr>
              <a:t>    System.out.println( </a:t>
            </a:r>
            <a:r>
              <a:rPr lang="tr-TR" dirty="0">
                <a:solidFill>
                  <a:srgbClr val="2A00FF"/>
                </a:solidFill>
                <a:latin typeface="Courier New" panose="02070309020205020404" pitchFamily="49" charset="0"/>
              </a:rPr>
              <a:t>"Müşteri 1, yeni fiyatı öğrendi: " </a:t>
            </a:r>
            <a:r>
              <a:rPr lang="tr-TR" dirty="0">
                <a:solidFill>
                  <a:srgbClr val="000000"/>
                </a:solidFill>
                <a:latin typeface="Courier New" panose="02070309020205020404" pitchFamily="49" charset="0"/>
              </a:rPr>
              <a:t>+ yeniFiyat );</a:t>
            </a:r>
            <a:br>
              <a:rPr lang="tr-TR" dirty="0">
                <a:solidFill>
                  <a:srgbClr val="000000"/>
                </a:solidFill>
                <a:latin typeface="Courier New" panose="02070309020205020404" pitchFamily="49" charset="0"/>
              </a:rPr>
            </a:br>
            <a:r>
              <a:rPr lang="tr-TR" dirty="0">
                <a:solidFill>
                  <a:srgbClr val="000000"/>
                </a:solidFill>
                <a:latin typeface="Courier New" panose="02070309020205020404" pitchFamily="49" charset="0"/>
              </a:rPr>
              <a:t>  }</a:t>
            </a:r>
            <a:br>
              <a:rPr lang="tr-TR" dirty="0">
                <a:solidFill>
                  <a:srgbClr val="000000"/>
                </a:solidFill>
                <a:latin typeface="Courier New" panose="02070309020205020404" pitchFamily="49" charset="0"/>
              </a:rPr>
            </a:br>
            <a:r>
              <a:rPr lang="tr-TR" dirty="0">
                <a:solidFill>
                  <a:srgbClr val="000000"/>
                </a:solidFill>
                <a:latin typeface="Courier New" panose="02070309020205020404" pitchFamily="49" charset="0"/>
              </a:rPr>
              <a:t>}</a:t>
            </a:r>
            <a:endParaRPr lang="tr-TR" dirty="0"/>
          </a:p>
        </p:txBody>
      </p:sp>
    </p:spTree>
    <p:extLst>
      <p:ext uri="{BB962C8B-B14F-4D97-AF65-F5344CB8AC3E}">
        <p14:creationId xmlns:p14="http://schemas.microsoft.com/office/powerpoint/2010/main" val="287256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tr-TR"/>
              <a:t>2017.05.20 / Observer Pattern, akın ayturan</a:t>
            </a:r>
          </a:p>
        </p:txBody>
      </p:sp>
      <p:sp>
        <p:nvSpPr>
          <p:cNvPr id="5" name="Slide Number Placeholder 4"/>
          <p:cNvSpPr>
            <a:spLocks noGrp="1"/>
          </p:cNvSpPr>
          <p:nvPr>
            <p:ph type="sldNum" sz="quarter" idx="12"/>
          </p:nvPr>
        </p:nvSpPr>
        <p:spPr/>
        <p:txBody>
          <a:bodyPr/>
          <a:lstStyle/>
          <a:p>
            <a:fld id="{9630F047-AD08-41CD-85B2-D0A9840B04A2}" type="slidenum">
              <a:rPr lang="tr-TR" smtClean="0"/>
              <a:t>12</a:t>
            </a:fld>
            <a:endParaRPr lang="tr-TR"/>
          </a:p>
        </p:txBody>
      </p:sp>
      <p:sp>
        <p:nvSpPr>
          <p:cNvPr id="22" name="Başlık 1"/>
          <p:cNvSpPr>
            <a:spLocks noGrp="1"/>
          </p:cNvSpPr>
          <p:nvPr>
            <p:ph type="title"/>
          </p:nvPr>
        </p:nvSpPr>
        <p:spPr>
          <a:xfrm>
            <a:off x="822958" y="620688"/>
            <a:ext cx="7874185" cy="926976"/>
          </a:xfrm>
        </p:spPr>
        <p:txBody>
          <a:bodyPr>
            <a:normAutofit/>
          </a:bodyPr>
          <a:lstStyle/>
          <a:p>
            <a:r>
              <a:rPr lang="tr-TR" sz="3200" dirty="0">
                <a:solidFill>
                  <a:srgbClr val="002060"/>
                </a:solidFill>
              </a:rPr>
              <a:t>OBSERVER PATTERN ÖRNEK UYGULAMA #s6</a:t>
            </a:r>
          </a:p>
        </p:txBody>
      </p:sp>
      <p:sp>
        <p:nvSpPr>
          <p:cNvPr id="7" name="Rectangle 6"/>
          <p:cNvSpPr/>
          <p:nvPr/>
        </p:nvSpPr>
        <p:spPr>
          <a:xfrm>
            <a:off x="7020272" y="5949280"/>
            <a:ext cx="1976823" cy="369332"/>
          </a:xfrm>
          <a:prstGeom prst="rect">
            <a:avLst/>
          </a:prstGeom>
        </p:spPr>
        <p:txBody>
          <a:bodyPr wrap="none">
            <a:spAutoFit/>
          </a:bodyPr>
          <a:lstStyle/>
          <a:p>
            <a:r>
              <a:rPr lang="tr-TR" b="1" dirty="0">
                <a:solidFill>
                  <a:srgbClr val="7F0055"/>
                </a:solidFill>
                <a:latin typeface="Courier New" panose="02070309020205020404" pitchFamily="49" charset="0"/>
              </a:rPr>
              <a:t>Müşteri2.java</a:t>
            </a:r>
            <a:endParaRPr lang="tr-TR" dirty="0"/>
          </a:p>
        </p:txBody>
      </p:sp>
      <p:sp>
        <p:nvSpPr>
          <p:cNvPr id="2" name="Rectangle 1"/>
          <p:cNvSpPr/>
          <p:nvPr/>
        </p:nvSpPr>
        <p:spPr>
          <a:xfrm>
            <a:off x="860569" y="2132856"/>
            <a:ext cx="7056784" cy="2862322"/>
          </a:xfrm>
          <a:prstGeom prst="rect">
            <a:avLst/>
          </a:prstGeom>
        </p:spPr>
        <p:txBody>
          <a:bodyPr wrap="square">
            <a:spAutoFit/>
          </a:bodyPr>
          <a:lstStyle/>
          <a:p>
            <a:r>
              <a:rPr lang="tr-TR" b="1" dirty="0">
                <a:solidFill>
                  <a:srgbClr val="7F0055"/>
                </a:solidFill>
                <a:latin typeface="Courier New" panose="02070309020205020404" pitchFamily="49" charset="0"/>
              </a:rPr>
              <a:t>package </a:t>
            </a:r>
            <a:r>
              <a:rPr lang="tr-TR" dirty="0">
                <a:solidFill>
                  <a:srgbClr val="000000"/>
                </a:solidFill>
                <a:latin typeface="Courier New" panose="02070309020205020404" pitchFamily="49" charset="0"/>
              </a:rPr>
              <a:t>com.akinayturan.ornekkod.observer; </a:t>
            </a:r>
          </a:p>
          <a:p>
            <a:endParaRPr lang="tr-TR" b="1" dirty="0">
              <a:solidFill>
                <a:srgbClr val="7F0055"/>
              </a:solidFill>
              <a:latin typeface="Courier New" panose="02070309020205020404" pitchFamily="49" charset="0"/>
            </a:endParaRPr>
          </a:p>
          <a:p>
            <a:r>
              <a:rPr lang="tr-TR" b="1" dirty="0">
                <a:solidFill>
                  <a:srgbClr val="7F0055"/>
                </a:solidFill>
                <a:latin typeface="Courier New" panose="02070309020205020404" pitchFamily="49" charset="0"/>
              </a:rPr>
              <a:t>public class </a:t>
            </a:r>
            <a:r>
              <a:rPr lang="tr-TR" dirty="0">
                <a:solidFill>
                  <a:srgbClr val="000000"/>
                </a:solidFill>
                <a:latin typeface="Courier New" panose="02070309020205020404" pitchFamily="49" charset="0"/>
              </a:rPr>
              <a:t>Müşteri2 </a:t>
            </a:r>
            <a:r>
              <a:rPr lang="tr-TR" b="1" dirty="0">
                <a:solidFill>
                  <a:srgbClr val="7F0055"/>
                </a:solidFill>
                <a:latin typeface="Courier New" panose="02070309020205020404" pitchFamily="49" charset="0"/>
              </a:rPr>
              <a:t>implements </a:t>
            </a:r>
            <a:r>
              <a:rPr lang="tr-TR" dirty="0">
                <a:solidFill>
                  <a:srgbClr val="000000"/>
                </a:solidFill>
                <a:latin typeface="Courier New" panose="02070309020205020404" pitchFamily="49" charset="0"/>
              </a:rPr>
              <a:t>FiyatGözlemcisi {</a:t>
            </a:r>
            <a:br>
              <a:rPr lang="tr-TR" dirty="0">
                <a:solidFill>
                  <a:srgbClr val="000000"/>
                </a:solidFill>
                <a:latin typeface="Courier New" panose="02070309020205020404" pitchFamily="49" charset="0"/>
              </a:rPr>
            </a:br>
            <a:br>
              <a:rPr lang="tr-TR" dirty="0">
                <a:solidFill>
                  <a:srgbClr val="000000"/>
                </a:solidFill>
                <a:latin typeface="Courier New" panose="02070309020205020404" pitchFamily="49" charset="0"/>
              </a:rPr>
            </a:br>
            <a:r>
              <a:rPr lang="tr-TR" dirty="0">
                <a:solidFill>
                  <a:srgbClr val="000000"/>
                </a:solidFill>
                <a:latin typeface="Courier New" panose="02070309020205020404" pitchFamily="49" charset="0"/>
              </a:rPr>
              <a:t>  </a:t>
            </a:r>
            <a:r>
              <a:rPr lang="tr-TR" dirty="0">
                <a:solidFill>
                  <a:srgbClr val="646464"/>
                </a:solidFill>
                <a:latin typeface="Courier New" panose="02070309020205020404" pitchFamily="49" charset="0"/>
              </a:rPr>
              <a:t>@Override</a:t>
            </a:r>
            <a:br>
              <a:rPr lang="tr-TR" dirty="0">
                <a:solidFill>
                  <a:srgbClr val="646464"/>
                </a:solidFill>
                <a:latin typeface="Courier New" panose="02070309020205020404" pitchFamily="49" charset="0"/>
              </a:rPr>
            </a:br>
            <a:r>
              <a:rPr lang="tr-TR" dirty="0">
                <a:solidFill>
                  <a:srgbClr val="646464"/>
                </a:solidFill>
                <a:latin typeface="Courier New" panose="02070309020205020404" pitchFamily="49" charset="0"/>
              </a:rPr>
              <a:t>  </a:t>
            </a:r>
            <a:r>
              <a:rPr lang="tr-TR" b="1" dirty="0">
                <a:solidFill>
                  <a:srgbClr val="7F0055"/>
                </a:solidFill>
                <a:latin typeface="Courier New" panose="02070309020205020404" pitchFamily="49" charset="0"/>
              </a:rPr>
              <a:t>public void </a:t>
            </a:r>
            <a:r>
              <a:rPr lang="tr-TR" dirty="0">
                <a:solidFill>
                  <a:srgbClr val="000000"/>
                </a:solidFill>
                <a:latin typeface="Courier New" panose="02070309020205020404" pitchFamily="49" charset="0"/>
              </a:rPr>
              <a:t>güncelle( </a:t>
            </a:r>
            <a:r>
              <a:rPr lang="tr-TR" b="1" dirty="0">
                <a:solidFill>
                  <a:srgbClr val="7F0055"/>
                </a:solidFill>
                <a:latin typeface="Courier New" panose="02070309020205020404" pitchFamily="49" charset="0"/>
              </a:rPr>
              <a:t>final long </a:t>
            </a:r>
            <a:r>
              <a:rPr lang="tr-TR" dirty="0">
                <a:solidFill>
                  <a:srgbClr val="000000"/>
                </a:solidFill>
                <a:latin typeface="Courier New" panose="02070309020205020404" pitchFamily="49" charset="0"/>
              </a:rPr>
              <a:t>yeniFiyat ) {</a:t>
            </a:r>
            <a:br>
              <a:rPr lang="tr-TR" dirty="0">
                <a:solidFill>
                  <a:srgbClr val="000000"/>
                </a:solidFill>
                <a:latin typeface="Courier New" panose="02070309020205020404" pitchFamily="49" charset="0"/>
              </a:rPr>
            </a:br>
            <a:r>
              <a:rPr lang="tr-TR" dirty="0">
                <a:solidFill>
                  <a:srgbClr val="000000"/>
                </a:solidFill>
                <a:latin typeface="Courier New" panose="02070309020205020404" pitchFamily="49" charset="0"/>
              </a:rPr>
              <a:t>    System.out.println( </a:t>
            </a:r>
            <a:r>
              <a:rPr lang="tr-TR" dirty="0">
                <a:solidFill>
                  <a:srgbClr val="2A00FF"/>
                </a:solidFill>
                <a:latin typeface="Courier New" panose="02070309020205020404" pitchFamily="49" charset="0"/>
              </a:rPr>
              <a:t>"Müşteri 2, yeni fiyatı öğrendi: " </a:t>
            </a:r>
            <a:r>
              <a:rPr lang="tr-TR" dirty="0">
                <a:solidFill>
                  <a:srgbClr val="000000"/>
                </a:solidFill>
                <a:latin typeface="Courier New" panose="02070309020205020404" pitchFamily="49" charset="0"/>
              </a:rPr>
              <a:t>+ yeniFiyat );</a:t>
            </a:r>
            <a:br>
              <a:rPr lang="tr-TR" dirty="0">
                <a:solidFill>
                  <a:srgbClr val="000000"/>
                </a:solidFill>
                <a:latin typeface="Courier New" panose="02070309020205020404" pitchFamily="49" charset="0"/>
              </a:rPr>
            </a:br>
            <a:r>
              <a:rPr lang="tr-TR" dirty="0">
                <a:solidFill>
                  <a:srgbClr val="000000"/>
                </a:solidFill>
                <a:latin typeface="Courier New" panose="02070309020205020404" pitchFamily="49" charset="0"/>
              </a:rPr>
              <a:t>  }</a:t>
            </a:r>
            <a:br>
              <a:rPr lang="tr-TR" dirty="0">
                <a:solidFill>
                  <a:srgbClr val="000000"/>
                </a:solidFill>
                <a:latin typeface="Courier New" panose="02070309020205020404" pitchFamily="49" charset="0"/>
              </a:rPr>
            </a:br>
            <a:r>
              <a:rPr lang="tr-TR" dirty="0">
                <a:solidFill>
                  <a:srgbClr val="000000"/>
                </a:solidFill>
                <a:latin typeface="Courier New" panose="02070309020205020404" pitchFamily="49" charset="0"/>
              </a:rPr>
              <a:t>}</a:t>
            </a:r>
            <a:endParaRPr lang="tr-TR" dirty="0"/>
          </a:p>
        </p:txBody>
      </p:sp>
    </p:spTree>
    <p:extLst>
      <p:ext uri="{BB962C8B-B14F-4D97-AF65-F5344CB8AC3E}">
        <p14:creationId xmlns:p14="http://schemas.microsoft.com/office/powerpoint/2010/main" val="331628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tr-TR"/>
              <a:t>2017.05.20 / Observer Pattern, akın ayturan</a:t>
            </a:r>
          </a:p>
        </p:txBody>
      </p:sp>
      <p:sp>
        <p:nvSpPr>
          <p:cNvPr id="5" name="Slide Number Placeholder 4"/>
          <p:cNvSpPr>
            <a:spLocks noGrp="1"/>
          </p:cNvSpPr>
          <p:nvPr>
            <p:ph type="sldNum" sz="quarter" idx="12"/>
          </p:nvPr>
        </p:nvSpPr>
        <p:spPr/>
        <p:txBody>
          <a:bodyPr/>
          <a:lstStyle/>
          <a:p>
            <a:fld id="{9630F047-AD08-41CD-85B2-D0A9840B04A2}" type="slidenum">
              <a:rPr lang="tr-TR" smtClean="0"/>
              <a:t>13</a:t>
            </a:fld>
            <a:endParaRPr lang="tr-TR"/>
          </a:p>
        </p:txBody>
      </p:sp>
      <p:sp>
        <p:nvSpPr>
          <p:cNvPr id="22" name="Başlık 1"/>
          <p:cNvSpPr>
            <a:spLocks noGrp="1"/>
          </p:cNvSpPr>
          <p:nvPr>
            <p:ph type="title"/>
          </p:nvPr>
        </p:nvSpPr>
        <p:spPr>
          <a:xfrm>
            <a:off x="822958" y="620688"/>
            <a:ext cx="7874185" cy="926976"/>
          </a:xfrm>
        </p:spPr>
        <p:txBody>
          <a:bodyPr>
            <a:normAutofit/>
          </a:bodyPr>
          <a:lstStyle/>
          <a:p>
            <a:r>
              <a:rPr lang="tr-TR" sz="3200" dirty="0">
                <a:solidFill>
                  <a:srgbClr val="002060"/>
                </a:solidFill>
              </a:rPr>
              <a:t>OBSERVER PATTERN ÖRNEK UYGULAMA #s8</a:t>
            </a:r>
          </a:p>
        </p:txBody>
      </p:sp>
      <p:sp>
        <p:nvSpPr>
          <p:cNvPr id="7" name="Rectangle 6"/>
          <p:cNvSpPr/>
          <p:nvPr/>
        </p:nvSpPr>
        <p:spPr>
          <a:xfrm>
            <a:off x="7020272" y="5877272"/>
            <a:ext cx="1976823" cy="369332"/>
          </a:xfrm>
          <a:prstGeom prst="rect">
            <a:avLst/>
          </a:prstGeom>
        </p:spPr>
        <p:txBody>
          <a:bodyPr wrap="none">
            <a:spAutoFit/>
          </a:bodyPr>
          <a:lstStyle/>
          <a:p>
            <a:r>
              <a:rPr lang="tr-TR" b="1" dirty="0">
                <a:solidFill>
                  <a:srgbClr val="7F0055"/>
                </a:solidFill>
                <a:latin typeface="Courier New" panose="02070309020205020404" pitchFamily="49" charset="0"/>
              </a:rPr>
              <a:t>Ekran Çıktısı</a:t>
            </a:r>
            <a:endParaRPr lang="tr-TR" dirty="0"/>
          </a:p>
        </p:txBody>
      </p:sp>
      <p:sp>
        <p:nvSpPr>
          <p:cNvPr id="2" name="Rectangle 1"/>
          <p:cNvSpPr/>
          <p:nvPr/>
        </p:nvSpPr>
        <p:spPr>
          <a:xfrm>
            <a:off x="609246" y="2276872"/>
            <a:ext cx="8301607" cy="646331"/>
          </a:xfrm>
          <a:prstGeom prst="rect">
            <a:avLst/>
          </a:prstGeom>
        </p:spPr>
        <p:txBody>
          <a:bodyPr wrap="square">
            <a:spAutoFit/>
          </a:bodyPr>
          <a:lstStyle/>
          <a:p>
            <a:r>
              <a:rPr lang="tr-TR" dirty="0"/>
              <a:t>Müşteri 1, yeni fiyatı öğrendi: 50</a:t>
            </a:r>
            <a:br>
              <a:rPr lang="tr-TR" dirty="0"/>
            </a:br>
            <a:r>
              <a:rPr lang="tr-TR" dirty="0"/>
              <a:t>Müşteri 2, yeni fiyatı öğrendi: 50</a:t>
            </a:r>
          </a:p>
        </p:txBody>
      </p:sp>
    </p:spTree>
    <p:extLst>
      <p:ext uri="{BB962C8B-B14F-4D97-AF65-F5344CB8AC3E}">
        <p14:creationId xmlns:p14="http://schemas.microsoft.com/office/powerpoint/2010/main" val="3796203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861276" y="3177842"/>
            <a:ext cx="7543800" cy="1143000"/>
          </a:xfrm>
        </p:spPr>
        <p:txBody>
          <a:bodyPr>
            <a:normAutofit fontScale="92500"/>
          </a:bodyPr>
          <a:lstStyle/>
          <a:p>
            <a:r>
              <a:rPr lang="tr-TR" sz="6000" dirty="0">
                <a:solidFill>
                  <a:schemeClr val="tx1"/>
                </a:solidFill>
                <a:latin typeface="+mj-lt"/>
              </a:rPr>
              <a:t>	   TEŞEKKÜRLER…		</a:t>
            </a:r>
          </a:p>
        </p:txBody>
      </p:sp>
      <p:sp>
        <p:nvSpPr>
          <p:cNvPr id="5" name="Footer Placeholder 4"/>
          <p:cNvSpPr>
            <a:spLocks noGrp="1"/>
          </p:cNvSpPr>
          <p:nvPr>
            <p:ph type="ftr" sz="quarter" idx="11"/>
          </p:nvPr>
        </p:nvSpPr>
        <p:spPr/>
        <p:txBody>
          <a:bodyPr/>
          <a:lstStyle/>
          <a:p>
            <a:r>
              <a:rPr lang="tr-TR"/>
              <a:t>2017.05.20 / Observer Pattern, akın ayturan</a:t>
            </a:r>
          </a:p>
        </p:txBody>
      </p:sp>
      <p:sp>
        <p:nvSpPr>
          <p:cNvPr id="4" name="Slide Number Placeholder 3"/>
          <p:cNvSpPr>
            <a:spLocks noGrp="1"/>
          </p:cNvSpPr>
          <p:nvPr>
            <p:ph type="sldNum" sz="quarter" idx="12"/>
          </p:nvPr>
        </p:nvSpPr>
        <p:spPr/>
        <p:txBody>
          <a:bodyPr/>
          <a:lstStyle/>
          <a:p>
            <a:fld id="{9630F047-AD08-41CD-85B2-D0A9840B04A2}" type="slidenum">
              <a:rPr lang="tr-TR" smtClean="0"/>
              <a:t>14</a:t>
            </a:fld>
            <a:endParaRPr lang="tr-TR"/>
          </a:p>
        </p:txBody>
      </p:sp>
      <p:sp>
        <p:nvSpPr>
          <p:cNvPr id="6" name="Rectangle 5"/>
          <p:cNvSpPr/>
          <p:nvPr/>
        </p:nvSpPr>
        <p:spPr>
          <a:xfrm>
            <a:off x="4034712" y="4420817"/>
            <a:ext cx="3261021" cy="369332"/>
          </a:xfrm>
          <a:prstGeom prst="rect">
            <a:avLst/>
          </a:prstGeom>
        </p:spPr>
        <p:txBody>
          <a:bodyPr wrap="none">
            <a:spAutoFit/>
          </a:bodyPr>
          <a:lstStyle/>
          <a:p>
            <a:r>
              <a:rPr lang="tr-TR" dirty="0"/>
              <a:t>iletişim: </a:t>
            </a:r>
            <a:r>
              <a:rPr lang="tr-TR" dirty="0">
                <a:hlinkClick r:id="rId2"/>
              </a:rPr>
              <a:t>akinayturan@gmail.com</a:t>
            </a:r>
            <a:endParaRPr lang="tr-TR" dirty="0"/>
          </a:p>
        </p:txBody>
      </p:sp>
    </p:spTree>
    <p:extLst>
      <p:ext uri="{BB962C8B-B14F-4D97-AF65-F5344CB8AC3E}">
        <p14:creationId xmlns:p14="http://schemas.microsoft.com/office/powerpoint/2010/main" val="402690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22958" y="620688"/>
            <a:ext cx="7874185" cy="926976"/>
          </a:xfrm>
        </p:spPr>
        <p:txBody>
          <a:bodyPr>
            <a:normAutofit/>
          </a:bodyPr>
          <a:lstStyle/>
          <a:p>
            <a:r>
              <a:rPr lang="tr-TR" sz="3200" dirty="0">
                <a:solidFill>
                  <a:srgbClr val="002060"/>
                </a:solidFill>
              </a:rPr>
              <a:t>OBSERVER PATTERN NEDİR?</a:t>
            </a:r>
          </a:p>
        </p:txBody>
      </p:sp>
      <p:sp>
        <p:nvSpPr>
          <p:cNvPr id="3" name="İçerik Yer Tutucusu 2"/>
          <p:cNvSpPr>
            <a:spLocks noGrp="1"/>
          </p:cNvSpPr>
          <p:nvPr>
            <p:ph idx="1"/>
          </p:nvPr>
        </p:nvSpPr>
        <p:spPr/>
        <p:txBody>
          <a:bodyPr>
            <a:normAutofit/>
          </a:bodyPr>
          <a:lstStyle/>
          <a:p>
            <a:r>
              <a:rPr lang="tr-TR" dirty="0"/>
              <a:t>Sistemde bir nesnenin durumunda değişiklik olması halinde, bu değişiklikten başka nesnelerinde haberdar olması gerekli ise bu tasarım deseni kullanılır.</a:t>
            </a:r>
          </a:p>
          <a:p>
            <a:endParaRPr lang="tr-TR" dirty="0"/>
          </a:p>
          <a:p>
            <a:r>
              <a:rPr lang="tr-TR" dirty="0"/>
              <a:t>Bu haber verilme işlemi sırasında, haber verilecek nesnelerin birbirlerine bağımlı olması istenmez. Yani kısaca dinleyici konumunda bulunan bir çok nesne, bir nesnenin durumunu sürekli gözlemler. Bir değişiklik sırasında gözlemcilere haber verilir.</a:t>
            </a:r>
          </a:p>
          <a:p>
            <a:br>
              <a:rPr lang="tr-TR" dirty="0"/>
            </a:br>
            <a:r>
              <a:rPr lang="tr-TR" dirty="0"/>
              <a:t>Özetle çalışma mantığı; bir nesnede bir liste vardır ve o nesnede bir durum oluştuğunda listedeki bütün nesnelerde bir metot çalıştırılır. </a:t>
            </a:r>
          </a:p>
        </p:txBody>
      </p:sp>
      <p:sp>
        <p:nvSpPr>
          <p:cNvPr id="6" name="Footer Placeholder 5"/>
          <p:cNvSpPr>
            <a:spLocks noGrp="1"/>
          </p:cNvSpPr>
          <p:nvPr>
            <p:ph type="ftr" sz="quarter" idx="11"/>
          </p:nvPr>
        </p:nvSpPr>
        <p:spPr/>
        <p:txBody>
          <a:bodyPr/>
          <a:lstStyle/>
          <a:p>
            <a:r>
              <a:rPr lang="tr-TR"/>
              <a:t>2017.05.20 / Observer Pattern, akın ayturan</a:t>
            </a:r>
          </a:p>
        </p:txBody>
      </p:sp>
      <p:sp>
        <p:nvSpPr>
          <p:cNvPr id="5" name="Slide Number Placeholder 4"/>
          <p:cNvSpPr>
            <a:spLocks noGrp="1"/>
          </p:cNvSpPr>
          <p:nvPr>
            <p:ph type="sldNum" sz="quarter" idx="12"/>
          </p:nvPr>
        </p:nvSpPr>
        <p:spPr/>
        <p:txBody>
          <a:bodyPr/>
          <a:lstStyle/>
          <a:p>
            <a:fld id="{9630F047-AD08-41CD-85B2-D0A9840B04A2}" type="slidenum">
              <a:rPr lang="tr-TR" smtClean="0"/>
              <a:t>2</a:t>
            </a:fld>
            <a:endParaRPr lang="tr-TR"/>
          </a:p>
        </p:txBody>
      </p:sp>
    </p:spTree>
    <p:extLst>
      <p:ext uri="{BB962C8B-B14F-4D97-AF65-F5344CB8AC3E}">
        <p14:creationId xmlns:p14="http://schemas.microsoft.com/office/powerpoint/2010/main" val="3128062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2348880"/>
            <a:ext cx="8229600" cy="3453016"/>
          </a:xfrm>
        </p:spPr>
        <p:txBody>
          <a:bodyPr>
            <a:normAutofit/>
          </a:bodyPr>
          <a:lstStyle/>
          <a:p>
            <a:pPr lvl="2">
              <a:buFont typeface="Wingdings" panose="05000000000000000000" pitchFamily="2" charset="2"/>
              <a:buChar char="§"/>
            </a:pPr>
            <a:r>
              <a:rPr lang="tr-TR" sz="2000" dirty="0"/>
              <a:t>Bir e-ticaret sitesinde bir üründeki stok değişiminde o ürünü takip eden üyelere haber verilmesi.</a:t>
            </a:r>
          </a:p>
          <a:p>
            <a:pPr lvl="2">
              <a:buFont typeface="Wingdings" panose="05000000000000000000" pitchFamily="2" charset="2"/>
              <a:buChar char="§"/>
            </a:pPr>
            <a:r>
              <a:rPr lang="tr-TR" sz="2000" dirty="0"/>
              <a:t>Ham madde – ürün ilişkisi olan bir durumda, ham maddenin fiyatı değişince ürünün fiyatının da değişmesi.</a:t>
            </a:r>
          </a:p>
          <a:p>
            <a:pPr lvl="2">
              <a:buFont typeface="Wingdings" panose="05000000000000000000" pitchFamily="2" charset="2"/>
              <a:buChar char="§"/>
            </a:pPr>
            <a:r>
              <a:rPr lang="tr-TR" sz="2000" dirty="0"/>
              <a:t>Facebook da bir iletiye yorum yapılması durumunda o iletiye yorum yapan ve beğenen üyelere bildirim gitmesi gibi.</a:t>
            </a:r>
          </a:p>
          <a:p>
            <a:pPr marL="384048" lvl="2" indent="0">
              <a:buNone/>
            </a:pPr>
            <a:endParaRPr lang="tr-TR" sz="2000" dirty="0"/>
          </a:p>
          <a:p>
            <a:pPr lvl="2">
              <a:buFont typeface="Wingdings" panose="05000000000000000000" pitchFamily="2" charset="2"/>
              <a:buChar char="§"/>
            </a:pPr>
            <a:endParaRPr lang="tr-TR" sz="1800" b="1" dirty="0">
              <a:solidFill>
                <a:srgbClr val="FF0000"/>
              </a:solidFill>
            </a:endParaRPr>
          </a:p>
        </p:txBody>
      </p:sp>
      <p:sp>
        <p:nvSpPr>
          <p:cNvPr id="5" name="Footer Placeholder 4"/>
          <p:cNvSpPr>
            <a:spLocks noGrp="1"/>
          </p:cNvSpPr>
          <p:nvPr>
            <p:ph type="ftr" sz="quarter" idx="11"/>
          </p:nvPr>
        </p:nvSpPr>
        <p:spPr/>
        <p:txBody>
          <a:bodyPr/>
          <a:lstStyle/>
          <a:p>
            <a:r>
              <a:rPr lang="tr-TR"/>
              <a:t>2017.05.20 / Observer Pattern, akın ayturan</a:t>
            </a:r>
          </a:p>
        </p:txBody>
      </p:sp>
      <p:sp>
        <p:nvSpPr>
          <p:cNvPr id="4" name="Slide Number Placeholder 3"/>
          <p:cNvSpPr>
            <a:spLocks noGrp="1"/>
          </p:cNvSpPr>
          <p:nvPr>
            <p:ph type="sldNum" sz="quarter" idx="12"/>
          </p:nvPr>
        </p:nvSpPr>
        <p:spPr/>
        <p:txBody>
          <a:bodyPr/>
          <a:lstStyle/>
          <a:p>
            <a:fld id="{9630F047-AD08-41CD-85B2-D0A9840B04A2}" type="slidenum">
              <a:rPr lang="tr-TR" smtClean="0"/>
              <a:t>3</a:t>
            </a:fld>
            <a:endParaRPr lang="tr-TR"/>
          </a:p>
        </p:txBody>
      </p:sp>
      <p:sp>
        <p:nvSpPr>
          <p:cNvPr id="7" name="Başlık 1"/>
          <p:cNvSpPr>
            <a:spLocks noGrp="1"/>
          </p:cNvSpPr>
          <p:nvPr>
            <p:ph type="title"/>
          </p:nvPr>
        </p:nvSpPr>
        <p:spPr>
          <a:xfrm>
            <a:off x="822958" y="620688"/>
            <a:ext cx="7874185" cy="926976"/>
          </a:xfrm>
        </p:spPr>
        <p:txBody>
          <a:bodyPr>
            <a:normAutofit/>
          </a:bodyPr>
          <a:lstStyle/>
          <a:p>
            <a:r>
              <a:rPr lang="tr-TR" sz="3200" dirty="0">
                <a:solidFill>
                  <a:srgbClr val="002060"/>
                </a:solidFill>
              </a:rPr>
              <a:t>OBSERVER PATTERN ÖRNEKLERİ</a:t>
            </a:r>
          </a:p>
        </p:txBody>
      </p:sp>
    </p:spTree>
    <p:extLst>
      <p:ext uri="{BB962C8B-B14F-4D97-AF65-F5344CB8AC3E}">
        <p14:creationId xmlns:p14="http://schemas.microsoft.com/office/powerpoint/2010/main" val="1788687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2764639" y="6459786"/>
            <a:ext cx="3617103" cy="365125"/>
          </a:xfrm>
        </p:spPr>
        <p:txBody>
          <a:bodyPr vert="horz" lIns="91440" tIns="45720" rIns="91440" bIns="45720" rtlCol="0" anchor="ctr">
            <a:normAutofit/>
          </a:bodyPr>
          <a:lstStyle/>
          <a:p>
            <a:pPr defTabSz="914400"/>
            <a:r>
              <a:rPr lang="en-US" kern="1200" cap="all" baseline="0">
                <a:solidFill>
                  <a:srgbClr val="FFFFFF"/>
                </a:solidFill>
                <a:latin typeface="+mn-lt"/>
                <a:ea typeface="+mn-ea"/>
                <a:cs typeface="+mn-cs"/>
              </a:rPr>
              <a:t>2017.05.20 / Observer Pattern, akın ayturan</a:t>
            </a:r>
            <a:endParaRPr lang="en-US" kern="1200" cap="all" baseline="0" dirty="0">
              <a:solidFill>
                <a:srgbClr val="FFFFFF"/>
              </a:solidFill>
              <a:latin typeface="+mn-lt"/>
              <a:ea typeface="+mn-ea"/>
              <a:cs typeface="+mn-cs"/>
            </a:endParaRPr>
          </a:p>
        </p:txBody>
      </p:sp>
      <p:sp>
        <p:nvSpPr>
          <p:cNvPr id="5" name="Slide Number Placeholder 4"/>
          <p:cNvSpPr>
            <a:spLocks noGrp="1"/>
          </p:cNvSpPr>
          <p:nvPr>
            <p:ph type="sldNum" sz="quarter" idx="12"/>
          </p:nvPr>
        </p:nvSpPr>
        <p:spPr>
          <a:xfrm>
            <a:off x="7425344" y="6459786"/>
            <a:ext cx="984019" cy="365125"/>
          </a:xfrm>
        </p:spPr>
        <p:txBody>
          <a:bodyPr vert="horz" lIns="91440" tIns="45720" rIns="91440" bIns="45720" rtlCol="0" anchor="ctr">
            <a:normAutofit/>
          </a:bodyPr>
          <a:lstStyle/>
          <a:p>
            <a:pPr defTabSz="914400"/>
            <a:fld id="{9630F047-AD08-41CD-85B2-D0A9840B04A2}" type="slidenum">
              <a:rPr lang="en-US" smtClean="0"/>
              <a:pPr defTabSz="914400"/>
              <a:t>4</a:t>
            </a:fld>
            <a:endParaRPr lang="en-US"/>
          </a:p>
        </p:txBody>
      </p:sp>
      <p:pic>
        <p:nvPicPr>
          <p:cNvPr id="1028" name="Picture 4" descr="http://www.tasarimdesenleri.com/image/tasdes/observer.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99592" y="1770926"/>
            <a:ext cx="7467168" cy="4399487"/>
          </a:xfrm>
          <a:prstGeom prst="rect">
            <a:avLst/>
          </a:prstGeom>
          <a:extLst>
            <a:ext uri="{909E8E84-426E-40DD-AFC4-6F175D3DCCD1}">
              <a14:hiddenFill xmlns:a14="http://schemas.microsoft.com/office/drawing/2010/main">
                <a:solidFill>
                  <a:srgbClr val="FFFFFF"/>
                </a:solidFill>
              </a14:hiddenFill>
            </a:ext>
          </a:extLst>
        </p:spPr>
      </p:pic>
      <p:sp>
        <p:nvSpPr>
          <p:cNvPr id="108" name="Başlık 1"/>
          <p:cNvSpPr>
            <a:spLocks noGrp="1"/>
          </p:cNvSpPr>
          <p:nvPr>
            <p:ph type="title"/>
          </p:nvPr>
        </p:nvSpPr>
        <p:spPr>
          <a:xfrm>
            <a:off x="822958" y="620688"/>
            <a:ext cx="7874185" cy="926976"/>
          </a:xfrm>
        </p:spPr>
        <p:txBody>
          <a:bodyPr>
            <a:normAutofit/>
          </a:bodyPr>
          <a:lstStyle/>
          <a:p>
            <a:r>
              <a:rPr lang="tr-TR" sz="3200" dirty="0">
                <a:solidFill>
                  <a:srgbClr val="002060"/>
                </a:solidFill>
              </a:rPr>
              <a:t>OBSERVER PATTERN UML DİYAGRAMI</a:t>
            </a:r>
          </a:p>
        </p:txBody>
      </p:sp>
    </p:spTree>
    <p:extLst>
      <p:ext uri="{BB962C8B-B14F-4D97-AF65-F5344CB8AC3E}">
        <p14:creationId xmlns:p14="http://schemas.microsoft.com/office/powerpoint/2010/main" val="233147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51520" y="1772816"/>
            <a:ext cx="8568952" cy="4176464"/>
          </a:xfrm>
        </p:spPr>
        <p:txBody>
          <a:bodyPr>
            <a:normAutofit lnSpcReduction="10000"/>
          </a:bodyPr>
          <a:lstStyle/>
          <a:p>
            <a:pPr lvl="2">
              <a:buFont typeface="Wingdings" panose="05000000000000000000" pitchFamily="2" charset="2"/>
              <a:buChar char="§"/>
            </a:pPr>
            <a:r>
              <a:rPr lang="tr-TR" sz="1800" dirty="0"/>
              <a:t>Bu örnekte, gözlemlenen konu herhangi bir ürünün fiyatıdır. </a:t>
            </a:r>
          </a:p>
          <a:p>
            <a:pPr lvl="2">
              <a:buFont typeface="Wingdings" panose="05000000000000000000" pitchFamily="2" charset="2"/>
              <a:buChar char="§"/>
            </a:pPr>
            <a:r>
              <a:rPr lang="tr-TR" sz="1800" dirty="0"/>
              <a:t>Bu fiyatı gözlemleyenler ise, bu ürünü almak isteyen müşterilerdir. </a:t>
            </a:r>
          </a:p>
          <a:p>
            <a:pPr lvl="2">
              <a:buFont typeface="Wingdings" panose="05000000000000000000" pitchFamily="2" charset="2"/>
              <a:buChar char="§"/>
            </a:pPr>
            <a:r>
              <a:rPr lang="tr-TR" sz="1800" dirty="0"/>
              <a:t>Müşteri1 ve Müşteri2 sınıfları FiyatGözlemcisi arayüz sınıfından türemektedirler. </a:t>
            </a:r>
          </a:p>
          <a:p>
            <a:pPr lvl="2">
              <a:buFont typeface="Wingdings" panose="05000000000000000000" pitchFamily="2" charset="2"/>
              <a:buChar char="§"/>
            </a:pPr>
            <a:r>
              <a:rPr lang="tr-TR" sz="1800" dirty="0"/>
              <a:t>Bu sınıflardaki güncelle yordamı çağrıldığında, müşteriler yeni fiyat bilgisini alıp ona göre bir hareket belirlemektedirler. </a:t>
            </a:r>
          </a:p>
          <a:p>
            <a:pPr lvl="2">
              <a:buFont typeface="Wingdings" panose="05000000000000000000" pitchFamily="2" charset="2"/>
              <a:buChar char="§"/>
            </a:pPr>
            <a:r>
              <a:rPr lang="tr-TR" sz="1800" dirty="0"/>
              <a:t>Gözlemci tasarım deseninde bir tane konu nesnesi bulunmaktadır. Bu nesne gözlemlenen şeyi belirler. </a:t>
            </a:r>
          </a:p>
          <a:p>
            <a:pPr lvl="2">
              <a:buFont typeface="Wingdings" panose="05000000000000000000" pitchFamily="2" charset="2"/>
              <a:buChar char="§"/>
            </a:pPr>
            <a:r>
              <a:rPr lang="tr-TR" sz="1800" dirty="0"/>
              <a:t>Bu örnekteki konu fiyat olduğu için, ilgili sınıfa FiyatKonusu ismi verilmektedir. </a:t>
            </a:r>
          </a:p>
          <a:p>
            <a:pPr lvl="2">
              <a:buFont typeface="Wingdings" panose="05000000000000000000" pitchFamily="2" charset="2"/>
              <a:buChar char="§"/>
            </a:pPr>
            <a:r>
              <a:rPr lang="tr-TR" sz="1800" dirty="0"/>
              <a:t>Bu sınıfta gözlemcileri içeren, bir tane liste tutulmaktadır. </a:t>
            </a:r>
          </a:p>
          <a:p>
            <a:pPr lvl="2">
              <a:buFont typeface="Wingdings" panose="05000000000000000000" pitchFamily="2" charset="2"/>
              <a:buChar char="§"/>
            </a:pPr>
            <a:r>
              <a:rPr lang="tr-TR" sz="1800" dirty="0"/>
              <a:t>Bu listeye ekleme yapabilen, gözlemciEkle yordamı bulunmaktadır. </a:t>
            </a:r>
          </a:p>
          <a:p>
            <a:pPr lvl="2">
              <a:buFont typeface="Wingdings" panose="05000000000000000000" pitchFamily="2" charset="2"/>
              <a:buChar char="§"/>
            </a:pPr>
            <a:r>
              <a:rPr lang="tr-TR" sz="1800" dirty="0"/>
              <a:t>Ayrıca fiyatın güncellendiğini gözlemcilere haber vermek için gözlemcilereHaberVer yordamı bulunmaktadır. Bu yordam listedeki tüm gözlemcilerin güncelle yordamını çağırarak, onların değişiklikten haberdar olup, ona göre bir hareket almalarını sağlar. Satıcı sınıfı da istemci olup, bu tasarım desenini sınamamıza yarar.</a:t>
            </a:r>
          </a:p>
          <a:p>
            <a:pPr lvl="2">
              <a:buFont typeface="Wingdings" panose="05000000000000000000" pitchFamily="2" charset="2"/>
              <a:buChar char="§"/>
            </a:pPr>
            <a:endParaRPr lang="tr-TR" sz="1800" dirty="0"/>
          </a:p>
        </p:txBody>
      </p:sp>
      <p:sp>
        <p:nvSpPr>
          <p:cNvPr id="5" name="Footer Placeholder 4"/>
          <p:cNvSpPr>
            <a:spLocks noGrp="1"/>
          </p:cNvSpPr>
          <p:nvPr>
            <p:ph type="ftr" sz="quarter" idx="11"/>
          </p:nvPr>
        </p:nvSpPr>
        <p:spPr/>
        <p:txBody>
          <a:bodyPr/>
          <a:lstStyle/>
          <a:p>
            <a:r>
              <a:rPr lang="tr-TR"/>
              <a:t>2017.05.20 / Observer Pattern, akın ayturan</a:t>
            </a:r>
          </a:p>
        </p:txBody>
      </p:sp>
      <p:sp>
        <p:nvSpPr>
          <p:cNvPr id="4" name="Slide Number Placeholder 3"/>
          <p:cNvSpPr>
            <a:spLocks noGrp="1"/>
          </p:cNvSpPr>
          <p:nvPr>
            <p:ph type="sldNum" sz="quarter" idx="12"/>
          </p:nvPr>
        </p:nvSpPr>
        <p:spPr/>
        <p:txBody>
          <a:bodyPr/>
          <a:lstStyle/>
          <a:p>
            <a:fld id="{9630F047-AD08-41CD-85B2-D0A9840B04A2}" type="slidenum">
              <a:rPr lang="tr-TR" smtClean="0"/>
              <a:t>5</a:t>
            </a:fld>
            <a:endParaRPr lang="tr-TR"/>
          </a:p>
        </p:txBody>
      </p:sp>
      <p:sp>
        <p:nvSpPr>
          <p:cNvPr id="7" name="Başlık 1"/>
          <p:cNvSpPr>
            <a:spLocks noGrp="1"/>
          </p:cNvSpPr>
          <p:nvPr>
            <p:ph type="title"/>
          </p:nvPr>
        </p:nvSpPr>
        <p:spPr>
          <a:xfrm>
            <a:off x="822958" y="620688"/>
            <a:ext cx="7874185" cy="926976"/>
          </a:xfrm>
        </p:spPr>
        <p:txBody>
          <a:bodyPr>
            <a:normAutofit/>
          </a:bodyPr>
          <a:lstStyle/>
          <a:p>
            <a:r>
              <a:rPr lang="tr-TR" sz="3200" dirty="0">
                <a:solidFill>
                  <a:srgbClr val="002060"/>
                </a:solidFill>
              </a:rPr>
              <a:t>OBSERVER PATTERN ÖRNEKLERİ</a:t>
            </a:r>
          </a:p>
        </p:txBody>
      </p:sp>
    </p:spTree>
    <p:extLst>
      <p:ext uri="{BB962C8B-B14F-4D97-AF65-F5344CB8AC3E}">
        <p14:creationId xmlns:p14="http://schemas.microsoft.com/office/powerpoint/2010/main" val="177749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tr-TR"/>
              <a:t>2017.05.20 / Observer Pattern, akın ayturan</a:t>
            </a:r>
          </a:p>
        </p:txBody>
      </p:sp>
      <p:sp>
        <p:nvSpPr>
          <p:cNvPr id="5" name="Slide Number Placeholder 4"/>
          <p:cNvSpPr>
            <a:spLocks noGrp="1"/>
          </p:cNvSpPr>
          <p:nvPr>
            <p:ph type="sldNum" sz="quarter" idx="12"/>
          </p:nvPr>
        </p:nvSpPr>
        <p:spPr/>
        <p:txBody>
          <a:bodyPr/>
          <a:lstStyle/>
          <a:p>
            <a:fld id="{9630F047-AD08-41CD-85B2-D0A9840B04A2}" type="slidenum">
              <a:rPr lang="tr-TR" smtClean="0"/>
              <a:t>6</a:t>
            </a:fld>
            <a:endParaRPr lang="tr-TR"/>
          </a:p>
        </p:txBody>
      </p:sp>
      <p:sp>
        <p:nvSpPr>
          <p:cNvPr id="22" name="Başlık 1"/>
          <p:cNvSpPr>
            <a:spLocks noGrp="1"/>
          </p:cNvSpPr>
          <p:nvPr>
            <p:ph type="title"/>
          </p:nvPr>
        </p:nvSpPr>
        <p:spPr>
          <a:xfrm>
            <a:off x="822958" y="620688"/>
            <a:ext cx="7874185" cy="926976"/>
          </a:xfrm>
        </p:spPr>
        <p:txBody>
          <a:bodyPr>
            <a:normAutofit/>
          </a:bodyPr>
          <a:lstStyle/>
          <a:p>
            <a:r>
              <a:rPr lang="tr-TR" sz="3200" dirty="0">
                <a:solidFill>
                  <a:srgbClr val="002060"/>
                </a:solidFill>
              </a:rPr>
              <a:t>OBSERVER PATTERN ÖRNEK UYGULAMA #s7</a:t>
            </a:r>
          </a:p>
        </p:txBody>
      </p:sp>
      <p:sp>
        <p:nvSpPr>
          <p:cNvPr id="7" name="Rectangle 6"/>
          <p:cNvSpPr/>
          <p:nvPr/>
        </p:nvSpPr>
        <p:spPr>
          <a:xfrm>
            <a:off x="7332152" y="5935877"/>
            <a:ext cx="1701107" cy="369332"/>
          </a:xfrm>
          <a:prstGeom prst="rect">
            <a:avLst/>
          </a:prstGeom>
        </p:spPr>
        <p:txBody>
          <a:bodyPr wrap="none">
            <a:spAutoFit/>
          </a:bodyPr>
          <a:lstStyle/>
          <a:p>
            <a:r>
              <a:rPr lang="tr-TR" b="1" dirty="0">
                <a:solidFill>
                  <a:srgbClr val="7F0055"/>
                </a:solidFill>
                <a:latin typeface="Courier New" panose="02070309020205020404" pitchFamily="49" charset="0"/>
              </a:rPr>
              <a:t>Satıcı.java</a:t>
            </a:r>
            <a:endParaRPr lang="tr-TR" dirty="0"/>
          </a:p>
        </p:txBody>
      </p:sp>
      <p:sp>
        <p:nvSpPr>
          <p:cNvPr id="2" name="Rectangle 1"/>
          <p:cNvSpPr/>
          <p:nvPr/>
        </p:nvSpPr>
        <p:spPr>
          <a:xfrm>
            <a:off x="382157" y="1780894"/>
            <a:ext cx="8301607" cy="4524315"/>
          </a:xfrm>
          <a:prstGeom prst="rect">
            <a:avLst/>
          </a:prstGeom>
        </p:spPr>
        <p:txBody>
          <a:bodyPr wrap="square">
            <a:spAutoFit/>
          </a:bodyPr>
          <a:lstStyle/>
          <a:p>
            <a:r>
              <a:rPr lang="tr-TR" sz="1600" b="1" dirty="0">
                <a:solidFill>
                  <a:srgbClr val="7F0055"/>
                </a:solidFill>
                <a:latin typeface="Courier New" panose="02070309020205020404" pitchFamily="49" charset="0"/>
              </a:rPr>
              <a:t>package </a:t>
            </a:r>
            <a:r>
              <a:rPr lang="tr-TR" sz="1600" dirty="0">
                <a:solidFill>
                  <a:srgbClr val="000000"/>
                </a:solidFill>
                <a:latin typeface="Courier New" panose="02070309020205020404" pitchFamily="49" charset="0"/>
              </a:rPr>
              <a:t>com.akinayturan.ornekkod.observer; </a:t>
            </a:r>
          </a:p>
          <a:p>
            <a:r>
              <a:rPr lang="tr-TR" sz="1600" b="1" dirty="0">
                <a:solidFill>
                  <a:srgbClr val="7F0055"/>
                </a:solidFill>
                <a:latin typeface="Courier New" panose="02070309020205020404" pitchFamily="49" charset="0"/>
              </a:rPr>
              <a:t>public class </a:t>
            </a:r>
            <a:r>
              <a:rPr lang="tr-TR" sz="1600" dirty="0">
                <a:solidFill>
                  <a:srgbClr val="000000"/>
                </a:solidFill>
                <a:latin typeface="Courier New" panose="02070309020205020404" pitchFamily="49" charset="0"/>
              </a:rPr>
              <a:t>Satıcı {</a:t>
            </a:r>
            <a:br>
              <a:rPr lang="tr-TR" sz="1600" dirty="0">
                <a:solidFill>
                  <a:srgbClr val="000000"/>
                </a:solidFill>
                <a:latin typeface="Courier New" panose="02070309020205020404" pitchFamily="49" charset="0"/>
              </a:rPr>
            </a:br>
            <a:r>
              <a:rPr lang="tr-TR" sz="1600" dirty="0">
                <a:solidFill>
                  <a:srgbClr val="000000"/>
                </a:solidFill>
                <a:latin typeface="Courier New" panose="02070309020205020404" pitchFamily="49" charset="0"/>
              </a:rPr>
              <a:t>  </a:t>
            </a:r>
            <a:r>
              <a:rPr lang="tr-TR" sz="1600" b="1" dirty="0">
                <a:solidFill>
                  <a:srgbClr val="7F0055"/>
                </a:solidFill>
                <a:latin typeface="Courier New" panose="02070309020205020404" pitchFamily="49" charset="0"/>
              </a:rPr>
              <a:t>public static void </a:t>
            </a:r>
            <a:r>
              <a:rPr lang="tr-TR" sz="1600" dirty="0">
                <a:solidFill>
                  <a:srgbClr val="000000"/>
                </a:solidFill>
                <a:latin typeface="Courier New" panose="02070309020205020404" pitchFamily="49" charset="0"/>
              </a:rPr>
              <a:t>main( </a:t>
            </a:r>
            <a:r>
              <a:rPr lang="tr-TR" sz="1600" b="1" dirty="0">
                <a:solidFill>
                  <a:srgbClr val="7F0055"/>
                </a:solidFill>
                <a:latin typeface="Courier New" panose="02070309020205020404" pitchFamily="49" charset="0"/>
              </a:rPr>
              <a:t>final </a:t>
            </a:r>
            <a:r>
              <a:rPr lang="tr-TR" sz="1600" dirty="0">
                <a:solidFill>
                  <a:srgbClr val="000000"/>
                </a:solidFill>
                <a:latin typeface="Courier New" panose="02070309020205020404" pitchFamily="49" charset="0"/>
              </a:rPr>
              <a:t>String[] args ) {</a:t>
            </a:r>
            <a:br>
              <a:rPr lang="tr-TR" sz="1600" dirty="0">
                <a:solidFill>
                  <a:srgbClr val="000000"/>
                </a:solidFill>
                <a:latin typeface="Courier New" panose="02070309020205020404" pitchFamily="49" charset="0"/>
              </a:rPr>
            </a:br>
            <a:br>
              <a:rPr lang="tr-TR" sz="1600" dirty="0">
                <a:solidFill>
                  <a:srgbClr val="000000"/>
                </a:solidFill>
                <a:latin typeface="Courier New" panose="02070309020205020404" pitchFamily="49" charset="0"/>
              </a:rPr>
            </a:br>
            <a:r>
              <a:rPr lang="tr-TR" sz="1600" dirty="0">
                <a:solidFill>
                  <a:srgbClr val="000000"/>
                </a:solidFill>
                <a:latin typeface="Courier New" panose="02070309020205020404" pitchFamily="49" charset="0"/>
              </a:rPr>
              <a:t>    </a:t>
            </a:r>
            <a:r>
              <a:rPr lang="tr-TR" sz="1600" dirty="0">
                <a:solidFill>
                  <a:srgbClr val="3F7F5F"/>
                </a:solidFill>
                <a:latin typeface="Courier New" panose="02070309020205020404" pitchFamily="49" charset="0"/>
              </a:rPr>
              <a:t>// Bir gözlem konusu yaratılıyor.</a:t>
            </a:r>
            <a:br>
              <a:rPr lang="tr-TR" sz="1600" dirty="0">
                <a:solidFill>
                  <a:srgbClr val="3F7F5F"/>
                </a:solidFill>
                <a:latin typeface="Courier New" panose="02070309020205020404" pitchFamily="49" charset="0"/>
              </a:rPr>
            </a:br>
            <a:r>
              <a:rPr lang="tr-TR" sz="1600" dirty="0">
                <a:solidFill>
                  <a:srgbClr val="3F7F5F"/>
                </a:solidFill>
                <a:latin typeface="Courier New" panose="02070309020205020404" pitchFamily="49" charset="0"/>
              </a:rPr>
              <a:t>    </a:t>
            </a:r>
            <a:r>
              <a:rPr lang="tr-TR" sz="1600" b="1" dirty="0">
                <a:solidFill>
                  <a:srgbClr val="7F0055"/>
                </a:solidFill>
                <a:latin typeface="Courier New" panose="02070309020205020404" pitchFamily="49" charset="0"/>
              </a:rPr>
              <a:t>final </a:t>
            </a:r>
            <a:r>
              <a:rPr lang="tr-TR" sz="1600" dirty="0">
                <a:solidFill>
                  <a:srgbClr val="000000"/>
                </a:solidFill>
                <a:latin typeface="Courier New" panose="02070309020205020404" pitchFamily="49" charset="0"/>
              </a:rPr>
              <a:t>FiyatKonusu konu = </a:t>
            </a:r>
            <a:r>
              <a:rPr lang="tr-TR" sz="1600" b="1" dirty="0">
                <a:solidFill>
                  <a:srgbClr val="7F0055"/>
                </a:solidFill>
                <a:latin typeface="Courier New" panose="02070309020205020404" pitchFamily="49" charset="0"/>
              </a:rPr>
              <a:t>new </a:t>
            </a:r>
            <a:r>
              <a:rPr lang="tr-TR" sz="1600" dirty="0">
                <a:solidFill>
                  <a:srgbClr val="000000"/>
                </a:solidFill>
                <a:latin typeface="Courier New" panose="02070309020205020404" pitchFamily="49" charset="0"/>
              </a:rPr>
              <a:t>FiyatKonusu();</a:t>
            </a:r>
            <a:br>
              <a:rPr lang="tr-TR" sz="1600" dirty="0">
                <a:solidFill>
                  <a:srgbClr val="000000"/>
                </a:solidFill>
                <a:latin typeface="Courier New" panose="02070309020205020404" pitchFamily="49" charset="0"/>
              </a:rPr>
            </a:br>
            <a:br>
              <a:rPr lang="tr-TR" sz="1600" dirty="0">
                <a:solidFill>
                  <a:srgbClr val="000000"/>
                </a:solidFill>
                <a:latin typeface="Courier New" panose="02070309020205020404" pitchFamily="49" charset="0"/>
              </a:rPr>
            </a:br>
            <a:r>
              <a:rPr lang="tr-TR" sz="1600" dirty="0">
                <a:solidFill>
                  <a:srgbClr val="000000"/>
                </a:solidFill>
                <a:latin typeface="Courier New" panose="02070309020205020404" pitchFamily="49" charset="0"/>
              </a:rPr>
              <a:t>    </a:t>
            </a:r>
            <a:r>
              <a:rPr lang="tr-TR" sz="1600" dirty="0">
                <a:solidFill>
                  <a:srgbClr val="3F7F5F"/>
                </a:solidFill>
                <a:latin typeface="Courier New" panose="02070309020205020404" pitchFamily="49" charset="0"/>
              </a:rPr>
              <a:t>// Gözlemci 1 yaratılıyor ve gözlem konusuna ekleniyor.</a:t>
            </a:r>
            <a:br>
              <a:rPr lang="tr-TR" sz="1600" dirty="0">
                <a:solidFill>
                  <a:srgbClr val="3F7F5F"/>
                </a:solidFill>
                <a:latin typeface="Courier New" panose="02070309020205020404" pitchFamily="49" charset="0"/>
              </a:rPr>
            </a:br>
            <a:r>
              <a:rPr lang="tr-TR" sz="1600" dirty="0">
                <a:solidFill>
                  <a:srgbClr val="3F7F5F"/>
                </a:solidFill>
                <a:latin typeface="Courier New" panose="02070309020205020404" pitchFamily="49" charset="0"/>
              </a:rPr>
              <a:t>    </a:t>
            </a:r>
            <a:r>
              <a:rPr lang="tr-TR" sz="1600" dirty="0">
                <a:solidFill>
                  <a:srgbClr val="000000"/>
                </a:solidFill>
                <a:latin typeface="Courier New" panose="02070309020205020404" pitchFamily="49" charset="0"/>
              </a:rPr>
              <a:t>konu.gözlemciEkle( </a:t>
            </a:r>
            <a:r>
              <a:rPr lang="tr-TR" sz="1600" b="1" dirty="0">
                <a:solidFill>
                  <a:srgbClr val="7F0055"/>
                </a:solidFill>
                <a:latin typeface="Courier New" panose="02070309020205020404" pitchFamily="49" charset="0"/>
              </a:rPr>
              <a:t>new </a:t>
            </a:r>
            <a:r>
              <a:rPr lang="tr-TR" sz="1600" dirty="0">
                <a:solidFill>
                  <a:srgbClr val="000000"/>
                </a:solidFill>
                <a:latin typeface="Courier New" panose="02070309020205020404" pitchFamily="49" charset="0"/>
              </a:rPr>
              <a:t>Müşteri1() );</a:t>
            </a:r>
            <a:br>
              <a:rPr lang="tr-TR" sz="1600" dirty="0">
                <a:solidFill>
                  <a:srgbClr val="000000"/>
                </a:solidFill>
                <a:latin typeface="Courier New" panose="02070309020205020404" pitchFamily="49" charset="0"/>
              </a:rPr>
            </a:br>
            <a:br>
              <a:rPr lang="tr-TR" sz="1600" dirty="0">
                <a:solidFill>
                  <a:srgbClr val="000000"/>
                </a:solidFill>
                <a:latin typeface="Courier New" panose="02070309020205020404" pitchFamily="49" charset="0"/>
              </a:rPr>
            </a:br>
            <a:r>
              <a:rPr lang="tr-TR" sz="1600" dirty="0">
                <a:solidFill>
                  <a:srgbClr val="000000"/>
                </a:solidFill>
                <a:latin typeface="Courier New" panose="02070309020205020404" pitchFamily="49" charset="0"/>
              </a:rPr>
              <a:t>    </a:t>
            </a:r>
            <a:r>
              <a:rPr lang="tr-TR" sz="1600" dirty="0">
                <a:solidFill>
                  <a:srgbClr val="3F7F5F"/>
                </a:solidFill>
                <a:latin typeface="Courier New" panose="02070309020205020404" pitchFamily="49" charset="0"/>
              </a:rPr>
              <a:t>// Gözlemci 2 yaratılıyor ve gözlem konusuna ekleniyor.</a:t>
            </a:r>
            <a:br>
              <a:rPr lang="tr-TR" sz="1600" dirty="0">
                <a:solidFill>
                  <a:srgbClr val="3F7F5F"/>
                </a:solidFill>
                <a:latin typeface="Courier New" panose="02070309020205020404" pitchFamily="49" charset="0"/>
              </a:rPr>
            </a:br>
            <a:r>
              <a:rPr lang="tr-TR" sz="1600" dirty="0">
                <a:solidFill>
                  <a:srgbClr val="3F7F5F"/>
                </a:solidFill>
                <a:latin typeface="Courier New" panose="02070309020205020404" pitchFamily="49" charset="0"/>
              </a:rPr>
              <a:t>    </a:t>
            </a:r>
            <a:r>
              <a:rPr lang="tr-TR" sz="1600" dirty="0">
                <a:solidFill>
                  <a:srgbClr val="000000"/>
                </a:solidFill>
                <a:latin typeface="Courier New" panose="02070309020205020404" pitchFamily="49" charset="0"/>
              </a:rPr>
              <a:t>konu.gözlemciEkle( </a:t>
            </a:r>
            <a:r>
              <a:rPr lang="tr-TR" sz="1600" b="1" dirty="0">
                <a:solidFill>
                  <a:srgbClr val="7F0055"/>
                </a:solidFill>
                <a:latin typeface="Courier New" panose="02070309020205020404" pitchFamily="49" charset="0"/>
              </a:rPr>
              <a:t>new </a:t>
            </a:r>
            <a:r>
              <a:rPr lang="tr-TR" sz="1600" dirty="0">
                <a:solidFill>
                  <a:srgbClr val="000000"/>
                </a:solidFill>
                <a:latin typeface="Courier New" panose="02070309020205020404" pitchFamily="49" charset="0"/>
              </a:rPr>
              <a:t>Müşteri2() );</a:t>
            </a:r>
            <a:br>
              <a:rPr lang="tr-TR" sz="1600" dirty="0">
                <a:solidFill>
                  <a:srgbClr val="000000"/>
                </a:solidFill>
                <a:latin typeface="Courier New" panose="02070309020205020404" pitchFamily="49" charset="0"/>
              </a:rPr>
            </a:br>
            <a:br>
              <a:rPr lang="tr-TR" sz="1600" dirty="0">
                <a:solidFill>
                  <a:srgbClr val="000000"/>
                </a:solidFill>
                <a:latin typeface="Courier New" panose="02070309020205020404" pitchFamily="49" charset="0"/>
              </a:rPr>
            </a:br>
            <a:r>
              <a:rPr lang="tr-TR" sz="1600" dirty="0">
                <a:solidFill>
                  <a:srgbClr val="000000"/>
                </a:solidFill>
                <a:latin typeface="Courier New" panose="02070309020205020404" pitchFamily="49" charset="0"/>
              </a:rPr>
              <a:t>    </a:t>
            </a:r>
            <a:r>
              <a:rPr lang="tr-TR" sz="1600" dirty="0">
                <a:solidFill>
                  <a:srgbClr val="3F7F5F"/>
                </a:solidFill>
                <a:latin typeface="Courier New" panose="02070309020205020404" pitchFamily="49" charset="0"/>
              </a:rPr>
              <a:t>// Gözlem konusundaki bir değişiklik, gözlemcilere haber veriliyor.</a:t>
            </a:r>
            <a:br>
              <a:rPr lang="tr-TR" sz="1600" dirty="0">
                <a:solidFill>
                  <a:srgbClr val="3F7F5F"/>
                </a:solidFill>
                <a:latin typeface="Courier New" panose="02070309020205020404" pitchFamily="49" charset="0"/>
              </a:rPr>
            </a:br>
            <a:r>
              <a:rPr lang="tr-TR" sz="1600" dirty="0">
                <a:solidFill>
                  <a:srgbClr val="3F7F5F"/>
                </a:solidFill>
                <a:latin typeface="Courier New" panose="02070309020205020404" pitchFamily="49" charset="0"/>
              </a:rPr>
              <a:t>    </a:t>
            </a:r>
            <a:r>
              <a:rPr lang="tr-TR" sz="1600" dirty="0">
                <a:solidFill>
                  <a:srgbClr val="000000"/>
                </a:solidFill>
                <a:latin typeface="Courier New" panose="02070309020205020404" pitchFamily="49" charset="0"/>
              </a:rPr>
              <a:t>konu.fiyatDeğiştir( </a:t>
            </a:r>
            <a:r>
              <a:rPr lang="tr-TR" sz="1600" dirty="0">
                <a:solidFill>
                  <a:srgbClr val="990000"/>
                </a:solidFill>
                <a:latin typeface="Courier New" panose="02070309020205020404" pitchFamily="49" charset="0"/>
              </a:rPr>
              <a:t>50L </a:t>
            </a:r>
            <a:r>
              <a:rPr lang="tr-TR" sz="1600" dirty="0">
                <a:solidFill>
                  <a:srgbClr val="000000"/>
                </a:solidFill>
                <a:latin typeface="Courier New" panose="02070309020205020404" pitchFamily="49" charset="0"/>
              </a:rPr>
              <a:t>);</a:t>
            </a:r>
            <a:br>
              <a:rPr lang="tr-TR" sz="1600" dirty="0">
                <a:solidFill>
                  <a:srgbClr val="000000"/>
                </a:solidFill>
                <a:latin typeface="Courier New" panose="02070309020205020404" pitchFamily="49" charset="0"/>
              </a:rPr>
            </a:br>
            <a:r>
              <a:rPr lang="tr-TR" sz="1600" dirty="0">
                <a:solidFill>
                  <a:srgbClr val="000000"/>
                </a:solidFill>
                <a:latin typeface="Courier New" panose="02070309020205020404" pitchFamily="49" charset="0"/>
              </a:rPr>
              <a:t>  }</a:t>
            </a:r>
            <a:br>
              <a:rPr lang="tr-TR" sz="1600" dirty="0">
                <a:solidFill>
                  <a:srgbClr val="000000"/>
                </a:solidFill>
                <a:latin typeface="Courier New" panose="02070309020205020404" pitchFamily="49" charset="0"/>
              </a:rPr>
            </a:br>
            <a:r>
              <a:rPr lang="tr-TR" sz="1600" dirty="0">
                <a:solidFill>
                  <a:srgbClr val="000000"/>
                </a:solidFill>
                <a:latin typeface="Courier New" panose="02070309020205020404" pitchFamily="49" charset="0"/>
              </a:rPr>
              <a:t>}</a:t>
            </a:r>
            <a:endParaRPr lang="tr-TR" sz="1600" dirty="0"/>
          </a:p>
        </p:txBody>
      </p:sp>
    </p:spTree>
    <p:extLst>
      <p:ext uri="{BB962C8B-B14F-4D97-AF65-F5344CB8AC3E}">
        <p14:creationId xmlns:p14="http://schemas.microsoft.com/office/powerpoint/2010/main" val="814013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tr-TR"/>
              <a:t>2017.05.20 / Observer Pattern, akın ayturan</a:t>
            </a:r>
          </a:p>
        </p:txBody>
      </p:sp>
      <p:sp>
        <p:nvSpPr>
          <p:cNvPr id="5" name="Slide Number Placeholder 4"/>
          <p:cNvSpPr>
            <a:spLocks noGrp="1"/>
          </p:cNvSpPr>
          <p:nvPr>
            <p:ph type="sldNum" sz="quarter" idx="12"/>
          </p:nvPr>
        </p:nvSpPr>
        <p:spPr/>
        <p:txBody>
          <a:bodyPr/>
          <a:lstStyle/>
          <a:p>
            <a:fld id="{9630F047-AD08-41CD-85B2-D0A9840B04A2}" type="slidenum">
              <a:rPr lang="tr-TR" smtClean="0"/>
              <a:t>7</a:t>
            </a:fld>
            <a:endParaRPr lang="tr-TR"/>
          </a:p>
        </p:txBody>
      </p:sp>
      <p:sp>
        <p:nvSpPr>
          <p:cNvPr id="17" name="Rectangle 16"/>
          <p:cNvSpPr/>
          <p:nvPr/>
        </p:nvSpPr>
        <p:spPr>
          <a:xfrm>
            <a:off x="683567" y="1883353"/>
            <a:ext cx="8013575" cy="2308324"/>
          </a:xfrm>
          <a:prstGeom prst="rect">
            <a:avLst/>
          </a:prstGeom>
        </p:spPr>
        <p:txBody>
          <a:bodyPr wrap="square">
            <a:spAutoFit/>
          </a:bodyPr>
          <a:lstStyle/>
          <a:p>
            <a:r>
              <a:rPr lang="tr-TR" b="1" dirty="0">
                <a:solidFill>
                  <a:srgbClr val="7F0055"/>
                </a:solidFill>
                <a:latin typeface="Courier New" panose="02070309020205020404" pitchFamily="49" charset="0"/>
              </a:rPr>
              <a:t>package </a:t>
            </a:r>
            <a:r>
              <a:rPr lang="tr-TR" dirty="0">
                <a:solidFill>
                  <a:srgbClr val="000000"/>
                </a:solidFill>
                <a:latin typeface="Courier New" panose="02070309020205020404" pitchFamily="49" charset="0"/>
              </a:rPr>
              <a:t>com.akinayturan.ornekkod.observer;</a:t>
            </a:r>
            <a:br>
              <a:rPr lang="tr-TR" dirty="0">
                <a:solidFill>
                  <a:srgbClr val="000000"/>
                </a:solidFill>
                <a:latin typeface="Courier New" panose="02070309020205020404" pitchFamily="49" charset="0"/>
              </a:rPr>
            </a:br>
            <a:br>
              <a:rPr lang="tr-TR" dirty="0">
                <a:solidFill>
                  <a:srgbClr val="3F5FBF"/>
                </a:solidFill>
                <a:latin typeface="Courier New" panose="02070309020205020404" pitchFamily="49" charset="0"/>
              </a:rPr>
            </a:br>
            <a:r>
              <a:rPr lang="tr-TR" b="1" dirty="0">
                <a:solidFill>
                  <a:srgbClr val="7F0055"/>
                </a:solidFill>
                <a:latin typeface="Courier New" panose="02070309020205020404" pitchFamily="49" charset="0"/>
              </a:rPr>
              <a:t>public interface </a:t>
            </a:r>
            <a:r>
              <a:rPr lang="tr-TR" dirty="0">
                <a:solidFill>
                  <a:srgbClr val="000000"/>
                </a:solidFill>
                <a:latin typeface="Courier New" panose="02070309020205020404" pitchFamily="49" charset="0"/>
              </a:rPr>
              <a:t>Konu {</a:t>
            </a:r>
            <a:br>
              <a:rPr lang="tr-TR" dirty="0">
                <a:solidFill>
                  <a:srgbClr val="000000"/>
                </a:solidFill>
                <a:latin typeface="Courier New" panose="02070309020205020404" pitchFamily="49" charset="0"/>
              </a:rPr>
            </a:br>
            <a:br>
              <a:rPr lang="tr-TR" dirty="0">
                <a:solidFill>
                  <a:srgbClr val="000000"/>
                </a:solidFill>
                <a:latin typeface="Courier New" panose="02070309020205020404" pitchFamily="49" charset="0"/>
              </a:rPr>
            </a:br>
            <a:r>
              <a:rPr lang="tr-TR" dirty="0">
                <a:solidFill>
                  <a:srgbClr val="000000"/>
                </a:solidFill>
                <a:latin typeface="Courier New" panose="02070309020205020404" pitchFamily="49" charset="0"/>
              </a:rPr>
              <a:t>  </a:t>
            </a:r>
            <a:r>
              <a:rPr lang="tr-TR" b="1" dirty="0">
                <a:solidFill>
                  <a:srgbClr val="7F0055"/>
                </a:solidFill>
                <a:latin typeface="Courier New" panose="02070309020205020404" pitchFamily="49" charset="0"/>
              </a:rPr>
              <a:t>void </a:t>
            </a:r>
            <a:r>
              <a:rPr lang="tr-TR" dirty="0">
                <a:solidFill>
                  <a:srgbClr val="000000"/>
                </a:solidFill>
                <a:latin typeface="Courier New" panose="02070309020205020404" pitchFamily="49" charset="0"/>
              </a:rPr>
              <a:t>gözlemcilereHaberVer();</a:t>
            </a:r>
            <a:br>
              <a:rPr lang="tr-TR" dirty="0">
                <a:solidFill>
                  <a:srgbClr val="000000"/>
                </a:solidFill>
                <a:latin typeface="Courier New" panose="02070309020205020404" pitchFamily="49" charset="0"/>
              </a:rPr>
            </a:br>
            <a:br>
              <a:rPr lang="tr-TR" dirty="0">
                <a:solidFill>
                  <a:srgbClr val="000000"/>
                </a:solidFill>
                <a:latin typeface="Courier New" panose="02070309020205020404" pitchFamily="49" charset="0"/>
              </a:rPr>
            </a:br>
            <a:r>
              <a:rPr lang="tr-TR" dirty="0">
                <a:solidFill>
                  <a:srgbClr val="000000"/>
                </a:solidFill>
                <a:latin typeface="Courier New" panose="02070309020205020404" pitchFamily="49" charset="0"/>
              </a:rPr>
              <a:t>  </a:t>
            </a:r>
            <a:r>
              <a:rPr lang="tr-TR" b="1" dirty="0">
                <a:solidFill>
                  <a:srgbClr val="7F0055"/>
                </a:solidFill>
                <a:latin typeface="Courier New" panose="02070309020205020404" pitchFamily="49" charset="0"/>
              </a:rPr>
              <a:t>void </a:t>
            </a:r>
            <a:r>
              <a:rPr lang="tr-TR" dirty="0">
                <a:solidFill>
                  <a:srgbClr val="000000"/>
                </a:solidFill>
                <a:latin typeface="Courier New" panose="02070309020205020404" pitchFamily="49" charset="0"/>
              </a:rPr>
              <a:t>gözlemciEkle( FiyatGözlemcisi gözlemci );</a:t>
            </a:r>
            <a:br>
              <a:rPr lang="tr-TR" dirty="0">
                <a:solidFill>
                  <a:srgbClr val="000000"/>
                </a:solidFill>
                <a:latin typeface="Courier New" panose="02070309020205020404" pitchFamily="49" charset="0"/>
              </a:rPr>
            </a:br>
            <a:r>
              <a:rPr lang="tr-TR" dirty="0">
                <a:solidFill>
                  <a:srgbClr val="000000"/>
                </a:solidFill>
                <a:latin typeface="Courier New" panose="02070309020205020404" pitchFamily="49" charset="0"/>
              </a:rPr>
              <a:t>}</a:t>
            </a:r>
            <a:endParaRPr lang="tr-TR" dirty="0"/>
          </a:p>
        </p:txBody>
      </p:sp>
      <p:sp>
        <p:nvSpPr>
          <p:cNvPr id="22" name="Başlık 1"/>
          <p:cNvSpPr>
            <a:spLocks noGrp="1"/>
          </p:cNvSpPr>
          <p:nvPr>
            <p:ph type="title"/>
          </p:nvPr>
        </p:nvSpPr>
        <p:spPr>
          <a:xfrm>
            <a:off x="822958" y="620688"/>
            <a:ext cx="7874185" cy="926976"/>
          </a:xfrm>
        </p:spPr>
        <p:txBody>
          <a:bodyPr>
            <a:normAutofit/>
          </a:bodyPr>
          <a:lstStyle/>
          <a:p>
            <a:r>
              <a:rPr lang="tr-TR" sz="3200" dirty="0">
                <a:solidFill>
                  <a:srgbClr val="002060"/>
                </a:solidFill>
              </a:rPr>
              <a:t>OBSERVER PATTERN ÖRNEK UYGULAMA #s1</a:t>
            </a:r>
          </a:p>
        </p:txBody>
      </p:sp>
      <p:sp>
        <p:nvSpPr>
          <p:cNvPr id="20" name="Rectangle 19"/>
          <p:cNvSpPr/>
          <p:nvPr/>
        </p:nvSpPr>
        <p:spPr>
          <a:xfrm>
            <a:off x="7425344" y="5877272"/>
            <a:ext cx="1425390" cy="369332"/>
          </a:xfrm>
          <a:prstGeom prst="rect">
            <a:avLst/>
          </a:prstGeom>
        </p:spPr>
        <p:txBody>
          <a:bodyPr wrap="none">
            <a:spAutoFit/>
          </a:bodyPr>
          <a:lstStyle/>
          <a:p>
            <a:r>
              <a:rPr lang="tr-TR" b="1" dirty="0">
                <a:solidFill>
                  <a:srgbClr val="7F0055"/>
                </a:solidFill>
                <a:latin typeface="Courier New" panose="02070309020205020404" pitchFamily="49" charset="0"/>
              </a:rPr>
              <a:t>Konu.java</a:t>
            </a:r>
            <a:endParaRPr lang="tr-TR" dirty="0"/>
          </a:p>
        </p:txBody>
      </p:sp>
    </p:spTree>
    <p:extLst>
      <p:ext uri="{BB962C8B-B14F-4D97-AF65-F5344CB8AC3E}">
        <p14:creationId xmlns:p14="http://schemas.microsoft.com/office/powerpoint/2010/main" val="228818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tr-TR"/>
              <a:t>2017.05.20 / Observer Pattern, akın ayturan</a:t>
            </a:r>
          </a:p>
        </p:txBody>
      </p:sp>
      <p:sp>
        <p:nvSpPr>
          <p:cNvPr id="5" name="Slide Number Placeholder 4"/>
          <p:cNvSpPr>
            <a:spLocks noGrp="1"/>
          </p:cNvSpPr>
          <p:nvPr>
            <p:ph type="sldNum" sz="quarter" idx="12"/>
          </p:nvPr>
        </p:nvSpPr>
        <p:spPr/>
        <p:txBody>
          <a:bodyPr/>
          <a:lstStyle/>
          <a:p>
            <a:fld id="{9630F047-AD08-41CD-85B2-D0A9840B04A2}" type="slidenum">
              <a:rPr lang="tr-TR" smtClean="0"/>
              <a:t>8</a:t>
            </a:fld>
            <a:endParaRPr lang="tr-TR"/>
          </a:p>
        </p:txBody>
      </p:sp>
      <p:sp>
        <p:nvSpPr>
          <p:cNvPr id="22" name="Başlık 1"/>
          <p:cNvSpPr>
            <a:spLocks noGrp="1"/>
          </p:cNvSpPr>
          <p:nvPr>
            <p:ph type="title"/>
          </p:nvPr>
        </p:nvSpPr>
        <p:spPr>
          <a:xfrm>
            <a:off x="822958" y="620688"/>
            <a:ext cx="7874185" cy="926976"/>
          </a:xfrm>
        </p:spPr>
        <p:txBody>
          <a:bodyPr>
            <a:normAutofit/>
          </a:bodyPr>
          <a:lstStyle/>
          <a:p>
            <a:r>
              <a:rPr lang="tr-TR" sz="3200" dirty="0">
                <a:solidFill>
                  <a:srgbClr val="002060"/>
                </a:solidFill>
              </a:rPr>
              <a:t>OBSERVER PATTERN ÖRNEK UYGULAMA #s2</a:t>
            </a:r>
          </a:p>
        </p:txBody>
      </p:sp>
      <p:sp>
        <p:nvSpPr>
          <p:cNvPr id="2" name="Rectangle 1"/>
          <p:cNvSpPr/>
          <p:nvPr/>
        </p:nvSpPr>
        <p:spPr>
          <a:xfrm>
            <a:off x="251520" y="2003996"/>
            <a:ext cx="8844149" cy="4801314"/>
          </a:xfrm>
          <a:prstGeom prst="rect">
            <a:avLst/>
          </a:prstGeom>
        </p:spPr>
        <p:txBody>
          <a:bodyPr wrap="square">
            <a:spAutoFit/>
          </a:bodyPr>
          <a:lstStyle/>
          <a:p>
            <a:r>
              <a:rPr lang="tr-TR" b="1" dirty="0">
                <a:solidFill>
                  <a:srgbClr val="7F0055"/>
                </a:solidFill>
                <a:latin typeface="Courier New" panose="02070309020205020404" pitchFamily="49" charset="0"/>
              </a:rPr>
              <a:t>package </a:t>
            </a:r>
            <a:r>
              <a:rPr lang="tr-TR" dirty="0">
                <a:solidFill>
                  <a:srgbClr val="000000"/>
                </a:solidFill>
                <a:latin typeface="Courier New" panose="02070309020205020404" pitchFamily="49" charset="0"/>
              </a:rPr>
              <a:t>com.akinayturan.ornekkod.observer;</a:t>
            </a:r>
            <a:br>
              <a:rPr lang="tr-TR" dirty="0">
                <a:solidFill>
                  <a:srgbClr val="000000"/>
                </a:solidFill>
                <a:latin typeface="Courier New" panose="02070309020205020404" pitchFamily="49" charset="0"/>
              </a:rPr>
            </a:br>
            <a:r>
              <a:rPr lang="tr-TR" b="1" dirty="0">
                <a:solidFill>
                  <a:srgbClr val="7F0055"/>
                </a:solidFill>
                <a:latin typeface="Courier New" panose="02070309020205020404" pitchFamily="49" charset="0"/>
              </a:rPr>
              <a:t>import </a:t>
            </a:r>
            <a:r>
              <a:rPr lang="tr-TR" dirty="0">
                <a:solidFill>
                  <a:srgbClr val="000000"/>
                </a:solidFill>
                <a:latin typeface="Courier New" panose="02070309020205020404" pitchFamily="49" charset="0"/>
              </a:rPr>
              <a:t>java.util.ArrayList;</a:t>
            </a:r>
            <a:br>
              <a:rPr lang="tr-TR" dirty="0">
                <a:solidFill>
                  <a:srgbClr val="000000"/>
                </a:solidFill>
                <a:latin typeface="Courier New" panose="02070309020205020404" pitchFamily="49" charset="0"/>
              </a:rPr>
            </a:br>
            <a:r>
              <a:rPr lang="tr-TR" b="1" dirty="0">
                <a:solidFill>
                  <a:srgbClr val="7F0055"/>
                </a:solidFill>
                <a:latin typeface="Courier New" panose="02070309020205020404" pitchFamily="49" charset="0"/>
              </a:rPr>
              <a:t>import </a:t>
            </a:r>
            <a:r>
              <a:rPr lang="tr-TR" dirty="0">
                <a:solidFill>
                  <a:srgbClr val="000000"/>
                </a:solidFill>
                <a:latin typeface="Courier New" panose="02070309020205020404" pitchFamily="49" charset="0"/>
              </a:rPr>
              <a:t>java.util.List;</a:t>
            </a:r>
            <a:br>
              <a:rPr lang="tr-TR" dirty="0">
                <a:solidFill>
                  <a:srgbClr val="000000"/>
                </a:solidFill>
                <a:latin typeface="Courier New" panose="02070309020205020404" pitchFamily="49" charset="0"/>
              </a:rPr>
            </a:br>
            <a:br>
              <a:rPr lang="tr-TR" dirty="0">
                <a:solidFill>
                  <a:srgbClr val="3F5FBF"/>
                </a:solidFill>
                <a:latin typeface="Courier New" panose="02070309020205020404" pitchFamily="49" charset="0"/>
              </a:rPr>
            </a:br>
            <a:r>
              <a:rPr lang="tr-TR" b="1" dirty="0">
                <a:solidFill>
                  <a:srgbClr val="7F0055"/>
                </a:solidFill>
                <a:latin typeface="Courier New" panose="02070309020205020404" pitchFamily="49" charset="0"/>
              </a:rPr>
              <a:t>public class </a:t>
            </a:r>
            <a:r>
              <a:rPr lang="tr-TR" dirty="0">
                <a:solidFill>
                  <a:srgbClr val="000000"/>
                </a:solidFill>
                <a:latin typeface="Courier New" panose="02070309020205020404" pitchFamily="49" charset="0"/>
              </a:rPr>
              <a:t>FiyatKonusu </a:t>
            </a:r>
            <a:r>
              <a:rPr lang="tr-TR" b="1" dirty="0">
                <a:solidFill>
                  <a:srgbClr val="7F0055"/>
                </a:solidFill>
                <a:latin typeface="Courier New" panose="02070309020205020404" pitchFamily="49" charset="0"/>
              </a:rPr>
              <a:t>implements </a:t>
            </a:r>
            <a:r>
              <a:rPr lang="tr-TR" dirty="0">
                <a:solidFill>
                  <a:srgbClr val="000000"/>
                </a:solidFill>
                <a:latin typeface="Courier New" panose="02070309020205020404" pitchFamily="49" charset="0"/>
              </a:rPr>
              <a:t>Konu {</a:t>
            </a:r>
            <a:br>
              <a:rPr lang="tr-TR" dirty="0">
                <a:solidFill>
                  <a:srgbClr val="000000"/>
                </a:solidFill>
                <a:latin typeface="Courier New" panose="02070309020205020404" pitchFamily="49" charset="0"/>
              </a:rPr>
            </a:br>
            <a:r>
              <a:rPr lang="tr-TR" dirty="0">
                <a:solidFill>
                  <a:srgbClr val="000000"/>
                </a:solidFill>
                <a:latin typeface="Courier New" panose="02070309020205020404" pitchFamily="49" charset="0"/>
              </a:rPr>
              <a:t>  </a:t>
            </a:r>
            <a:r>
              <a:rPr lang="tr-TR" b="1" dirty="0">
                <a:solidFill>
                  <a:srgbClr val="7F0055"/>
                </a:solidFill>
                <a:latin typeface="Courier New" panose="02070309020205020404" pitchFamily="49" charset="0"/>
              </a:rPr>
              <a:t>private final </a:t>
            </a:r>
            <a:r>
              <a:rPr lang="tr-TR" dirty="0">
                <a:solidFill>
                  <a:srgbClr val="000000"/>
                </a:solidFill>
                <a:latin typeface="Courier New" panose="02070309020205020404" pitchFamily="49" charset="0"/>
              </a:rPr>
              <a:t>List&lt;FiyatGözlemcisi&gt; gözlemciListesi = </a:t>
            </a:r>
            <a:r>
              <a:rPr lang="tr-TR" b="1" dirty="0">
                <a:solidFill>
                  <a:srgbClr val="7F0055"/>
                </a:solidFill>
                <a:latin typeface="Courier New" panose="02070309020205020404" pitchFamily="49" charset="0"/>
              </a:rPr>
              <a:t>new </a:t>
            </a:r>
            <a:r>
              <a:rPr lang="tr-TR" dirty="0">
                <a:solidFill>
                  <a:srgbClr val="000000"/>
                </a:solidFill>
                <a:latin typeface="Courier New" panose="02070309020205020404" pitchFamily="49" charset="0"/>
              </a:rPr>
              <a:t>ArrayList &lt;FiyatGözlemcisi&gt;();</a:t>
            </a:r>
            <a:br>
              <a:rPr lang="tr-TR" dirty="0">
                <a:solidFill>
                  <a:srgbClr val="000000"/>
                </a:solidFill>
                <a:latin typeface="Courier New" panose="02070309020205020404" pitchFamily="49" charset="0"/>
              </a:rPr>
            </a:br>
            <a:r>
              <a:rPr lang="tr-TR" dirty="0">
                <a:solidFill>
                  <a:srgbClr val="000000"/>
                </a:solidFill>
                <a:latin typeface="Courier New" panose="02070309020205020404" pitchFamily="49" charset="0"/>
              </a:rPr>
              <a:t>  </a:t>
            </a:r>
            <a:r>
              <a:rPr lang="tr-TR" b="1" dirty="0">
                <a:solidFill>
                  <a:srgbClr val="7F0055"/>
                </a:solidFill>
                <a:latin typeface="Courier New" panose="02070309020205020404" pitchFamily="49" charset="0"/>
              </a:rPr>
              <a:t>private long </a:t>
            </a:r>
            <a:r>
              <a:rPr lang="tr-TR" dirty="0">
                <a:solidFill>
                  <a:srgbClr val="000000"/>
                </a:solidFill>
                <a:latin typeface="Courier New" panose="02070309020205020404" pitchFamily="49" charset="0"/>
              </a:rPr>
              <a:t>fiyat;</a:t>
            </a:r>
            <a:br>
              <a:rPr lang="tr-TR" dirty="0">
                <a:solidFill>
                  <a:srgbClr val="000000"/>
                </a:solidFill>
                <a:latin typeface="Courier New" panose="02070309020205020404" pitchFamily="49" charset="0"/>
              </a:rPr>
            </a:br>
            <a:endParaRPr lang="tr-TR" dirty="0">
              <a:solidFill>
                <a:srgbClr val="000000"/>
              </a:solidFill>
              <a:latin typeface="Courier New" panose="02070309020205020404" pitchFamily="49" charset="0"/>
            </a:endParaRPr>
          </a:p>
          <a:p>
            <a:r>
              <a:rPr lang="tr-TR" dirty="0">
                <a:solidFill>
                  <a:srgbClr val="646464"/>
                </a:solidFill>
                <a:latin typeface="Courier New" panose="02070309020205020404" pitchFamily="49" charset="0"/>
              </a:rPr>
              <a:t> @Override</a:t>
            </a:r>
            <a:br>
              <a:rPr lang="tr-TR" dirty="0">
                <a:solidFill>
                  <a:srgbClr val="646464"/>
                </a:solidFill>
                <a:latin typeface="Courier New" panose="02070309020205020404" pitchFamily="49" charset="0"/>
              </a:rPr>
            </a:br>
            <a:r>
              <a:rPr lang="tr-TR" dirty="0">
                <a:solidFill>
                  <a:srgbClr val="646464"/>
                </a:solidFill>
                <a:latin typeface="Courier New" panose="02070309020205020404" pitchFamily="49" charset="0"/>
              </a:rPr>
              <a:t>  </a:t>
            </a:r>
            <a:r>
              <a:rPr lang="tr-TR" b="1" dirty="0">
                <a:solidFill>
                  <a:srgbClr val="7F0055"/>
                </a:solidFill>
                <a:latin typeface="Courier New" panose="02070309020205020404" pitchFamily="49" charset="0"/>
              </a:rPr>
              <a:t>public void </a:t>
            </a:r>
            <a:r>
              <a:rPr lang="tr-TR" dirty="0">
                <a:solidFill>
                  <a:srgbClr val="000000"/>
                </a:solidFill>
                <a:latin typeface="Courier New" panose="02070309020205020404" pitchFamily="49" charset="0"/>
              </a:rPr>
              <a:t>gözlemcilereHaberVer() {</a:t>
            </a:r>
            <a:br>
              <a:rPr lang="tr-TR" dirty="0">
                <a:solidFill>
                  <a:srgbClr val="000000"/>
                </a:solidFill>
                <a:latin typeface="Courier New" panose="02070309020205020404" pitchFamily="49" charset="0"/>
              </a:rPr>
            </a:br>
            <a:r>
              <a:rPr lang="tr-TR" dirty="0">
                <a:solidFill>
                  <a:srgbClr val="000000"/>
                </a:solidFill>
                <a:latin typeface="Courier New" panose="02070309020205020404" pitchFamily="49" charset="0"/>
              </a:rPr>
              <a:t>    </a:t>
            </a:r>
            <a:r>
              <a:rPr lang="tr-TR" b="1" dirty="0">
                <a:solidFill>
                  <a:srgbClr val="7F0055"/>
                </a:solidFill>
                <a:latin typeface="Courier New" panose="02070309020205020404" pitchFamily="49" charset="0"/>
              </a:rPr>
              <a:t>for </a:t>
            </a:r>
            <a:r>
              <a:rPr lang="tr-TR" dirty="0">
                <a:solidFill>
                  <a:srgbClr val="000000"/>
                </a:solidFill>
                <a:latin typeface="Courier New" panose="02070309020205020404" pitchFamily="49" charset="0"/>
              </a:rPr>
              <a:t>( </a:t>
            </a:r>
            <a:r>
              <a:rPr lang="tr-TR" b="1" dirty="0">
                <a:solidFill>
                  <a:srgbClr val="7F0055"/>
                </a:solidFill>
                <a:latin typeface="Courier New" panose="02070309020205020404" pitchFamily="49" charset="0"/>
              </a:rPr>
              <a:t>final </a:t>
            </a:r>
            <a:r>
              <a:rPr lang="tr-TR" dirty="0">
                <a:solidFill>
                  <a:srgbClr val="000000"/>
                </a:solidFill>
                <a:latin typeface="Courier New" panose="02070309020205020404" pitchFamily="49" charset="0"/>
              </a:rPr>
              <a:t>FiyatGözlemcisi gözlemci : gözlemciListesi ) {</a:t>
            </a:r>
            <a:br>
              <a:rPr lang="tr-TR" dirty="0">
                <a:solidFill>
                  <a:srgbClr val="000000"/>
                </a:solidFill>
                <a:latin typeface="Courier New" panose="02070309020205020404" pitchFamily="49" charset="0"/>
              </a:rPr>
            </a:br>
            <a:r>
              <a:rPr lang="tr-TR" dirty="0">
                <a:solidFill>
                  <a:srgbClr val="000000"/>
                </a:solidFill>
                <a:latin typeface="Courier New" panose="02070309020205020404" pitchFamily="49" charset="0"/>
              </a:rPr>
              <a:t>      gözlemci.güncelle( fiyat );</a:t>
            </a:r>
            <a:br>
              <a:rPr lang="tr-TR" dirty="0">
                <a:solidFill>
                  <a:srgbClr val="000000"/>
                </a:solidFill>
                <a:latin typeface="Courier New" panose="02070309020205020404" pitchFamily="49" charset="0"/>
              </a:rPr>
            </a:br>
            <a:r>
              <a:rPr lang="tr-TR" dirty="0">
                <a:solidFill>
                  <a:srgbClr val="000000"/>
                </a:solidFill>
                <a:latin typeface="Courier New" panose="02070309020205020404" pitchFamily="49" charset="0"/>
              </a:rPr>
              <a:t>    }</a:t>
            </a:r>
            <a:br>
              <a:rPr lang="tr-TR" dirty="0">
                <a:solidFill>
                  <a:srgbClr val="000000"/>
                </a:solidFill>
                <a:latin typeface="Courier New" panose="02070309020205020404" pitchFamily="49" charset="0"/>
              </a:rPr>
            </a:br>
            <a:r>
              <a:rPr lang="tr-TR" dirty="0">
                <a:solidFill>
                  <a:srgbClr val="000000"/>
                </a:solidFill>
                <a:latin typeface="Courier New" panose="02070309020205020404" pitchFamily="49" charset="0"/>
              </a:rPr>
              <a:t>  } </a:t>
            </a:r>
          </a:p>
          <a:p>
            <a:br>
              <a:rPr lang="tr-TR" dirty="0">
                <a:solidFill>
                  <a:srgbClr val="000000"/>
                </a:solidFill>
                <a:latin typeface="Courier New" panose="02070309020205020404" pitchFamily="49" charset="0"/>
              </a:rPr>
            </a:br>
            <a:r>
              <a:rPr lang="tr-TR" dirty="0">
                <a:solidFill>
                  <a:srgbClr val="000000"/>
                </a:solidFill>
                <a:latin typeface="Courier New" panose="02070309020205020404" pitchFamily="49" charset="0"/>
              </a:rPr>
              <a:t>  </a:t>
            </a:r>
            <a:endParaRPr lang="tr-TR" dirty="0"/>
          </a:p>
        </p:txBody>
      </p:sp>
      <p:sp>
        <p:nvSpPr>
          <p:cNvPr id="7" name="Rectangle 6"/>
          <p:cNvSpPr/>
          <p:nvPr/>
        </p:nvSpPr>
        <p:spPr>
          <a:xfrm>
            <a:off x="6705271" y="5906730"/>
            <a:ext cx="2390398" cy="369332"/>
          </a:xfrm>
          <a:prstGeom prst="rect">
            <a:avLst/>
          </a:prstGeom>
        </p:spPr>
        <p:txBody>
          <a:bodyPr wrap="none">
            <a:spAutoFit/>
          </a:bodyPr>
          <a:lstStyle/>
          <a:p>
            <a:r>
              <a:rPr lang="tr-TR" b="1" dirty="0">
                <a:solidFill>
                  <a:srgbClr val="7F0055"/>
                </a:solidFill>
                <a:latin typeface="Courier New" panose="02070309020205020404" pitchFamily="49" charset="0"/>
              </a:rPr>
              <a:t>FiyatKonusu.java</a:t>
            </a:r>
            <a:endParaRPr lang="tr-TR" dirty="0"/>
          </a:p>
        </p:txBody>
      </p:sp>
    </p:spTree>
    <p:extLst>
      <p:ext uri="{BB962C8B-B14F-4D97-AF65-F5344CB8AC3E}">
        <p14:creationId xmlns:p14="http://schemas.microsoft.com/office/powerpoint/2010/main" val="3502130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tr-TR"/>
              <a:t>2017.05.20 / Observer Pattern, akın ayturan</a:t>
            </a:r>
          </a:p>
        </p:txBody>
      </p:sp>
      <p:sp>
        <p:nvSpPr>
          <p:cNvPr id="5" name="Slide Number Placeholder 4"/>
          <p:cNvSpPr>
            <a:spLocks noGrp="1"/>
          </p:cNvSpPr>
          <p:nvPr>
            <p:ph type="sldNum" sz="quarter" idx="12"/>
          </p:nvPr>
        </p:nvSpPr>
        <p:spPr/>
        <p:txBody>
          <a:bodyPr/>
          <a:lstStyle/>
          <a:p>
            <a:fld id="{9630F047-AD08-41CD-85B2-D0A9840B04A2}" type="slidenum">
              <a:rPr lang="tr-TR" smtClean="0"/>
              <a:t>9</a:t>
            </a:fld>
            <a:endParaRPr lang="tr-TR"/>
          </a:p>
        </p:txBody>
      </p:sp>
      <p:sp>
        <p:nvSpPr>
          <p:cNvPr id="17" name="Rectangle 16"/>
          <p:cNvSpPr/>
          <p:nvPr/>
        </p:nvSpPr>
        <p:spPr>
          <a:xfrm>
            <a:off x="683567" y="1883353"/>
            <a:ext cx="8013575" cy="3416320"/>
          </a:xfrm>
          <a:prstGeom prst="rect">
            <a:avLst/>
          </a:prstGeom>
        </p:spPr>
        <p:txBody>
          <a:bodyPr wrap="square">
            <a:spAutoFit/>
          </a:bodyPr>
          <a:lstStyle/>
          <a:p>
            <a:r>
              <a:rPr lang="tr-TR" dirty="0">
                <a:solidFill>
                  <a:srgbClr val="000000"/>
                </a:solidFill>
                <a:latin typeface="Courier New" panose="02070309020205020404" pitchFamily="49" charset="0"/>
              </a:rPr>
              <a:t>  </a:t>
            </a:r>
          </a:p>
          <a:p>
            <a:r>
              <a:rPr lang="tr-TR" dirty="0">
                <a:solidFill>
                  <a:srgbClr val="646464"/>
                </a:solidFill>
                <a:latin typeface="Courier New" panose="02070309020205020404" pitchFamily="49" charset="0"/>
              </a:rPr>
              <a:t>@Override</a:t>
            </a:r>
            <a:br>
              <a:rPr lang="tr-TR" dirty="0">
                <a:solidFill>
                  <a:srgbClr val="646464"/>
                </a:solidFill>
                <a:latin typeface="Courier New" panose="02070309020205020404" pitchFamily="49" charset="0"/>
              </a:rPr>
            </a:br>
            <a:r>
              <a:rPr lang="tr-TR" dirty="0">
                <a:solidFill>
                  <a:srgbClr val="646464"/>
                </a:solidFill>
                <a:latin typeface="Courier New" panose="02070309020205020404" pitchFamily="49" charset="0"/>
              </a:rPr>
              <a:t>  </a:t>
            </a:r>
            <a:r>
              <a:rPr lang="tr-TR" b="1" dirty="0">
                <a:solidFill>
                  <a:srgbClr val="7F0055"/>
                </a:solidFill>
                <a:latin typeface="Courier New" panose="02070309020205020404" pitchFamily="49" charset="0"/>
              </a:rPr>
              <a:t>public void </a:t>
            </a:r>
            <a:r>
              <a:rPr lang="tr-TR" dirty="0">
                <a:solidFill>
                  <a:srgbClr val="000000"/>
                </a:solidFill>
                <a:latin typeface="Courier New" panose="02070309020205020404" pitchFamily="49" charset="0"/>
              </a:rPr>
              <a:t>gözlemciEkle( </a:t>
            </a:r>
            <a:r>
              <a:rPr lang="tr-TR" b="1" dirty="0">
                <a:solidFill>
                  <a:srgbClr val="7F0055"/>
                </a:solidFill>
                <a:latin typeface="Courier New" panose="02070309020205020404" pitchFamily="49" charset="0"/>
              </a:rPr>
              <a:t>final </a:t>
            </a:r>
            <a:r>
              <a:rPr lang="tr-TR" dirty="0">
                <a:solidFill>
                  <a:srgbClr val="000000"/>
                </a:solidFill>
                <a:latin typeface="Courier New" panose="02070309020205020404" pitchFamily="49" charset="0"/>
              </a:rPr>
              <a:t>FiyatGözlemcisi gözlemci ) {</a:t>
            </a:r>
            <a:br>
              <a:rPr lang="tr-TR" dirty="0">
                <a:solidFill>
                  <a:srgbClr val="000000"/>
                </a:solidFill>
                <a:latin typeface="Courier New" panose="02070309020205020404" pitchFamily="49" charset="0"/>
              </a:rPr>
            </a:br>
            <a:r>
              <a:rPr lang="tr-TR" dirty="0">
                <a:solidFill>
                  <a:srgbClr val="000000"/>
                </a:solidFill>
                <a:latin typeface="Courier New" panose="02070309020205020404" pitchFamily="49" charset="0"/>
              </a:rPr>
              <a:t>    gözlemciListesi.add( gözlemci );</a:t>
            </a:r>
            <a:br>
              <a:rPr lang="tr-TR" dirty="0">
                <a:solidFill>
                  <a:srgbClr val="000000"/>
                </a:solidFill>
                <a:latin typeface="Courier New" panose="02070309020205020404" pitchFamily="49" charset="0"/>
              </a:rPr>
            </a:br>
            <a:r>
              <a:rPr lang="tr-TR" dirty="0">
                <a:solidFill>
                  <a:srgbClr val="000000"/>
                </a:solidFill>
                <a:latin typeface="Courier New" panose="02070309020205020404" pitchFamily="49" charset="0"/>
              </a:rPr>
              <a:t>  }</a:t>
            </a:r>
            <a:br>
              <a:rPr lang="tr-TR" dirty="0">
                <a:solidFill>
                  <a:srgbClr val="000000"/>
                </a:solidFill>
                <a:latin typeface="Courier New" panose="02070309020205020404" pitchFamily="49" charset="0"/>
              </a:rPr>
            </a:br>
            <a:br>
              <a:rPr lang="tr-TR" dirty="0">
                <a:solidFill>
                  <a:srgbClr val="000000"/>
                </a:solidFill>
                <a:latin typeface="Courier New" panose="02070309020205020404" pitchFamily="49" charset="0"/>
              </a:rPr>
            </a:br>
            <a:r>
              <a:rPr lang="tr-TR" dirty="0">
                <a:solidFill>
                  <a:srgbClr val="000000"/>
                </a:solidFill>
                <a:latin typeface="Courier New" panose="02070309020205020404" pitchFamily="49" charset="0"/>
              </a:rPr>
              <a:t>  </a:t>
            </a:r>
            <a:r>
              <a:rPr lang="tr-TR" b="1" dirty="0">
                <a:solidFill>
                  <a:srgbClr val="7F0055"/>
                </a:solidFill>
                <a:latin typeface="Courier New" panose="02070309020205020404" pitchFamily="49" charset="0"/>
              </a:rPr>
              <a:t>public void </a:t>
            </a:r>
            <a:r>
              <a:rPr lang="tr-TR" dirty="0">
                <a:solidFill>
                  <a:srgbClr val="000000"/>
                </a:solidFill>
                <a:latin typeface="Courier New" panose="02070309020205020404" pitchFamily="49" charset="0"/>
              </a:rPr>
              <a:t>fiyatDeğiştir( </a:t>
            </a:r>
            <a:r>
              <a:rPr lang="tr-TR" b="1" dirty="0">
                <a:solidFill>
                  <a:srgbClr val="7F0055"/>
                </a:solidFill>
                <a:latin typeface="Courier New" panose="02070309020205020404" pitchFamily="49" charset="0"/>
              </a:rPr>
              <a:t>final long </a:t>
            </a:r>
            <a:r>
              <a:rPr lang="tr-TR" dirty="0">
                <a:solidFill>
                  <a:srgbClr val="000000"/>
                </a:solidFill>
                <a:latin typeface="Courier New" panose="02070309020205020404" pitchFamily="49" charset="0"/>
              </a:rPr>
              <a:t>fiyat ) {</a:t>
            </a:r>
            <a:br>
              <a:rPr lang="tr-TR" dirty="0">
                <a:solidFill>
                  <a:srgbClr val="000000"/>
                </a:solidFill>
                <a:latin typeface="Courier New" panose="02070309020205020404" pitchFamily="49" charset="0"/>
              </a:rPr>
            </a:br>
            <a:r>
              <a:rPr lang="tr-TR" dirty="0">
                <a:solidFill>
                  <a:srgbClr val="000000"/>
                </a:solidFill>
                <a:latin typeface="Courier New" panose="02070309020205020404" pitchFamily="49" charset="0"/>
              </a:rPr>
              <a:t>    </a:t>
            </a:r>
            <a:r>
              <a:rPr lang="tr-TR" b="1" dirty="0">
                <a:solidFill>
                  <a:srgbClr val="7F0055"/>
                </a:solidFill>
                <a:latin typeface="Courier New" panose="02070309020205020404" pitchFamily="49" charset="0"/>
              </a:rPr>
              <a:t>this</a:t>
            </a:r>
            <a:r>
              <a:rPr lang="tr-TR" dirty="0">
                <a:solidFill>
                  <a:srgbClr val="000000"/>
                </a:solidFill>
                <a:latin typeface="Courier New" panose="02070309020205020404" pitchFamily="49" charset="0"/>
              </a:rPr>
              <a:t>.fiyat = fiyat;</a:t>
            </a:r>
            <a:br>
              <a:rPr lang="tr-TR" dirty="0">
                <a:solidFill>
                  <a:srgbClr val="000000"/>
                </a:solidFill>
                <a:latin typeface="Courier New" panose="02070309020205020404" pitchFamily="49" charset="0"/>
              </a:rPr>
            </a:br>
            <a:r>
              <a:rPr lang="tr-TR" dirty="0">
                <a:solidFill>
                  <a:srgbClr val="000000"/>
                </a:solidFill>
                <a:latin typeface="Courier New" panose="02070309020205020404" pitchFamily="49" charset="0"/>
              </a:rPr>
              <a:t>    gözlemcilereHaberVer();</a:t>
            </a:r>
            <a:br>
              <a:rPr lang="tr-TR" dirty="0">
                <a:solidFill>
                  <a:srgbClr val="000000"/>
                </a:solidFill>
                <a:latin typeface="Courier New" panose="02070309020205020404" pitchFamily="49" charset="0"/>
              </a:rPr>
            </a:br>
            <a:r>
              <a:rPr lang="tr-TR" dirty="0">
                <a:solidFill>
                  <a:srgbClr val="000000"/>
                </a:solidFill>
                <a:latin typeface="Courier New" panose="02070309020205020404" pitchFamily="49" charset="0"/>
              </a:rPr>
              <a:t>  }</a:t>
            </a:r>
            <a:br>
              <a:rPr lang="tr-TR" dirty="0">
                <a:solidFill>
                  <a:srgbClr val="000000"/>
                </a:solidFill>
                <a:latin typeface="Courier New" panose="02070309020205020404" pitchFamily="49" charset="0"/>
              </a:rPr>
            </a:br>
            <a:r>
              <a:rPr lang="tr-TR" dirty="0">
                <a:solidFill>
                  <a:srgbClr val="000000"/>
                </a:solidFill>
                <a:latin typeface="Courier New" panose="02070309020205020404" pitchFamily="49" charset="0"/>
              </a:rPr>
              <a:t>}</a:t>
            </a:r>
            <a:endParaRPr lang="tr-TR" dirty="0"/>
          </a:p>
        </p:txBody>
      </p:sp>
      <p:sp>
        <p:nvSpPr>
          <p:cNvPr id="22" name="Başlık 1"/>
          <p:cNvSpPr>
            <a:spLocks noGrp="1"/>
          </p:cNvSpPr>
          <p:nvPr>
            <p:ph type="title"/>
          </p:nvPr>
        </p:nvSpPr>
        <p:spPr>
          <a:xfrm>
            <a:off x="822958" y="620688"/>
            <a:ext cx="7874185" cy="926976"/>
          </a:xfrm>
        </p:spPr>
        <p:txBody>
          <a:bodyPr>
            <a:normAutofit/>
          </a:bodyPr>
          <a:lstStyle/>
          <a:p>
            <a:r>
              <a:rPr lang="tr-TR" sz="3200" dirty="0">
                <a:solidFill>
                  <a:srgbClr val="002060"/>
                </a:solidFill>
              </a:rPr>
              <a:t>OBSERVER PATTERN ÖRNEK UYGULAMA #s3</a:t>
            </a:r>
          </a:p>
        </p:txBody>
      </p:sp>
      <p:sp>
        <p:nvSpPr>
          <p:cNvPr id="7" name="Rectangle 6"/>
          <p:cNvSpPr/>
          <p:nvPr/>
        </p:nvSpPr>
        <p:spPr>
          <a:xfrm>
            <a:off x="6705271" y="5906730"/>
            <a:ext cx="2390398" cy="369332"/>
          </a:xfrm>
          <a:prstGeom prst="rect">
            <a:avLst/>
          </a:prstGeom>
        </p:spPr>
        <p:txBody>
          <a:bodyPr wrap="none">
            <a:spAutoFit/>
          </a:bodyPr>
          <a:lstStyle/>
          <a:p>
            <a:r>
              <a:rPr lang="tr-TR" b="1" dirty="0">
                <a:solidFill>
                  <a:srgbClr val="7F0055"/>
                </a:solidFill>
                <a:latin typeface="Courier New" panose="02070309020205020404" pitchFamily="49" charset="0"/>
              </a:rPr>
              <a:t>FiyatKonusu.java</a:t>
            </a:r>
            <a:endParaRPr lang="tr-TR" dirty="0"/>
          </a:p>
        </p:txBody>
      </p:sp>
    </p:spTree>
    <p:extLst>
      <p:ext uri="{BB962C8B-B14F-4D97-AF65-F5344CB8AC3E}">
        <p14:creationId xmlns:p14="http://schemas.microsoft.com/office/powerpoint/2010/main" val="2636201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254</TotalTime>
  <Words>1589</Words>
  <Application>Microsoft Office PowerPoint</Application>
  <PresentationFormat>On-screen Show (4:3)</PresentationFormat>
  <Paragraphs>169</Paragraphs>
  <Slides>14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Calibri Light</vt:lpstr>
      <vt:lpstr>Courier New</vt:lpstr>
      <vt:lpstr>Times New Roman</vt:lpstr>
      <vt:lpstr>Wingdings</vt:lpstr>
      <vt:lpstr>Retrospect</vt:lpstr>
      <vt:lpstr>NESNEYE YÖNELİK  YAZILIM MÜHENDİSLİĞİ </vt:lpstr>
      <vt:lpstr>OBSERVER PATTERN NEDİR?</vt:lpstr>
      <vt:lpstr>OBSERVER PATTERN ÖRNEKLERİ</vt:lpstr>
      <vt:lpstr>OBSERVER PATTERN UML DİYAGRAMI</vt:lpstr>
      <vt:lpstr>OBSERVER PATTERN ÖRNEKLERİ</vt:lpstr>
      <vt:lpstr>OBSERVER PATTERN ÖRNEK UYGULAMA #s7</vt:lpstr>
      <vt:lpstr>OBSERVER PATTERN ÖRNEK UYGULAMA #s1</vt:lpstr>
      <vt:lpstr>OBSERVER PATTERN ÖRNEK UYGULAMA #s2</vt:lpstr>
      <vt:lpstr>OBSERVER PATTERN ÖRNEK UYGULAMA #s3</vt:lpstr>
      <vt:lpstr>OBSERVER PATTERN ÖRNEK UYGULAMA #s4</vt:lpstr>
      <vt:lpstr>OBSERVER PATTERN ÖRNEK UYGULAMA #s5</vt:lpstr>
      <vt:lpstr>OBSERVER PATTERN ÖRNEK UYGULAMA #s6</vt:lpstr>
      <vt:lpstr>OBSERVER PATTERN ÖRNEK UYGULAMA #s8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NESNEYE YÖNELİK   YAZILIM MÜHENDİSLİĞİ</dc:title>
  <dc:creator>FTH</dc:creator>
  <cp:lastModifiedBy>Akın Y. Ayturan</cp:lastModifiedBy>
  <cp:revision>26</cp:revision>
  <dcterms:created xsi:type="dcterms:W3CDTF">2017-04-27T10:32:19Z</dcterms:created>
  <dcterms:modified xsi:type="dcterms:W3CDTF">2017-05-20T08:58:45Z</dcterms:modified>
</cp:coreProperties>
</file>