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16"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tr-TR" smtClean="0"/>
              <a:t>Asıl başlık stili için tıklatın</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30" name="Date Placeholder 29"/>
          <p:cNvSpPr>
            <a:spLocks noGrp="1"/>
          </p:cNvSpPr>
          <p:nvPr>
            <p:ph type="dt" sz="half" idx="10"/>
          </p:nvPr>
        </p:nvSpPr>
        <p:spPr/>
        <p:txBody>
          <a:bodyPr/>
          <a:lstStyle/>
          <a:p>
            <a:fld id="{A7267743-183E-49B0-B23A-43DFDACBBCF0}" type="datetimeFigureOut">
              <a:rPr lang="tr-TR" smtClean="0"/>
              <a:t>29.04.2017</a:t>
            </a:fld>
            <a:endParaRPr lang="tr-TR"/>
          </a:p>
        </p:txBody>
      </p:sp>
      <p:sp>
        <p:nvSpPr>
          <p:cNvPr id="19" name="Footer Placeholder 18"/>
          <p:cNvSpPr>
            <a:spLocks noGrp="1"/>
          </p:cNvSpPr>
          <p:nvPr>
            <p:ph type="ftr" sz="quarter" idx="11"/>
          </p:nvPr>
        </p:nvSpPr>
        <p:spPr/>
        <p:txBody>
          <a:bodyPr/>
          <a:lstStyle/>
          <a:p>
            <a:endParaRPr lang="tr-TR"/>
          </a:p>
        </p:txBody>
      </p:sp>
      <p:sp>
        <p:nvSpPr>
          <p:cNvPr id="27" name="Slide Number Placeholder 26"/>
          <p:cNvSpPr>
            <a:spLocks noGrp="1"/>
          </p:cNvSpPr>
          <p:nvPr>
            <p:ph type="sldNum" sz="quarter" idx="12"/>
          </p:nvPr>
        </p:nvSpPr>
        <p:spPr/>
        <p:txBody>
          <a:bodyPr/>
          <a:lstStyle/>
          <a:p>
            <a:fld id="{9630F047-AD08-41CD-85B2-D0A9840B04A2}" type="slidenum">
              <a:rPr lang="tr-TR" smtClean="0"/>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tr-TR" smtClean="0"/>
              <a:t>Asıl başlık stili için tıklatın</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Date Placeholder 3"/>
          <p:cNvSpPr>
            <a:spLocks noGrp="1"/>
          </p:cNvSpPr>
          <p:nvPr>
            <p:ph type="dt" sz="half" idx="10"/>
          </p:nvPr>
        </p:nvSpPr>
        <p:spPr/>
        <p:txBody>
          <a:bodyPr/>
          <a:lstStyle/>
          <a:p>
            <a:fld id="{A7267743-183E-49B0-B23A-43DFDACBBCF0}" type="datetimeFigureOut">
              <a:rPr lang="tr-TR" smtClean="0"/>
              <a:t>29.04.2017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630F047-AD08-41CD-85B2-D0A9840B04A2}"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tr-TR" smtClean="0"/>
              <a:t>Asıl başlık stili için tıklatın</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Date Placeholder 3"/>
          <p:cNvSpPr>
            <a:spLocks noGrp="1"/>
          </p:cNvSpPr>
          <p:nvPr>
            <p:ph type="dt" sz="half" idx="10"/>
          </p:nvPr>
        </p:nvSpPr>
        <p:spPr/>
        <p:txBody>
          <a:bodyPr/>
          <a:lstStyle/>
          <a:p>
            <a:fld id="{A7267743-183E-49B0-B23A-43DFDACBBCF0}" type="datetimeFigureOut">
              <a:rPr lang="tr-TR" smtClean="0"/>
              <a:t>29.04.2017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630F047-AD08-41CD-85B2-D0A9840B04A2}"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tr-TR" smtClean="0"/>
              <a:t>Asıl başlık stili için tıklatın</a:t>
            </a:r>
            <a:endParaRPr kumimoji="0" lang="en-US"/>
          </a:p>
        </p:txBody>
      </p:sp>
      <p:sp>
        <p:nvSpPr>
          <p:cNvPr id="3" name="Content Placeholder 2"/>
          <p:cNvSpPr>
            <a:spLocks noGrp="1"/>
          </p:cNvSpPr>
          <p:nvPr>
            <p:ph idx="1"/>
          </p:nvPr>
        </p:nvSpPr>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Date Placeholder 3"/>
          <p:cNvSpPr>
            <a:spLocks noGrp="1"/>
          </p:cNvSpPr>
          <p:nvPr>
            <p:ph type="dt" sz="half" idx="10"/>
          </p:nvPr>
        </p:nvSpPr>
        <p:spPr/>
        <p:txBody>
          <a:bodyPr/>
          <a:lstStyle/>
          <a:p>
            <a:fld id="{A7267743-183E-49B0-B23A-43DFDACBBCF0}" type="datetimeFigureOut">
              <a:rPr lang="tr-TR" smtClean="0"/>
              <a:t>29.04.2017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630F047-AD08-41CD-85B2-D0A9840B04A2}" type="slidenum">
              <a:rPr lang="tr-TR" smtClean="0"/>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tr-TR" smtClean="0"/>
              <a:t>Asıl başlık stili için tıklatın</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4" name="Date Placeholder 3"/>
          <p:cNvSpPr>
            <a:spLocks noGrp="1"/>
          </p:cNvSpPr>
          <p:nvPr>
            <p:ph type="dt" sz="half" idx="10"/>
          </p:nvPr>
        </p:nvSpPr>
        <p:spPr/>
        <p:txBody>
          <a:bodyPr/>
          <a:lstStyle/>
          <a:p>
            <a:fld id="{A7267743-183E-49B0-B23A-43DFDACBBCF0}" type="datetimeFigureOut">
              <a:rPr lang="tr-TR" smtClean="0"/>
              <a:t>29.04.2017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630F047-AD08-41CD-85B2-D0A9840B04A2}" type="slidenum">
              <a:rPr lang="tr-TR" smtClean="0"/>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tr-TR" smtClean="0"/>
              <a:t>Asıl başlık stili için tıklatın</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Date Placeholder 4"/>
          <p:cNvSpPr>
            <a:spLocks noGrp="1"/>
          </p:cNvSpPr>
          <p:nvPr>
            <p:ph type="dt" sz="half" idx="10"/>
          </p:nvPr>
        </p:nvSpPr>
        <p:spPr/>
        <p:txBody>
          <a:bodyPr/>
          <a:lstStyle/>
          <a:p>
            <a:fld id="{A7267743-183E-49B0-B23A-43DFDACBBCF0}" type="datetimeFigureOut">
              <a:rPr lang="tr-TR" smtClean="0"/>
              <a:t>29.04.2017</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630F047-AD08-41CD-85B2-D0A9840B04A2}" type="slidenum">
              <a:rPr lang="tr-TR" smtClean="0"/>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tr-TR" smtClean="0"/>
              <a:t>Asıl başlık stili için tıklatın</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7" name="Date Placeholder 6"/>
          <p:cNvSpPr>
            <a:spLocks noGrp="1"/>
          </p:cNvSpPr>
          <p:nvPr>
            <p:ph type="dt" sz="half" idx="10"/>
          </p:nvPr>
        </p:nvSpPr>
        <p:spPr/>
        <p:txBody>
          <a:bodyPr/>
          <a:lstStyle/>
          <a:p>
            <a:fld id="{A7267743-183E-49B0-B23A-43DFDACBBCF0}" type="datetimeFigureOut">
              <a:rPr lang="tr-TR" smtClean="0"/>
              <a:t>29.04.2017</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9630F047-AD08-41CD-85B2-D0A9840B04A2}" type="slidenum">
              <a:rPr lang="tr-TR" smtClean="0"/>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tr-TR" smtClean="0"/>
              <a:t>Asıl başlık stili için tıklatın</a:t>
            </a:r>
            <a:endParaRPr kumimoji="0" lang="en-US"/>
          </a:p>
        </p:txBody>
      </p:sp>
      <p:sp>
        <p:nvSpPr>
          <p:cNvPr id="3" name="Date Placeholder 2"/>
          <p:cNvSpPr>
            <a:spLocks noGrp="1"/>
          </p:cNvSpPr>
          <p:nvPr>
            <p:ph type="dt" sz="half" idx="10"/>
          </p:nvPr>
        </p:nvSpPr>
        <p:spPr/>
        <p:txBody>
          <a:bodyPr/>
          <a:lstStyle/>
          <a:p>
            <a:fld id="{A7267743-183E-49B0-B23A-43DFDACBBCF0}" type="datetimeFigureOut">
              <a:rPr lang="tr-TR" smtClean="0"/>
              <a:t>29.04.2017</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9630F047-AD08-41CD-85B2-D0A9840B04A2}"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267743-183E-49B0-B23A-43DFDACBBCF0}" type="datetimeFigureOut">
              <a:rPr lang="tr-TR" smtClean="0"/>
              <a:t>29.04.2017</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9630F047-AD08-41CD-85B2-D0A9840B04A2}"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tr-TR" smtClean="0"/>
              <a:t>Asıl başlık stili için tıklatın</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tr-TR" smtClean="0"/>
              <a:t>Asıl metin stillerini düzenlemek için tıklatın</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Date Placeholder 4"/>
          <p:cNvSpPr>
            <a:spLocks noGrp="1"/>
          </p:cNvSpPr>
          <p:nvPr>
            <p:ph type="dt" sz="half" idx="10"/>
          </p:nvPr>
        </p:nvSpPr>
        <p:spPr/>
        <p:txBody>
          <a:bodyPr/>
          <a:lstStyle/>
          <a:p>
            <a:fld id="{A7267743-183E-49B0-B23A-43DFDACBBCF0}" type="datetimeFigureOut">
              <a:rPr lang="tr-TR" smtClean="0"/>
              <a:t>29.04.2017</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630F047-AD08-41CD-85B2-D0A9840B04A2}" type="slidenum">
              <a:rPr lang="tr-TR" smtClean="0"/>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tr-TR" smtClean="0"/>
              <a:t>Asıl başlık stili için tıklatın</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tr-TR" smtClean="0"/>
              <a:t>Asıl metin stillerini düzenlemek için tıklatın</a:t>
            </a:r>
          </a:p>
        </p:txBody>
      </p:sp>
      <p:sp>
        <p:nvSpPr>
          <p:cNvPr id="5" name="Date Placeholder 4"/>
          <p:cNvSpPr>
            <a:spLocks noGrp="1"/>
          </p:cNvSpPr>
          <p:nvPr>
            <p:ph type="dt" sz="half" idx="10"/>
          </p:nvPr>
        </p:nvSpPr>
        <p:spPr/>
        <p:txBody>
          <a:bodyPr/>
          <a:lstStyle/>
          <a:p>
            <a:fld id="{A7267743-183E-49B0-B23A-43DFDACBBCF0}" type="datetimeFigureOut">
              <a:rPr lang="tr-TR" smtClean="0"/>
              <a:t>29.04.2017</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a:xfrm>
            <a:off x="8077200" y="6356350"/>
            <a:ext cx="609600" cy="365125"/>
          </a:xfrm>
        </p:spPr>
        <p:txBody>
          <a:bodyPr/>
          <a:lstStyle/>
          <a:p>
            <a:fld id="{9630F047-AD08-41CD-85B2-D0A9840B04A2}" type="slidenum">
              <a:rPr lang="tr-TR" smtClean="0"/>
              <a:t>‹#›</a:t>
            </a:fld>
            <a:endParaRPr lang="tr-T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tr-TR" smtClean="0"/>
              <a:t>Resim eklemek için simgeyi tıklatın</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tr-TR" smtClean="0"/>
              <a:t>Asıl başlık stili için tıklatın</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A7267743-183E-49B0-B23A-43DFDACBBCF0}" type="datetimeFigureOut">
              <a:rPr lang="tr-TR" smtClean="0"/>
              <a:t>29.04.2017</a:t>
            </a:fld>
            <a:endParaRPr lang="tr-T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tr-T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630F047-AD08-41CD-85B2-D0A9840B04A2}" type="slidenum">
              <a:rPr lang="tr-TR" smtClean="0"/>
              <a:t>‹#›</a:t>
            </a:fld>
            <a:endParaRPr lang="tr-T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4"/>
          <p:cNvSpPr>
            <a:spLocks noGrp="1"/>
          </p:cNvSpPr>
          <p:nvPr>
            <p:ph type="ctrTitle"/>
          </p:nvPr>
        </p:nvSpPr>
        <p:spPr>
          <a:xfrm>
            <a:off x="-108520" y="2152022"/>
            <a:ext cx="7851648" cy="1828800"/>
          </a:xfrm>
        </p:spPr>
        <p:txBody>
          <a:bodyPr>
            <a:normAutofit fontScale="90000"/>
          </a:bodyPr>
          <a:lstStyle/>
          <a:p>
            <a:r>
              <a:rPr lang="tr-TR" dirty="0" smtClean="0"/>
              <a:t>NESNEYE YÖNELİK 		YAZILIM MÜHENDİSLİĞİ</a:t>
            </a:r>
            <a:endParaRPr lang="tr-TR" dirty="0"/>
          </a:p>
        </p:txBody>
      </p:sp>
      <p:sp>
        <p:nvSpPr>
          <p:cNvPr id="3" name="Alt Başlık 2"/>
          <p:cNvSpPr>
            <a:spLocks noGrp="1"/>
          </p:cNvSpPr>
          <p:nvPr>
            <p:ph type="subTitle" idx="1"/>
          </p:nvPr>
        </p:nvSpPr>
        <p:spPr>
          <a:xfrm>
            <a:off x="539552" y="4653136"/>
            <a:ext cx="7854696" cy="1752600"/>
          </a:xfrm>
        </p:spPr>
        <p:txBody>
          <a:bodyPr>
            <a:normAutofit/>
          </a:bodyPr>
          <a:lstStyle/>
          <a:p>
            <a:r>
              <a:rPr lang="tr-TR" dirty="0" smtClean="0">
                <a:solidFill>
                  <a:schemeClr val="bg1"/>
                </a:solidFill>
                <a:latin typeface="Arial Rounded MT Bold" panose="020F0704030504030204" pitchFamily="34" charset="0"/>
              </a:rPr>
              <a:t> 	Fatih Calip				</a:t>
            </a:r>
            <a:endParaRPr lang="tr-TR" dirty="0" smtClean="0"/>
          </a:p>
          <a:p>
            <a:r>
              <a:rPr lang="tr-TR" dirty="0" smtClean="0">
                <a:solidFill>
                  <a:schemeClr val="bg1"/>
                </a:solidFill>
                <a:latin typeface="Arial Rounded MT Bold" panose="020F0704030504030204" pitchFamily="34" charset="0"/>
              </a:rPr>
              <a:t> </a:t>
            </a:r>
          </a:p>
          <a:p>
            <a:r>
              <a:rPr lang="tr-TR" dirty="0">
                <a:solidFill>
                  <a:schemeClr val="bg1"/>
                </a:solidFill>
                <a:latin typeface="Arial Rounded MT Bold" panose="020F0704030504030204" pitchFamily="34" charset="0"/>
              </a:rPr>
              <a:t> </a:t>
            </a:r>
            <a:r>
              <a:rPr lang="tr-TR" dirty="0" smtClean="0">
                <a:solidFill>
                  <a:schemeClr val="bg1"/>
                </a:solidFill>
                <a:latin typeface="Arial Rounded MT Bold" panose="020F0704030504030204" pitchFamily="34" charset="0"/>
              </a:rPr>
              <a:t>21634077				</a:t>
            </a:r>
            <a:endParaRPr lang="tr-TR" dirty="0"/>
          </a:p>
        </p:txBody>
      </p:sp>
      <p:pic>
        <p:nvPicPr>
          <p:cNvPr id="4" name="Resim 3" descr="karatay"/>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91880" y="188640"/>
            <a:ext cx="2114550" cy="1979382"/>
          </a:xfrm>
          <a:prstGeom prst="rect">
            <a:avLst/>
          </a:prstGeom>
          <a:noFill/>
          <a:ln>
            <a:noFill/>
          </a:ln>
        </p:spPr>
      </p:pic>
    </p:spTree>
    <p:extLst>
      <p:ext uri="{BB962C8B-B14F-4D97-AF65-F5344CB8AC3E}">
        <p14:creationId xmlns:p14="http://schemas.microsoft.com/office/powerpoint/2010/main" val="42572268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67544" y="980728"/>
            <a:ext cx="8229600" cy="5343872"/>
          </a:xfrm>
        </p:spPr>
        <p:txBody>
          <a:bodyPr/>
          <a:lstStyle/>
          <a:p>
            <a:r>
              <a:rPr lang="tr-TR" b="1" dirty="0" err="1">
                <a:solidFill>
                  <a:srgbClr val="FF0000"/>
                </a:solidFill>
              </a:rPr>
              <a:t>CommandExecutor</a:t>
            </a:r>
            <a:r>
              <a:rPr lang="tr-TR" dirty="0">
                <a:solidFill>
                  <a:srgbClr val="FF0000"/>
                </a:solidFill>
              </a:rPr>
              <a:t> </a:t>
            </a:r>
            <a:r>
              <a:rPr lang="tr-TR" b="1" dirty="0" err="1">
                <a:solidFill>
                  <a:srgbClr val="FF0000"/>
                </a:solidFill>
              </a:rPr>
              <a:t>Interface</a:t>
            </a:r>
            <a:r>
              <a:rPr lang="tr-TR" dirty="0">
                <a:solidFill>
                  <a:srgbClr val="FF0000"/>
                </a:solidFill>
              </a:rPr>
              <a:t> </a:t>
            </a:r>
            <a:endParaRPr lang="tr-TR" dirty="0" smtClean="0">
              <a:solidFill>
                <a:srgbClr val="FF0000"/>
              </a:solidFill>
            </a:endParaRPr>
          </a:p>
          <a:p>
            <a:pPr marL="0" indent="0">
              <a:buNone/>
            </a:pPr>
            <a:endParaRPr lang="tr-TR" dirty="0">
              <a:solidFill>
                <a:srgbClr val="FF0000"/>
              </a:solidFill>
            </a:endParaRPr>
          </a:p>
          <a:p>
            <a:pPr marL="0" indent="0">
              <a:buNone/>
            </a:pPr>
            <a:endParaRPr lang="tr-TR" dirty="0" smtClean="0">
              <a:solidFill>
                <a:srgbClr val="FF0000"/>
              </a:solidFill>
            </a:endParaRPr>
          </a:p>
          <a:p>
            <a:pPr marL="0" indent="0">
              <a:buNone/>
            </a:pPr>
            <a:endParaRPr lang="tr-TR" dirty="0" smtClean="0">
              <a:solidFill>
                <a:srgbClr val="FF0000"/>
              </a:solidFill>
            </a:endParaRPr>
          </a:p>
          <a:p>
            <a:r>
              <a:rPr lang="tr-TR" b="1" dirty="0">
                <a:solidFill>
                  <a:srgbClr val="FF0000"/>
                </a:solidFill>
              </a:rPr>
              <a:t>Proxy</a:t>
            </a:r>
            <a:r>
              <a:rPr lang="tr-TR" dirty="0">
                <a:solidFill>
                  <a:srgbClr val="FF0000"/>
                </a:solidFill>
              </a:rPr>
              <a:t> </a:t>
            </a:r>
            <a:r>
              <a:rPr lang="tr-TR" b="1" dirty="0">
                <a:solidFill>
                  <a:srgbClr val="FF0000"/>
                </a:solidFill>
              </a:rPr>
              <a:t>Sınıfı</a:t>
            </a:r>
            <a:r>
              <a:rPr lang="tr-TR" dirty="0">
                <a:solidFill>
                  <a:srgbClr val="FF0000"/>
                </a:solidFill>
              </a:rPr>
              <a:t> </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669925"/>
            <a:ext cx="5534025" cy="1162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716" y="3356992"/>
            <a:ext cx="5496853" cy="33047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684800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908720"/>
            <a:ext cx="8229600" cy="5616624"/>
          </a:xfrm>
        </p:spPr>
        <p:txBody>
          <a:bodyPr/>
          <a:lstStyle/>
          <a:p>
            <a:r>
              <a:rPr lang="tr-TR" b="1" dirty="0" err="1">
                <a:solidFill>
                  <a:srgbClr val="FF0000"/>
                </a:solidFill>
              </a:rPr>
              <a:t>RealSubject</a:t>
            </a:r>
            <a:r>
              <a:rPr lang="tr-TR" dirty="0">
                <a:solidFill>
                  <a:srgbClr val="FF0000"/>
                </a:solidFill>
              </a:rPr>
              <a:t> </a:t>
            </a:r>
            <a:r>
              <a:rPr lang="tr-TR" b="1" dirty="0" smtClean="0">
                <a:solidFill>
                  <a:srgbClr val="FF0000"/>
                </a:solidFill>
              </a:rPr>
              <a:t>Sınıfı</a:t>
            </a:r>
          </a:p>
          <a:p>
            <a:pPr marL="0" indent="0">
              <a:buNone/>
            </a:pPr>
            <a:endParaRPr lang="tr-TR" b="1" dirty="0" smtClean="0">
              <a:solidFill>
                <a:srgbClr val="FF0000"/>
              </a:solidFill>
            </a:endParaRPr>
          </a:p>
          <a:p>
            <a:pPr marL="0" indent="0">
              <a:buNone/>
            </a:pPr>
            <a:endParaRPr lang="tr-TR" b="1" dirty="0">
              <a:solidFill>
                <a:srgbClr val="FF0000"/>
              </a:solidFill>
            </a:endParaRPr>
          </a:p>
          <a:p>
            <a:pPr marL="0" indent="0">
              <a:buNone/>
            </a:pPr>
            <a:endParaRPr lang="tr-TR" b="1" dirty="0" smtClean="0">
              <a:solidFill>
                <a:srgbClr val="FF0000"/>
              </a:solidFill>
            </a:endParaRPr>
          </a:p>
          <a:p>
            <a:pPr marL="0" indent="0">
              <a:buNone/>
            </a:pPr>
            <a:endParaRPr lang="tr-TR" b="1" dirty="0">
              <a:solidFill>
                <a:srgbClr val="FF0000"/>
              </a:solidFill>
            </a:endParaRPr>
          </a:p>
          <a:p>
            <a:pPr marL="0" indent="0">
              <a:buNone/>
            </a:pPr>
            <a:endParaRPr lang="tr-TR" b="1" dirty="0" smtClean="0">
              <a:solidFill>
                <a:srgbClr val="FF0000"/>
              </a:solidFill>
            </a:endParaRPr>
          </a:p>
          <a:p>
            <a:r>
              <a:rPr lang="tr-TR" b="1" dirty="0">
                <a:solidFill>
                  <a:srgbClr val="FF0000"/>
                </a:solidFill>
              </a:rPr>
              <a:t>Client</a:t>
            </a:r>
            <a:r>
              <a:rPr lang="tr-TR" dirty="0">
                <a:solidFill>
                  <a:srgbClr val="FF0000"/>
                </a:solidFill>
              </a:rPr>
              <a:t> </a:t>
            </a:r>
            <a:r>
              <a:rPr lang="tr-TR" b="1" dirty="0">
                <a:solidFill>
                  <a:srgbClr val="FF0000"/>
                </a:solidFill>
              </a:rPr>
              <a:t>Sınıfı</a:t>
            </a:r>
            <a:r>
              <a:rPr lang="tr-TR" dirty="0">
                <a:solidFill>
                  <a:srgbClr val="FF0000"/>
                </a:solidFill>
              </a:rPr>
              <a:t> </a:t>
            </a:r>
            <a:endParaRPr lang="tr-TR" dirty="0" smtClean="0">
              <a:solidFill>
                <a:srgbClr val="FF0000"/>
              </a:solidFill>
            </a:endParaRPr>
          </a:p>
          <a:p>
            <a:pPr marL="0" indent="0">
              <a:buNone/>
            </a:pPr>
            <a:endParaRPr lang="tr-TR" b="1" dirty="0">
              <a:solidFill>
                <a:srgbClr val="FF0000"/>
              </a:solidFill>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856" y="1608232"/>
            <a:ext cx="6029325" cy="1952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296" y="4293096"/>
            <a:ext cx="7553325" cy="2428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582160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67544" y="332656"/>
            <a:ext cx="8229600" cy="1143000"/>
          </a:xfrm>
        </p:spPr>
        <p:txBody>
          <a:bodyPr>
            <a:normAutofit/>
          </a:bodyPr>
          <a:lstStyle/>
          <a:p>
            <a:r>
              <a:rPr lang="tr-TR" sz="3200" dirty="0" smtClean="0">
                <a:solidFill>
                  <a:srgbClr val="FF0000"/>
                </a:solidFill>
              </a:rPr>
              <a:t>UYGULAMANIN UML DİAGRAMI</a:t>
            </a:r>
            <a:endParaRPr lang="tr-TR" sz="3200" dirty="0">
              <a:solidFill>
                <a:srgbClr val="FF0000"/>
              </a:solidFill>
            </a:endParaRPr>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5576" y="2564904"/>
            <a:ext cx="7263829" cy="26725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546028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p:cNvSpPr>
            <a:spLocks noGrp="1"/>
          </p:cNvSpPr>
          <p:nvPr>
            <p:ph type="subTitle" idx="1"/>
          </p:nvPr>
        </p:nvSpPr>
        <p:spPr/>
        <p:txBody>
          <a:bodyPr>
            <a:normAutofit/>
          </a:bodyPr>
          <a:lstStyle/>
          <a:p>
            <a:r>
              <a:rPr lang="tr-TR" sz="6000" dirty="0" smtClean="0">
                <a:solidFill>
                  <a:srgbClr val="FFFF00"/>
                </a:solidFill>
                <a:latin typeface="+mj-lt"/>
              </a:rPr>
              <a:t>	</a:t>
            </a:r>
            <a:r>
              <a:rPr lang="tr-TR" sz="6000" dirty="0">
                <a:solidFill>
                  <a:srgbClr val="FFFF00"/>
                </a:solidFill>
                <a:latin typeface="+mj-lt"/>
              </a:rPr>
              <a:t> </a:t>
            </a:r>
            <a:r>
              <a:rPr lang="tr-TR" sz="6000" dirty="0" smtClean="0">
                <a:solidFill>
                  <a:srgbClr val="FFFF00"/>
                </a:solidFill>
                <a:latin typeface="+mj-lt"/>
              </a:rPr>
              <a:t>  TEŞEKKÜRLER…		</a:t>
            </a:r>
            <a:endParaRPr lang="tr-TR" sz="6000" dirty="0">
              <a:solidFill>
                <a:srgbClr val="FFFF00"/>
              </a:solidFill>
              <a:latin typeface="+mj-lt"/>
            </a:endParaRPr>
          </a:p>
        </p:txBody>
      </p:sp>
    </p:spTree>
    <p:extLst>
      <p:ext uri="{BB962C8B-B14F-4D97-AF65-F5344CB8AC3E}">
        <p14:creationId xmlns:p14="http://schemas.microsoft.com/office/powerpoint/2010/main" val="40269057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67544" y="404664"/>
            <a:ext cx="8229600" cy="1143000"/>
          </a:xfrm>
        </p:spPr>
        <p:txBody>
          <a:bodyPr>
            <a:normAutofit/>
          </a:bodyPr>
          <a:lstStyle/>
          <a:p>
            <a:r>
              <a:rPr lang="tr-TR" sz="3200" dirty="0" smtClean="0">
                <a:solidFill>
                  <a:srgbClr val="FF0000"/>
                </a:solidFill>
              </a:rPr>
              <a:t>PROXY TASARIM DESENİ(PROXY DESIGN PATTERN)</a:t>
            </a:r>
            <a:endParaRPr lang="tr-TR" sz="3200" dirty="0">
              <a:solidFill>
                <a:srgbClr val="FF0000"/>
              </a:solidFill>
            </a:endParaRPr>
          </a:p>
        </p:txBody>
      </p:sp>
      <p:sp>
        <p:nvSpPr>
          <p:cNvPr id="3" name="İçerik Yer Tutucusu 2"/>
          <p:cNvSpPr>
            <a:spLocks noGrp="1"/>
          </p:cNvSpPr>
          <p:nvPr>
            <p:ph idx="1"/>
          </p:nvPr>
        </p:nvSpPr>
        <p:spPr/>
        <p:txBody>
          <a:bodyPr/>
          <a:lstStyle/>
          <a:p>
            <a:r>
              <a:rPr lang="tr-TR" dirty="0"/>
              <a:t>Proxy tasarım deseni, structural grubuna </a:t>
            </a:r>
            <a:r>
              <a:rPr lang="tr-TR" dirty="0" smtClean="0"/>
              <a:t>ait, </a:t>
            </a:r>
            <a:r>
              <a:rPr lang="tr-TR" dirty="0"/>
              <a:t>oluşturulması karmaşık veya oluşturulması zaman alan işlemlerin kontrolünü sağlar</a:t>
            </a:r>
            <a:r>
              <a:rPr lang="tr-TR" dirty="0" smtClean="0"/>
              <a:t>.</a:t>
            </a:r>
          </a:p>
          <a:p>
            <a:r>
              <a:rPr lang="tr-TR" dirty="0"/>
              <a:t>Proxy tasarım deseni çalışma maliyeti yüksek işlemlerin olduğu yapılarda, web servisi kullanılan yapılarda, remoting uygulamalarında, operasyonun gerçekleştirilmesinden önce hazırlık yapılması veya ön işlem yapılması durumlarında kullanılır</a:t>
            </a:r>
            <a:r>
              <a:rPr lang="tr-TR" dirty="0" smtClean="0"/>
              <a:t>.</a:t>
            </a:r>
          </a:p>
          <a:p>
            <a:r>
              <a:rPr lang="tr-TR" dirty="0" err="1" smtClean="0"/>
              <a:t>Dofactory.com’a</a:t>
            </a:r>
            <a:r>
              <a:rPr lang="tr-TR" dirty="0" smtClean="0"/>
              <a:t> </a:t>
            </a:r>
            <a:r>
              <a:rPr lang="tr-TR" dirty="0"/>
              <a:t>göre kullanım sıklığı %80 civarındadır ve yapı bakımından basittir. </a:t>
            </a:r>
          </a:p>
        </p:txBody>
      </p:sp>
    </p:spTree>
    <p:extLst>
      <p:ext uri="{BB962C8B-B14F-4D97-AF65-F5344CB8AC3E}">
        <p14:creationId xmlns:p14="http://schemas.microsoft.com/office/powerpoint/2010/main" val="31280625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67544" y="1412776"/>
            <a:ext cx="8229600" cy="4389120"/>
          </a:xfrm>
        </p:spPr>
        <p:txBody>
          <a:bodyPr>
            <a:normAutofit/>
          </a:bodyPr>
          <a:lstStyle/>
          <a:p>
            <a:r>
              <a:rPr lang="tr-TR" b="1" dirty="0"/>
              <a:t>Vekil kalıp (Proxy Pattern)</a:t>
            </a:r>
            <a:r>
              <a:rPr lang="tr-TR" dirty="0"/>
              <a:t>, nesne temelli yazılım mimarilerinde belirlenmiş temel tasarım kalıplarından biridir. Var olan bir nesneye ulaşılmak istendiğinde vekil kalıp oluşturulur. Nesneyle istemci arasına yeni bir katman koyarak nesnenin kontrollü bir şekilde paylaşılması sağlanır. Böylece istemci, işlem yapan sınıfla doğrudan temasa geçmemiş olur. Bu durum sayesinde işlemin yapılma performansında bir düşüklük olmaması sağlanır. </a:t>
            </a:r>
            <a:r>
              <a:rPr lang="tr-TR" b="1" dirty="0">
                <a:solidFill>
                  <a:srgbClr val="FF0000"/>
                </a:solidFill>
              </a:rPr>
              <a:t>Bu yüzden vekil kalıp fazla yük getiren işlemlerde kullanılır. </a:t>
            </a:r>
            <a:endParaRPr lang="tr-TR" b="1" dirty="0" smtClean="0">
              <a:solidFill>
                <a:srgbClr val="FF0000"/>
              </a:solidFill>
            </a:endParaRPr>
          </a:p>
        </p:txBody>
      </p:sp>
    </p:spTree>
    <p:extLst>
      <p:ext uri="{BB962C8B-B14F-4D97-AF65-F5344CB8AC3E}">
        <p14:creationId xmlns:p14="http://schemas.microsoft.com/office/powerpoint/2010/main" val="17886872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67544" y="404664"/>
            <a:ext cx="8229600" cy="1143000"/>
          </a:xfrm>
        </p:spPr>
        <p:txBody>
          <a:bodyPr>
            <a:normAutofit/>
          </a:bodyPr>
          <a:lstStyle/>
          <a:p>
            <a:r>
              <a:rPr lang="tr-TR" sz="3200" dirty="0" smtClean="0">
                <a:solidFill>
                  <a:srgbClr val="FF0000"/>
                </a:solidFill>
              </a:rPr>
              <a:t>PROXY PATTERN KULLANIM ALANLARI</a:t>
            </a:r>
            <a:endParaRPr lang="tr-TR" sz="3200" dirty="0">
              <a:solidFill>
                <a:srgbClr val="FF0000"/>
              </a:solidFill>
            </a:endParaRPr>
          </a:p>
        </p:txBody>
      </p:sp>
      <p:sp>
        <p:nvSpPr>
          <p:cNvPr id="3" name="İçerik Yer Tutucusu 2"/>
          <p:cNvSpPr>
            <a:spLocks noGrp="1"/>
          </p:cNvSpPr>
          <p:nvPr>
            <p:ph idx="1"/>
          </p:nvPr>
        </p:nvSpPr>
        <p:spPr>
          <a:xfrm>
            <a:off x="467544" y="2204864"/>
            <a:ext cx="8229600" cy="4389120"/>
          </a:xfrm>
        </p:spPr>
        <p:txBody>
          <a:bodyPr>
            <a:normAutofit fontScale="92500" lnSpcReduction="10000"/>
          </a:bodyPr>
          <a:lstStyle/>
          <a:p>
            <a:r>
              <a:rPr lang="tr-TR" dirty="0"/>
              <a:t>Oluşturulması zaman alan bir nesne yaratılması </a:t>
            </a:r>
            <a:r>
              <a:rPr lang="tr-TR" dirty="0" smtClean="0"/>
              <a:t>gerektiğinde(</a:t>
            </a:r>
            <a:r>
              <a:rPr lang="tr-TR" b="1" dirty="0">
                <a:solidFill>
                  <a:srgbClr val="FF0000"/>
                </a:solidFill>
              </a:rPr>
              <a:t>V</a:t>
            </a:r>
            <a:r>
              <a:rPr lang="tr-TR" b="1" dirty="0" smtClean="0">
                <a:solidFill>
                  <a:srgbClr val="FF0000"/>
                </a:solidFill>
              </a:rPr>
              <a:t>irtual</a:t>
            </a:r>
            <a:r>
              <a:rPr lang="tr-TR" dirty="0">
                <a:solidFill>
                  <a:srgbClr val="FF0000"/>
                </a:solidFill>
              </a:rPr>
              <a:t> </a:t>
            </a:r>
            <a:r>
              <a:rPr lang="tr-TR" b="1" dirty="0" smtClean="0">
                <a:solidFill>
                  <a:srgbClr val="FF0000"/>
                </a:solidFill>
              </a:rPr>
              <a:t>proxy</a:t>
            </a:r>
            <a:r>
              <a:rPr lang="tr-TR" b="1" dirty="0" smtClean="0"/>
              <a:t>)</a:t>
            </a:r>
            <a:r>
              <a:rPr lang="tr-TR" dirty="0" smtClean="0"/>
              <a:t>,</a:t>
            </a:r>
          </a:p>
          <a:p>
            <a:r>
              <a:rPr lang="tr-TR" dirty="0"/>
              <a:t>Uzun süren bir hesaplama </a:t>
            </a:r>
            <a:r>
              <a:rPr lang="tr-TR" dirty="0" smtClean="0"/>
              <a:t>işlemi </a:t>
            </a:r>
            <a:r>
              <a:rPr lang="tr-TR" dirty="0"/>
              <a:t>için hesaplama sürerken ara ara </a:t>
            </a:r>
            <a:r>
              <a:rPr lang="tr-TR" dirty="0" smtClean="0"/>
              <a:t>sonuçlar gösterildiğinde,</a:t>
            </a:r>
          </a:p>
          <a:p>
            <a:r>
              <a:rPr lang="tr-TR" dirty="0"/>
              <a:t>Network’ün yoğun zamanlarında remote bir makine de bulunan bir objeyi network üzerinden almamızın yavaş olabileceği </a:t>
            </a:r>
            <a:r>
              <a:rPr lang="tr-TR" dirty="0" smtClean="0"/>
              <a:t>durumlarda(</a:t>
            </a:r>
            <a:r>
              <a:rPr lang="tr-TR" b="1" dirty="0">
                <a:solidFill>
                  <a:srgbClr val="FF0000"/>
                </a:solidFill>
              </a:rPr>
              <a:t>Remote </a:t>
            </a:r>
            <a:r>
              <a:rPr lang="tr-TR" b="1" dirty="0" smtClean="0">
                <a:solidFill>
                  <a:srgbClr val="FF0000"/>
                </a:solidFill>
              </a:rPr>
              <a:t>proxy</a:t>
            </a:r>
            <a:r>
              <a:rPr lang="tr-TR" dirty="0" smtClean="0"/>
              <a:t>),</a:t>
            </a:r>
          </a:p>
          <a:p>
            <a:r>
              <a:rPr lang="tr-TR" dirty="0"/>
              <a:t>Uzaktan erişilerek bir nesne yaratılması </a:t>
            </a:r>
            <a:r>
              <a:rPr lang="tr-TR" dirty="0" smtClean="0"/>
              <a:t>gerektiğinde,</a:t>
            </a:r>
          </a:p>
          <a:p>
            <a:r>
              <a:rPr lang="tr-TR" dirty="0"/>
              <a:t>Nesneye erişmeden önce bazı kontroller yapılması </a:t>
            </a:r>
            <a:r>
              <a:rPr lang="tr-TR" dirty="0" smtClean="0"/>
              <a:t>gerektiğinde(</a:t>
            </a:r>
            <a:r>
              <a:rPr lang="tr-TR" b="1" dirty="0" err="1">
                <a:solidFill>
                  <a:srgbClr val="FF0000"/>
                </a:solidFill>
              </a:rPr>
              <a:t>Protection</a:t>
            </a:r>
            <a:r>
              <a:rPr lang="tr-TR" b="1" dirty="0">
                <a:solidFill>
                  <a:srgbClr val="FF0000"/>
                </a:solidFill>
              </a:rPr>
              <a:t> </a:t>
            </a:r>
            <a:r>
              <a:rPr lang="tr-TR" b="1" dirty="0" smtClean="0">
                <a:solidFill>
                  <a:srgbClr val="FF0000"/>
                </a:solidFill>
              </a:rPr>
              <a:t>proxy</a:t>
            </a:r>
            <a:r>
              <a:rPr lang="tr-TR" dirty="0" smtClean="0"/>
              <a:t>),</a:t>
            </a:r>
          </a:p>
          <a:p>
            <a:r>
              <a:rPr lang="tr-TR" dirty="0"/>
              <a:t>Nesneye </a:t>
            </a:r>
            <a:r>
              <a:rPr lang="tr-TR" dirty="0" smtClean="0"/>
              <a:t>erişim </a:t>
            </a:r>
            <a:r>
              <a:rPr lang="tr-TR" dirty="0"/>
              <a:t>kısıtlı olduğunda yararlı olabilir.</a:t>
            </a:r>
          </a:p>
        </p:txBody>
      </p:sp>
    </p:spTree>
    <p:extLst>
      <p:ext uri="{BB962C8B-B14F-4D97-AF65-F5344CB8AC3E}">
        <p14:creationId xmlns:p14="http://schemas.microsoft.com/office/powerpoint/2010/main" val="23314718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67544" y="116632"/>
            <a:ext cx="8229600" cy="1143000"/>
          </a:xfrm>
        </p:spPr>
        <p:txBody>
          <a:bodyPr>
            <a:normAutofit/>
          </a:bodyPr>
          <a:lstStyle/>
          <a:p>
            <a:r>
              <a:rPr lang="tr-TR" sz="3200" dirty="0">
                <a:solidFill>
                  <a:srgbClr val="FF0000"/>
                </a:solidFill>
              </a:rPr>
              <a:t>TASARIM ŞABLONUNUN GERÇEKLENMESİ</a:t>
            </a:r>
            <a:endParaRPr lang="tr-TR" sz="3200" dirty="0"/>
          </a:p>
        </p:txBody>
      </p:sp>
      <p:sp>
        <p:nvSpPr>
          <p:cNvPr id="3" name="İçerik Yer Tutucusu 2"/>
          <p:cNvSpPr>
            <a:spLocks noGrp="1"/>
          </p:cNvSpPr>
          <p:nvPr>
            <p:ph sz="half" idx="1"/>
          </p:nvPr>
        </p:nvSpPr>
        <p:spPr>
          <a:xfrm>
            <a:off x="457200" y="1556792"/>
            <a:ext cx="4474840" cy="4798133"/>
          </a:xfrm>
        </p:spPr>
        <p:txBody>
          <a:bodyPr>
            <a:normAutofit fontScale="92500" lnSpcReduction="20000"/>
          </a:bodyPr>
          <a:lstStyle/>
          <a:p>
            <a:r>
              <a:rPr lang="tr-TR" dirty="0"/>
              <a:t>Vekil kalıp tasarım kalıbında bir gerçek nesne bir de vekil nesne vardır. Vekil nesne gerçek nesnenin fonksiyonlarını kullanır. Yani istemci, işlemini vekil nesne üzerinden yapar. </a:t>
            </a:r>
            <a:r>
              <a:rPr lang="tr-TR" b="1" dirty="0">
                <a:solidFill>
                  <a:srgbClr val="FF0000"/>
                </a:solidFill>
              </a:rPr>
              <a:t>Bu yüzden gerçek nesnenin yapacağı iş vekil nesnenin kararıyla belirlenir.</a:t>
            </a:r>
            <a:r>
              <a:rPr lang="tr-TR" dirty="0"/>
              <a:t> Vekil nesne sayesinde nesneye erişim sıklıkla olmayacak ve işlem daha verimli olacaktır.</a:t>
            </a:r>
          </a:p>
          <a:p>
            <a:r>
              <a:rPr lang="tr-TR" dirty="0"/>
              <a:t>Vekil tasarım kalıbının UML diyagramı </a:t>
            </a:r>
            <a:r>
              <a:rPr lang="tr-TR" dirty="0" smtClean="0"/>
              <a:t>yandaki </a:t>
            </a:r>
            <a:r>
              <a:rPr lang="tr-TR" dirty="0"/>
              <a:t>şekildedir;</a:t>
            </a:r>
          </a:p>
          <a:p>
            <a:endParaRPr lang="tr-TR" dirty="0"/>
          </a:p>
        </p:txBody>
      </p:sp>
      <p:pic>
        <p:nvPicPr>
          <p:cNvPr id="1026"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932040" y="2204864"/>
            <a:ext cx="4038600" cy="3312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881843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67544" y="260648"/>
            <a:ext cx="8229600" cy="1143000"/>
          </a:xfrm>
        </p:spPr>
        <p:txBody>
          <a:bodyPr>
            <a:normAutofit/>
          </a:bodyPr>
          <a:lstStyle/>
          <a:p>
            <a:r>
              <a:rPr lang="tr-TR" sz="3200" dirty="0" smtClean="0">
                <a:solidFill>
                  <a:srgbClr val="FF0000"/>
                </a:solidFill>
              </a:rPr>
              <a:t>PROXY PATTERN HAKKINDA ÖRNEKLER</a:t>
            </a:r>
            <a:endParaRPr lang="tr-TR" sz="3200" dirty="0">
              <a:solidFill>
                <a:srgbClr val="FF0000"/>
              </a:solidFill>
            </a:endParaRPr>
          </a:p>
        </p:txBody>
      </p:sp>
      <p:sp>
        <p:nvSpPr>
          <p:cNvPr id="3" name="İçerik Yer Tutucusu 2"/>
          <p:cNvSpPr>
            <a:spLocks noGrp="1"/>
          </p:cNvSpPr>
          <p:nvPr>
            <p:ph idx="1"/>
          </p:nvPr>
        </p:nvSpPr>
        <p:spPr>
          <a:xfrm>
            <a:off x="467544" y="1700808"/>
            <a:ext cx="8229600" cy="4680520"/>
          </a:xfrm>
        </p:spPr>
        <p:txBody>
          <a:bodyPr>
            <a:normAutofit/>
          </a:bodyPr>
          <a:lstStyle/>
          <a:p>
            <a:r>
              <a:rPr lang="tr-TR" dirty="0"/>
              <a:t>Mesela; bir film sitesinden film izlenirken, filmin indirilmesi beklenmez. Arka tarafta vekil tasarım kalıbı oluşturularak parça parça işlem yapılır ve zaman kaybı önlenmiş olur. Burada film </a:t>
            </a:r>
            <a:r>
              <a:rPr lang="tr-TR" b="1" dirty="0"/>
              <a:t>gerçek nesne (realsubject)</a:t>
            </a:r>
            <a:r>
              <a:rPr lang="tr-TR" dirty="0"/>
              <a:t>, izlenen ise </a:t>
            </a:r>
            <a:r>
              <a:rPr lang="tr-TR" b="1" dirty="0"/>
              <a:t>vekil nesne (proxy)</a:t>
            </a:r>
            <a:r>
              <a:rPr lang="tr-TR" dirty="0"/>
              <a:t> olur</a:t>
            </a:r>
            <a:r>
              <a:rPr lang="tr-TR" dirty="0" smtClean="0"/>
              <a:t>.</a:t>
            </a:r>
          </a:p>
          <a:p>
            <a:r>
              <a:rPr lang="tr-TR" dirty="0"/>
              <a:t>Ö</a:t>
            </a:r>
            <a:r>
              <a:rPr lang="tr-TR" dirty="0" smtClean="0"/>
              <a:t>rnek </a:t>
            </a:r>
            <a:r>
              <a:rPr lang="tr-TR" dirty="0"/>
              <a:t>uygulamada bir video dosyası </a:t>
            </a:r>
            <a:r>
              <a:rPr lang="tr-TR" dirty="0" err="1"/>
              <a:t>byte-byte</a:t>
            </a:r>
            <a:r>
              <a:rPr lang="tr-TR" dirty="0"/>
              <a:t> kopyalanacak ve daha sonra bu kopyalanan dosya oynatılacaktır. Bunun için bir WPF (Windows Presentation Foundation) projesi açılıp, gerekli sınıflar oluşturulur. </a:t>
            </a:r>
          </a:p>
        </p:txBody>
      </p:sp>
    </p:spTree>
    <p:extLst>
      <p:ext uri="{BB962C8B-B14F-4D97-AF65-F5344CB8AC3E}">
        <p14:creationId xmlns:p14="http://schemas.microsoft.com/office/powerpoint/2010/main" val="33841897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sz="half" idx="1"/>
          </p:nvPr>
        </p:nvSpPr>
        <p:spPr>
          <a:xfrm>
            <a:off x="395536" y="980728"/>
            <a:ext cx="4038600" cy="5158173"/>
          </a:xfrm>
        </p:spPr>
        <p:txBody>
          <a:bodyPr>
            <a:noAutofit/>
          </a:bodyPr>
          <a:lstStyle/>
          <a:p>
            <a:pPr marL="0" indent="0">
              <a:buNone/>
            </a:pPr>
            <a:r>
              <a:rPr lang="tr-TR" sz="1000" dirty="0"/>
              <a:t>//Gerçek nesne</a:t>
            </a:r>
            <a:br>
              <a:rPr lang="tr-TR" sz="1000" dirty="0"/>
            </a:br>
            <a:r>
              <a:rPr lang="tr-TR" sz="1000" dirty="0"/>
              <a:t>class Kopyalayici</a:t>
            </a:r>
          </a:p>
          <a:p>
            <a:pPr marL="0" indent="0">
              <a:buNone/>
            </a:pPr>
            <a:r>
              <a:rPr lang="tr-TR" sz="1000" dirty="0"/>
              <a:t>{</a:t>
            </a:r>
            <a:br>
              <a:rPr lang="tr-TR" sz="1000" dirty="0"/>
            </a:br>
            <a:r>
              <a:rPr lang="tr-TR" sz="1000" dirty="0"/>
              <a:t>     string kaynak;</a:t>
            </a:r>
            <a:br>
              <a:rPr lang="tr-TR" sz="1000" dirty="0"/>
            </a:br>
            <a:r>
              <a:rPr lang="tr-TR" sz="1000" dirty="0"/>
              <a:t>     string hedef;</a:t>
            </a:r>
            <a:br>
              <a:rPr lang="tr-TR" sz="1000" dirty="0"/>
            </a:br>
            <a:r>
              <a:rPr lang="tr-TR" sz="1000" dirty="0"/>
              <a:t/>
            </a:r>
            <a:br>
              <a:rPr lang="tr-TR" sz="1000" dirty="0"/>
            </a:br>
            <a:r>
              <a:rPr lang="tr-TR" sz="1000" dirty="0"/>
              <a:t>     public Kopyalayici(string kaynak, string hedef)</a:t>
            </a:r>
          </a:p>
          <a:p>
            <a:pPr marL="0" indent="0">
              <a:buNone/>
            </a:pPr>
            <a:r>
              <a:rPr lang="tr-TR" sz="1000" dirty="0"/>
              <a:t>     {</a:t>
            </a:r>
            <a:br>
              <a:rPr lang="tr-TR" sz="1000" dirty="0"/>
            </a:br>
            <a:r>
              <a:rPr lang="tr-TR" sz="1000" dirty="0"/>
              <a:t>          this.kaynak = kaynak;</a:t>
            </a:r>
          </a:p>
          <a:p>
            <a:pPr marL="0" indent="0">
              <a:buNone/>
            </a:pPr>
            <a:r>
              <a:rPr lang="tr-TR" sz="1000" dirty="0"/>
              <a:t>          this.hedef = hedef;</a:t>
            </a:r>
            <a:br>
              <a:rPr lang="tr-TR" sz="1000" dirty="0"/>
            </a:br>
            <a:r>
              <a:rPr lang="tr-TR" sz="1000" dirty="0"/>
              <a:t/>
            </a:r>
            <a:br>
              <a:rPr lang="tr-TR" sz="1000" dirty="0"/>
            </a:br>
            <a:r>
              <a:rPr lang="tr-TR" sz="1000" dirty="0"/>
              <a:t>          Kopyala();</a:t>
            </a:r>
          </a:p>
          <a:p>
            <a:pPr marL="0" indent="0">
              <a:buNone/>
            </a:pPr>
            <a:r>
              <a:rPr lang="tr-TR" sz="1000" dirty="0"/>
              <a:t>     }</a:t>
            </a:r>
            <a:br>
              <a:rPr lang="tr-TR" sz="1000" dirty="0"/>
            </a:br>
            <a:r>
              <a:rPr lang="tr-TR" sz="1000" dirty="0"/>
              <a:t/>
            </a:r>
            <a:br>
              <a:rPr lang="tr-TR" sz="1000" dirty="0"/>
            </a:br>
            <a:r>
              <a:rPr lang="tr-TR" sz="1000" dirty="0"/>
              <a:t>     public void Kopyala()</a:t>
            </a:r>
          </a:p>
          <a:p>
            <a:pPr marL="0" indent="0">
              <a:buNone/>
            </a:pPr>
            <a:r>
              <a:rPr lang="tr-TR" sz="1000" dirty="0"/>
              <a:t>     {</a:t>
            </a:r>
            <a:br>
              <a:rPr lang="tr-TR" sz="1000" dirty="0"/>
            </a:br>
            <a:r>
              <a:rPr lang="tr-TR" sz="1000" dirty="0"/>
              <a:t>          //okuma stream'i</a:t>
            </a:r>
            <a:br>
              <a:rPr lang="tr-TR" sz="1000" dirty="0"/>
            </a:br>
            <a:r>
              <a:rPr lang="tr-TR" sz="1000" dirty="0"/>
              <a:t>          FileStream streamIn = new FileStream(kaynak, FileMode.Open);</a:t>
            </a:r>
            <a:br>
              <a:rPr lang="tr-TR" sz="1000" dirty="0"/>
            </a:br>
            <a:r>
              <a:rPr lang="tr-TR" sz="1000" dirty="0"/>
              <a:t/>
            </a:r>
            <a:br>
              <a:rPr lang="tr-TR" sz="1000" dirty="0"/>
            </a:br>
            <a:r>
              <a:rPr lang="tr-TR" sz="1000" dirty="0"/>
              <a:t>          //yazma stream'i</a:t>
            </a:r>
            <a:br>
              <a:rPr lang="tr-TR" sz="1000" dirty="0"/>
            </a:br>
            <a:r>
              <a:rPr lang="tr-TR" sz="1000" dirty="0"/>
              <a:t>          FileStream streamOut = new FileStream(hedef, FileMode.Create);</a:t>
            </a:r>
          </a:p>
          <a:p>
            <a:pPr marL="0" indent="0">
              <a:buNone/>
            </a:pPr>
            <a:r>
              <a:rPr lang="tr-TR" sz="1000" dirty="0"/>
              <a:t> </a:t>
            </a:r>
          </a:p>
          <a:p>
            <a:pPr marL="0" indent="0">
              <a:buNone/>
            </a:pPr>
            <a:r>
              <a:rPr lang="tr-TR" sz="1000" dirty="0"/>
              <a:t>          //veri okuma</a:t>
            </a:r>
          </a:p>
          <a:p>
            <a:pPr marL="0" indent="0">
              <a:buNone/>
            </a:pPr>
            <a:r>
              <a:rPr lang="tr-TR" sz="1000" dirty="0"/>
              <a:t>          byte[] okunan = new byte[</a:t>
            </a:r>
            <a:r>
              <a:rPr lang="tr-TR" sz="1000" dirty="0" err="1"/>
              <a:t>streamIn.Length</a:t>
            </a:r>
            <a:r>
              <a:rPr lang="tr-TR" sz="1000" dirty="0"/>
              <a:t>];</a:t>
            </a:r>
          </a:p>
          <a:p>
            <a:pPr marL="0" indent="0">
              <a:buNone/>
            </a:pPr>
            <a:r>
              <a:rPr lang="tr-TR" sz="1000" dirty="0"/>
              <a:t>           </a:t>
            </a:r>
          </a:p>
          <a:p>
            <a:pPr marL="0" indent="0">
              <a:buNone/>
            </a:pPr>
            <a:r>
              <a:rPr lang="tr-TR" sz="1000" dirty="0"/>
              <a:t>          streamIn.Read(okunan, 0, okunan.Length);</a:t>
            </a:r>
          </a:p>
          <a:p>
            <a:pPr marL="0" indent="0">
              <a:buNone/>
            </a:pPr>
            <a:r>
              <a:rPr lang="tr-TR" sz="1000" dirty="0"/>
              <a:t>          streamIn.Close();</a:t>
            </a:r>
          </a:p>
          <a:p>
            <a:pPr marL="0" indent="0">
              <a:buNone/>
            </a:pPr>
            <a:r>
              <a:rPr lang="tr-TR" sz="1000" dirty="0"/>
              <a:t> </a:t>
            </a:r>
          </a:p>
          <a:p>
            <a:pPr marL="0" indent="0">
              <a:buNone/>
            </a:pPr>
            <a:r>
              <a:rPr lang="tr-TR" sz="1000" dirty="0"/>
              <a:t>          //veri yazma</a:t>
            </a:r>
          </a:p>
          <a:p>
            <a:pPr marL="0" indent="0">
              <a:buNone/>
            </a:pPr>
            <a:r>
              <a:rPr lang="tr-TR" sz="1000" dirty="0"/>
              <a:t>          streamOut.Write(okunan, 0, okunan.Length);</a:t>
            </a:r>
          </a:p>
          <a:p>
            <a:pPr marL="0" indent="0">
              <a:buNone/>
            </a:pPr>
            <a:r>
              <a:rPr lang="tr-TR" sz="1000" dirty="0"/>
              <a:t>          streamOut.Close();</a:t>
            </a:r>
          </a:p>
          <a:p>
            <a:pPr marL="0" indent="0">
              <a:buNone/>
            </a:pPr>
            <a:r>
              <a:rPr lang="tr-TR" sz="1000" dirty="0"/>
              <a:t>     }</a:t>
            </a:r>
            <a:br>
              <a:rPr lang="tr-TR" sz="1000" dirty="0"/>
            </a:br>
            <a:r>
              <a:rPr lang="tr-TR" sz="1000" dirty="0"/>
              <a:t>}</a:t>
            </a:r>
          </a:p>
          <a:p>
            <a:pPr marL="0" indent="0">
              <a:buNone/>
            </a:pPr>
            <a:endParaRPr lang="tr-TR" sz="1000" dirty="0"/>
          </a:p>
        </p:txBody>
      </p:sp>
      <p:sp>
        <p:nvSpPr>
          <p:cNvPr id="4" name="İçerik Yer Tutucusu 3"/>
          <p:cNvSpPr>
            <a:spLocks noGrp="1"/>
          </p:cNvSpPr>
          <p:nvPr>
            <p:ph sz="half" idx="2"/>
          </p:nvPr>
        </p:nvSpPr>
        <p:spPr>
          <a:xfrm>
            <a:off x="5004048" y="1196752"/>
            <a:ext cx="3888432" cy="4968552"/>
          </a:xfrm>
        </p:spPr>
        <p:txBody>
          <a:bodyPr>
            <a:noAutofit/>
          </a:bodyPr>
          <a:lstStyle/>
          <a:p>
            <a:pPr marL="0" indent="0">
              <a:buNone/>
            </a:pPr>
            <a:r>
              <a:rPr lang="tr-TR" sz="1000" dirty="0"/>
              <a:t>//Proxy nesne </a:t>
            </a:r>
            <a:br>
              <a:rPr lang="tr-TR" sz="1000" dirty="0"/>
            </a:br>
            <a:r>
              <a:rPr lang="tr-TR" sz="1000" dirty="0"/>
              <a:t>class </a:t>
            </a:r>
            <a:r>
              <a:rPr lang="tr-TR" sz="1000" dirty="0" err="1"/>
              <a:t>KopyalayiciProxy</a:t>
            </a:r>
            <a:r>
              <a:rPr lang="tr-TR" sz="1000" dirty="0"/>
              <a:t>{</a:t>
            </a:r>
          </a:p>
          <a:p>
            <a:pPr marL="0" indent="0">
              <a:buNone/>
            </a:pPr>
            <a:r>
              <a:rPr lang="tr-TR" sz="1000" dirty="0"/>
              <a:t>     Kopyalayici </a:t>
            </a:r>
            <a:r>
              <a:rPr lang="tr-TR" sz="1000" dirty="0" err="1"/>
              <a:t>kopyalayici</a:t>
            </a:r>
            <a:r>
              <a:rPr lang="tr-TR" sz="1000" dirty="0"/>
              <a:t>;</a:t>
            </a:r>
          </a:p>
          <a:p>
            <a:pPr marL="0" indent="0">
              <a:buNone/>
            </a:pPr>
            <a:r>
              <a:rPr lang="tr-TR" sz="1000" dirty="0"/>
              <a:t> </a:t>
            </a:r>
          </a:p>
          <a:p>
            <a:pPr marL="0" indent="0">
              <a:buNone/>
            </a:pPr>
            <a:r>
              <a:rPr lang="tr-TR" sz="1000" dirty="0"/>
              <a:t>     </a:t>
            </a:r>
            <a:r>
              <a:rPr lang="tr-TR" sz="1000" dirty="0" err="1"/>
              <a:t>public</a:t>
            </a:r>
            <a:r>
              <a:rPr lang="tr-TR" sz="1000" dirty="0"/>
              <a:t> </a:t>
            </a:r>
            <a:r>
              <a:rPr lang="tr-TR" sz="1000" dirty="0" err="1"/>
              <a:t>KopyalayiciProxy</a:t>
            </a:r>
            <a:r>
              <a:rPr lang="tr-TR" sz="1000" dirty="0"/>
              <a:t>() { }</a:t>
            </a:r>
          </a:p>
          <a:p>
            <a:pPr marL="0" indent="0">
              <a:buNone/>
            </a:pPr>
            <a:r>
              <a:rPr lang="tr-TR" sz="1000" dirty="0"/>
              <a:t> </a:t>
            </a:r>
          </a:p>
          <a:p>
            <a:pPr marL="0" indent="0">
              <a:buNone/>
            </a:pPr>
            <a:r>
              <a:rPr lang="tr-TR" sz="1000" dirty="0"/>
              <a:t>     </a:t>
            </a:r>
            <a:r>
              <a:rPr lang="tr-TR" sz="1000" dirty="0" err="1"/>
              <a:t>public</a:t>
            </a:r>
            <a:r>
              <a:rPr lang="tr-TR" sz="1000" dirty="0"/>
              <a:t> </a:t>
            </a:r>
            <a:r>
              <a:rPr lang="tr-TR" sz="1000" dirty="0" err="1"/>
              <a:t>bool</a:t>
            </a:r>
            <a:r>
              <a:rPr lang="tr-TR" sz="1000" dirty="0"/>
              <a:t> Kopyala(string kaynak, string hedef)</a:t>
            </a:r>
          </a:p>
          <a:p>
            <a:pPr marL="0" indent="0">
              <a:buNone/>
            </a:pPr>
            <a:r>
              <a:rPr lang="tr-TR" sz="1000" dirty="0"/>
              <a:t>     {</a:t>
            </a:r>
          </a:p>
          <a:p>
            <a:pPr marL="0" indent="0">
              <a:buNone/>
            </a:pPr>
            <a:r>
              <a:rPr lang="tr-TR" sz="1000" dirty="0"/>
              <a:t>          </a:t>
            </a:r>
            <a:r>
              <a:rPr lang="tr-TR" sz="1000" dirty="0" err="1"/>
              <a:t>bool</a:t>
            </a:r>
            <a:r>
              <a:rPr lang="tr-TR" sz="1000" dirty="0"/>
              <a:t> </a:t>
            </a:r>
            <a:r>
              <a:rPr lang="tr-TR" sz="1000" dirty="0" err="1"/>
              <a:t>sonuc</a:t>
            </a:r>
            <a:r>
              <a:rPr lang="tr-TR" sz="1000" dirty="0"/>
              <a:t>;</a:t>
            </a:r>
          </a:p>
          <a:p>
            <a:pPr marL="0" indent="0">
              <a:buNone/>
            </a:pPr>
            <a:r>
              <a:rPr lang="tr-TR" sz="1000" dirty="0"/>
              <a:t> </a:t>
            </a:r>
          </a:p>
          <a:p>
            <a:pPr marL="0" indent="0">
              <a:buNone/>
            </a:pPr>
            <a:r>
              <a:rPr lang="tr-TR" sz="1000" dirty="0"/>
              <a:t>          </a:t>
            </a:r>
            <a:r>
              <a:rPr lang="tr-TR" sz="1000" dirty="0" err="1"/>
              <a:t>if</a:t>
            </a:r>
            <a:r>
              <a:rPr lang="tr-TR" sz="1000" dirty="0"/>
              <a:t> (</a:t>
            </a:r>
            <a:r>
              <a:rPr lang="tr-TR" sz="1000" dirty="0" err="1"/>
              <a:t>kopyalayici</a:t>
            </a:r>
            <a:r>
              <a:rPr lang="tr-TR" sz="1000" dirty="0"/>
              <a:t> == </a:t>
            </a:r>
            <a:r>
              <a:rPr lang="tr-TR" sz="1000" dirty="0" err="1"/>
              <a:t>null</a:t>
            </a:r>
            <a:r>
              <a:rPr lang="tr-TR" sz="1000" dirty="0"/>
              <a:t>)</a:t>
            </a:r>
          </a:p>
          <a:p>
            <a:pPr marL="0" indent="0">
              <a:buNone/>
            </a:pPr>
            <a:r>
              <a:rPr lang="tr-TR" sz="1000" dirty="0"/>
              <a:t>          {</a:t>
            </a:r>
          </a:p>
          <a:p>
            <a:pPr marL="0" indent="0">
              <a:buNone/>
            </a:pPr>
            <a:r>
              <a:rPr lang="tr-TR" sz="1000" dirty="0"/>
              <a:t>               </a:t>
            </a:r>
            <a:r>
              <a:rPr lang="tr-TR" sz="1000" dirty="0" err="1"/>
              <a:t>sonuc</a:t>
            </a:r>
            <a:r>
              <a:rPr lang="tr-TR" sz="1000" dirty="0"/>
              <a:t> = </a:t>
            </a:r>
            <a:r>
              <a:rPr lang="tr-TR" sz="1000" dirty="0" err="1"/>
              <a:t>true</a:t>
            </a:r>
            <a:r>
              <a:rPr lang="tr-TR" sz="1000" dirty="0"/>
              <a:t>;</a:t>
            </a:r>
          </a:p>
          <a:p>
            <a:pPr marL="0" indent="0">
              <a:buNone/>
            </a:pPr>
            <a:r>
              <a:rPr lang="tr-TR" sz="1000" dirty="0"/>
              <a:t>               </a:t>
            </a:r>
            <a:r>
              <a:rPr lang="tr-TR" sz="1000" dirty="0" err="1"/>
              <a:t>kopyalayici</a:t>
            </a:r>
            <a:r>
              <a:rPr lang="tr-TR" sz="1000" dirty="0"/>
              <a:t> = new Kopyalayici(kaynak, hedef);</a:t>
            </a:r>
          </a:p>
          <a:p>
            <a:pPr marL="0" indent="0">
              <a:buNone/>
            </a:pPr>
            <a:r>
              <a:rPr lang="tr-TR" sz="1000" dirty="0"/>
              <a:t>          }</a:t>
            </a:r>
          </a:p>
          <a:p>
            <a:pPr marL="0" indent="0">
              <a:buNone/>
            </a:pPr>
            <a:r>
              <a:rPr lang="tr-TR" sz="1000" dirty="0"/>
              <a:t>          else</a:t>
            </a:r>
          </a:p>
          <a:p>
            <a:pPr marL="0" indent="0">
              <a:buNone/>
            </a:pPr>
            <a:r>
              <a:rPr lang="tr-TR" sz="1000" dirty="0"/>
              <a:t>          {</a:t>
            </a:r>
          </a:p>
          <a:p>
            <a:pPr marL="0" indent="0">
              <a:buNone/>
            </a:pPr>
            <a:r>
              <a:rPr lang="tr-TR" sz="1000" dirty="0"/>
              <a:t>               </a:t>
            </a:r>
            <a:r>
              <a:rPr lang="tr-TR" sz="1000" dirty="0" err="1"/>
              <a:t>sonuc</a:t>
            </a:r>
            <a:r>
              <a:rPr lang="tr-TR" sz="1000" dirty="0"/>
              <a:t> = </a:t>
            </a:r>
            <a:r>
              <a:rPr lang="tr-TR" sz="1000" dirty="0" err="1"/>
              <a:t>false</a:t>
            </a:r>
            <a:r>
              <a:rPr lang="tr-TR" sz="1000" dirty="0"/>
              <a:t>;</a:t>
            </a:r>
          </a:p>
          <a:p>
            <a:pPr marL="0" indent="0">
              <a:buNone/>
            </a:pPr>
            <a:r>
              <a:rPr lang="tr-TR" sz="1000" dirty="0"/>
              <a:t>          }</a:t>
            </a:r>
          </a:p>
          <a:p>
            <a:pPr marL="0" indent="0">
              <a:buNone/>
            </a:pPr>
            <a:r>
              <a:rPr lang="tr-TR" sz="1000" dirty="0"/>
              <a:t> </a:t>
            </a:r>
          </a:p>
          <a:p>
            <a:pPr marL="0" indent="0">
              <a:buNone/>
            </a:pPr>
            <a:r>
              <a:rPr lang="tr-TR" sz="1000" dirty="0"/>
              <a:t>          </a:t>
            </a:r>
            <a:r>
              <a:rPr lang="tr-TR" sz="1000" dirty="0" err="1"/>
              <a:t>return</a:t>
            </a:r>
            <a:r>
              <a:rPr lang="tr-TR" sz="1000" dirty="0"/>
              <a:t> </a:t>
            </a:r>
            <a:r>
              <a:rPr lang="tr-TR" sz="1000" dirty="0" err="1"/>
              <a:t>sonuc</a:t>
            </a:r>
            <a:r>
              <a:rPr lang="tr-TR" sz="1000" dirty="0"/>
              <a:t>;</a:t>
            </a:r>
          </a:p>
          <a:p>
            <a:pPr marL="0" indent="0">
              <a:buNone/>
            </a:pPr>
            <a:r>
              <a:rPr lang="tr-TR" sz="1000" dirty="0"/>
              <a:t>     }</a:t>
            </a:r>
          </a:p>
          <a:p>
            <a:pPr marL="0" indent="0">
              <a:buNone/>
            </a:pPr>
            <a:r>
              <a:rPr lang="tr-TR" sz="1000" dirty="0"/>
              <a:t>}</a:t>
            </a:r>
          </a:p>
        </p:txBody>
      </p:sp>
    </p:spTree>
    <p:extLst>
      <p:ext uri="{BB962C8B-B14F-4D97-AF65-F5344CB8AC3E}">
        <p14:creationId xmlns:p14="http://schemas.microsoft.com/office/powerpoint/2010/main" val="6412090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sz="half" idx="1"/>
          </p:nvPr>
        </p:nvSpPr>
        <p:spPr>
          <a:xfrm>
            <a:off x="179512" y="1052736"/>
            <a:ext cx="4038600" cy="5014157"/>
          </a:xfrm>
        </p:spPr>
        <p:txBody>
          <a:bodyPr>
            <a:noAutofit/>
          </a:bodyPr>
          <a:lstStyle/>
          <a:p>
            <a:pPr marL="0" indent="0">
              <a:buNone/>
            </a:pPr>
            <a:r>
              <a:rPr lang="tr-TR" sz="1400" dirty="0"/>
              <a:t>&lt;</a:t>
            </a:r>
            <a:r>
              <a:rPr lang="tr-TR" sz="1400" dirty="0" err="1"/>
              <a:t>Grid</a:t>
            </a:r>
            <a:r>
              <a:rPr lang="tr-TR" sz="1400" dirty="0"/>
              <a:t>&gt;</a:t>
            </a:r>
            <a:br>
              <a:rPr lang="tr-TR" sz="1400" dirty="0"/>
            </a:br>
            <a:r>
              <a:rPr lang="tr-TR" sz="1400" dirty="0"/>
              <a:t/>
            </a:r>
            <a:br>
              <a:rPr lang="tr-TR" sz="1400" dirty="0"/>
            </a:br>
            <a:r>
              <a:rPr lang="tr-TR" sz="1400" dirty="0"/>
              <a:t>     &lt;</a:t>
            </a:r>
            <a:r>
              <a:rPr lang="tr-TR" sz="1400" dirty="0" err="1"/>
              <a:t>MediaElement</a:t>
            </a:r>
            <a:r>
              <a:rPr lang="tr-TR" sz="1400" dirty="0"/>
              <a:t> </a:t>
            </a:r>
            <a:r>
              <a:rPr lang="tr-TR" sz="1400" dirty="0" err="1"/>
              <a:t>Height</a:t>
            </a:r>
            <a:r>
              <a:rPr lang="tr-TR" sz="1400" dirty="0"/>
              <a:t>="282" </a:t>
            </a:r>
            <a:r>
              <a:rPr lang="tr-TR" sz="1400" dirty="0" err="1"/>
              <a:t>HorizontalAlignment</a:t>
            </a:r>
            <a:r>
              <a:rPr lang="tr-TR" sz="1400" dirty="0"/>
              <a:t>="</a:t>
            </a:r>
            <a:r>
              <a:rPr lang="tr-TR" sz="1400" dirty="0" err="1"/>
              <a:t>Left</a:t>
            </a:r>
            <a:r>
              <a:rPr lang="tr-TR" sz="1400" dirty="0"/>
              <a:t>" </a:t>
            </a:r>
            <a:r>
              <a:rPr lang="tr-TR" sz="1400" dirty="0" err="1"/>
              <a:t>Margin</a:t>
            </a:r>
            <a:r>
              <a:rPr lang="tr-TR" sz="1400" dirty="0"/>
              <a:t>="36,51,0,0"</a:t>
            </a:r>
            <a:br>
              <a:rPr lang="tr-TR" sz="1400" dirty="0"/>
            </a:br>
            <a:r>
              <a:rPr lang="tr-TR" sz="1400" dirty="0"/>
              <a:t>     Name="mediaElemet1" </a:t>
            </a:r>
            <a:r>
              <a:rPr lang="tr-TR" sz="1400" dirty="0" err="1"/>
              <a:t>VerticalAlignment</a:t>
            </a:r>
            <a:r>
              <a:rPr lang="tr-TR" sz="1400" dirty="0"/>
              <a:t>="Top" </a:t>
            </a:r>
            <a:r>
              <a:rPr lang="tr-TR" sz="1400" dirty="0" err="1"/>
              <a:t>Width</a:t>
            </a:r>
            <a:r>
              <a:rPr lang="tr-TR" sz="1400" dirty="0"/>
              <a:t>="381"</a:t>
            </a:r>
            <a:br>
              <a:rPr lang="tr-TR" sz="1400" dirty="0"/>
            </a:br>
            <a:r>
              <a:rPr lang="tr-TR" sz="1400" dirty="0"/>
              <a:t>     </a:t>
            </a:r>
            <a:r>
              <a:rPr lang="tr-TR" sz="1400" dirty="0" err="1"/>
              <a:t>LoadedBehavior</a:t>
            </a:r>
            <a:r>
              <a:rPr lang="tr-TR" sz="1400" dirty="0"/>
              <a:t>="Manual" </a:t>
            </a:r>
            <a:r>
              <a:rPr lang="tr-TR" sz="1400" dirty="0" err="1"/>
              <a:t>UnloadedBehavior</a:t>
            </a:r>
            <a:r>
              <a:rPr lang="tr-TR" sz="1400" dirty="0"/>
              <a:t>="Stop"</a:t>
            </a:r>
            <a:br>
              <a:rPr lang="tr-TR" sz="1400" dirty="0"/>
            </a:br>
            <a:r>
              <a:rPr lang="tr-TR" sz="1400" dirty="0"/>
              <a:t>     </a:t>
            </a:r>
            <a:r>
              <a:rPr lang="tr-TR" sz="1400" dirty="0" err="1"/>
              <a:t>Stretch</a:t>
            </a:r>
            <a:r>
              <a:rPr lang="tr-TR" sz="1400" dirty="0"/>
              <a:t>="</a:t>
            </a:r>
            <a:r>
              <a:rPr lang="tr-TR" sz="1400" dirty="0" err="1"/>
              <a:t>Fill</a:t>
            </a:r>
            <a:r>
              <a:rPr lang="tr-TR" sz="1400" dirty="0"/>
              <a:t>"&gt;&lt;/</a:t>
            </a:r>
            <a:r>
              <a:rPr lang="tr-TR" sz="1400" dirty="0" err="1"/>
              <a:t>MediaElement</a:t>
            </a:r>
            <a:r>
              <a:rPr lang="tr-TR" sz="1400" dirty="0"/>
              <a:t>&gt;</a:t>
            </a:r>
            <a:br>
              <a:rPr lang="tr-TR" sz="1400" dirty="0"/>
            </a:br>
            <a:r>
              <a:rPr lang="tr-TR" sz="1400" dirty="0"/>
              <a:t/>
            </a:r>
            <a:br>
              <a:rPr lang="tr-TR" sz="1400" dirty="0"/>
            </a:br>
            <a:r>
              <a:rPr lang="tr-TR" sz="1400" dirty="0"/>
              <a:t>     &lt;</a:t>
            </a:r>
            <a:r>
              <a:rPr lang="tr-TR" sz="1400" dirty="0" err="1"/>
              <a:t>Label</a:t>
            </a:r>
            <a:r>
              <a:rPr lang="tr-TR" sz="1400" dirty="0"/>
              <a:t> Content="bilgi" </a:t>
            </a:r>
            <a:r>
              <a:rPr lang="tr-TR" sz="1400" dirty="0" err="1"/>
              <a:t>Height</a:t>
            </a:r>
            <a:r>
              <a:rPr lang="tr-TR" sz="1400" dirty="0"/>
              <a:t>="28" </a:t>
            </a:r>
            <a:r>
              <a:rPr lang="tr-TR" sz="1400" dirty="0" err="1"/>
              <a:t>HorizontalAlignment</a:t>
            </a:r>
            <a:r>
              <a:rPr lang="tr-TR" sz="1400" dirty="0"/>
              <a:t>="</a:t>
            </a:r>
            <a:r>
              <a:rPr lang="tr-TR" sz="1400" dirty="0" err="1"/>
              <a:t>Left</a:t>
            </a:r>
            <a:r>
              <a:rPr lang="tr-TR" sz="1400" dirty="0"/>
              <a:t>"</a:t>
            </a:r>
            <a:br>
              <a:rPr lang="tr-TR" sz="1400" dirty="0"/>
            </a:br>
            <a:r>
              <a:rPr lang="tr-TR" sz="1400" dirty="0"/>
              <a:t>     </a:t>
            </a:r>
            <a:r>
              <a:rPr lang="tr-TR" sz="1400" dirty="0" err="1"/>
              <a:t>Margin</a:t>
            </a:r>
            <a:r>
              <a:rPr lang="tr-TR" sz="1400" dirty="0"/>
              <a:t>="193,10,0,0" Name="</a:t>
            </a:r>
            <a:r>
              <a:rPr lang="tr-TR" sz="1400" dirty="0" err="1"/>
              <a:t>bilgiLabel</a:t>
            </a:r>
            <a:r>
              <a:rPr lang="tr-TR" sz="1400" dirty="0"/>
              <a:t>" </a:t>
            </a:r>
            <a:r>
              <a:rPr lang="tr-TR" sz="1400" dirty="0" err="1"/>
              <a:t>VerticalAlignment</a:t>
            </a:r>
            <a:r>
              <a:rPr lang="tr-TR" sz="1400" dirty="0"/>
              <a:t>="Top"&gt;&lt;/</a:t>
            </a:r>
            <a:r>
              <a:rPr lang="tr-TR" sz="1400" dirty="0" err="1"/>
              <a:t>Label</a:t>
            </a:r>
            <a:r>
              <a:rPr lang="tr-TR" sz="1400" dirty="0"/>
              <a:t>&gt;</a:t>
            </a:r>
            <a:br>
              <a:rPr lang="tr-TR" sz="1400" dirty="0"/>
            </a:br>
            <a:r>
              <a:rPr lang="tr-TR" sz="1400" dirty="0"/>
              <a:t/>
            </a:r>
            <a:br>
              <a:rPr lang="tr-TR" sz="1400" dirty="0"/>
            </a:br>
            <a:r>
              <a:rPr lang="tr-TR" sz="1400" dirty="0"/>
              <a:t>     &lt;</a:t>
            </a:r>
            <a:r>
              <a:rPr lang="tr-TR" sz="1400" dirty="0" err="1"/>
              <a:t>Button</a:t>
            </a:r>
            <a:r>
              <a:rPr lang="tr-TR" sz="1400" dirty="0"/>
              <a:t> Content="</a:t>
            </a:r>
            <a:r>
              <a:rPr lang="tr-TR" sz="1400" dirty="0" err="1"/>
              <a:t>Button</a:t>
            </a:r>
            <a:r>
              <a:rPr lang="tr-TR" sz="1400" dirty="0"/>
              <a:t>" </a:t>
            </a:r>
            <a:r>
              <a:rPr lang="tr-TR" sz="1400" dirty="0" err="1"/>
              <a:t>Height</a:t>
            </a:r>
            <a:r>
              <a:rPr lang="tr-TR" sz="1400" dirty="0"/>
              <a:t>="23" </a:t>
            </a:r>
            <a:r>
              <a:rPr lang="tr-TR" sz="1400" dirty="0" err="1"/>
              <a:t>HorizontalAlignment</a:t>
            </a:r>
            <a:r>
              <a:rPr lang="tr-TR" sz="1400" dirty="0"/>
              <a:t>="</a:t>
            </a:r>
            <a:r>
              <a:rPr lang="tr-TR" sz="1400" dirty="0" err="1"/>
              <a:t>Left</a:t>
            </a:r>
            <a:r>
              <a:rPr lang="tr-TR" sz="1400" dirty="0"/>
              <a:t>"</a:t>
            </a:r>
            <a:br>
              <a:rPr lang="tr-TR" sz="1400" dirty="0"/>
            </a:br>
            <a:r>
              <a:rPr lang="tr-TR" sz="1400" dirty="0"/>
              <a:t>     </a:t>
            </a:r>
            <a:r>
              <a:rPr lang="tr-TR" sz="1400" dirty="0" err="1"/>
              <a:t>Margin</a:t>
            </a:r>
            <a:r>
              <a:rPr lang="tr-TR" sz="1400" dirty="0"/>
              <a:t>="193,12,0,0" Name="button1" </a:t>
            </a:r>
            <a:r>
              <a:rPr lang="tr-TR" sz="1400" dirty="0" err="1"/>
              <a:t>VerticalAlignment</a:t>
            </a:r>
            <a:r>
              <a:rPr lang="tr-TR" sz="1400" dirty="0"/>
              <a:t>="Top" </a:t>
            </a:r>
            <a:r>
              <a:rPr lang="tr-TR" sz="1400" dirty="0" err="1"/>
              <a:t>Width</a:t>
            </a:r>
            <a:r>
              <a:rPr lang="tr-TR" sz="1400" dirty="0"/>
              <a:t>="75"</a:t>
            </a:r>
            <a:br>
              <a:rPr lang="tr-TR" sz="1400" dirty="0"/>
            </a:br>
            <a:r>
              <a:rPr lang="tr-TR" sz="1400" dirty="0"/>
              <a:t>     </a:t>
            </a:r>
            <a:r>
              <a:rPr lang="tr-TR" sz="1400" dirty="0" err="1"/>
              <a:t>Click</a:t>
            </a:r>
            <a:r>
              <a:rPr lang="tr-TR" sz="1400" dirty="0"/>
              <a:t>="button1_Click" /&gt;</a:t>
            </a:r>
            <a:br>
              <a:rPr lang="tr-TR" sz="1400" dirty="0"/>
            </a:br>
            <a:r>
              <a:rPr lang="tr-TR" sz="1400" dirty="0"/>
              <a:t/>
            </a:r>
            <a:br>
              <a:rPr lang="tr-TR" sz="1400" dirty="0"/>
            </a:br>
            <a:r>
              <a:rPr lang="tr-TR" sz="1400" dirty="0"/>
              <a:t>&lt;/</a:t>
            </a:r>
            <a:r>
              <a:rPr lang="tr-TR" sz="1400" dirty="0" err="1"/>
              <a:t>Grid</a:t>
            </a:r>
            <a:r>
              <a:rPr lang="tr-TR" sz="1400" dirty="0"/>
              <a:t>&gt; </a:t>
            </a:r>
          </a:p>
        </p:txBody>
      </p:sp>
      <p:sp>
        <p:nvSpPr>
          <p:cNvPr id="4" name="İçerik Yer Tutucusu 3"/>
          <p:cNvSpPr>
            <a:spLocks noGrp="1"/>
          </p:cNvSpPr>
          <p:nvPr>
            <p:ph sz="half" idx="2"/>
          </p:nvPr>
        </p:nvSpPr>
        <p:spPr>
          <a:xfrm>
            <a:off x="4572000" y="620688"/>
            <a:ext cx="4038600" cy="5014157"/>
          </a:xfrm>
        </p:spPr>
        <p:txBody>
          <a:bodyPr>
            <a:noAutofit/>
          </a:bodyPr>
          <a:lstStyle/>
          <a:p>
            <a:pPr marL="0" indent="0">
              <a:buNone/>
            </a:pPr>
            <a:r>
              <a:rPr lang="tr-TR" sz="1100" dirty="0" err="1"/>
              <a:t>public</a:t>
            </a:r>
            <a:r>
              <a:rPr lang="tr-TR" sz="1100" dirty="0"/>
              <a:t> </a:t>
            </a:r>
            <a:r>
              <a:rPr lang="tr-TR" sz="1100" dirty="0" err="1"/>
              <a:t>partial</a:t>
            </a:r>
            <a:r>
              <a:rPr lang="tr-TR" sz="1100" dirty="0"/>
              <a:t> class </a:t>
            </a:r>
            <a:r>
              <a:rPr lang="tr-TR" sz="1100" dirty="0" err="1"/>
              <a:t>MainWindow</a:t>
            </a:r>
            <a:r>
              <a:rPr lang="tr-TR" sz="1100" dirty="0"/>
              <a:t> : </a:t>
            </a:r>
            <a:r>
              <a:rPr lang="tr-TR" sz="1100" dirty="0" err="1"/>
              <a:t>Window</a:t>
            </a:r>
            <a:r>
              <a:rPr lang="tr-TR" sz="1100" dirty="0"/>
              <a:t/>
            </a:r>
            <a:br>
              <a:rPr lang="tr-TR" sz="1100" dirty="0"/>
            </a:br>
            <a:r>
              <a:rPr lang="tr-TR" sz="1100" dirty="0"/>
              <a:t>{</a:t>
            </a:r>
            <a:br>
              <a:rPr lang="tr-TR" sz="1100" dirty="0"/>
            </a:br>
            <a:r>
              <a:rPr lang="tr-TR" sz="1100" dirty="0"/>
              <a:t>     </a:t>
            </a:r>
            <a:r>
              <a:rPr lang="tr-TR" sz="1100" dirty="0" err="1"/>
              <a:t>public</a:t>
            </a:r>
            <a:r>
              <a:rPr lang="tr-TR" sz="1100" dirty="0"/>
              <a:t> </a:t>
            </a:r>
            <a:r>
              <a:rPr lang="tr-TR" sz="1100" dirty="0" err="1"/>
              <a:t>MainWindow</a:t>
            </a:r>
            <a:r>
              <a:rPr lang="tr-TR" sz="1100" dirty="0"/>
              <a:t>()</a:t>
            </a:r>
            <a:br>
              <a:rPr lang="tr-TR" sz="1100" dirty="0"/>
            </a:br>
            <a:r>
              <a:rPr lang="tr-TR" sz="1100" dirty="0"/>
              <a:t>     {</a:t>
            </a:r>
            <a:br>
              <a:rPr lang="tr-TR" sz="1100" dirty="0"/>
            </a:br>
            <a:r>
              <a:rPr lang="tr-TR" sz="1100" dirty="0"/>
              <a:t>          </a:t>
            </a:r>
            <a:r>
              <a:rPr lang="tr-TR" sz="1100" dirty="0" err="1"/>
              <a:t>InitializeComponent</a:t>
            </a:r>
            <a:r>
              <a:rPr lang="tr-TR" sz="1100" dirty="0"/>
              <a:t>();</a:t>
            </a:r>
            <a:br>
              <a:rPr lang="tr-TR" sz="1100" dirty="0"/>
            </a:br>
            <a:r>
              <a:rPr lang="tr-TR" sz="1100" dirty="0"/>
              <a:t>     }</a:t>
            </a:r>
            <a:br>
              <a:rPr lang="tr-TR" sz="1100" dirty="0"/>
            </a:br>
            <a:r>
              <a:rPr lang="tr-TR" sz="1100" dirty="0"/>
              <a:t/>
            </a:r>
            <a:br>
              <a:rPr lang="tr-TR" sz="1100" dirty="0"/>
            </a:br>
            <a:r>
              <a:rPr lang="tr-TR" sz="1100" dirty="0"/>
              <a:t>     </a:t>
            </a:r>
            <a:r>
              <a:rPr lang="tr-TR" sz="1100" dirty="0" err="1"/>
              <a:t>KopyalayiciProxy</a:t>
            </a:r>
            <a:r>
              <a:rPr lang="tr-TR" sz="1100" dirty="0"/>
              <a:t> proxy = new </a:t>
            </a:r>
            <a:r>
              <a:rPr lang="tr-TR" sz="1100" dirty="0" err="1"/>
              <a:t>KopyalayiciProxy</a:t>
            </a:r>
            <a:r>
              <a:rPr lang="tr-TR" sz="1100" dirty="0"/>
              <a:t>();</a:t>
            </a:r>
            <a:br>
              <a:rPr lang="tr-TR" sz="1100" dirty="0"/>
            </a:br>
            <a:r>
              <a:rPr lang="tr-TR" sz="1100" dirty="0"/>
              <a:t>     </a:t>
            </a:r>
            <a:r>
              <a:rPr lang="tr-TR" sz="1100" dirty="0" err="1"/>
              <a:t>Stopwatch</a:t>
            </a:r>
            <a:r>
              <a:rPr lang="tr-TR" sz="1100" dirty="0"/>
              <a:t> saat = new </a:t>
            </a:r>
            <a:r>
              <a:rPr lang="tr-TR" sz="1100" dirty="0" err="1"/>
              <a:t>Stopwatch</a:t>
            </a:r>
            <a:r>
              <a:rPr lang="tr-TR" sz="1100" dirty="0"/>
              <a:t>();</a:t>
            </a:r>
            <a:br>
              <a:rPr lang="tr-TR" sz="1100" dirty="0"/>
            </a:br>
            <a:r>
              <a:rPr lang="tr-TR" sz="1100" dirty="0"/>
              <a:t>     string </a:t>
            </a:r>
            <a:r>
              <a:rPr lang="tr-TR" sz="1100" dirty="0" err="1"/>
              <a:t>kaynakDosya</a:t>
            </a:r>
            <a:r>
              <a:rPr lang="tr-TR" sz="1100" dirty="0"/>
              <a:t> = @"D:\MTvideo.wmv";</a:t>
            </a:r>
            <a:br>
              <a:rPr lang="tr-TR" sz="1100" dirty="0"/>
            </a:br>
            <a:r>
              <a:rPr lang="tr-TR" sz="1100" dirty="0"/>
              <a:t>     string </a:t>
            </a:r>
            <a:r>
              <a:rPr lang="tr-TR" sz="1100" dirty="0" err="1"/>
              <a:t>hedefDosya</a:t>
            </a:r>
            <a:r>
              <a:rPr lang="tr-TR" sz="1100" dirty="0"/>
              <a:t> = @"D:\MTvideo1.wmv";</a:t>
            </a:r>
            <a:br>
              <a:rPr lang="tr-TR" sz="1100" dirty="0"/>
            </a:br>
            <a:r>
              <a:rPr lang="tr-TR" sz="1100" dirty="0"/>
              <a:t/>
            </a:r>
            <a:br>
              <a:rPr lang="tr-TR" sz="1100" dirty="0"/>
            </a:br>
            <a:r>
              <a:rPr lang="tr-TR" sz="1100" dirty="0"/>
              <a:t>     </a:t>
            </a:r>
            <a:r>
              <a:rPr lang="tr-TR" sz="1100" dirty="0" err="1"/>
              <a:t>private</a:t>
            </a:r>
            <a:r>
              <a:rPr lang="tr-TR" sz="1100" dirty="0"/>
              <a:t> void button1_Click(</a:t>
            </a:r>
            <a:r>
              <a:rPr lang="tr-TR" sz="1100" dirty="0" err="1"/>
              <a:t>object</a:t>
            </a:r>
            <a:r>
              <a:rPr lang="tr-TR" sz="1100" dirty="0"/>
              <a:t> </a:t>
            </a:r>
            <a:r>
              <a:rPr lang="tr-TR" sz="1100" dirty="0" err="1"/>
              <a:t>sender</a:t>
            </a:r>
            <a:r>
              <a:rPr lang="tr-TR" sz="1100" dirty="0"/>
              <a:t>, </a:t>
            </a:r>
            <a:r>
              <a:rPr lang="tr-TR" sz="1100" dirty="0" err="1"/>
              <a:t>RoutedEventArgs</a:t>
            </a:r>
            <a:r>
              <a:rPr lang="tr-TR" sz="1100" dirty="0"/>
              <a:t> e)</a:t>
            </a:r>
            <a:br>
              <a:rPr lang="tr-TR" sz="1100" dirty="0"/>
            </a:br>
            <a:r>
              <a:rPr lang="tr-TR" sz="1100" dirty="0"/>
              <a:t>     {</a:t>
            </a:r>
            <a:br>
              <a:rPr lang="tr-TR" sz="1100" dirty="0"/>
            </a:br>
            <a:r>
              <a:rPr lang="tr-TR" sz="1100" dirty="0"/>
              <a:t>          </a:t>
            </a:r>
            <a:r>
              <a:rPr lang="tr-TR" sz="1100" dirty="0" err="1"/>
              <a:t>saat.Restart</a:t>
            </a:r>
            <a:r>
              <a:rPr lang="tr-TR" sz="1100" dirty="0"/>
              <a:t>();</a:t>
            </a:r>
            <a:br>
              <a:rPr lang="tr-TR" sz="1100" dirty="0"/>
            </a:br>
            <a:r>
              <a:rPr lang="tr-TR" sz="1100" dirty="0"/>
              <a:t>          </a:t>
            </a:r>
            <a:r>
              <a:rPr lang="tr-TR" sz="1100" dirty="0" err="1"/>
              <a:t>bool</a:t>
            </a:r>
            <a:r>
              <a:rPr lang="tr-TR" sz="1100" dirty="0"/>
              <a:t> </a:t>
            </a:r>
            <a:r>
              <a:rPr lang="tr-TR" sz="1100" dirty="0" err="1"/>
              <a:t>sonuc</a:t>
            </a:r>
            <a:r>
              <a:rPr lang="tr-TR" sz="1100" dirty="0"/>
              <a:t> = </a:t>
            </a:r>
            <a:r>
              <a:rPr lang="tr-TR" sz="1100" dirty="0" err="1"/>
              <a:t>proxy.Kopyala</a:t>
            </a:r>
            <a:r>
              <a:rPr lang="tr-TR" sz="1100" dirty="0"/>
              <a:t>(</a:t>
            </a:r>
            <a:r>
              <a:rPr lang="tr-TR" sz="1100" dirty="0" err="1"/>
              <a:t>kaynakDosya</a:t>
            </a:r>
            <a:r>
              <a:rPr lang="tr-TR" sz="1100" dirty="0"/>
              <a:t>, </a:t>
            </a:r>
            <a:r>
              <a:rPr lang="tr-TR" sz="1100" dirty="0" err="1"/>
              <a:t>hedefDosya</a:t>
            </a:r>
            <a:r>
              <a:rPr lang="tr-TR" sz="1100" dirty="0"/>
              <a:t>);</a:t>
            </a:r>
            <a:br>
              <a:rPr lang="tr-TR" sz="1100" dirty="0"/>
            </a:br>
            <a:r>
              <a:rPr lang="tr-TR" sz="1100" dirty="0"/>
              <a:t>          </a:t>
            </a:r>
            <a:r>
              <a:rPr lang="tr-TR" sz="1100" dirty="0" err="1"/>
              <a:t>saat.Stop</a:t>
            </a:r>
            <a:r>
              <a:rPr lang="tr-TR" sz="1100" dirty="0"/>
              <a:t>();</a:t>
            </a:r>
            <a:br>
              <a:rPr lang="tr-TR" sz="1100" dirty="0"/>
            </a:br>
            <a:r>
              <a:rPr lang="tr-TR" sz="1100" dirty="0"/>
              <a:t/>
            </a:r>
            <a:br>
              <a:rPr lang="tr-TR" sz="1100" dirty="0"/>
            </a:br>
            <a:r>
              <a:rPr lang="tr-TR" sz="1100" dirty="0"/>
              <a:t>          </a:t>
            </a:r>
            <a:r>
              <a:rPr lang="tr-TR" sz="1100" dirty="0" err="1"/>
              <a:t>if</a:t>
            </a:r>
            <a:r>
              <a:rPr lang="tr-TR" sz="1100" dirty="0"/>
              <a:t> (</a:t>
            </a:r>
            <a:r>
              <a:rPr lang="tr-TR" sz="1100" dirty="0" err="1"/>
              <a:t>sonuc</a:t>
            </a:r>
            <a:r>
              <a:rPr lang="tr-TR" sz="1100" dirty="0"/>
              <a:t>)</a:t>
            </a:r>
            <a:br>
              <a:rPr lang="tr-TR" sz="1100" dirty="0"/>
            </a:br>
            <a:r>
              <a:rPr lang="tr-TR" sz="1100" dirty="0"/>
              <a:t>          {</a:t>
            </a:r>
            <a:br>
              <a:rPr lang="tr-TR" sz="1100" dirty="0"/>
            </a:br>
            <a:r>
              <a:rPr lang="tr-TR" sz="1100" dirty="0"/>
              <a:t>               </a:t>
            </a:r>
            <a:r>
              <a:rPr lang="tr-TR" sz="1100" dirty="0" err="1"/>
              <a:t>bilgiLabel.Content</a:t>
            </a:r>
            <a:r>
              <a:rPr lang="tr-TR" sz="1100" dirty="0"/>
              <a:t> = "Kopyalandı. Süre: "</a:t>
            </a:r>
            <a:br>
              <a:rPr lang="tr-TR" sz="1100" dirty="0"/>
            </a:br>
            <a:r>
              <a:rPr lang="tr-TR" sz="1100" dirty="0"/>
              <a:t>                             + </a:t>
            </a:r>
            <a:r>
              <a:rPr lang="tr-TR" sz="1100" dirty="0" err="1"/>
              <a:t>saat.Elapsed.TotalMilliseconds.ToString</a:t>
            </a:r>
            <a:r>
              <a:rPr lang="tr-TR" sz="1100" dirty="0"/>
              <a:t>();</a:t>
            </a:r>
            <a:br>
              <a:rPr lang="tr-TR" sz="1100" dirty="0"/>
            </a:br>
            <a:r>
              <a:rPr lang="tr-TR" sz="1100" dirty="0"/>
              <a:t>          }</a:t>
            </a:r>
            <a:br>
              <a:rPr lang="tr-TR" sz="1100" dirty="0"/>
            </a:br>
            <a:r>
              <a:rPr lang="tr-TR" sz="1100" dirty="0"/>
              <a:t>          else</a:t>
            </a:r>
            <a:br>
              <a:rPr lang="tr-TR" sz="1100" dirty="0"/>
            </a:br>
            <a:r>
              <a:rPr lang="tr-TR" sz="1100" dirty="0"/>
              <a:t>          {</a:t>
            </a:r>
            <a:br>
              <a:rPr lang="tr-TR" sz="1100" dirty="0"/>
            </a:br>
            <a:r>
              <a:rPr lang="tr-TR" sz="1100" dirty="0"/>
              <a:t>               </a:t>
            </a:r>
            <a:r>
              <a:rPr lang="tr-TR" sz="1100" dirty="0" err="1"/>
              <a:t>bilgiLabel.Content</a:t>
            </a:r>
            <a:r>
              <a:rPr lang="tr-TR" sz="1100" dirty="0"/>
              <a:t> = "Daha önceki kopya kullanılıyor. Süre: "</a:t>
            </a:r>
            <a:br>
              <a:rPr lang="tr-TR" sz="1100" dirty="0"/>
            </a:br>
            <a:r>
              <a:rPr lang="tr-TR" sz="1100" dirty="0"/>
              <a:t>                             +</a:t>
            </a:r>
            <a:r>
              <a:rPr lang="tr-TR" sz="1100" dirty="0" err="1"/>
              <a:t>saat.Elapsed.TotalMilliseconds.ToString</a:t>
            </a:r>
            <a:r>
              <a:rPr lang="tr-TR" sz="1100" dirty="0"/>
              <a:t>();</a:t>
            </a:r>
            <a:br>
              <a:rPr lang="tr-TR" sz="1100" dirty="0"/>
            </a:br>
            <a:r>
              <a:rPr lang="tr-TR" sz="1100" dirty="0"/>
              <a:t>          }</a:t>
            </a:r>
            <a:br>
              <a:rPr lang="tr-TR" sz="1100" dirty="0"/>
            </a:br>
            <a:r>
              <a:rPr lang="tr-TR" sz="1100" dirty="0"/>
              <a:t/>
            </a:r>
            <a:br>
              <a:rPr lang="tr-TR" sz="1100" dirty="0"/>
            </a:br>
            <a:r>
              <a:rPr lang="tr-TR" sz="1100" dirty="0"/>
              <a:t>          //Video oynat</a:t>
            </a:r>
            <a:br>
              <a:rPr lang="tr-TR" sz="1100" dirty="0"/>
            </a:br>
            <a:r>
              <a:rPr lang="tr-TR" sz="1100" dirty="0"/>
              <a:t>          mediaElemet1.Source = new </a:t>
            </a:r>
            <a:r>
              <a:rPr lang="tr-TR" sz="1100" dirty="0" err="1"/>
              <a:t>Uri</a:t>
            </a:r>
            <a:r>
              <a:rPr lang="tr-TR" sz="1100" dirty="0"/>
              <a:t>(</a:t>
            </a:r>
            <a:r>
              <a:rPr lang="tr-TR" sz="1100" dirty="0" err="1"/>
              <a:t>hedefDosya</a:t>
            </a:r>
            <a:r>
              <a:rPr lang="tr-TR" sz="1100" dirty="0"/>
              <a:t>);</a:t>
            </a:r>
            <a:br>
              <a:rPr lang="tr-TR" sz="1100" dirty="0"/>
            </a:br>
            <a:r>
              <a:rPr lang="tr-TR" sz="1100" dirty="0"/>
              <a:t>          mediaElemet1.Play();</a:t>
            </a:r>
            <a:br>
              <a:rPr lang="tr-TR" sz="1100" dirty="0"/>
            </a:br>
            <a:r>
              <a:rPr lang="tr-TR" sz="1100" dirty="0"/>
              <a:t>     }</a:t>
            </a:r>
            <a:br>
              <a:rPr lang="tr-TR" sz="1100" dirty="0"/>
            </a:br>
            <a:r>
              <a:rPr lang="tr-TR" sz="1100" dirty="0"/>
              <a:t>}</a:t>
            </a:r>
          </a:p>
        </p:txBody>
      </p:sp>
    </p:spTree>
    <p:extLst>
      <p:ext uri="{BB962C8B-B14F-4D97-AF65-F5344CB8AC3E}">
        <p14:creationId xmlns:p14="http://schemas.microsoft.com/office/powerpoint/2010/main" val="13347097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67544" y="260648"/>
            <a:ext cx="8229600" cy="1143000"/>
          </a:xfrm>
        </p:spPr>
        <p:txBody>
          <a:bodyPr>
            <a:normAutofit/>
          </a:bodyPr>
          <a:lstStyle/>
          <a:p>
            <a:r>
              <a:rPr lang="tr-TR" sz="3200" dirty="0">
                <a:solidFill>
                  <a:srgbClr val="FF0000"/>
                </a:solidFill>
              </a:rPr>
              <a:t>PROXY PATTERN HAKKINDA </a:t>
            </a:r>
            <a:r>
              <a:rPr lang="tr-TR" sz="3200" dirty="0" smtClean="0">
                <a:solidFill>
                  <a:srgbClr val="FF0000"/>
                </a:solidFill>
              </a:rPr>
              <a:t>ÖRNEKLER DEVAMI</a:t>
            </a:r>
            <a:endParaRPr lang="tr-TR" sz="3200" dirty="0"/>
          </a:p>
        </p:txBody>
      </p:sp>
      <p:sp>
        <p:nvSpPr>
          <p:cNvPr id="3" name="İçerik Yer Tutucusu 2"/>
          <p:cNvSpPr>
            <a:spLocks noGrp="1"/>
          </p:cNvSpPr>
          <p:nvPr>
            <p:ph idx="1"/>
          </p:nvPr>
        </p:nvSpPr>
        <p:spPr/>
        <p:txBody>
          <a:bodyPr>
            <a:normAutofit/>
          </a:bodyPr>
          <a:lstStyle/>
          <a:p>
            <a:r>
              <a:rPr lang="tr-TR" sz="2400" b="1" dirty="0"/>
              <a:t>Proxy</a:t>
            </a:r>
            <a:r>
              <a:rPr lang="tr-TR" sz="2400" dirty="0"/>
              <a:t> ile kullanıcıya göre yetkilendirme işlemi yapılması uygulamasıdır. </a:t>
            </a:r>
            <a:br>
              <a:rPr lang="tr-TR" sz="2400" dirty="0"/>
            </a:br>
            <a:r>
              <a:rPr lang="tr-TR" sz="2400" dirty="0"/>
              <a:t/>
            </a:r>
            <a:br>
              <a:rPr lang="tr-TR" sz="2400" dirty="0"/>
            </a:br>
            <a:r>
              <a:rPr lang="tr-TR" sz="2400" b="1" dirty="0"/>
              <a:t>Not:</a:t>
            </a:r>
            <a:r>
              <a:rPr lang="tr-TR" sz="2400" dirty="0"/>
              <a:t> </a:t>
            </a:r>
            <a:r>
              <a:rPr lang="tr-TR" sz="2400" dirty="0" smtClean="0"/>
              <a:t>Bu uygulamamızda</a:t>
            </a:r>
            <a:r>
              <a:rPr lang="tr-TR" sz="2400" dirty="0"/>
              <a:t> </a:t>
            </a:r>
            <a:r>
              <a:rPr lang="tr-TR" sz="2400" b="1" dirty="0" err="1"/>
              <a:t>protection</a:t>
            </a:r>
            <a:r>
              <a:rPr lang="tr-TR" sz="2400" dirty="0"/>
              <a:t> </a:t>
            </a:r>
            <a:r>
              <a:rPr lang="tr-TR" sz="2400" b="1" dirty="0"/>
              <a:t>proxy</a:t>
            </a:r>
            <a:r>
              <a:rPr lang="tr-TR" sz="2400" dirty="0"/>
              <a:t> kullanılmıştır. </a:t>
            </a:r>
          </a:p>
        </p:txBody>
      </p:sp>
    </p:spTree>
    <p:extLst>
      <p:ext uri="{BB962C8B-B14F-4D97-AF65-F5344CB8AC3E}">
        <p14:creationId xmlns:p14="http://schemas.microsoft.com/office/powerpoint/2010/main" val="40919039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kış">
  <a:themeElements>
    <a:clrScheme name="Akış">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Akış">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kış">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130</TotalTime>
  <Words>250</Words>
  <Application>Microsoft Office PowerPoint</Application>
  <PresentationFormat>Ekran Gösterisi (4:3)</PresentationFormat>
  <Paragraphs>79</Paragraphs>
  <Slides>13</Slides>
  <Notes>0</Notes>
  <HiddenSlides>0</HiddenSlides>
  <MMClips>0</MMClips>
  <ScaleCrop>false</ScaleCrop>
  <HeadingPairs>
    <vt:vector size="4" baseType="variant">
      <vt:variant>
        <vt:lpstr>Tema</vt:lpstr>
      </vt:variant>
      <vt:variant>
        <vt:i4>1</vt:i4>
      </vt:variant>
      <vt:variant>
        <vt:lpstr>Slayt Başlıkları</vt:lpstr>
      </vt:variant>
      <vt:variant>
        <vt:i4>13</vt:i4>
      </vt:variant>
    </vt:vector>
  </HeadingPairs>
  <TitlesOfParts>
    <vt:vector size="14" baseType="lpstr">
      <vt:lpstr>Akış</vt:lpstr>
      <vt:lpstr>NESNEYE YÖNELİK   YAZILIM MÜHENDİSLİĞİ</vt:lpstr>
      <vt:lpstr>PROXY TASARIM DESENİ(PROXY DESIGN PATTERN)</vt:lpstr>
      <vt:lpstr>PowerPoint Sunusu</vt:lpstr>
      <vt:lpstr>PROXY PATTERN KULLANIM ALANLARI</vt:lpstr>
      <vt:lpstr>TASARIM ŞABLONUNUN GERÇEKLENMESİ</vt:lpstr>
      <vt:lpstr>PROXY PATTERN HAKKINDA ÖRNEKLER</vt:lpstr>
      <vt:lpstr>PowerPoint Sunusu</vt:lpstr>
      <vt:lpstr>PowerPoint Sunusu</vt:lpstr>
      <vt:lpstr>PROXY PATTERN HAKKINDA ÖRNEKLER DEVAMI</vt:lpstr>
      <vt:lpstr>PowerPoint Sunusu</vt:lpstr>
      <vt:lpstr>PowerPoint Sunusu</vt:lpstr>
      <vt:lpstr>UYGULAMANIN UML DİAGRAMI</vt:lpstr>
      <vt:lpstr>PowerPoint Sunusu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NESNEYE YÖNELİK   YAZILIM MÜHENDİSLİĞİ</dc:title>
  <dc:creator>FTH</dc:creator>
  <cp:lastModifiedBy>FTH</cp:lastModifiedBy>
  <cp:revision>13</cp:revision>
  <dcterms:created xsi:type="dcterms:W3CDTF">2017-04-27T10:32:19Z</dcterms:created>
  <dcterms:modified xsi:type="dcterms:W3CDTF">2017-04-29T08:50:27Z</dcterms:modified>
</cp:coreProperties>
</file>