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83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84" r:id="rId11"/>
    <p:sldId id="260" r:id="rId12"/>
    <p:sldId id="265" r:id="rId13"/>
    <p:sldId id="266" r:id="rId14"/>
    <p:sldId id="267" r:id="rId15"/>
    <p:sldId id="285" r:id="rId16"/>
    <p:sldId id="269" r:id="rId17"/>
    <p:sldId id="270" r:id="rId18"/>
    <p:sldId id="271" r:id="rId19"/>
    <p:sldId id="286" r:id="rId20"/>
    <p:sldId id="272" r:id="rId21"/>
    <p:sldId id="287" r:id="rId22"/>
    <p:sldId id="273" r:id="rId23"/>
    <p:sldId id="274" r:id="rId24"/>
    <p:sldId id="275" r:id="rId25"/>
    <p:sldId id="276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70" d="100"/>
          <a:sy n="70" d="100"/>
        </p:scale>
        <p:origin x="-13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0EFB-D796-418D-A15F-589B2B587B58}" type="datetimeFigureOut">
              <a:rPr lang="tr-TR" smtClean="0"/>
              <a:t>15.05.2013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1CECC0F-FC06-4A83-BF4E-F8AB1846C922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0EFB-D796-418D-A15F-589B2B587B58}" type="datetimeFigureOut">
              <a:rPr lang="tr-TR" smtClean="0"/>
              <a:t>15.05.2013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CC0F-FC06-4A83-BF4E-F8AB1846C92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0EFB-D796-418D-A15F-589B2B587B58}" type="datetimeFigureOut">
              <a:rPr lang="tr-TR" smtClean="0"/>
              <a:t>15.05.2013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CC0F-FC06-4A83-BF4E-F8AB1846C92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0EFB-D796-418D-A15F-589B2B587B58}" type="datetimeFigureOut">
              <a:rPr lang="tr-TR" smtClean="0"/>
              <a:t>15.05.2013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CC0F-FC06-4A83-BF4E-F8AB1846C92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0EFB-D796-418D-A15F-589B2B587B58}" type="datetimeFigureOut">
              <a:rPr lang="tr-TR" smtClean="0"/>
              <a:t>15.05.2013</a:t>
            </a:fld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CC0F-FC06-4A83-BF4E-F8AB1846C922}" type="slidenum">
              <a:rPr lang="tr-TR" smtClean="0"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0EFB-D796-418D-A15F-589B2B587B58}" type="datetimeFigureOut">
              <a:rPr lang="tr-TR" smtClean="0"/>
              <a:t>15.05.2013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CC0F-FC06-4A83-BF4E-F8AB1846C92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0EFB-D796-418D-A15F-589B2B587B58}" type="datetimeFigureOut">
              <a:rPr lang="tr-TR" smtClean="0"/>
              <a:t>15.05.2013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CC0F-FC06-4A83-BF4E-F8AB1846C92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0EFB-D796-418D-A15F-589B2B587B58}" type="datetimeFigureOut">
              <a:rPr lang="tr-TR" smtClean="0"/>
              <a:t>15.05.2013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CC0F-FC06-4A83-BF4E-F8AB1846C92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0EFB-D796-418D-A15F-589B2B587B58}" type="datetimeFigureOut">
              <a:rPr lang="tr-TR" smtClean="0"/>
              <a:t>15.05.2013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CC0F-FC06-4A83-BF4E-F8AB1846C92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0EFB-D796-418D-A15F-589B2B587B58}" type="datetimeFigureOut">
              <a:rPr lang="tr-TR" smtClean="0"/>
              <a:t>15.05.2013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CC0F-FC06-4A83-BF4E-F8AB1846C922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0EFB-D796-418D-A15F-589B2B587B58}" type="datetimeFigureOut">
              <a:rPr lang="tr-TR" smtClean="0"/>
              <a:t>15.05.2013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CC0F-FC06-4A83-BF4E-F8AB1846C922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0190EFB-D796-418D-A15F-589B2B587B58}" type="datetimeFigureOut">
              <a:rPr lang="tr-TR" smtClean="0"/>
              <a:t>15.05.2013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1CECC0F-FC06-4A83-BF4E-F8AB1846C922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b="1" dirty="0" err="1" smtClean="0"/>
              <a:t>Gİzem</a:t>
            </a:r>
            <a:r>
              <a:rPr lang="tr-TR" b="1" dirty="0" smtClean="0"/>
              <a:t> kahya</a:t>
            </a:r>
          </a:p>
          <a:p>
            <a:r>
              <a:rPr lang="tr-TR" b="1" dirty="0" smtClean="0"/>
              <a:t>2013</a:t>
            </a:r>
            <a:endParaRPr lang="tr-TR" b="1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FİLTRE TASARIMI</a:t>
            </a:r>
            <a:endParaRPr lang="tr-TR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Band</a:t>
            </a:r>
            <a:r>
              <a:rPr lang="tr-TR" dirty="0" smtClean="0"/>
              <a:t> durduran </a:t>
            </a:r>
            <a:r>
              <a:rPr lang="tr-TR" dirty="0" err="1" smtClean="0"/>
              <a:t>fİLTRE</a:t>
            </a:r>
            <a:endParaRPr lang="tr-T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864948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556" y="3789040"/>
            <a:ext cx="2736304" cy="105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5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Fİltre</a:t>
            </a:r>
            <a:r>
              <a:rPr lang="tr-TR" b="1" dirty="0" smtClean="0"/>
              <a:t> </a:t>
            </a:r>
            <a:r>
              <a:rPr lang="tr-TR" b="1" dirty="0" err="1" smtClean="0"/>
              <a:t>TasarIm</a:t>
            </a:r>
            <a:r>
              <a:rPr lang="tr-TR" b="1" dirty="0" smtClean="0"/>
              <a:t> </a:t>
            </a:r>
            <a:r>
              <a:rPr lang="tr-TR" b="1" dirty="0" err="1" smtClean="0"/>
              <a:t>MetodlarI</a:t>
            </a:r>
            <a:r>
              <a:rPr lang="tr-TR" b="1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İki Kapılı </a:t>
            </a:r>
            <a:r>
              <a:rPr lang="tr-TR" b="1" dirty="0" smtClean="0"/>
              <a:t>Devreler</a:t>
            </a:r>
          </a:p>
          <a:p>
            <a:r>
              <a:rPr lang="tr-TR" b="1" dirty="0"/>
              <a:t>Basamak Tipi </a:t>
            </a:r>
            <a:r>
              <a:rPr lang="tr-TR" b="1" dirty="0" smtClean="0"/>
              <a:t>Devreler</a:t>
            </a:r>
          </a:p>
          <a:p>
            <a:r>
              <a:rPr lang="tr-TR" dirty="0"/>
              <a:t>LC filtre tasarımlarında genelde basamak tipi devreler </a:t>
            </a:r>
            <a:r>
              <a:rPr lang="tr-TR" dirty="0" smtClean="0"/>
              <a:t>kullanılmaktadır.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16" y="4005064"/>
            <a:ext cx="3960440" cy="179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92697"/>
            <a:ext cx="3779486" cy="180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8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Basamak </a:t>
            </a:r>
            <a:r>
              <a:rPr lang="tr-TR" dirty="0" err="1" smtClean="0"/>
              <a:t>tİpİ</a:t>
            </a:r>
            <a:r>
              <a:rPr lang="tr-TR" dirty="0" smtClean="0"/>
              <a:t> </a:t>
            </a:r>
            <a:r>
              <a:rPr lang="tr-TR" dirty="0" err="1" smtClean="0"/>
              <a:t>İkİ</a:t>
            </a:r>
            <a:r>
              <a:rPr lang="tr-TR" dirty="0" smtClean="0"/>
              <a:t> </a:t>
            </a:r>
            <a:r>
              <a:rPr lang="tr-TR" dirty="0" err="1" smtClean="0"/>
              <a:t>kapIlI</a:t>
            </a:r>
            <a:r>
              <a:rPr lang="tr-TR" dirty="0" smtClean="0"/>
              <a:t> devre </a:t>
            </a:r>
            <a:r>
              <a:rPr lang="tr-TR" dirty="0" err="1" smtClean="0"/>
              <a:t>türlerİ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Basamak tipi iki kapılı devrelerin iki önemli çeşidi vardır. Bunlar simetrik </a:t>
            </a:r>
            <a:r>
              <a:rPr lang="az-Cyrl-AZ" dirty="0"/>
              <a:t>П </a:t>
            </a:r>
            <a:r>
              <a:rPr lang="tr-TR" dirty="0"/>
              <a:t>ve </a:t>
            </a:r>
            <a:r>
              <a:rPr lang="tr-TR" dirty="0" smtClean="0"/>
              <a:t>T tipi devrelerdir.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                  T tipi                                  </a:t>
            </a:r>
            <a:r>
              <a:rPr lang="az-Cyrl-AZ" dirty="0" smtClean="0"/>
              <a:t>П</a:t>
            </a:r>
            <a:r>
              <a:rPr lang="tr-TR" dirty="0" smtClean="0"/>
              <a:t> tipi</a:t>
            </a:r>
          </a:p>
          <a:p>
            <a:pPr marL="114300" indent="0">
              <a:buNone/>
            </a:pPr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787" y="2945507"/>
            <a:ext cx="2956535" cy="199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203" y="2935983"/>
            <a:ext cx="2288125" cy="200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5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85978"/>
            <a:ext cx="6844803" cy="569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4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Fİltre</a:t>
            </a:r>
            <a:r>
              <a:rPr lang="tr-TR" b="1" dirty="0" smtClean="0"/>
              <a:t> </a:t>
            </a:r>
            <a:r>
              <a:rPr lang="tr-TR" b="1" dirty="0" err="1" smtClean="0"/>
              <a:t>YaklaşIm</a:t>
            </a:r>
            <a:r>
              <a:rPr lang="tr-TR" b="1" dirty="0" smtClean="0"/>
              <a:t> </a:t>
            </a:r>
            <a:r>
              <a:rPr lang="tr-TR" b="1" dirty="0" err="1" smtClean="0"/>
              <a:t>MethodlarI</a:t>
            </a:r>
            <a:r>
              <a:rPr lang="tr-TR" b="1" dirty="0" smtClean="0"/>
              <a:t> 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29600" cy="470073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tr-TR" b="1" dirty="0" smtClean="0"/>
                  <a:t>Butterworth filtresi </a:t>
                </a:r>
              </a:p>
              <a:p>
                <a:endParaRPr lang="tr-TR" dirty="0" smtClean="0"/>
              </a:p>
              <a:p>
                <a:r>
                  <a:rPr lang="tr-TR" dirty="0" err="1" smtClean="0"/>
                  <a:t>Butterworth</a:t>
                </a:r>
                <a:r>
                  <a:rPr lang="tr-TR" dirty="0" smtClean="0"/>
                  <a:t> filtrenin zayıflatması: </a:t>
                </a:r>
              </a:p>
              <a:p>
                <a:endParaRPr lang="tr-TR" dirty="0" smtClean="0"/>
              </a:p>
              <a:p>
                <a:endParaRPr lang="tr-TR" dirty="0" smtClean="0"/>
              </a:p>
              <a:p>
                <a:endParaRPr lang="tr-TR" dirty="0" smtClean="0"/>
              </a:p>
              <a:p>
                <a:endParaRPr lang="tr-TR" dirty="0" smtClean="0"/>
              </a:p>
              <a:p>
                <a:r>
                  <a:rPr lang="tr-TR" dirty="0" smtClean="0"/>
                  <a:t>W= istenen zayıflama değerinin gerçekleştiği frekans, </a:t>
                </a:r>
              </a:p>
              <a:p>
                <a:endParaRPr lang="tr-T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tr-TR" dirty="0" smtClean="0"/>
                  <a:t>kesim frekansı,</a:t>
                </a:r>
              </a:p>
              <a:p>
                <a:endParaRPr lang="tr-TR" dirty="0" smtClean="0"/>
              </a:p>
              <a:p>
                <a:r>
                  <a:rPr lang="tr-TR" dirty="0" smtClean="0"/>
                  <a:t> n filtrenin derecesidir ya da toplam L ve C sayısıdır.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4700736"/>
              </a:xfrm>
              <a:blipFill rotWithShape="1">
                <a:blip r:embed="rId2"/>
                <a:stretch>
                  <a:fillRect t="-142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68960"/>
            <a:ext cx="334031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9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KLASİK BİR BUTTERWORTH FİLTRE CEVABI:</a:t>
            </a:r>
          </a:p>
          <a:p>
            <a:endParaRPr lang="tr-TR" dirty="0"/>
          </a:p>
        </p:txBody>
      </p:sp>
      <p:sp>
        <p:nvSpPr>
          <p:cNvPr id="4" name="Başlık 1"/>
          <p:cNvSpPr txBox="1">
            <a:spLocks/>
          </p:cNvSpPr>
          <p:nvPr/>
        </p:nvSpPr>
        <p:spPr>
          <a:xfrm>
            <a:off x="467544" y="404664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/>
              <a:t>Fİltre</a:t>
            </a:r>
            <a:r>
              <a:rPr lang="tr-TR" b="1" dirty="0" smtClean="0"/>
              <a:t> </a:t>
            </a:r>
            <a:r>
              <a:rPr lang="tr-TR" b="1" dirty="0" err="1" smtClean="0"/>
              <a:t>YaklaşIm</a:t>
            </a:r>
            <a:r>
              <a:rPr lang="tr-TR" b="1" dirty="0" smtClean="0"/>
              <a:t> </a:t>
            </a:r>
            <a:r>
              <a:rPr lang="tr-TR" b="1" dirty="0" err="1" smtClean="0"/>
              <a:t>MethodlarI</a:t>
            </a:r>
            <a:r>
              <a:rPr lang="tr-TR" b="1" dirty="0" smtClean="0"/>
              <a:t> </a:t>
            </a:r>
            <a:endParaRPr lang="tr-T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8165707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5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FarklI</a:t>
            </a:r>
            <a:r>
              <a:rPr lang="tr-TR" sz="2400" dirty="0" smtClean="0"/>
              <a:t> </a:t>
            </a:r>
            <a:r>
              <a:rPr lang="tr-TR" sz="2400" dirty="0" err="1" smtClean="0"/>
              <a:t>derecelerdekİ</a:t>
            </a:r>
            <a:r>
              <a:rPr lang="tr-TR" sz="2400" dirty="0" smtClean="0"/>
              <a:t> </a:t>
            </a:r>
            <a:r>
              <a:rPr lang="tr-TR" sz="2400" dirty="0" err="1"/>
              <a:t>Butterworth</a:t>
            </a:r>
            <a:r>
              <a:rPr lang="tr-TR" sz="2400" dirty="0"/>
              <a:t> </a:t>
            </a:r>
            <a:r>
              <a:rPr lang="tr-TR" sz="2400" dirty="0" err="1" smtClean="0"/>
              <a:t>fİltrelerde</a:t>
            </a:r>
            <a:r>
              <a:rPr lang="tr-TR" sz="2400" dirty="0" smtClean="0"/>
              <a:t> </a:t>
            </a:r>
            <a:r>
              <a:rPr lang="tr-TR" sz="2400" dirty="0"/>
              <a:t>sönümlenme </a:t>
            </a:r>
            <a:r>
              <a:rPr lang="tr-TR" sz="2400" dirty="0" err="1" smtClean="0"/>
              <a:t>eğİmlerİ</a:t>
            </a:r>
            <a:r>
              <a:rPr lang="tr-TR" sz="2400" dirty="0" smtClean="0"/>
              <a:t> </a:t>
            </a:r>
            <a:endParaRPr lang="tr-TR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63" y="1700808"/>
            <a:ext cx="7174045" cy="488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0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Chebyshev</a:t>
            </a:r>
            <a:r>
              <a:rPr lang="tr-TR" dirty="0"/>
              <a:t> </a:t>
            </a:r>
            <a:r>
              <a:rPr lang="tr-TR" b="1" dirty="0" err="1" smtClean="0"/>
              <a:t>fİltreler</a:t>
            </a:r>
            <a:endParaRPr lang="tr-T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99648" cy="4556720"/>
              </a:xfrm>
            </p:spPr>
            <p:txBody>
              <a:bodyPr>
                <a:normAutofit/>
              </a:bodyPr>
              <a:lstStyle/>
              <a:p>
                <a:r>
                  <a:rPr lang="tr-TR" sz="2800" dirty="0" smtClean="0"/>
                  <a:t> Yüksek Q değerli filtrelerdir.</a:t>
                </a:r>
              </a:p>
              <a:p>
                <a:r>
                  <a:rPr lang="tr-TR" sz="2800" dirty="0" err="1"/>
                  <a:t>Chebyshev</a:t>
                </a:r>
                <a:r>
                  <a:rPr lang="tr-TR" sz="2800" dirty="0"/>
                  <a:t>  </a:t>
                </a:r>
                <a:r>
                  <a:rPr lang="tr-TR" sz="2800" dirty="0" smtClean="0"/>
                  <a:t>filtrenin zayıflatması:</a:t>
                </a:r>
              </a:p>
              <a:p>
                <a:pPr algn="ctr"/>
                <a:r>
                  <a:rPr lang="tr-TR" sz="2800" dirty="0" smtClean="0"/>
                  <a:t>A (</a:t>
                </a:r>
                <a:r>
                  <a:rPr lang="tr-TR" sz="2800" dirty="0" err="1" smtClean="0"/>
                  <a:t>db</a:t>
                </a:r>
                <a:r>
                  <a:rPr lang="tr-TR" sz="2800" dirty="0" smtClean="0"/>
                  <a:t>)=10log[1+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tr-TR" sz="2800" i="1" smtClean="0">
                            <a:latin typeface="Cambria Math"/>
                            <a:ea typeface="Cambria Math"/>
                          </a:rPr>
                          <m:t>∈</m:t>
                        </m:r>
                      </m:e>
                      <m:sup>
                        <m:r>
                          <a:rPr lang="tr-TR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tr-TR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tr-TR" sz="2800" b="0" i="1" smtClean="0">
                            <a:latin typeface="Cambria Math"/>
                          </a:rPr>
                          <m:t>𝐶𝑛</m:t>
                        </m:r>
                      </m:e>
                      <m:sup>
                        <m:r>
                          <a:rPr lang="tr-TR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tr-TR" sz="28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tr-TR" sz="2800" i="1">
                                    <a:latin typeface="Cambria Math"/>
                                  </a:rPr>
                                  <m:t>𝑊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tr-TR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800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tr-TR" sz="2800" i="1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tr-TR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tr-TR" sz="2800" dirty="0" smtClean="0"/>
                  <a:t>]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r-TR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sz="2800" i="1">
                            <a:latin typeface="Cambria Math"/>
                          </a:rPr>
                          <m:t>𝐶𝑛</m:t>
                        </m:r>
                      </m:e>
                      <m:sup>
                        <m:r>
                          <a:rPr lang="tr-TR" sz="2800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tr-TR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tr-TR" sz="2800" i="1">
                                    <a:latin typeface="Cambria Math"/>
                                  </a:rPr>
                                  <m:t>𝑊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tr-TR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800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tr-TR" sz="2800" i="1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tr-TR" sz="28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tr-TR" sz="2800" dirty="0" smtClean="0"/>
                  <a:t>= n. </a:t>
                </a:r>
                <a:r>
                  <a:rPr lang="tr-TR" sz="2800" dirty="0"/>
                  <a:t>Dereceden </a:t>
                </a:r>
                <a:r>
                  <a:rPr lang="tr-TR" sz="2800" dirty="0" err="1" smtClean="0"/>
                  <a:t>Chebyshev</a:t>
                </a:r>
                <a:r>
                  <a:rPr lang="tr-TR" sz="2800" dirty="0" smtClean="0"/>
                  <a:t> </a:t>
                </a:r>
                <a:r>
                  <a:rPr lang="tr-TR" sz="2800" dirty="0" err="1" smtClean="0"/>
                  <a:t>polinomu</a:t>
                </a:r>
                <a:endParaRPr lang="tr-TR" sz="2800" dirty="0" smtClean="0"/>
              </a:p>
              <a:p>
                <a14:m>
                  <m:oMath xmlns:m="http://schemas.openxmlformats.org/officeDocument/2006/math">
                    <m:r>
                      <a:rPr lang="tr-TR" sz="28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tr-TR" sz="2800" b="0" i="0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tr-TR" sz="2800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tr-TR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tr-TR" sz="2800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tr-TR" sz="2800" b="0" i="1" smtClean="0">
                                <a:latin typeface="Cambria Math"/>
                                <a:ea typeface="Cambria Math"/>
                              </a:rPr>
                              <m:t>𝑅𝑖𝑝𝑝𝑙𝑒</m:t>
                            </m:r>
                            <m:r>
                              <a:rPr lang="tr-TR" sz="28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tr-TR" sz="2800" b="0" i="1" smtClean="0">
                                <a:latin typeface="Cambria Math"/>
                                <a:ea typeface="Cambria Math"/>
                              </a:rPr>
                              <m:t>𝑑𝑏</m:t>
                            </m:r>
                            <m:r>
                              <a:rPr lang="tr-TR" sz="2800" b="0" i="1" smtClean="0">
                                <a:latin typeface="Cambria Math"/>
                                <a:ea typeface="Cambria Math"/>
                              </a:rPr>
                              <m:t>)/10</m:t>
                            </m:r>
                          </m:sup>
                        </m:sSup>
                        <m:r>
                          <a:rPr lang="tr-TR" sz="28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rad>
                  </m:oMath>
                </a14:m>
                <a:r>
                  <a:rPr lang="tr-TR" sz="2800" dirty="0" smtClean="0"/>
                  <a:t> </a:t>
                </a:r>
                <a:endParaRPr lang="tr-TR" sz="2800" dirty="0"/>
              </a:p>
              <a:p>
                <a:pPr marL="114300" indent="0">
                  <a:buNone/>
                </a:pPr>
                <a:endParaRPr lang="tr-TR" dirty="0" smtClean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99648" cy="4556720"/>
              </a:xfrm>
              <a:blipFill rotWithShape="1">
                <a:blip r:embed="rId2"/>
                <a:stretch>
                  <a:fillRect t="-133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49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60648"/>
            <a:ext cx="7581528" cy="366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İçerik Yer Tutucusu 2"/>
          <p:cNvSpPr txBox="1">
            <a:spLocks/>
          </p:cNvSpPr>
          <p:nvPr/>
        </p:nvSpPr>
        <p:spPr>
          <a:xfrm>
            <a:off x="539552" y="4005064"/>
            <a:ext cx="8229600" cy="259750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 smtClean="0"/>
              <a:t>Şekilde eğriler n=3 derecesindeki </a:t>
            </a:r>
            <a:r>
              <a:rPr lang="tr-TR" sz="2800" dirty="0" err="1"/>
              <a:t>Butterworth</a:t>
            </a:r>
            <a:r>
              <a:rPr lang="tr-TR" sz="2800" dirty="0"/>
              <a:t> ve </a:t>
            </a:r>
            <a:r>
              <a:rPr lang="tr-TR" sz="2800" dirty="0" err="1"/>
              <a:t>Chebyshev</a:t>
            </a:r>
            <a:r>
              <a:rPr lang="tr-TR" sz="2800" dirty="0"/>
              <a:t> </a:t>
            </a:r>
            <a:r>
              <a:rPr lang="tr-TR" sz="2800" dirty="0" smtClean="0"/>
              <a:t>filtreleri için karşılaştırmadır. </a:t>
            </a:r>
          </a:p>
          <a:p>
            <a:endParaRPr lang="tr-TR" sz="2800" dirty="0" smtClean="0"/>
          </a:p>
          <a:p>
            <a:r>
              <a:rPr lang="tr-TR" sz="2800" dirty="0" err="1" smtClean="0"/>
              <a:t>Chebyshev</a:t>
            </a:r>
            <a:r>
              <a:rPr lang="tr-TR" sz="2800" dirty="0" smtClean="0"/>
              <a:t> filtresi geçiş bandında 3 </a:t>
            </a:r>
            <a:r>
              <a:rPr lang="tr-TR" sz="2800" dirty="0" err="1" smtClean="0"/>
              <a:t>dB’lik</a:t>
            </a:r>
            <a:r>
              <a:rPr lang="tr-TR" sz="2800" dirty="0" smtClean="0"/>
              <a:t> dalgalanma yapar. </a:t>
            </a:r>
          </a:p>
          <a:p>
            <a:pPr marL="114300" indent="0">
              <a:buFont typeface="Arial" pitchFamily="34" charset="0"/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5485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Bessel</a:t>
            </a:r>
            <a:r>
              <a:rPr lang="tr-TR" dirty="0" smtClean="0"/>
              <a:t> </a:t>
            </a:r>
            <a:r>
              <a:rPr lang="tr-TR" dirty="0" err="1" smtClean="0"/>
              <a:t>fİltresİ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Diğer filtrelere göre zayıflatması, geçirme bandında çok fazladır.</a:t>
                </a:r>
              </a:p>
              <a:p>
                <a:endParaRPr lang="tr-TR" dirty="0"/>
              </a:p>
              <a:p>
                <a:r>
                  <a:rPr lang="tr-TR" dirty="0" smtClean="0"/>
                  <a:t>Düzgün gecikme ve lineer faz cevabı karakteristiği verir.</a:t>
                </a:r>
              </a:p>
              <a:p>
                <a:r>
                  <a:rPr lang="tr-TR" dirty="0" smtClean="0"/>
                  <a:t>Filtrenin zayıflatması:</a:t>
                </a:r>
                <a:endParaRPr lang="tr-TR" dirty="0"/>
              </a:p>
              <a:p>
                <a:pPr algn="ctr"/>
                <a:r>
                  <a:rPr lang="tr-TR" dirty="0" smtClean="0"/>
                  <a:t>A (</a:t>
                </a:r>
                <a:r>
                  <a:rPr lang="tr-TR" dirty="0" err="1"/>
                  <a:t>db</a:t>
                </a:r>
                <a:r>
                  <a:rPr lang="tr-TR" dirty="0"/>
                  <a:t>)=10log[</a:t>
                </a:r>
                <a:r>
                  <a:rPr lang="tr-TR" dirty="0" smtClean="0"/>
                  <a:t>3.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tr-TR" i="1">
                                    <a:latin typeface="Cambria Math"/>
                                  </a:rPr>
                                  <m:t>𝑊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tr-T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tr-T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dirty="0"/>
                  <a:t>]</a:t>
                </a: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16" r="-29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32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İçerİk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FİLTRELER</a:t>
            </a:r>
          </a:p>
          <a:p>
            <a:endParaRPr lang="tr-TR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FİLTRE ÇEŞİTLERİ</a:t>
            </a:r>
          </a:p>
          <a:p>
            <a:endParaRPr lang="tr-TR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 FİLTRE YAKLAŞIM </a:t>
            </a:r>
            <a:r>
              <a:rPr lang="tr-TR" b="1" dirty="0">
                <a:latin typeface="Times New Roman" pitchFamily="18" charset="0"/>
                <a:cs typeface="Times New Roman" pitchFamily="18" charset="0"/>
              </a:rPr>
              <a:t>METHODLARI 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TASARIM AŞAMASI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tr-TR" sz="3000" dirty="0" smtClean="0"/>
                  <a:t>Tasarlanmak istenen filtrenin derecesi belirlenirken kesim frekansı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3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sz="30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tr-TR" sz="30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tr-TR" sz="3000" dirty="0" smtClean="0"/>
                  <a:t>) </a:t>
                </a:r>
                <a:r>
                  <a:rPr lang="tr-TR" sz="3000" dirty="0"/>
                  <a:t>ve belirtilen frekansta </a:t>
                </a:r>
                <a:r>
                  <a:rPr lang="tr-TR" sz="3000" dirty="0" smtClean="0"/>
                  <a:t>(f) </a:t>
                </a:r>
                <a:r>
                  <a:rPr lang="tr-TR" sz="3000" dirty="0"/>
                  <a:t>ne kadar sönüm olması gerektiği kriterleri dikkate alınır. </a:t>
                </a:r>
                <a:endParaRPr lang="tr-TR" sz="3000" dirty="0" smtClean="0"/>
              </a:p>
              <a:p>
                <a:pPr marL="114300" indent="0">
                  <a:buNone/>
                </a:pPr>
                <a:endParaRPr lang="tr-TR" sz="3000" dirty="0" smtClean="0"/>
              </a:p>
              <a:p>
                <a:r>
                  <a:rPr lang="tr-TR" sz="3000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tr-TR" sz="3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tr-TR" sz="3000" b="0" i="1" smtClean="0">
                            <a:latin typeface="Cambria Math"/>
                          </a:rPr>
                          <m:t>𝑓</m:t>
                        </m:r>
                        <m:r>
                          <a:rPr lang="tr-TR" sz="3000" b="0" i="1" smtClean="0">
                            <a:latin typeface="Cambria Math"/>
                          </a:rPr>
                          <m:t>/</m:t>
                        </m:r>
                      </m:e>
                    </m:d>
                    <m:sSub>
                      <m:sSubPr>
                        <m:ctrlPr>
                          <a:rPr lang="tr-TR" sz="3000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3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tr-TR" sz="30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tr-TR" sz="3000" dirty="0" smtClean="0"/>
                  <a:t>|-1) değeri </a:t>
                </a:r>
                <a:r>
                  <a:rPr lang="tr-TR" sz="3000" dirty="0"/>
                  <a:t>hesaplanarak ilgili grafiklerden istenen sönümle kesiştiği nokta belirlenir. Bu noktaya en yakın olan eğri filtrenin derecesini belirler. 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" t="-1813" r="-2741" b="-460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8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81" y="116632"/>
            <a:ext cx="322897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6632"/>
            <a:ext cx="360040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5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514" y="351003"/>
            <a:ext cx="61341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27" y="3389478"/>
            <a:ext cx="35528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51" y="4077072"/>
            <a:ext cx="492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0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600" y="503443"/>
            <a:ext cx="5276799" cy="371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59" y="4844706"/>
            <a:ext cx="62579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Başlık 1"/>
          <p:cNvSpPr txBox="1">
            <a:spLocks/>
          </p:cNvSpPr>
          <p:nvPr/>
        </p:nvSpPr>
        <p:spPr>
          <a:xfrm>
            <a:off x="0" y="116632"/>
            <a:ext cx="9144000" cy="83671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b="1" dirty="0" err="1" smtClean="0">
                <a:solidFill>
                  <a:schemeClr val="accent1"/>
                </a:solidFill>
              </a:rPr>
              <a:t>Butterworth</a:t>
            </a:r>
            <a:r>
              <a:rPr lang="tr-TR" sz="2000" b="1" dirty="0" smtClean="0">
                <a:solidFill>
                  <a:schemeClr val="accent1"/>
                </a:solidFill>
              </a:rPr>
              <a:t> </a:t>
            </a:r>
            <a:r>
              <a:rPr lang="tr-TR" sz="2000" b="1" dirty="0" err="1" smtClean="0">
                <a:solidFill>
                  <a:schemeClr val="accent1"/>
                </a:solidFill>
              </a:rPr>
              <a:t>fİltre</a:t>
            </a:r>
            <a:r>
              <a:rPr lang="tr-TR" sz="2000" b="1" dirty="0" smtClean="0">
                <a:solidFill>
                  <a:schemeClr val="accent1"/>
                </a:solidFill>
              </a:rPr>
              <a:t> </a:t>
            </a:r>
            <a:r>
              <a:rPr lang="tr-TR" sz="2000" b="1" dirty="0" err="1" smtClean="0">
                <a:solidFill>
                  <a:schemeClr val="accent1"/>
                </a:solidFill>
              </a:rPr>
              <a:t>tasarImI</a:t>
            </a:r>
            <a:r>
              <a:rPr lang="tr-TR" sz="2000" b="1" dirty="0" smtClean="0">
                <a:solidFill>
                  <a:schemeClr val="accent1"/>
                </a:solidFill>
              </a:rPr>
              <a:t> </a:t>
            </a:r>
            <a:endParaRPr lang="tr-TR" sz="2000" b="1" dirty="0">
              <a:solidFill>
                <a:schemeClr val="accent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095401" y="4324335"/>
            <a:ext cx="7221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/>
              <a:t>Şekil: Giriş bandı maksimum </a:t>
            </a:r>
            <a:r>
              <a:rPr lang="tr-TR" sz="1200" b="1" dirty="0" err="1"/>
              <a:t>düzlüklü</a:t>
            </a:r>
            <a:r>
              <a:rPr lang="tr-TR" sz="1200" b="1" dirty="0"/>
              <a:t> bir filtre modeli için sönüm-</a:t>
            </a:r>
            <a:r>
              <a:rPr lang="tr-TR" sz="1200" b="1" dirty="0" err="1"/>
              <a:t>normalize</a:t>
            </a:r>
            <a:r>
              <a:rPr lang="tr-TR" sz="1200" b="1" dirty="0"/>
              <a:t> frekans grafiği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192386" y="4586644"/>
            <a:ext cx="65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/>
              <a:t>Geçiş bandı maksimum </a:t>
            </a:r>
            <a:r>
              <a:rPr lang="tr-TR" sz="1200" b="1" dirty="0" err="1"/>
              <a:t>düzlüklü</a:t>
            </a:r>
            <a:r>
              <a:rPr lang="tr-TR" sz="1200" b="1" dirty="0"/>
              <a:t> alt geçiren filtre örnek modeli için eleman değerleri</a:t>
            </a:r>
          </a:p>
        </p:txBody>
      </p:sp>
    </p:spTree>
    <p:extLst>
      <p:ext uri="{BB962C8B-B14F-4D97-AF65-F5344CB8AC3E}">
        <p14:creationId xmlns:p14="http://schemas.microsoft.com/office/powerpoint/2010/main" val="5176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62006"/>
            <a:ext cx="7051684" cy="424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63" y="5445328"/>
            <a:ext cx="7340214" cy="75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1259632" y="421794"/>
            <a:ext cx="72426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500" b="1" cap="all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Chebyshev</a:t>
            </a:r>
            <a:r>
              <a:rPr lang="tr-TR" sz="3500" b="1" cap="all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500" b="1" cap="all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fİltre</a:t>
            </a:r>
            <a:r>
              <a:rPr lang="tr-TR" sz="3500" b="1" cap="all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TASARIMI</a:t>
            </a:r>
            <a:endParaRPr lang="tr-TR" sz="3500" b="1" cap="all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30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8" y="838807"/>
            <a:ext cx="7294020" cy="433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32" y="5295390"/>
            <a:ext cx="7639088" cy="76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9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381" y="692696"/>
            <a:ext cx="65246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05" y="3898800"/>
            <a:ext cx="62674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0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21" y="1012623"/>
            <a:ext cx="3744416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61" y="1012623"/>
            <a:ext cx="3984787" cy="258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526" y="4144793"/>
            <a:ext cx="3168352" cy="61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0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sz="1800" dirty="0" smtClean="0"/>
              <a:t>İSTANBUL </a:t>
            </a:r>
            <a:r>
              <a:rPr lang="tr-TR" sz="1800" dirty="0"/>
              <a:t>TEKNİK ÜNİVERSİTESİ </a:t>
            </a:r>
            <a:r>
              <a:rPr lang="tr-TR" sz="1800" dirty="0" smtClean="0"/>
              <a:t>ELEKTRİK-ELEKTRONİK </a:t>
            </a:r>
            <a:r>
              <a:rPr lang="tr-TR" sz="1800" dirty="0"/>
              <a:t>FAKÜLTESİ </a:t>
            </a:r>
            <a:r>
              <a:rPr lang="tr-TR" sz="1800" dirty="0" smtClean="0"/>
              <a:t>- RF </a:t>
            </a:r>
            <a:r>
              <a:rPr lang="tr-TR" sz="1800" dirty="0"/>
              <a:t>FİLTRE TASARIMLARI </a:t>
            </a:r>
            <a:r>
              <a:rPr lang="tr-TR" sz="1800" dirty="0" smtClean="0"/>
              <a:t>VE GERÇEKLENMESİ -</a:t>
            </a:r>
            <a:r>
              <a:rPr lang="tr-TR" sz="1800" i="1" dirty="0" smtClean="0"/>
              <a:t>BİTİRME </a:t>
            </a:r>
            <a:r>
              <a:rPr lang="tr-TR" sz="1800" i="1" dirty="0"/>
              <a:t>ÖDEVİ </a:t>
            </a:r>
            <a:r>
              <a:rPr lang="tr-TR" sz="1800" i="1" dirty="0" smtClean="0"/>
              <a:t>-RAMİZ </a:t>
            </a:r>
            <a:r>
              <a:rPr lang="tr-TR" sz="1800" i="1" dirty="0"/>
              <a:t>ERDEM AYKAÇ </a:t>
            </a:r>
            <a:endParaRPr lang="tr-TR" sz="1800" i="1" dirty="0" smtClean="0"/>
          </a:p>
          <a:p>
            <a:endParaRPr lang="tr-TR" sz="1800" i="1" dirty="0" smtClean="0"/>
          </a:p>
          <a:p>
            <a:r>
              <a:rPr lang="tr-TR" sz="1800" dirty="0" smtClean="0"/>
              <a:t>MEHMET FATİH ÇAĞLAR – YÜKSEK FREKANS TEKNİĞİ DERS NOTLARI</a:t>
            </a:r>
          </a:p>
          <a:p>
            <a:endParaRPr lang="tr-TR" sz="1800" dirty="0" smtClean="0"/>
          </a:p>
          <a:p>
            <a:r>
              <a:rPr lang="tr-TR" sz="1800" dirty="0" smtClean="0"/>
              <a:t>RF DESİGN BOOK- CRİS BOWİC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7400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FİLTRELER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Filtreler belirli frekanslarda çalışan </a:t>
            </a:r>
            <a:r>
              <a:rPr lang="tr-TR" sz="2000" dirty="0" smtClean="0"/>
              <a:t>ya da </a:t>
            </a:r>
            <a:r>
              <a:rPr lang="tr-TR" sz="2000" dirty="0"/>
              <a:t>belirli frekansları engelleyen, amaca göre belirli bant genişlikleri bulunan yapılardır. </a:t>
            </a:r>
            <a:endParaRPr lang="tr-T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90850"/>
            <a:ext cx="542005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Fİltre</a:t>
            </a:r>
            <a:r>
              <a:rPr lang="tr-TR" b="1" dirty="0" smtClean="0"/>
              <a:t> </a:t>
            </a:r>
            <a:r>
              <a:rPr lang="tr-TR" b="1" dirty="0" smtClean="0"/>
              <a:t> </a:t>
            </a:r>
            <a:r>
              <a:rPr lang="tr-TR" b="1" dirty="0" err="1" smtClean="0"/>
              <a:t>Çeşİtlerİ</a:t>
            </a:r>
            <a:r>
              <a:rPr lang="tr-TR" b="1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tr-TR" b="1" dirty="0"/>
              <a:t>Filtre çeşitlerini dört genel başlıkta toplayabiliriz. </a:t>
            </a:r>
            <a:endParaRPr lang="tr-TR" b="1" dirty="0" smtClean="0"/>
          </a:p>
          <a:p>
            <a:endParaRPr lang="tr-TR" dirty="0" smtClean="0"/>
          </a:p>
          <a:p>
            <a:pPr algn="just"/>
            <a:r>
              <a:rPr lang="tr-TR" dirty="0" smtClean="0"/>
              <a:t>Alçak </a:t>
            </a:r>
            <a:r>
              <a:rPr lang="tr-TR" dirty="0"/>
              <a:t>geçiren filtreler, </a:t>
            </a:r>
            <a:endParaRPr lang="tr-TR" dirty="0" smtClean="0"/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Yüksek  </a:t>
            </a:r>
            <a:r>
              <a:rPr lang="tr-TR" dirty="0"/>
              <a:t>geçiren filtreler, </a:t>
            </a:r>
            <a:endParaRPr lang="tr-TR" dirty="0" smtClean="0"/>
          </a:p>
          <a:p>
            <a:pPr algn="just"/>
            <a:endParaRPr lang="tr-TR" dirty="0" smtClean="0"/>
          </a:p>
          <a:p>
            <a:pPr algn="just"/>
            <a:r>
              <a:rPr lang="tr-TR" dirty="0" err="1" smtClean="0"/>
              <a:t>Band</a:t>
            </a:r>
            <a:r>
              <a:rPr lang="tr-TR" dirty="0" smtClean="0"/>
              <a:t> </a:t>
            </a:r>
            <a:r>
              <a:rPr lang="tr-TR" dirty="0"/>
              <a:t>geçiren filtreler, </a:t>
            </a:r>
            <a:endParaRPr lang="tr-TR" dirty="0" smtClean="0"/>
          </a:p>
          <a:p>
            <a:pPr algn="just"/>
            <a:endParaRPr lang="tr-TR" dirty="0" smtClean="0"/>
          </a:p>
          <a:p>
            <a:pPr algn="just"/>
            <a:r>
              <a:rPr lang="tr-TR" dirty="0" err="1" smtClean="0"/>
              <a:t>Band</a:t>
            </a:r>
            <a:r>
              <a:rPr lang="tr-TR" dirty="0" smtClean="0"/>
              <a:t> durduran </a:t>
            </a:r>
            <a:r>
              <a:rPr lang="tr-TR" dirty="0"/>
              <a:t>filtrelerdir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9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AlÇAK</a:t>
            </a:r>
            <a:r>
              <a:rPr lang="tr-TR" b="1" dirty="0" smtClean="0"/>
              <a:t> </a:t>
            </a:r>
            <a:r>
              <a:rPr lang="tr-TR" b="1" dirty="0" smtClean="0"/>
              <a:t> </a:t>
            </a:r>
            <a:r>
              <a:rPr lang="tr-TR" b="1" dirty="0" err="1" smtClean="0"/>
              <a:t>Geçİren</a:t>
            </a:r>
            <a:r>
              <a:rPr lang="tr-TR" b="1" dirty="0" smtClean="0"/>
              <a:t>  </a:t>
            </a:r>
            <a:r>
              <a:rPr lang="tr-TR" b="1" dirty="0" err="1" smtClean="0"/>
              <a:t>Fİltreler</a:t>
            </a:r>
            <a:r>
              <a:rPr lang="tr-TR" b="1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3200" dirty="0" smtClean="0"/>
              <a:t>Belirtilen </a:t>
            </a:r>
            <a:r>
              <a:rPr lang="tr-TR" sz="3200" dirty="0"/>
              <a:t>kesim frekansından düşük olan frekansları geçiren, kesim frekansından yüksek olan frekansları </a:t>
            </a:r>
            <a:r>
              <a:rPr lang="tr-TR" sz="3200" dirty="0" smtClean="0"/>
              <a:t>da </a:t>
            </a:r>
            <a:r>
              <a:rPr lang="tr-TR" sz="3200" dirty="0" smtClean="0"/>
              <a:t>zayıflatarak </a:t>
            </a:r>
            <a:r>
              <a:rPr lang="tr-TR" sz="3200" dirty="0"/>
              <a:t>iletimine engel olan filtrelerdir</a:t>
            </a:r>
            <a:r>
              <a:rPr lang="tr-TR" sz="3200" dirty="0" smtClean="0"/>
              <a:t>.</a:t>
            </a:r>
          </a:p>
          <a:p>
            <a:pPr marL="114300" indent="0">
              <a:buNone/>
            </a:pPr>
            <a:endParaRPr lang="tr-TR" sz="3200" dirty="0" smtClean="0"/>
          </a:p>
          <a:p>
            <a:r>
              <a:rPr lang="tr-TR" sz="3200" dirty="0" smtClean="0"/>
              <a:t>İdeal </a:t>
            </a:r>
            <a:r>
              <a:rPr lang="tr-TR" sz="3200" dirty="0"/>
              <a:t>bir </a:t>
            </a:r>
            <a:r>
              <a:rPr lang="tr-TR" sz="3200" dirty="0" smtClean="0"/>
              <a:t>alçak </a:t>
            </a:r>
            <a:r>
              <a:rPr lang="tr-TR" sz="3200" dirty="0"/>
              <a:t>geçiren filtre </a:t>
            </a:r>
            <a:r>
              <a:rPr lang="tr-TR" sz="3200" dirty="0" smtClean="0"/>
              <a:t>frekans </a:t>
            </a:r>
            <a:r>
              <a:rPr lang="tr-TR" sz="3200" dirty="0"/>
              <a:t>cevabı dikdörtgen şeklinde olmalıdır. </a:t>
            </a:r>
            <a:endParaRPr lang="tr-TR" sz="3200" dirty="0" smtClean="0"/>
          </a:p>
        </p:txBody>
      </p:sp>
    </p:spTree>
    <p:extLst>
      <p:ext uri="{BB962C8B-B14F-4D97-AF65-F5344CB8AC3E}">
        <p14:creationId xmlns:p14="http://schemas.microsoft.com/office/powerpoint/2010/main" val="17511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72" y="908720"/>
            <a:ext cx="7078862" cy="543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69" y="1771764"/>
            <a:ext cx="8690911" cy="23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947885" y="4325034"/>
            <a:ext cx="7677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/>
              <a:t>Şekil </a:t>
            </a:r>
            <a:r>
              <a:rPr lang="tr-TR" sz="2000" b="1" dirty="0" smtClean="0"/>
              <a:t>1: </a:t>
            </a:r>
            <a:r>
              <a:rPr lang="tr-TR" sz="2000" dirty="0">
                <a:solidFill>
                  <a:schemeClr val="tx2"/>
                </a:solidFill>
              </a:rPr>
              <a:t>LC tipi n-parçalı alçak geçiren filtre prototipi</a:t>
            </a:r>
          </a:p>
        </p:txBody>
      </p:sp>
    </p:spTree>
    <p:extLst>
      <p:ext uri="{BB962C8B-B14F-4D97-AF65-F5344CB8AC3E}">
        <p14:creationId xmlns:p14="http://schemas.microsoft.com/office/powerpoint/2010/main" val="408257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YÜKSEK </a:t>
            </a:r>
            <a:r>
              <a:rPr lang="tr-TR" b="1" dirty="0" err="1" smtClean="0"/>
              <a:t>Geçİren</a:t>
            </a:r>
            <a:r>
              <a:rPr lang="tr-TR" b="1" dirty="0" smtClean="0"/>
              <a:t> </a:t>
            </a:r>
            <a:r>
              <a:rPr lang="tr-TR" b="1" dirty="0" err="1" smtClean="0"/>
              <a:t>Fİltreler</a:t>
            </a:r>
            <a:r>
              <a:rPr lang="tr-TR" b="1" dirty="0" smtClean="0"/>
              <a:t> 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Seri </a:t>
            </a:r>
            <a:r>
              <a:rPr lang="tr-TR" sz="3200" dirty="0"/>
              <a:t>kapasiteler ve paralel </a:t>
            </a:r>
            <a:r>
              <a:rPr lang="tr-TR" sz="3200" dirty="0" smtClean="0"/>
              <a:t>bobinlerin  </a:t>
            </a:r>
            <a:r>
              <a:rPr lang="tr-TR" sz="3200" dirty="0" err="1" smtClean="0"/>
              <a:t>kaskat</a:t>
            </a:r>
            <a:r>
              <a:rPr lang="tr-TR" sz="3200" dirty="0" smtClean="0"/>
              <a:t> </a:t>
            </a:r>
            <a:r>
              <a:rPr lang="tr-TR" sz="3200" dirty="0"/>
              <a:t>dizilimi ile </a:t>
            </a:r>
            <a:r>
              <a:rPr lang="tr-TR" sz="3200" dirty="0" err="1" smtClean="0"/>
              <a:t>gerçeklenirler</a:t>
            </a:r>
            <a:r>
              <a:rPr lang="tr-TR" sz="3200" dirty="0" smtClean="0"/>
              <a:t>.</a:t>
            </a:r>
          </a:p>
          <a:p>
            <a:pPr marL="114300" indent="0">
              <a:buNone/>
            </a:pPr>
            <a:r>
              <a:rPr lang="tr-TR" sz="3200" dirty="0" smtClean="0"/>
              <a:t> </a:t>
            </a:r>
          </a:p>
          <a:p>
            <a:r>
              <a:rPr lang="tr-TR" sz="3200" dirty="0" smtClean="0"/>
              <a:t>Kesim </a:t>
            </a:r>
            <a:r>
              <a:rPr lang="tr-TR" sz="3200" dirty="0"/>
              <a:t>frekansının üstündeki frekansları geçirip altındaki frekansları </a:t>
            </a:r>
            <a:r>
              <a:rPr lang="tr-TR" sz="3200" dirty="0" err="1"/>
              <a:t>sönümlendirerek</a:t>
            </a:r>
            <a:r>
              <a:rPr lang="tr-TR" sz="3200" dirty="0"/>
              <a:t> iletimine engel olan filtrelerdir. </a:t>
            </a:r>
            <a:endParaRPr lang="tr-TR" sz="3200" dirty="0" smtClean="0"/>
          </a:p>
        </p:txBody>
      </p:sp>
    </p:spTree>
    <p:extLst>
      <p:ext uri="{BB962C8B-B14F-4D97-AF65-F5344CB8AC3E}">
        <p14:creationId xmlns:p14="http://schemas.microsoft.com/office/powerpoint/2010/main" val="97400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41" y="422598"/>
            <a:ext cx="846063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755576" y="4941168"/>
            <a:ext cx="75235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tr-TR" sz="2400" b="1" dirty="0">
                <a:solidFill>
                  <a:schemeClr val="tx2"/>
                </a:solidFill>
              </a:rPr>
              <a:t>Şekil 2</a:t>
            </a:r>
            <a:r>
              <a:rPr lang="tr-TR" sz="2400" dirty="0">
                <a:solidFill>
                  <a:schemeClr val="tx2"/>
                </a:solidFill>
              </a:rPr>
              <a:t>’de </a:t>
            </a:r>
            <a:r>
              <a:rPr lang="tr-TR" sz="2400" dirty="0" smtClean="0">
                <a:solidFill>
                  <a:schemeClr val="tx2"/>
                </a:solidFill>
              </a:rPr>
              <a:t>yüksek </a:t>
            </a:r>
            <a:r>
              <a:rPr lang="tr-TR" sz="2400" dirty="0">
                <a:solidFill>
                  <a:schemeClr val="tx2"/>
                </a:solidFill>
              </a:rPr>
              <a:t>geçiren filtre karakteristiği gösterilmiştir. </a:t>
            </a:r>
          </a:p>
        </p:txBody>
      </p:sp>
    </p:spTree>
    <p:extLst>
      <p:ext uri="{BB962C8B-B14F-4D97-AF65-F5344CB8AC3E}">
        <p14:creationId xmlns:p14="http://schemas.microsoft.com/office/powerpoint/2010/main" val="30041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Band</a:t>
            </a:r>
            <a:r>
              <a:rPr lang="tr-TR" dirty="0"/>
              <a:t> </a:t>
            </a:r>
            <a:r>
              <a:rPr lang="tr-TR" dirty="0" err="1" smtClean="0"/>
              <a:t>geçİren</a:t>
            </a:r>
            <a:r>
              <a:rPr lang="tr-TR" dirty="0" smtClean="0"/>
              <a:t> </a:t>
            </a:r>
            <a:r>
              <a:rPr lang="tr-TR" dirty="0" err="1" smtClean="0"/>
              <a:t>fİltreler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4536"/>
          </a:xfrm>
        </p:spPr>
        <p:txBody>
          <a:bodyPr/>
          <a:lstStyle/>
          <a:p>
            <a:r>
              <a:rPr lang="tr-TR" dirty="0" smtClean="0"/>
              <a:t>Band</a:t>
            </a:r>
            <a:r>
              <a:rPr lang="tr-TR" dirty="0"/>
              <a:t> geçiren filtreler istenilen </a:t>
            </a:r>
            <a:r>
              <a:rPr lang="tr-TR" dirty="0" err="1"/>
              <a:t>band</a:t>
            </a:r>
            <a:r>
              <a:rPr lang="tr-TR" dirty="0"/>
              <a:t> aralığındaki frekansları geçirip diğer frekansları engelleyen filtre türüdür.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76587"/>
            <a:ext cx="2200695" cy="205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65784"/>
            <a:ext cx="496789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9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zacı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Eczacı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zacı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177</TotalTime>
  <Words>496</Words>
  <Application>Microsoft Office PowerPoint</Application>
  <PresentationFormat>Ekran Gösterisi (4:3)</PresentationFormat>
  <Paragraphs>97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29" baseType="lpstr">
      <vt:lpstr>Eczacı</vt:lpstr>
      <vt:lpstr>FİLTRE TASARIMI</vt:lpstr>
      <vt:lpstr>İçerİk</vt:lpstr>
      <vt:lpstr>FİLTRELER</vt:lpstr>
      <vt:lpstr>Fİltre  Çeşİtlerİ </vt:lpstr>
      <vt:lpstr>AlÇAK  Geçİren  Fİltreler </vt:lpstr>
      <vt:lpstr>PowerPoint Sunusu</vt:lpstr>
      <vt:lpstr>YÜKSEK Geçİren Fİltreler  </vt:lpstr>
      <vt:lpstr>PowerPoint Sunusu</vt:lpstr>
      <vt:lpstr>Band geçİren fİltreler</vt:lpstr>
      <vt:lpstr>Band durduran fİLTRE</vt:lpstr>
      <vt:lpstr>Fİltre TasarIm MetodlarI </vt:lpstr>
      <vt:lpstr>Basamak tİpİ İkİ kapIlI devre türlerİ</vt:lpstr>
      <vt:lpstr>PowerPoint Sunusu</vt:lpstr>
      <vt:lpstr>Fİltre YaklaşIm MethodlarI </vt:lpstr>
      <vt:lpstr>PowerPoint Sunusu</vt:lpstr>
      <vt:lpstr>FarklI derecelerdekİ Butterworth fİltrelerde sönümlenme eğİmlerİ </vt:lpstr>
      <vt:lpstr>Chebyshev fİltreler</vt:lpstr>
      <vt:lpstr>PowerPoint Sunusu</vt:lpstr>
      <vt:lpstr>Bessel fİltresİ</vt:lpstr>
      <vt:lpstr>TASARIM AŞAMASI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ASUS</dc:creator>
  <cp:lastModifiedBy>ASUS</cp:lastModifiedBy>
  <cp:revision>173</cp:revision>
  <dcterms:created xsi:type="dcterms:W3CDTF">2013-04-23T19:08:11Z</dcterms:created>
  <dcterms:modified xsi:type="dcterms:W3CDTF">2013-05-15T09:29:44Z</dcterms:modified>
</cp:coreProperties>
</file>