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6" r:id="rId3"/>
    <p:sldMasterId id="2147483699" r:id="rId4"/>
    <p:sldMasterId id="2147483712" r:id="rId5"/>
    <p:sldMasterId id="2147483725" r:id="rId6"/>
    <p:sldMasterId id="2147483738" r:id="rId7"/>
  </p:sldMasterIdLst>
  <p:notesMasterIdLst>
    <p:notesMasterId r:id="rId28"/>
  </p:notesMasterIdLst>
  <p:sldIdLst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7" r:id="rId17"/>
    <p:sldId id="269" r:id="rId18"/>
    <p:sldId id="265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4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1F53D-68C3-4B24-BCE6-BD41A3E47B14}" type="datetimeFigureOut">
              <a:rPr lang="tr-TR" smtClean="0"/>
              <a:t>19.02.2013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0199E-C3AC-42D7-8CCA-FC06FBBA5C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750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EDB1-1A73-4CD6-AB5F-9516FA9E017C}" type="slidenum">
              <a:rPr lang="tr-TR" smtClean="0">
                <a:solidFill>
                  <a:prstClr val="black"/>
                </a:solidFill>
              </a:rPr>
              <a:pPr/>
              <a:t>1</a:t>
            </a:fld>
            <a:endParaRPr lang="tr-T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3991F8C-94CB-497B-AA34-9C0B9EE7D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6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257059-C551-410E-934F-AF7E9EA578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59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2D5262-163D-449B-9238-EF053350592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760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B840176-BE80-4E87-A338-5B8F2529FCCA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915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3991F8C-94CB-497B-AA34-9C0B9EE7D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31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9B9A4E-F11B-406C-A991-72328610EE1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27812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AFEF1D-5277-4B86-950D-B7CDFB5D285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494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F6CA65-B8F1-46E4-BCC3-C8A906570E4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99064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6886B1-0063-479D-A91D-5CA58204DEA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274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BE0912-04D3-42AE-B763-CEBA1C1A2F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6040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1894FA-80C7-4C81-A467-CC91866EB33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69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9B9A4E-F11B-406C-A991-72328610EE1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17745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4B639E-218C-461B-BD82-A7BF7165A2A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527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61E80E2-60B0-4994-A138-E605B2DFC9B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908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257059-C551-410E-934F-AF7E9EA578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6846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2D5262-163D-449B-9238-EF053350592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9921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B840176-BE80-4E87-A338-5B8F2529FCCA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4938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3991F8C-94CB-497B-AA34-9C0B9EE7D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602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9B9A4E-F11B-406C-A991-72328610EE1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987225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AFEF1D-5277-4B86-950D-B7CDFB5D285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804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F6CA65-B8F1-46E4-BCC3-C8A906570E4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4441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6886B1-0063-479D-A91D-5CA58204DEA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253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AFEF1D-5277-4B86-950D-B7CDFB5D285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951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BE0912-04D3-42AE-B763-CEBA1C1A2F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05536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1894FA-80C7-4C81-A467-CC91866EB33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4805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4B639E-218C-461B-BD82-A7BF7165A2A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196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61E80E2-60B0-4994-A138-E605B2DFC9B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737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257059-C551-410E-934F-AF7E9EA578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046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2D5262-163D-449B-9238-EF053350592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5632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B840176-BE80-4E87-A338-5B8F2529FCCA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2787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3991F8C-94CB-497B-AA34-9C0B9EE7D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718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9B9A4E-F11B-406C-A991-72328610EE1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681374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AFEF1D-5277-4B86-950D-B7CDFB5D285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134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F6CA65-B8F1-46E4-BCC3-C8A906570E4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38156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F6CA65-B8F1-46E4-BCC3-C8A906570E4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83892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6886B1-0063-479D-A91D-5CA58204DEA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732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BE0912-04D3-42AE-B763-CEBA1C1A2F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46177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1894FA-80C7-4C81-A467-CC91866EB33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026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4B639E-218C-461B-BD82-A7BF7165A2A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091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61E80E2-60B0-4994-A138-E605B2DFC9B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200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257059-C551-410E-934F-AF7E9EA578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698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2D5262-163D-449B-9238-EF053350592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2596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B840176-BE80-4E87-A338-5B8F2529FCCA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53048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3991F8C-94CB-497B-AA34-9C0B9EE7D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7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6886B1-0063-479D-A91D-5CA58204DEA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056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9B9A4E-F11B-406C-A991-72328610EE1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434271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AFEF1D-5277-4B86-950D-B7CDFB5D285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834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F6CA65-B8F1-46E4-BCC3-C8A906570E4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78678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6886B1-0063-479D-A91D-5CA58204DEA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279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BE0912-04D3-42AE-B763-CEBA1C1A2F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42069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1894FA-80C7-4C81-A467-CC91866EB33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40168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4B639E-218C-461B-BD82-A7BF7165A2A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329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61E80E2-60B0-4994-A138-E605B2DFC9B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819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257059-C551-410E-934F-AF7E9EA578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51895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2D5262-163D-449B-9238-EF053350592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73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BE0912-04D3-42AE-B763-CEBA1C1A2F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02826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B840176-BE80-4E87-A338-5B8F2529FCCA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69396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3991F8C-94CB-497B-AA34-9C0B9EE7D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8977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9B9A4E-F11B-406C-A991-72328610EE1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5155545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AFEF1D-5277-4B86-950D-B7CDFB5D285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977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F6CA65-B8F1-46E4-BCC3-C8A906570E4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72835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6886B1-0063-479D-A91D-5CA58204DEA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566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BE0912-04D3-42AE-B763-CEBA1C1A2F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19404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1894FA-80C7-4C81-A467-CC91866EB33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31781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4B639E-218C-461B-BD82-A7BF7165A2A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517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61E80E2-60B0-4994-A138-E605B2DFC9B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18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1894FA-80C7-4C81-A467-CC91866EB33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96025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257059-C551-410E-934F-AF7E9EA578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02881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2D5262-163D-449B-9238-EF053350592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23145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B840176-BE80-4E87-A338-5B8F2529FCCA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39601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3991F8C-94CB-497B-AA34-9C0B9EE7D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3416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9B9A4E-F11B-406C-A991-72328610EE1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2703633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AFEF1D-5277-4B86-950D-B7CDFB5D285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623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F6CA65-B8F1-46E4-BCC3-C8A906570E4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89886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6886B1-0063-479D-A91D-5CA58204DEA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485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BE0912-04D3-42AE-B763-CEBA1C1A2F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48524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1894FA-80C7-4C81-A467-CC91866EB33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09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4B639E-218C-461B-BD82-A7BF7165A2A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545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4B639E-218C-461B-BD82-A7BF7165A2A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90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61E80E2-60B0-4994-A138-E605B2DFC9B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827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257059-C551-410E-934F-AF7E9EA578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65567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2D5262-163D-449B-9238-EF053350592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83977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B840176-BE80-4E87-A338-5B8F2529FCCA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22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61E80E2-60B0-4994-A138-E605B2DFC9B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763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2572BFE-9808-473B-9D35-66D0B52D1322}" type="slidenum">
              <a:rPr lang="en-US" smtClean="0">
                <a:solidFill>
                  <a:prstClr val="black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65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2572BFE-9808-473B-9D35-66D0B52D1322}" type="slidenum">
              <a:rPr lang="en-US" smtClean="0">
                <a:solidFill>
                  <a:prstClr val="black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13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2572BFE-9808-473B-9D35-66D0B52D1322}" type="slidenum">
              <a:rPr lang="en-US" smtClean="0">
                <a:solidFill>
                  <a:prstClr val="black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56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2572BFE-9808-473B-9D35-66D0B52D1322}" type="slidenum">
              <a:rPr lang="en-US" smtClean="0">
                <a:solidFill>
                  <a:prstClr val="black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34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2572BFE-9808-473B-9D35-66D0B52D1322}" type="slidenum">
              <a:rPr lang="en-US" smtClean="0">
                <a:solidFill>
                  <a:prstClr val="black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79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2572BFE-9808-473B-9D35-66D0B52D1322}" type="slidenum">
              <a:rPr lang="en-US" smtClean="0">
                <a:solidFill>
                  <a:prstClr val="black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93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2572BFE-9808-473B-9D35-66D0B52D1322}" type="slidenum">
              <a:rPr lang="en-US" smtClean="0">
                <a:solidFill>
                  <a:prstClr val="black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58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skent.edu.tr/~ddegerliyur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Lab assistants are: </a:t>
            </a:r>
            <a:br>
              <a:rPr lang="en-US" sz="2800" dirty="0"/>
            </a:br>
            <a:r>
              <a:rPr lang="tr-TR" sz="2800" dirty="0" smtClean="0"/>
              <a:t>Dilara </a:t>
            </a:r>
            <a:r>
              <a:rPr lang="tr-TR" sz="2800" dirty="0" err="1" smtClean="0"/>
              <a:t>Değerliyurt</a:t>
            </a:r>
            <a:r>
              <a:rPr lang="tr-TR" sz="2800" dirty="0" smtClean="0"/>
              <a:t>–Süleyman Burak Çelik</a:t>
            </a:r>
            <a:endParaRPr lang="tr-TR" sz="28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Labs </a:t>
            </a:r>
            <a:r>
              <a:rPr lang="en-US" sz="2800" dirty="0"/>
              <a:t>are divided into two section</a:t>
            </a:r>
            <a:r>
              <a:rPr lang="tr-TR" sz="2800" dirty="0"/>
              <a:t>s</a:t>
            </a:r>
            <a:r>
              <a:rPr lang="en-US" sz="2800" dirty="0"/>
              <a:t> (same as course sections). Verify your section as soon as possible.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Lab homepage: </a:t>
            </a:r>
            <a:r>
              <a:rPr lang="en-US" sz="2800" u="sng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3"/>
              </a:rPr>
              <a:t>http://www.baskent.edu.tr</a:t>
            </a:r>
            <a:r>
              <a:rPr lang="en-US" sz="2800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3"/>
              </a:rPr>
              <a:t>/~</a:t>
            </a:r>
            <a:r>
              <a:rPr lang="tr-TR" sz="2800" u="sng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3"/>
              </a:rPr>
              <a:t>ddegerliyurt</a:t>
            </a:r>
            <a:endParaRPr lang="tr-TR" sz="2800" u="sn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u="sng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3"/>
              </a:rPr>
              <a:t>http://www.baskent.edu.tr</a:t>
            </a:r>
            <a:r>
              <a:rPr lang="en-US" sz="2800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3"/>
              </a:rPr>
              <a:t>/~</a:t>
            </a:r>
            <a:r>
              <a:rPr lang="tr-TR" sz="2800" u="sng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sbcelik</a:t>
            </a:r>
            <a:endParaRPr lang="tr-TR" sz="2800" u="sng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 smtClean="0"/>
              <a:t>If </a:t>
            </a:r>
            <a:r>
              <a:rPr lang="en-US" sz="2800" dirty="0" smtClean="0"/>
              <a:t>necessary, our document open password is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312lab</a:t>
            </a:r>
          </a:p>
          <a:p>
            <a:pPr>
              <a:lnSpc>
                <a:spcPct val="90000"/>
              </a:lnSpc>
              <a:buNone/>
            </a:pPr>
            <a:endParaRPr lang="en-US" sz="28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tr-TR" sz="2800" dirty="0">
              <a:solidFill>
                <a:srgbClr val="FFFF00"/>
              </a:solidFill>
            </a:endParaRP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EEM312 Laboratory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9A4E-F11B-406C-A991-72328610EE1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2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9A4E-F11B-406C-A991-72328610EE1D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36" y="476672"/>
            <a:ext cx="8269720" cy="540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2367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4000" dirty="0" smtClean="0"/>
              <a:t/>
            </a:r>
            <a:br>
              <a:rPr lang="tr-TR" sz="4000" dirty="0" smtClean="0"/>
            </a:br>
            <a:r>
              <a:rPr lang="en-US" sz="4000" dirty="0" smtClean="0"/>
              <a:t>Pulse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b="1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47050" cy="20447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dirty="0"/>
              <a:t>	PULSE(V</a:t>
            </a:r>
            <a:r>
              <a:rPr lang="tr-TR" sz="2800" dirty="0"/>
              <a:t>2</a:t>
            </a:r>
            <a:r>
              <a:rPr lang="en-US" sz="2800" dirty="0"/>
              <a:t> V</a:t>
            </a:r>
            <a:r>
              <a:rPr lang="tr-TR" sz="2800" dirty="0"/>
              <a:t>1</a:t>
            </a:r>
            <a:r>
              <a:rPr lang="en-US" sz="2800" dirty="0"/>
              <a:t> TD TR TF PW PER)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	EX: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		</a:t>
            </a:r>
            <a:r>
              <a:rPr lang="en-US" sz="1800" dirty="0"/>
              <a:t>VIN 3 0 PULSE(-1 1 2NS </a:t>
            </a:r>
            <a:r>
              <a:rPr lang="en-US" sz="1800" dirty="0" err="1"/>
              <a:t>2NS</a:t>
            </a:r>
            <a:r>
              <a:rPr lang="en-US" sz="1800" dirty="0"/>
              <a:t> </a:t>
            </a:r>
            <a:r>
              <a:rPr lang="en-US" sz="1800" dirty="0" err="1"/>
              <a:t>2NS</a:t>
            </a:r>
            <a:r>
              <a:rPr lang="en-US" sz="1800" dirty="0"/>
              <a:t> 50NS 100NS)</a:t>
            </a:r>
          </a:p>
          <a:p>
            <a:pPr>
              <a:buFont typeface="Wingdings" pitchFamily="2" charset="2"/>
              <a:buNone/>
            </a:pPr>
            <a:endParaRPr lang="en-US" sz="1800" dirty="0"/>
          </a:p>
        </p:txBody>
      </p:sp>
      <p:graphicFrame>
        <p:nvGraphicFramePr>
          <p:cNvPr id="104756" name="Group 30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52828998"/>
              </p:ext>
            </p:extLst>
          </p:nvPr>
        </p:nvGraphicFramePr>
        <p:xfrm>
          <a:off x="827584" y="3429000"/>
          <a:ext cx="7559675" cy="2438400"/>
        </p:xfrm>
        <a:graphic>
          <a:graphicData uri="http://schemas.openxmlformats.org/drawingml/2006/table">
            <a:tbl>
              <a:tblPr/>
              <a:tblGrid>
                <a:gridCol w="3055937"/>
                <a:gridCol w="1960563"/>
                <a:gridCol w="25431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parameter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default value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units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V1 (initial value)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tr-T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Volts or Amps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V2 (pulsed value)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tr-T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Volts or Amps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TD (delay time)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seconds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 (rise time)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TSTEP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seconds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TF (fall time)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TSTEP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seconds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PW (pulse width)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TSTOP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seconds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PER(period)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TSTOP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seconds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4757" name="Picture 309" descr="01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125" y="1916113"/>
            <a:ext cx="2160588" cy="1116012"/>
          </a:xfrm>
          <a:prstGeom prst="rect">
            <a:avLst/>
          </a:prstGeom>
          <a:noFill/>
        </p:spPr>
      </p:pic>
      <p:sp>
        <p:nvSpPr>
          <p:cNvPr id="45" name="Slide Number Placeholder 4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40176-BE80-4E87-A338-5B8F2529FCCA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08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9A4E-F11B-406C-A991-72328610EE1D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14350"/>
            <a:ext cx="8208912" cy="5459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404664"/>
            <a:ext cx="8333192" cy="5560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05" y="260648"/>
            <a:ext cx="8217359" cy="561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0583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9A4E-F11B-406C-A991-72328610EE1D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04" y="260648"/>
            <a:ext cx="8150352" cy="561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6609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9A4E-F11B-406C-A991-72328610EE1D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82" y="404664"/>
            <a:ext cx="7996944" cy="5702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603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9A4E-F11B-406C-A991-72328610EE1D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4664"/>
            <a:ext cx="7920880" cy="555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5016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9A4E-F11B-406C-A991-72328610EE1D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4664"/>
            <a:ext cx="8064896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2386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9A4E-F11B-406C-A991-72328610EE1D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4664"/>
            <a:ext cx="8064896" cy="5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2537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9A4E-F11B-406C-A991-72328610EE1D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3083"/>
            <a:ext cx="8424936" cy="5712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849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9A4E-F11B-406C-A991-72328610EE1D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88" y="260648"/>
            <a:ext cx="8349768" cy="5649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04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Contents of the lab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Rise time, fall time, noise margin and delay measurements both in HW and SW labs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Datasheet comparisons with the real measurements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Regenerative property of logic gates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Ring oscillators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Diodes and diode based logic gates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MOSFET models</a:t>
            </a:r>
          </a:p>
          <a:p>
            <a:pPr lvl="1">
              <a:lnSpc>
                <a:spcPct val="80000"/>
              </a:lnSpc>
            </a:pPr>
            <a:r>
              <a:rPr lang="en-US" sz="2000" dirty="0" err="1"/>
              <a:t>Mosfets</a:t>
            </a:r>
            <a:r>
              <a:rPr lang="en-US" sz="2000" dirty="0"/>
              <a:t> and measurements and comparisons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NMOS PMOS CMOS comparisons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Power dissipation of inverters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Domino logic implementation in Spice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Pass transistors logic implementations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Transmission gates and logics</a:t>
            </a:r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EEM312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9A4E-F11B-406C-A991-72328610EE1D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03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9A4E-F11B-406C-A991-72328610EE1D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7"/>
            <a:ext cx="8208912" cy="5516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929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Win</a:t>
            </a:r>
            <a:r>
              <a:rPr lang="en-US" dirty="0" smtClean="0"/>
              <a:t>Spice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Circuit Simulation Program</a:t>
            </a:r>
          </a:p>
        </p:txBody>
      </p:sp>
    </p:spTree>
    <p:extLst>
      <p:ext uri="{BB962C8B-B14F-4D97-AF65-F5344CB8AC3E}">
        <p14:creationId xmlns:p14="http://schemas.microsoft.com/office/powerpoint/2010/main" val="881702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/>
              <a:t>WinSpice3 </a:t>
            </a:r>
            <a:r>
              <a:rPr lang="en-US" sz="2800" dirty="0"/>
              <a:t>is a general-purpose circuit simulation program for non-linear DC, non-linear transient, and linear AC analyses</a:t>
            </a:r>
          </a:p>
          <a:p>
            <a:r>
              <a:rPr lang="en-US" sz="2800" dirty="0"/>
              <a:t>Circuits may contain resistors, capacitors, inductors, mutual inductors, independent voltage and current sources, four types of dependent sources, lossless and </a:t>
            </a:r>
            <a:r>
              <a:rPr lang="en-US" sz="2800" dirty="0" err="1"/>
              <a:t>lossy</a:t>
            </a:r>
            <a:r>
              <a:rPr lang="en-US" sz="2800" dirty="0"/>
              <a:t> transmission lines, switches, uniform distributed RC lines, and the </a:t>
            </a:r>
            <a:r>
              <a:rPr lang="en-US" sz="2800" dirty="0" smtClean="0"/>
              <a:t>f</a:t>
            </a:r>
            <a:r>
              <a:rPr lang="tr-TR" sz="2800" dirty="0" err="1" smtClean="0"/>
              <a:t>our</a:t>
            </a:r>
            <a:r>
              <a:rPr lang="en-US" sz="2800" dirty="0" smtClean="0"/>
              <a:t> </a:t>
            </a:r>
            <a:r>
              <a:rPr lang="en-US" sz="2800" dirty="0"/>
              <a:t>most common semiconductor devices: diodes, BJTs, JFETs, and MOSFETs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9A4E-F11B-406C-A991-72328610EE1D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239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endParaRPr lang="tr-TR" dirty="0" smtClean="0"/>
          </a:p>
          <a:p>
            <a:pPr marL="609600" indent="-609600">
              <a:lnSpc>
                <a:spcPct val="90000"/>
              </a:lnSpc>
            </a:pPr>
            <a:endParaRPr lang="tr-TR" dirty="0"/>
          </a:p>
          <a:p>
            <a:pPr marL="609600" indent="-609600">
              <a:lnSpc>
                <a:spcPct val="90000"/>
              </a:lnSpc>
            </a:pPr>
            <a:endParaRPr lang="tr-TR" dirty="0" smtClean="0"/>
          </a:p>
          <a:p>
            <a:pPr marL="609600" indent="-609600">
              <a:lnSpc>
                <a:spcPct val="90000"/>
              </a:lnSpc>
            </a:pPr>
            <a:r>
              <a:rPr lang="en-US" dirty="0" smtClean="0"/>
              <a:t>Installation</a:t>
            </a:r>
            <a:r>
              <a:rPr lang="en-US" dirty="0"/>
              <a:t>:</a:t>
            </a:r>
          </a:p>
          <a:p>
            <a:pPr marL="990600" lvl="1" indent="-533400">
              <a:lnSpc>
                <a:spcPct val="90000"/>
              </a:lnSpc>
              <a:buFont typeface="Courier New" pitchFamily="49" charset="0"/>
              <a:buChar char="o"/>
            </a:pPr>
            <a:r>
              <a:rPr lang="en-US" dirty="0"/>
              <a:t>You may download program at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http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://www.baskent.edu.tr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/~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ddegerliyurt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990600" lvl="1" indent="-533400">
              <a:lnSpc>
                <a:spcPct val="90000"/>
              </a:lnSpc>
              <a:buFont typeface="Courier New" pitchFamily="49" charset="0"/>
              <a:buChar char="o"/>
            </a:pPr>
            <a:r>
              <a:rPr lang="en-US" dirty="0" smtClean="0"/>
              <a:t>Follow </a:t>
            </a:r>
            <a:r>
              <a:rPr lang="en-US" dirty="0"/>
              <a:t>the links for the related </a:t>
            </a:r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9A4E-F11B-406C-A991-72328610EE1D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729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67544" y="1481329"/>
            <a:ext cx="8219256" cy="4395944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9A4E-F11B-406C-A991-72328610EE1D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2"/>
            <a:ext cx="8562727" cy="5707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547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/>
              <a:t>DC Analysis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b="1"/>
              <a:t>AC Small-Signal Analysis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b="1"/>
              <a:t>Transient Analysis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b="1"/>
              <a:t>Pole-Zero Analysis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b="1"/>
              <a:t>Small-Signal Distortion Analysis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b="1"/>
              <a:t>Sensitivity Analysis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b="1"/>
              <a:t>Noise Analysis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b="1"/>
              <a:t>Analysis At Different Temperatures</a:t>
            </a: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TYPES OF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9A4E-F11B-406C-A991-72328610EE1D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76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tr-TR" sz="2400" dirty="0" err="1" smtClean="0">
                <a:latin typeface="Arial"/>
              </a:rPr>
              <a:t>WinSpice</a:t>
            </a:r>
            <a:r>
              <a:rPr lang="tr-TR" sz="2400" dirty="0" smtClean="0">
                <a:latin typeface="Arial"/>
              </a:rPr>
              <a:t> </a:t>
            </a:r>
            <a:r>
              <a:rPr lang="en-US" sz="2400" dirty="0" smtClean="0">
                <a:latin typeface="Arial"/>
              </a:rPr>
              <a:t>Deck/</a:t>
            </a:r>
            <a:r>
              <a:rPr lang="en-US" sz="2400" dirty="0" err="1" smtClean="0">
                <a:latin typeface="Arial"/>
              </a:rPr>
              <a:t>Netlist</a:t>
            </a:r>
            <a:r>
              <a:rPr lang="en-US" sz="2400" dirty="0" smtClean="0">
                <a:latin typeface="Arial"/>
              </a:rPr>
              <a:t> </a:t>
            </a:r>
            <a:r>
              <a:rPr lang="en-US" sz="2400" dirty="0">
                <a:latin typeface="Arial"/>
              </a:rPr>
              <a:t>is a text description of a </a:t>
            </a:r>
            <a:r>
              <a:rPr lang="en-US" sz="2400" dirty="0" smtClean="0">
                <a:latin typeface="Arial"/>
              </a:rPr>
              <a:t>circuit</a:t>
            </a:r>
            <a:r>
              <a:rPr lang="tr-TR" sz="2400" dirty="0">
                <a:latin typeface="Arial"/>
              </a:rPr>
              <a:t> c</a:t>
            </a:r>
            <a:r>
              <a:rPr lang="en-US" sz="2400" dirty="0" err="1" smtClean="0">
                <a:latin typeface="Arial"/>
              </a:rPr>
              <a:t>onsists</a:t>
            </a:r>
            <a:r>
              <a:rPr lang="en-US" sz="2400" dirty="0" smtClean="0">
                <a:latin typeface="Arial"/>
              </a:rPr>
              <a:t> </a:t>
            </a:r>
            <a:r>
              <a:rPr lang="en-US" sz="2400" dirty="0">
                <a:latin typeface="Arial"/>
              </a:rPr>
              <a:t>of the following parts</a:t>
            </a:r>
          </a:p>
          <a:p>
            <a:r>
              <a:rPr lang="tr-TR" sz="2400" dirty="0" smtClean="0">
                <a:latin typeface="Arial"/>
              </a:rPr>
              <a:t> </a:t>
            </a:r>
            <a:r>
              <a:rPr lang="tr-TR" sz="2400" dirty="0" err="1">
                <a:latin typeface="Arial"/>
              </a:rPr>
              <a:t>Header</a:t>
            </a:r>
            <a:endParaRPr lang="tr-TR" sz="2400" dirty="0">
              <a:latin typeface="Arial"/>
            </a:endParaRPr>
          </a:p>
          <a:p>
            <a:r>
              <a:rPr lang="tr-TR" sz="2400" dirty="0" err="1" smtClean="0">
                <a:latin typeface="Arial"/>
              </a:rPr>
              <a:t>Circuit</a:t>
            </a:r>
            <a:r>
              <a:rPr lang="tr-TR" sz="2400" dirty="0" smtClean="0">
                <a:latin typeface="Arial"/>
              </a:rPr>
              <a:t> </a:t>
            </a:r>
            <a:r>
              <a:rPr lang="tr-TR" sz="2400" dirty="0" err="1">
                <a:latin typeface="Arial"/>
              </a:rPr>
              <a:t>connections</a:t>
            </a:r>
            <a:endParaRPr lang="tr-TR" sz="2400" dirty="0">
              <a:latin typeface="Arial"/>
            </a:endParaRPr>
          </a:p>
          <a:p>
            <a:r>
              <a:rPr lang="tr-TR" sz="2400" dirty="0" err="1" smtClean="0">
                <a:latin typeface="Arial"/>
              </a:rPr>
              <a:t>Subcircuit</a:t>
            </a:r>
            <a:r>
              <a:rPr lang="tr-TR" sz="2400" dirty="0" smtClean="0">
                <a:latin typeface="Arial"/>
              </a:rPr>
              <a:t> </a:t>
            </a:r>
            <a:r>
              <a:rPr lang="tr-TR" sz="2400" dirty="0" err="1">
                <a:latin typeface="Arial"/>
              </a:rPr>
              <a:t>descriptions</a:t>
            </a:r>
            <a:r>
              <a:rPr lang="tr-TR" sz="2400" dirty="0">
                <a:latin typeface="Arial"/>
              </a:rPr>
              <a:t> (</a:t>
            </a:r>
            <a:r>
              <a:rPr lang="tr-TR" sz="2400" dirty="0" err="1">
                <a:latin typeface="Arial"/>
              </a:rPr>
              <a:t>if</a:t>
            </a:r>
            <a:r>
              <a:rPr lang="tr-TR" sz="2400" dirty="0">
                <a:latin typeface="Arial"/>
              </a:rPr>
              <a:t> </a:t>
            </a:r>
            <a:r>
              <a:rPr lang="tr-TR" sz="2400" dirty="0" err="1">
                <a:latin typeface="Arial"/>
              </a:rPr>
              <a:t>needed</a:t>
            </a:r>
            <a:r>
              <a:rPr lang="tr-TR" sz="2400" dirty="0">
                <a:latin typeface="Arial"/>
              </a:rPr>
              <a:t>)</a:t>
            </a:r>
          </a:p>
          <a:p>
            <a:r>
              <a:rPr lang="en-US" sz="2400" dirty="0" smtClean="0">
                <a:latin typeface="Arial"/>
              </a:rPr>
              <a:t>Model </a:t>
            </a:r>
            <a:r>
              <a:rPr lang="en-US" sz="2400" dirty="0">
                <a:latin typeface="Arial"/>
              </a:rPr>
              <a:t>descriptions (if needed – usually only for</a:t>
            </a:r>
          </a:p>
          <a:p>
            <a:r>
              <a:rPr lang="tr-TR" sz="2400" dirty="0" err="1">
                <a:latin typeface="Arial"/>
              </a:rPr>
              <a:t>transistors</a:t>
            </a:r>
            <a:r>
              <a:rPr lang="tr-TR" sz="2400" dirty="0">
                <a:latin typeface="Arial"/>
              </a:rPr>
              <a:t>)</a:t>
            </a:r>
          </a:p>
          <a:p>
            <a:r>
              <a:rPr lang="tr-TR" sz="2400" dirty="0" err="1" smtClean="0">
                <a:latin typeface="Arial"/>
              </a:rPr>
              <a:t>Analyses</a:t>
            </a:r>
            <a:r>
              <a:rPr lang="tr-TR" sz="2400" dirty="0" smtClean="0">
                <a:latin typeface="Arial"/>
              </a:rPr>
              <a:t> </a:t>
            </a:r>
            <a:r>
              <a:rPr lang="tr-TR" sz="2400" dirty="0" err="1">
                <a:latin typeface="Arial"/>
              </a:rPr>
              <a:t>to</a:t>
            </a:r>
            <a:r>
              <a:rPr lang="tr-TR" sz="2400" dirty="0">
                <a:latin typeface="Arial"/>
              </a:rPr>
              <a:t> be </a:t>
            </a:r>
            <a:r>
              <a:rPr lang="tr-TR" sz="2400" dirty="0" err="1">
                <a:latin typeface="Arial"/>
              </a:rPr>
              <a:t>performed</a:t>
            </a:r>
            <a:endParaRPr lang="tr-TR" sz="2400" dirty="0">
              <a:latin typeface="Arial"/>
            </a:endParaRPr>
          </a:p>
          <a:p>
            <a:r>
              <a:rPr lang="en-US" sz="2400" dirty="0" smtClean="0">
                <a:latin typeface="Arial"/>
              </a:rPr>
              <a:t>Outputs </a:t>
            </a:r>
            <a:r>
              <a:rPr lang="en-US" sz="2400" dirty="0">
                <a:latin typeface="Arial"/>
              </a:rPr>
              <a:t>to be saved / displayed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9A4E-F11B-406C-A991-72328610EE1D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4400" dirty="0" smtClean="0">
                <a:latin typeface="Arial"/>
              </a:rPr>
              <a:t/>
            </a:r>
            <a:br>
              <a:rPr lang="tr-TR" sz="4400" dirty="0" smtClean="0">
                <a:latin typeface="Arial"/>
              </a:rPr>
            </a:br>
            <a:r>
              <a:rPr lang="tr-TR" sz="4400" dirty="0" err="1" smtClean="0">
                <a:latin typeface="Arial"/>
              </a:rPr>
              <a:t>Writing</a:t>
            </a:r>
            <a:r>
              <a:rPr lang="tr-TR" sz="4400" dirty="0" smtClean="0">
                <a:latin typeface="Arial"/>
              </a:rPr>
              <a:t> </a:t>
            </a:r>
            <a:r>
              <a:rPr lang="tr-TR" sz="4400" dirty="0" err="1" smtClean="0">
                <a:latin typeface="Arial"/>
              </a:rPr>
              <a:t>WinSpice</a:t>
            </a:r>
            <a:r>
              <a:rPr lang="tr-TR" sz="4400" dirty="0">
                <a:latin typeface="Arial"/>
              </a:rPr>
              <a:t/>
            </a:r>
            <a:br>
              <a:rPr lang="tr-TR" sz="4400" dirty="0">
                <a:latin typeface="Arial"/>
              </a:rPr>
            </a:b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0199"/>
            <a:ext cx="7893249" cy="5549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861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9A4E-F11B-406C-A991-72328610EE1D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332657"/>
            <a:ext cx="7847780" cy="5588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5972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315</Words>
  <Application>Microsoft Office PowerPoint</Application>
  <PresentationFormat>Ekran Gösterisi (4:3)</PresentationFormat>
  <Paragraphs>97</Paragraphs>
  <Slides>20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7</vt:i4>
      </vt:variant>
      <vt:variant>
        <vt:lpstr>Slayt Başlıkları</vt:lpstr>
      </vt:variant>
      <vt:variant>
        <vt:i4>20</vt:i4>
      </vt:variant>
    </vt:vector>
  </HeadingPairs>
  <TitlesOfParts>
    <vt:vector size="27" baseType="lpstr">
      <vt:lpstr>Concourse</vt:lpstr>
      <vt:lpstr>1_Concourse</vt:lpstr>
      <vt:lpstr>2_Concourse</vt:lpstr>
      <vt:lpstr>3_Concourse</vt:lpstr>
      <vt:lpstr>4_Concourse</vt:lpstr>
      <vt:lpstr>5_Concourse</vt:lpstr>
      <vt:lpstr>6_Concourse</vt:lpstr>
      <vt:lpstr>EEM312 Laboratory</vt:lpstr>
      <vt:lpstr>EEM312 Laboratory</vt:lpstr>
      <vt:lpstr>WinSpice</vt:lpstr>
      <vt:lpstr>INTRODUCTION</vt:lpstr>
      <vt:lpstr>INTRODUCTION</vt:lpstr>
      <vt:lpstr>PowerPoint Sunusu</vt:lpstr>
      <vt:lpstr>TYPES OF ANALYSIS</vt:lpstr>
      <vt:lpstr> Writing WinSpice </vt:lpstr>
      <vt:lpstr>PowerPoint Sunusu</vt:lpstr>
      <vt:lpstr>PowerPoint Sunusu</vt:lpstr>
      <vt:lpstr> Pulse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BASKENT UNIVERSITESI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EEM312 Laboratory</dc:title>
  <dc:creator>ADMIN</dc:creator>
  <cp:lastModifiedBy>ADMIN</cp:lastModifiedBy>
  <cp:revision>21</cp:revision>
  <dcterms:created xsi:type="dcterms:W3CDTF">2013-02-19T07:22:30Z</dcterms:created>
  <dcterms:modified xsi:type="dcterms:W3CDTF">2013-02-19T09:06:09Z</dcterms:modified>
</cp:coreProperties>
</file>