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3" r:id="rId20"/>
    <p:sldId id="275" r:id="rId21"/>
    <p:sldId id="29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30C8-2C50-4D98-85FE-3A1C4F865710}" type="datetimeFigureOut">
              <a:rPr lang="tr-TR" smtClean="0"/>
              <a:pPr/>
              <a:t>18.10.2011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1BB8-9906-49D0-BD15-7BC78478A9F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http://home.cogeco.ca/~rpaisley4/ComparatorOperation.GIF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57166"/>
            <a:ext cx="3780631" cy="253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071810"/>
            <a:ext cx="398242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 descr="http://home.cogeco.ca/~rpaisley4/ComparatorOperation.GIF"/>
          <p:cNvPicPr>
            <a:picLocks noChangeAspect="1" noChangeArrowheads="1"/>
          </p:cNvPicPr>
          <p:nvPr/>
        </p:nvPicPr>
        <p:blipFill>
          <a:blip r:embed="rId4" r:link="rId5"/>
          <a:srcRect t="10205" r="47116" b="5057"/>
          <a:stretch>
            <a:fillRect/>
          </a:stretch>
        </p:blipFill>
        <p:spPr bwMode="auto">
          <a:xfrm>
            <a:off x="0" y="785794"/>
            <a:ext cx="4572000" cy="515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0" y="0"/>
            <a:ext cx="8929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example:</a:t>
            </a:r>
            <a:r>
              <a:rPr lang="en-US" dirty="0"/>
              <a:t> For 8 bits with a 10.0-V reference, the step size is</a:t>
            </a:r>
            <a:endParaRPr lang="tr-TR" dirty="0"/>
          </a:p>
          <a:p>
            <a:r>
              <a:rPr lang="en-US" dirty="0"/>
              <a:t> </a:t>
            </a:r>
            <a:endParaRPr lang="tr-TR" dirty="0"/>
          </a:p>
          <a:p>
            <a:r>
              <a:rPr lang="en-US" dirty="0"/>
              <a:t> </a:t>
            </a:r>
            <a:r>
              <a:rPr lang="en-US" i="1" dirty="0">
                <a:sym typeface="Symbol"/>
              </a:rPr>
              <a:t></a:t>
            </a:r>
            <a:r>
              <a:rPr lang="en-US" i="1" dirty="0"/>
              <a:t>V</a:t>
            </a:r>
            <a:r>
              <a:rPr lang="en-US" i="1" baseline="-25000" dirty="0"/>
              <a:t>in</a:t>
            </a:r>
            <a:r>
              <a:rPr lang="en-US" dirty="0"/>
              <a:t> = (10)/2</a:t>
            </a:r>
            <a:r>
              <a:rPr lang="en-US" baseline="30000" dirty="0"/>
              <a:t>8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</a:t>
            </a:r>
            <a:r>
              <a:rPr lang="en-US" dirty="0"/>
              <a:t> 0.039</a:t>
            </a:r>
            <a:r>
              <a:rPr lang="en-US" i="1" dirty="0"/>
              <a:t>V</a:t>
            </a:r>
            <a:r>
              <a:rPr lang="en-US" dirty="0"/>
              <a:t>. so look at the possible states;</a:t>
            </a:r>
            <a:endParaRPr lang="tr-TR" dirty="0"/>
          </a:p>
          <a:p>
            <a:r>
              <a:rPr lang="en-US" dirty="0"/>
              <a:t> </a:t>
            </a:r>
            <a:endParaRPr lang="tr-TR" dirty="0"/>
          </a:p>
          <a:p>
            <a:r>
              <a:rPr lang="en-US" i="1" dirty="0"/>
              <a:t>V</a:t>
            </a:r>
            <a:r>
              <a:rPr lang="en-US" i="1" baseline="-25000" dirty="0"/>
              <a:t>in</a:t>
            </a:r>
            <a:r>
              <a:rPr lang="en-US" dirty="0"/>
              <a:t> = -5.000 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b="1" dirty="0"/>
              <a:t>00000000</a:t>
            </a:r>
            <a:r>
              <a:rPr lang="en-US" b="1" baseline="-25000" dirty="0"/>
              <a:t>2</a:t>
            </a:r>
            <a:endParaRPr lang="tr-TR" dirty="0"/>
          </a:p>
          <a:p>
            <a:r>
              <a:rPr lang="en-US" i="1" dirty="0"/>
              <a:t>V</a:t>
            </a:r>
            <a:r>
              <a:rPr lang="en-US" i="1" baseline="-25000" dirty="0"/>
              <a:t>in</a:t>
            </a:r>
            <a:r>
              <a:rPr lang="en-US" dirty="0"/>
              <a:t> = -4.961     </a:t>
            </a:r>
            <a:r>
              <a:rPr lang="en-US" i="1" dirty="0"/>
              <a:t>N</a:t>
            </a:r>
            <a:r>
              <a:rPr lang="en-US" b="1" dirty="0"/>
              <a:t> = 00000001</a:t>
            </a:r>
            <a:r>
              <a:rPr lang="en-US" b="1" baseline="-25000" dirty="0"/>
              <a:t>2</a:t>
            </a:r>
            <a:endParaRPr lang="tr-TR" dirty="0"/>
          </a:p>
          <a:p>
            <a:r>
              <a:rPr lang="en-US" dirty="0"/>
              <a:t>  :          etc		:</a:t>
            </a:r>
            <a:endParaRPr lang="tr-TR" dirty="0"/>
          </a:p>
          <a:p>
            <a:r>
              <a:rPr lang="en-US" i="1" dirty="0"/>
              <a:t>V</a:t>
            </a:r>
            <a:r>
              <a:rPr lang="en-US" i="1" baseline="-25000" dirty="0"/>
              <a:t>in</a:t>
            </a:r>
            <a:r>
              <a:rPr lang="en-US" i="1" dirty="0"/>
              <a:t> </a:t>
            </a:r>
            <a:r>
              <a:rPr lang="en-US" dirty="0"/>
              <a:t>= -0.039    </a:t>
            </a:r>
            <a:r>
              <a:rPr lang="en-US" i="1" dirty="0"/>
              <a:t> N</a:t>
            </a:r>
            <a:r>
              <a:rPr lang="en-US" dirty="0"/>
              <a:t> = </a:t>
            </a:r>
            <a:r>
              <a:rPr lang="en-US" b="1" dirty="0"/>
              <a:t>01111111</a:t>
            </a:r>
            <a:r>
              <a:rPr lang="en-US" b="1" baseline="-25000" dirty="0"/>
              <a:t>2</a:t>
            </a:r>
            <a:endParaRPr lang="tr-TR" dirty="0"/>
          </a:p>
          <a:p>
            <a:r>
              <a:rPr lang="en-US" i="1" dirty="0"/>
              <a:t>V</a:t>
            </a:r>
            <a:r>
              <a:rPr lang="en-US" i="1" baseline="-25000" dirty="0"/>
              <a:t>in</a:t>
            </a:r>
            <a:r>
              <a:rPr lang="en-US" i="1" dirty="0"/>
              <a:t> </a:t>
            </a:r>
            <a:r>
              <a:rPr lang="en-US" dirty="0"/>
              <a:t>= 0.000   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b="1" dirty="0"/>
              <a:t>10000000</a:t>
            </a:r>
            <a:r>
              <a:rPr lang="en-US" b="1" baseline="-25000" dirty="0"/>
              <a:t>2</a:t>
            </a:r>
            <a:endParaRPr lang="tr-TR" dirty="0"/>
          </a:p>
          <a:p>
            <a:r>
              <a:rPr lang="en-US" i="1" dirty="0"/>
              <a:t>V</a:t>
            </a:r>
            <a:r>
              <a:rPr lang="en-US" i="1" baseline="-25000" dirty="0"/>
              <a:t>in</a:t>
            </a:r>
            <a:r>
              <a:rPr lang="en-US" dirty="0"/>
              <a:t> = + 0.039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b="1" dirty="0"/>
              <a:t>10000001</a:t>
            </a:r>
            <a:r>
              <a:rPr lang="en-US" b="1" baseline="-25000" dirty="0"/>
              <a:t>2</a:t>
            </a:r>
            <a:endParaRPr lang="tr-TR" dirty="0"/>
          </a:p>
          <a:p>
            <a:r>
              <a:rPr lang="en-US" dirty="0"/>
              <a:t>  :        etc		:</a:t>
            </a:r>
            <a:endParaRPr lang="tr-TR" dirty="0"/>
          </a:p>
          <a:p>
            <a:r>
              <a:rPr lang="en-US" i="1" dirty="0"/>
              <a:t>V</a:t>
            </a:r>
            <a:r>
              <a:rPr lang="en-US" i="1" baseline="-25000" dirty="0"/>
              <a:t>in</a:t>
            </a:r>
            <a:r>
              <a:rPr lang="en-US" dirty="0"/>
              <a:t> = + 4.961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b="1" dirty="0"/>
              <a:t>11111111</a:t>
            </a:r>
            <a:r>
              <a:rPr lang="en-US" b="1" baseline="-25000" dirty="0"/>
              <a:t>2</a:t>
            </a:r>
            <a:endParaRPr lang="tr-TR" dirty="0"/>
          </a:p>
          <a:p>
            <a:endParaRPr lang="tr-T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t="8090" r="53720" b="2312"/>
          <a:stretch>
            <a:fillRect/>
          </a:stretch>
        </p:blipFill>
        <p:spPr bwMode="auto">
          <a:xfrm>
            <a:off x="3857620" y="1071546"/>
            <a:ext cx="2786082" cy="239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71876"/>
            <a:ext cx="2665559" cy="99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846898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001156" cy="720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Digital-to-Analog Converters (DACs)</a:t>
            </a:r>
            <a:r>
              <a:rPr kumimoji="0" lang="tr-T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DACs can be used whenever the computer or microcontroller needs to </a:t>
            </a:r>
            <a:r>
              <a:rPr lang="tr-TR" sz="2000" dirty="0" smtClean="0"/>
              <a:t> </a:t>
            </a:r>
            <a:r>
              <a:rPr lang="en-US" sz="2000" dirty="0" smtClean="0"/>
              <a:t>control </a:t>
            </a:r>
            <a:r>
              <a:rPr lang="en-US" sz="2000" dirty="0"/>
              <a:t>a device, which needs a continuously variable electrical input.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 indent="44926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A </a:t>
            </a:r>
            <a:r>
              <a:rPr lang="en-US" sz="2000" dirty="0"/>
              <a:t>DAC accepts digital information and transforms it into an analog voltage. The digital information is in the form of a binary number with some fixed number of digits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indent="449263" fontAlgn="base">
              <a:spcBef>
                <a:spcPct val="0"/>
              </a:spcBef>
              <a:spcAft>
                <a:spcPct val="0"/>
              </a:spcAft>
            </a:pPr>
            <a:endParaRPr lang="tr-TR" sz="2000" dirty="0"/>
          </a:p>
          <a:p>
            <a:pPr indent="449263" fontAlgn="base">
              <a:spcBef>
                <a:spcPct val="0"/>
              </a:spcBef>
              <a:spcAft>
                <a:spcPct val="0"/>
              </a:spcAft>
            </a:pPr>
            <a:endParaRPr lang="tr-TR" sz="2000" dirty="0" smtClean="0"/>
          </a:p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r>
              <a:rPr lang="tr-TR" sz="2000" dirty="0"/>
              <a:t/>
            </a:r>
            <a:br>
              <a:rPr lang="tr-TR" sz="2000" dirty="0"/>
            </a:br>
            <a:r>
              <a:rPr lang="en-US" sz="2000" dirty="0"/>
              <a:t>For a 4-bit word, 1111 has a maximal value </a:t>
            </a:r>
            <a:r>
              <a:rPr lang="en-US" sz="2000" dirty="0" smtClean="0"/>
              <a:t>of</a:t>
            </a:r>
            <a:endParaRPr lang="tr-TR" sz="2000" dirty="0" smtClean="0"/>
          </a:p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= </a:t>
            </a:r>
            <a:r>
              <a:rPr lang="en-US" sz="2000" dirty="0" smtClean="0"/>
              <a:t>0.9375V</a:t>
            </a:r>
            <a:r>
              <a:rPr lang="en-US" sz="2000" i="1" baseline="-25000" dirty="0" smtClean="0"/>
              <a:t>ref</a:t>
            </a:r>
            <a:endParaRPr lang="tr-TR" sz="2000" i="1" baseline="-25000" dirty="0" smtClean="0"/>
          </a:p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endParaRPr lang="tr-TR" sz="2000" i="1" baseline="-25000" dirty="0"/>
          </a:p>
          <a:p>
            <a:pPr indent="449263" fontAlgn="base">
              <a:spcBef>
                <a:spcPct val="0"/>
              </a:spcBef>
              <a:spcAft>
                <a:spcPct val="0"/>
              </a:spcAft>
            </a:pPr>
            <a:r>
              <a:rPr lang="tr-TR" sz="2000" dirty="0"/>
              <a:t/>
            </a:r>
            <a:br>
              <a:rPr lang="tr-TR" sz="2000" dirty="0"/>
            </a:br>
            <a:r>
              <a:rPr lang="en-US" sz="2000" dirty="0"/>
              <a:t>For an 8-bit word, 11111111 the maximal </a:t>
            </a:r>
            <a:endParaRPr lang="tr-TR" sz="2000" dirty="0" smtClean="0"/>
          </a:p>
          <a:p>
            <a:pPr indent="44926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output </a:t>
            </a:r>
            <a:r>
              <a:rPr lang="en-US" sz="2000" dirty="0"/>
              <a:t>voltage </a:t>
            </a:r>
            <a:r>
              <a:rPr lang="en-US" sz="2000" dirty="0" smtClean="0"/>
              <a:t>becomes</a:t>
            </a:r>
            <a:endParaRPr lang="tr-TR" sz="2000" dirty="0" smtClean="0"/>
          </a:p>
          <a:p>
            <a:pPr indent="44926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= </a:t>
            </a:r>
            <a:r>
              <a:rPr lang="en-US" sz="2000" dirty="0"/>
              <a:t>0.9961V</a:t>
            </a:r>
            <a:r>
              <a:rPr lang="en-US" sz="2000" i="1" baseline="-25000" dirty="0"/>
              <a:t>ref</a:t>
            </a:r>
            <a:endParaRPr lang="tr-TR" sz="2000" dirty="0"/>
          </a:p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endParaRPr lang="tr-TR" sz="2000" dirty="0" smtClean="0"/>
          </a:p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endParaRPr lang="tr-TR" sz="2000" dirty="0"/>
          </a:p>
          <a:p>
            <a:pPr indent="449263" fontAlgn="base">
              <a:spcBef>
                <a:spcPct val="0"/>
              </a:spcBef>
              <a:spcAft>
                <a:spcPct val="0"/>
              </a:spcAft>
            </a:pPr>
            <a:endParaRPr lang="tr-TR" sz="2000" dirty="0"/>
          </a:p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571744"/>
            <a:ext cx="4377040" cy="59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000628" y="3500438"/>
          <a:ext cx="3300436" cy="428628"/>
        </p:xfrm>
        <a:graphic>
          <a:graphicData uri="http://schemas.openxmlformats.org/presentationml/2006/ole">
            <p:oleObj spid="_x0000_s22531" name="Denklem" r:id="rId4" imgW="1854000" imgH="25380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429092" y="4643446"/>
          <a:ext cx="4714908" cy="357190"/>
        </p:xfrm>
        <a:graphic>
          <a:graphicData uri="http://schemas.openxmlformats.org/presentationml/2006/ole">
            <p:oleObj spid="_x0000_s22532" name="Denklem" r:id="rId5" imgW="3174840" imgH="253800" progId="Equation.3">
              <p:embed/>
            </p:oleObj>
          </a:graphicData>
        </a:graphic>
      </p:graphicFrame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8" y="5929330"/>
            <a:ext cx="146277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285720" y="0"/>
            <a:ext cx="8715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r>
              <a:rPr lang="en-US" i="1" dirty="0"/>
              <a:t>For example</a:t>
            </a:r>
            <a:r>
              <a:rPr lang="en-US" i="1" dirty="0" smtClean="0"/>
              <a:t>; </a:t>
            </a:r>
            <a:r>
              <a:rPr lang="tr-TR" dirty="0"/>
              <a:t/>
            </a:r>
            <a:br>
              <a:rPr lang="tr-TR" dirty="0"/>
            </a:br>
            <a:r>
              <a:rPr lang="en-US" dirty="0"/>
              <a:t>Suppose an 8-bit converter with a 5.0-V reference has an input of 10100111</a:t>
            </a:r>
            <a:r>
              <a:rPr lang="en-US" baseline="-25000" dirty="0"/>
              <a:t>2</a:t>
            </a:r>
            <a:r>
              <a:rPr lang="en-US" dirty="0"/>
              <a:t>, or A7H. If this input is converted to base 10, we get N = 167</a:t>
            </a:r>
            <a:r>
              <a:rPr lang="en-US" baseline="-25000" dirty="0"/>
              <a:t>10</a:t>
            </a:r>
            <a:r>
              <a:rPr lang="en-US" dirty="0"/>
              <a:t> and 2</a:t>
            </a:r>
            <a:r>
              <a:rPr lang="en-US" baseline="30000" dirty="0"/>
              <a:t>8</a:t>
            </a:r>
            <a:r>
              <a:rPr lang="en-US" dirty="0"/>
              <a:t> = 256. the output of the ADC will be</a:t>
            </a:r>
            <a:endParaRPr lang="tr-TR" dirty="0"/>
          </a:p>
          <a:p>
            <a:endParaRPr lang="tr-TR" dirty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14282" y="1500174"/>
          <a:ext cx="3943421" cy="879468"/>
        </p:xfrm>
        <a:graphic>
          <a:graphicData uri="http://schemas.openxmlformats.org/presentationml/2006/ole">
            <p:oleObj spid="_x0000_s24580" name="Denklem" r:id="rId3" imgW="1726920" imgH="393480" progId="Equation.3">
              <p:embed/>
            </p:oleObj>
          </a:graphicData>
        </a:graphic>
      </p:graphicFrame>
      <p:sp>
        <p:nvSpPr>
          <p:cNvPr id="7" name="6 Dikdörtgen"/>
          <p:cNvSpPr/>
          <p:nvPr/>
        </p:nvSpPr>
        <p:spPr>
          <a:xfrm>
            <a:off x="642910" y="2714620"/>
            <a:ext cx="835824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Bipolar </a:t>
            </a:r>
            <a:r>
              <a:rPr lang="en-US" b="1" dirty="0" smtClean="0">
                <a:solidFill>
                  <a:srgbClr val="FF0000"/>
                </a:solidFill>
              </a:rPr>
              <a:t>DAC</a:t>
            </a:r>
            <a:endParaRPr lang="tr-TR" b="1" dirty="0" smtClean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r>
              <a:rPr lang="en-US" b="1" dirty="0"/>
              <a:t>Conversion Resolution :</a:t>
            </a:r>
            <a:endParaRPr lang="tr-TR" b="1" dirty="0"/>
          </a:p>
          <a:p>
            <a:r>
              <a:rPr lang="en-US" dirty="0"/>
              <a:t> </a:t>
            </a:r>
            <a:endParaRPr lang="tr-TR" dirty="0"/>
          </a:p>
          <a:p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conversion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resolution</a:t>
            </a:r>
            <a:r>
              <a:rPr lang="tr-TR" dirty="0">
                <a:solidFill>
                  <a:srgbClr val="FF0000"/>
                </a:solidFill>
              </a:rPr>
              <a:t> is a </a:t>
            </a:r>
            <a:r>
              <a:rPr lang="tr-TR" dirty="0" err="1">
                <a:solidFill>
                  <a:srgbClr val="FF0000"/>
                </a:solidFill>
              </a:rPr>
              <a:t>function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reference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voltage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number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bits</a:t>
            </a:r>
            <a:r>
              <a:rPr lang="tr-TR" dirty="0">
                <a:solidFill>
                  <a:srgbClr val="FF0000"/>
                </a:solidFill>
              </a:rPr>
              <a:t> in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word</a:t>
            </a:r>
            <a:r>
              <a:rPr lang="tr-TR" dirty="0">
                <a:solidFill>
                  <a:srgbClr val="FF0000"/>
                </a:solidFill>
              </a:rPr>
              <a:t>.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more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bits</a:t>
            </a:r>
            <a:r>
              <a:rPr lang="tr-TR" dirty="0">
                <a:solidFill>
                  <a:srgbClr val="FF0000"/>
                </a:solidFill>
              </a:rPr>
              <a:t>,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smaller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change</a:t>
            </a:r>
            <a:r>
              <a:rPr lang="tr-TR" dirty="0">
                <a:solidFill>
                  <a:srgbClr val="FF0000"/>
                </a:solidFill>
              </a:rPr>
              <a:t> in </a:t>
            </a:r>
            <a:r>
              <a:rPr lang="tr-TR" dirty="0" err="1">
                <a:solidFill>
                  <a:srgbClr val="FF0000"/>
                </a:solidFill>
              </a:rPr>
              <a:t>analog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1-bit </a:t>
            </a:r>
            <a:r>
              <a:rPr lang="tr-TR" dirty="0" err="1"/>
              <a:t>change</a:t>
            </a:r>
            <a:r>
              <a:rPr lang="tr-TR" dirty="0"/>
              <a:t> in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word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hence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resolution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smallest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is </a:t>
            </a:r>
            <a:r>
              <a:rPr lang="tr-TR" dirty="0" err="1"/>
              <a:t>simply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 smtClean="0"/>
              <a:t>by</a:t>
            </a:r>
            <a:endParaRPr lang="tr-TR" b="1" dirty="0" smtClean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  <a:p>
            <a:r>
              <a:rPr lang="en-US" sz="2400" i="1" dirty="0">
                <a:solidFill>
                  <a:srgbClr val="0033CC"/>
                </a:solidFill>
                <a:sym typeface="Symbol"/>
              </a:rPr>
              <a:t></a:t>
            </a:r>
            <a:r>
              <a:rPr lang="en-US" sz="2400" i="1" dirty="0" err="1">
                <a:solidFill>
                  <a:srgbClr val="0033CC"/>
                </a:solidFill>
              </a:rPr>
              <a:t>V</a:t>
            </a:r>
            <a:r>
              <a:rPr lang="en-US" sz="2400" i="1" baseline="-25000" dirty="0" err="1">
                <a:solidFill>
                  <a:srgbClr val="0033CC"/>
                </a:solidFill>
              </a:rPr>
              <a:t>out</a:t>
            </a:r>
            <a:r>
              <a:rPr lang="en-US" sz="2400" i="1" baseline="-25000" dirty="0">
                <a:solidFill>
                  <a:srgbClr val="0033CC"/>
                </a:solidFill>
              </a:rPr>
              <a:t> </a:t>
            </a:r>
            <a:r>
              <a:rPr lang="en-US" sz="2400" i="1" dirty="0">
                <a:solidFill>
                  <a:srgbClr val="0033CC"/>
                </a:solidFill>
              </a:rPr>
              <a:t>=</a:t>
            </a:r>
            <a:r>
              <a:rPr lang="en-US" sz="2400" i="1" baseline="-25000" dirty="0">
                <a:solidFill>
                  <a:srgbClr val="0033CC"/>
                </a:solidFill>
              </a:rPr>
              <a:t> </a:t>
            </a:r>
            <a:r>
              <a:rPr lang="en-US" sz="2400" i="1" dirty="0">
                <a:solidFill>
                  <a:srgbClr val="0033CC"/>
                </a:solidFill>
              </a:rPr>
              <a:t>V</a:t>
            </a:r>
            <a:r>
              <a:rPr lang="en-US" sz="2400" i="1" baseline="-25000" dirty="0">
                <a:solidFill>
                  <a:srgbClr val="0033CC"/>
                </a:solidFill>
              </a:rPr>
              <a:t>R</a:t>
            </a:r>
            <a:r>
              <a:rPr lang="en-US" sz="2400" i="1" dirty="0">
                <a:solidFill>
                  <a:srgbClr val="0033CC"/>
                </a:solidFill>
              </a:rPr>
              <a:t>2</a:t>
            </a:r>
            <a:r>
              <a:rPr lang="en-US" sz="2400" i="1" baseline="30000" dirty="0">
                <a:solidFill>
                  <a:srgbClr val="0033CC"/>
                </a:solidFill>
              </a:rPr>
              <a:t>-n</a:t>
            </a:r>
            <a:endParaRPr lang="tr-TR" sz="2400" b="1" dirty="0">
              <a:solidFill>
                <a:srgbClr val="0033CC"/>
              </a:solidFill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428992" y="2428868"/>
          <a:ext cx="3260866" cy="1071546"/>
        </p:xfrm>
        <a:graphic>
          <a:graphicData uri="http://schemas.openxmlformats.org/presentationml/2006/ole">
            <p:oleObj spid="_x0000_s24581" name="Denklem" r:id="rId4" imgW="11430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0" y="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r>
              <a:rPr lang="en-US" dirty="0"/>
              <a:t>Determine how many bits a D/A converter must have to provide output increments of 0.04 V or less. The reference is 10 V.</a:t>
            </a:r>
            <a:endParaRPr lang="tr-TR" dirty="0"/>
          </a:p>
          <a:p>
            <a:r>
              <a:rPr lang="en-US" i="1" dirty="0">
                <a:sym typeface="Symbol"/>
              </a:rPr>
              <a:t></a:t>
            </a:r>
            <a:r>
              <a:rPr lang="en-US" i="1" dirty="0"/>
              <a:t>V</a:t>
            </a:r>
            <a:r>
              <a:rPr lang="en-US" dirty="0"/>
              <a:t> = 0.04 = (10)(2</a:t>
            </a:r>
            <a:r>
              <a:rPr lang="en-US" baseline="30000" dirty="0"/>
              <a:t>-</a:t>
            </a:r>
            <a:r>
              <a:rPr lang="en-US" i="1" baseline="30000" dirty="0"/>
              <a:t>y</a:t>
            </a:r>
            <a:r>
              <a:rPr lang="en-US" dirty="0"/>
              <a:t>)</a:t>
            </a: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r>
              <a:rPr lang="en-US" dirty="0"/>
              <a:t>log(0.04) = log[(10)(2</a:t>
            </a:r>
            <a:r>
              <a:rPr lang="en-US" baseline="30000" dirty="0"/>
              <a:t>-</a:t>
            </a:r>
            <a:r>
              <a:rPr lang="en-US" i="1" baseline="30000" dirty="0"/>
              <a:t>y</a:t>
            </a:r>
            <a:r>
              <a:rPr lang="en-US" dirty="0"/>
              <a:t>)]</a:t>
            </a:r>
            <a:endParaRPr lang="tr-TR" dirty="0"/>
          </a:p>
          <a:p>
            <a:r>
              <a:rPr lang="en-US" dirty="0"/>
              <a:t>log(0.04) = log(10) – </a:t>
            </a:r>
            <a:r>
              <a:rPr lang="en-US" dirty="0" smtClean="0"/>
              <a:t>ylog2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Thus, a </a:t>
            </a:r>
            <a:r>
              <a:rPr lang="en-US" i="1" dirty="0"/>
              <a:t>n</a:t>
            </a:r>
            <a:r>
              <a:rPr lang="en-US" dirty="0"/>
              <a:t> = 8 will be satisfactory. </a:t>
            </a:r>
            <a:endParaRPr lang="tr-TR" dirty="0"/>
          </a:p>
          <a:p>
            <a:r>
              <a:rPr lang="en-US" i="1" dirty="0">
                <a:sym typeface="Symbol"/>
              </a:rPr>
              <a:t></a:t>
            </a:r>
            <a:r>
              <a:rPr lang="en-US" i="1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= (10)(2</a:t>
            </a:r>
            <a:r>
              <a:rPr lang="en-US" baseline="30000" dirty="0"/>
              <a:t>-8</a:t>
            </a:r>
            <a:r>
              <a:rPr lang="en-US" dirty="0"/>
              <a:t>)</a:t>
            </a:r>
            <a:endParaRPr lang="tr-TR" dirty="0"/>
          </a:p>
          <a:p>
            <a:r>
              <a:rPr lang="en-US" i="1" dirty="0">
                <a:sym typeface="Symbol"/>
              </a:rPr>
              <a:t></a:t>
            </a:r>
            <a:r>
              <a:rPr lang="en-US" i="1" dirty="0" err="1"/>
              <a:t>V</a:t>
            </a:r>
            <a:r>
              <a:rPr lang="en-US" baseline="-25000" dirty="0" err="1"/>
              <a:t>out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b="1" dirty="0"/>
              <a:t>0.0390625V</a:t>
            </a:r>
            <a:endParaRPr lang="tr-TR" dirty="0"/>
          </a:p>
          <a:p>
            <a:endParaRPr lang="tr-TR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071934" y="1071546"/>
          <a:ext cx="2674934" cy="767590"/>
        </p:xfrm>
        <a:graphic>
          <a:graphicData uri="http://schemas.openxmlformats.org/presentationml/2006/ole">
            <p:oleObj spid="_x0000_s25602" name="Denklem" r:id="rId3" imgW="14475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Structure of ADC: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</a:blip>
          <a:srcRect t="4153" b="12460"/>
          <a:stretch>
            <a:fillRect/>
          </a:stretch>
        </p:blipFill>
        <p:spPr bwMode="auto">
          <a:xfrm>
            <a:off x="1928794" y="357166"/>
            <a:ext cx="4593594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71471" y="2500306"/>
          <a:ext cx="6978365" cy="857256"/>
        </p:xfrm>
        <a:graphic>
          <a:graphicData uri="http://schemas.openxmlformats.org/presentationml/2006/ole">
            <p:oleObj spid="_x0000_s26627" name="Denklem" r:id="rId4" imgW="4419600" imgH="546100" progId="Equation.3">
              <p:embed/>
            </p:oleObj>
          </a:graphicData>
        </a:graphic>
      </p:graphicFrame>
      <p:sp>
        <p:nvSpPr>
          <p:cNvPr id="6" name="5 Metin kutusu"/>
          <p:cNvSpPr txBox="1"/>
          <p:nvPr/>
        </p:nvSpPr>
        <p:spPr>
          <a:xfrm>
            <a:off x="285720" y="3643314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maximum allowed count rate is determined by the sum of the </a:t>
            </a:r>
            <a:r>
              <a:rPr lang="en-US" sz="2400" dirty="0">
                <a:solidFill>
                  <a:srgbClr val="FF0000"/>
                </a:solidFill>
              </a:rPr>
              <a:t>DAC settling time </a:t>
            </a:r>
            <a:r>
              <a:rPr lang="en-US" sz="2400" i="1" dirty="0" err="1">
                <a:solidFill>
                  <a:srgbClr val="FF0000"/>
                </a:solidFill>
              </a:rPr>
              <a:t>t</a:t>
            </a:r>
            <a:r>
              <a:rPr lang="en-US" sz="2400" i="1" baseline="-25000" dirty="0" err="1">
                <a:solidFill>
                  <a:srgbClr val="FF0000"/>
                </a:solidFill>
              </a:rPr>
              <a:t>da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FF0000"/>
                </a:solidFill>
              </a:rPr>
              <a:t>comparator settling time </a:t>
            </a:r>
            <a:r>
              <a:rPr lang="en-US" sz="2400" dirty="0" err="1">
                <a:solidFill>
                  <a:srgbClr val="FF0000"/>
                </a:solidFill>
              </a:rPr>
              <a:t>ts</a:t>
            </a:r>
            <a:r>
              <a:rPr lang="en-US" sz="2400" dirty="0">
                <a:solidFill>
                  <a:srgbClr val="FF0000"/>
                </a:solidFill>
              </a:rPr>
              <a:t>  and the logic reaction time </a:t>
            </a:r>
            <a:r>
              <a:rPr lang="en-US" sz="2400" dirty="0" err="1">
                <a:solidFill>
                  <a:srgbClr val="FF0000"/>
                </a:solidFill>
              </a:rPr>
              <a:t>tl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42844" y="0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Successive Approximation Method in ADC:</a:t>
            </a:r>
            <a:endParaRPr lang="tr-TR" dirty="0"/>
          </a:p>
          <a:p>
            <a:endParaRPr lang="tr-TR" dirty="0"/>
          </a:p>
        </p:txBody>
      </p:sp>
      <p:pic>
        <p:nvPicPr>
          <p:cNvPr id="27650" name="Picture 2" descr="b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</a:blip>
          <a:srcRect t="7408" b="2963"/>
          <a:stretch>
            <a:fillRect/>
          </a:stretch>
        </p:blipFill>
        <p:spPr bwMode="auto">
          <a:xfrm>
            <a:off x="928662" y="714356"/>
            <a:ext cx="6812428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</a:blip>
          <a:srcRect t="11002" b="3520"/>
          <a:stretch>
            <a:fillRect/>
          </a:stretch>
        </p:blipFill>
        <p:spPr bwMode="auto">
          <a:xfrm>
            <a:off x="357158" y="3571876"/>
            <a:ext cx="769547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</a:blip>
          <a:srcRect t="2682" b="15326"/>
          <a:stretch>
            <a:fillRect/>
          </a:stretch>
        </p:blipFill>
        <p:spPr bwMode="auto">
          <a:xfrm>
            <a:off x="428596" y="785794"/>
            <a:ext cx="7139265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5268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Successive Approximation A/D for V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= 1,4 V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42844" y="0"/>
            <a:ext cx="8858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Example :</a:t>
            </a:r>
            <a:r>
              <a:rPr lang="en-US" b="1" dirty="0"/>
              <a:t> 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/>
              <a:t> </a:t>
            </a:r>
            <a:endParaRPr lang="tr-TR" dirty="0"/>
          </a:p>
          <a:p>
            <a:r>
              <a:rPr lang="en-US" dirty="0"/>
              <a:t>Find the successive approximation ADC output for a 4-bit converter to a 3.217-V input if the reference is 5 V.</a:t>
            </a:r>
            <a:endParaRPr lang="tr-TR" dirty="0"/>
          </a:p>
          <a:p>
            <a:r>
              <a:rPr lang="en-US" dirty="0"/>
              <a:t> </a:t>
            </a:r>
            <a:endParaRPr lang="tr-TR" dirty="0"/>
          </a:p>
          <a:p>
            <a:r>
              <a:rPr lang="en-US" b="1" i="1" dirty="0"/>
              <a:t>Solution :</a:t>
            </a:r>
            <a:endParaRPr lang="tr-TR" dirty="0"/>
          </a:p>
          <a:p>
            <a:r>
              <a:rPr lang="en-US" dirty="0"/>
              <a:t> </a:t>
            </a:r>
            <a:endParaRPr lang="tr-TR" dirty="0"/>
          </a:p>
          <a:p>
            <a:r>
              <a:rPr lang="en-US" dirty="0"/>
              <a:t>Following the procedure outlined, we have the following operations: let 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 = 3.217; then </a:t>
            </a:r>
            <a:endParaRPr lang="tr-TR" dirty="0"/>
          </a:p>
          <a:p>
            <a:r>
              <a:rPr lang="en-US" dirty="0"/>
              <a:t>(1) Set b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b="1" dirty="0"/>
              <a:t>1</a:t>
            </a:r>
            <a:r>
              <a:rPr lang="en-US" dirty="0"/>
              <a:t>                       V</a:t>
            </a:r>
            <a:r>
              <a:rPr lang="en-US" baseline="-25000" dirty="0"/>
              <a:t>F</a:t>
            </a:r>
            <a:r>
              <a:rPr lang="en-US" dirty="0"/>
              <a:t> = 5(2</a:t>
            </a:r>
            <a:r>
              <a:rPr lang="en-US" baseline="30000" dirty="0"/>
              <a:t>-1</a:t>
            </a:r>
            <a:r>
              <a:rPr lang="en-US" dirty="0"/>
              <a:t>) = 2.5 V</a:t>
            </a:r>
            <a:endParaRPr lang="tr-TR" dirty="0"/>
          </a:p>
          <a:p>
            <a:r>
              <a:rPr lang="en-US" dirty="0"/>
              <a:t>      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dirty="0"/>
              <a:t>&gt; 2.5                          leave b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b="1" dirty="0"/>
              <a:t>1</a:t>
            </a:r>
            <a:endParaRPr lang="tr-TR" dirty="0"/>
          </a:p>
          <a:p>
            <a:r>
              <a:rPr lang="en-US" dirty="0"/>
              <a:t>(2) Set b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b="1" dirty="0"/>
              <a:t>1</a:t>
            </a:r>
            <a:r>
              <a:rPr lang="en-US" dirty="0"/>
              <a:t>                       V</a:t>
            </a:r>
            <a:r>
              <a:rPr lang="en-US" baseline="-25000" dirty="0"/>
              <a:t>F</a:t>
            </a:r>
            <a:r>
              <a:rPr lang="en-US" dirty="0"/>
              <a:t> = 2.5 + 5(2</a:t>
            </a:r>
            <a:r>
              <a:rPr lang="en-US" baseline="30000" dirty="0"/>
              <a:t>-2</a:t>
            </a:r>
            <a:r>
              <a:rPr lang="en-US" dirty="0"/>
              <a:t>) = 3.75</a:t>
            </a:r>
            <a:endParaRPr lang="tr-TR" dirty="0"/>
          </a:p>
          <a:p>
            <a:r>
              <a:rPr lang="en-US" dirty="0"/>
              <a:t>      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&lt; 3.75                        reset b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b="1" dirty="0"/>
              <a:t>0</a:t>
            </a:r>
            <a:endParaRPr lang="tr-TR" dirty="0"/>
          </a:p>
          <a:p>
            <a:r>
              <a:rPr lang="en-US" dirty="0"/>
              <a:t>(3) Set b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b="1" dirty="0"/>
              <a:t>1</a:t>
            </a:r>
            <a:r>
              <a:rPr lang="en-US" dirty="0"/>
              <a:t>                       V</a:t>
            </a:r>
            <a:r>
              <a:rPr lang="en-US" baseline="-25000" dirty="0"/>
              <a:t>F</a:t>
            </a:r>
            <a:r>
              <a:rPr lang="en-US" dirty="0"/>
              <a:t> = 2.5 + 5(2</a:t>
            </a:r>
            <a:r>
              <a:rPr lang="en-US" baseline="30000" dirty="0"/>
              <a:t>-3</a:t>
            </a:r>
            <a:r>
              <a:rPr lang="en-US" dirty="0"/>
              <a:t>) = 3.125</a:t>
            </a:r>
            <a:endParaRPr lang="tr-TR" dirty="0"/>
          </a:p>
          <a:p>
            <a:r>
              <a:rPr lang="en-US" dirty="0"/>
              <a:t>      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 &gt; 3.125                     leave b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b="1" dirty="0"/>
              <a:t>1</a:t>
            </a:r>
            <a:endParaRPr lang="tr-TR" dirty="0"/>
          </a:p>
          <a:p>
            <a:r>
              <a:rPr lang="en-US" dirty="0"/>
              <a:t> </a:t>
            </a:r>
            <a:endParaRPr lang="tr-TR" dirty="0"/>
          </a:p>
          <a:p>
            <a:r>
              <a:rPr lang="en-US" dirty="0"/>
              <a:t>(4) Set b</a:t>
            </a:r>
            <a:r>
              <a:rPr lang="en-US" baseline="-25000" dirty="0"/>
              <a:t>4</a:t>
            </a:r>
            <a:r>
              <a:rPr lang="en-US" dirty="0"/>
              <a:t> = </a:t>
            </a:r>
            <a:r>
              <a:rPr lang="en-US" b="1" dirty="0"/>
              <a:t>1</a:t>
            </a:r>
            <a:r>
              <a:rPr lang="en-US" dirty="0"/>
              <a:t>                       V</a:t>
            </a:r>
            <a:r>
              <a:rPr lang="en-US" baseline="-25000" dirty="0"/>
              <a:t>F</a:t>
            </a:r>
            <a:r>
              <a:rPr lang="en-US" dirty="0"/>
              <a:t> = 3.125 + 5(2</a:t>
            </a:r>
            <a:r>
              <a:rPr lang="en-US" baseline="30000" dirty="0"/>
              <a:t>-4</a:t>
            </a:r>
            <a:r>
              <a:rPr lang="en-US" dirty="0"/>
              <a:t>)</a:t>
            </a:r>
            <a:endParaRPr lang="tr-TR" dirty="0"/>
          </a:p>
          <a:p>
            <a:r>
              <a:rPr lang="en-US" dirty="0"/>
              <a:t>      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 &lt; 3.4375                   reset b</a:t>
            </a:r>
            <a:r>
              <a:rPr lang="en-US" baseline="-25000" dirty="0"/>
              <a:t>4 </a:t>
            </a:r>
            <a:r>
              <a:rPr lang="en-US" dirty="0"/>
              <a:t>= </a:t>
            </a:r>
            <a:r>
              <a:rPr lang="en-US" b="1" dirty="0"/>
              <a:t>0</a:t>
            </a:r>
            <a:endParaRPr lang="tr-TR" dirty="0"/>
          </a:p>
          <a:p>
            <a:r>
              <a:rPr lang="en-US" dirty="0"/>
              <a:t>By this procedure, we find the output is a binary word of </a:t>
            </a:r>
            <a:r>
              <a:rPr lang="en-US" b="1" dirty="0"/>
              <a:t>1010</a:t>
            </a:r>
            <a:r>
              <a:rPr lang="en-US" b="1" baseline="-25000" dirty="0"/>
              <a:t>2</a:t>
            </a:r>
            <a:r>
              <a:rPr lang="en-US" dirty="0"/>
              <a:t>.</a:t>
            </a:r>
            <a:endParaRPr lang="tr-TR"/>
          </a:p>
          <a:p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0" y="142852"/>
            <a:ext cx="9001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r>
              <a:rPr lang="en-US" b="1" dirty="0" smtClean="0"/>
              <a:t>Conversion-Time Consequences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  </a:t>
            </a:r>
            <a:endParaRPr lang="tr-TR" b="1" dirty="0" smtClean="0"/>
          </a:p>
          <a:p>
            <a:endParaRPr lang="tr-TR" dirty="0" smtClean="0"/>
          </a:p>
          <a:p>
            <a:r>
              <a:rPr lang="en-US" dirty="0" smtClean="0"/>
              <a:t>example, a 10-bit ADC with a 5.0-V reference and </a:t>
            </a:r>
            <a:r>
              <a:rPr lang="en-US" dirty="0" smtClean="0">
                <a:solidFill>
                  <a:srgbClr val="FF0000"/>
                </a:solidFill>
              </a:rPr>
              <a:t>a 20-</a:t>
            </a:r>
            <a:r>
              <a:rPr lang="en-US" i="1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en-US" dirty="0" smtClean="0">
                <a:solidFill>
                  <a:srgbClr val="FF0000"/>
                </a:solidFill>
              </a:rPr>
              <a:t>s conversion time</a:t>
            </a:r>
            <a:r>
              <a:rPr lang="en-US" dirty="0" smtClean="0"/>
              <a:t>. According to Equation (9), the maximum rate of change of the input voltage for this converter would be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what frequency it would correspond to if the input were a sinusoidal voltage,</a:t>
            </a:r>
            <a:endParaRPr lang="tr-TR" dirty="0" smtClean="0"/>
          </a:p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r>
              <a:rPr lang="en-US" dirty="0" smtClean="0"/>
              <a:t> = V</a:t>
            </a:r>
            <a:r>
              <a:rPr lang="en-US" baseline="-25000" dirty="0" smtClean="0"/>
              <a:t>0</a:t>
            </a:r>
            <a:r>
              <a:rPr lang="en-US" dirty="0" smtClean="0"/>
              <a:t>sin (</a:t>
            </a:r>
            <a:r>
              <a:rPr lang="en-US" dirty="0" smtClean="0">
                <a:sym typeface="Symbol"/>
              </a:rPr>
              <a:t></a:t>
            </a:r>
            <a:r>
              <a:rPr lang="en-US" dirty="0" smtClean="0"/>
              <a:t>t)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2714644" cy="105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4286248" y="2000240"/>
          <a:ext cx="4514882" cy="1000132"/>
        </p:xfrm>
        <a:graphic>
          <a:graphicData uri="http://schemas.openxmlformats.org/presentationml/2006/ole">
            <p:oleObj spid="_x0000_s84994" name="Denklem" r:id="rId4" imgW="1955520" imgH="419040" progId="Equation.3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2000232" y="3643314"/>
          <a:ext cx="2324714" cy="830255"/>
        </p:xfrm>
        <a:graphic>
          <a:graphicData uri="http://schemas.openxmlformats.org/presentationml/2006/ole">
            <p:oleObj spid="_x0000_s84995" name="Denklem" r:id="rId5" imgW="1218960" imgH="431640" progId="Equation.3">
              <p:embed/>
            </p:oleObj>
          </a:graphicData>
        </a:graphic>
      </p:graphicFrame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4286256"/>
            <a:ext cx="168649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60" y="4429132"/>
            <a:ext cx="2071702" cy="94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Dikdörtgen"/>
          <p:cNvSpPr/>
          <p:nvPr/>
        </p:nvSpPr>
        <p:spPr>
          <a:xfrm>
            <a:off x="4572000" y="4714884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 = V</a:t>
            </a:r>
            <a:r>
              <a:rPr lang="en-US" baseline="-25000" dirty="0" smtClean="0"/>
              <a:t>R</a:t>
            </a:r>
            <a:endParaRPr lang="tr-TR" dirty="0"/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357818" y="3857628"/>
          <a:ext cx="3313402" cy="717552"/>
        </p:xfrm>
        <a:graphic>
          <a:graphicData uri="http://schemas.openxmlformats.org/presentationml/2006/ole">
            <p:oleObj spid="_x0000_s84998" name="Denklem" r:id="rId8" imgW="1942920" imgH="419040" progId="Equation.3">
              <p:embed/>
            </p:oleObj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6215073" y="4714884"/>
          <a:ext cx="2078615" cy="785818"/>
        </p:xfrm>
        <a:graphic>
          <a:graphicData uri="http://schemas.openxmlformats.org/presentationml/2006/ole">
            <p:oleObj spid="_x0000_s84999" name="Denklem" r:id="rId9" imgW="102852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642918"/>
            <a:ext cx="307732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3" y="214290"/>
            <a:ext cx="4429156" cy="292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4786314" y="3357562"/>
          <a:ext cx="3959225" cy="3168650"/>
        </p:xfrm>
        <a:graphic>
          <a:graphicData uri="http://schemas.openxmlformats.org/drawingml/2006/table">
            <a:tbl>
              <a:tblPr/>
              <a:tblGrid>
                <a:gridCol w="3959225"/>
              </a:tblGrid>
              <a:tr h="316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DEGIN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   DO FOREVER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         Measure T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IF</a:t>
                      </a: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 T &lt; </a:t>
                      </a: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AU" sz="2000" b="0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ref</a:t>
                      </a: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-ΔT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             Turn ON  device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ELSE  IF</a:t>
                      </a: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T&gt; </a:t>
                      </a: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AU" sz="2000" b="0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ref</a:t>
                      </a: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+ΔT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            Turn OFF  device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END IF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  ENDDO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071810"/>
            <a:ext cx="3571900" cy="239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57158" y="5857892"/>
          <a:ext cx="1917546" cy="357190"/>
        </p:xfrm>
        <a:graphic>
          <a:graphicData uri="http://schemas.openxmlformats.org/presentationml/2006/ole">
            <p:oleObj spid="_x0000_s49155" name="Denklem" r:id="rId6" imgW="1295280" imgH="24120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557433" y="5608652"/>
          <a:ext cx="1468197" cy="606429"/>
        </p:xfrm>
        <a:graphic>
          <a:graphicData uri="http://schemas.openxmlformats.org/presentationml/2006/ole">
            <p:oleObj spid="_x0000_s49156" name="Denklem" r:id="rId7" imgW="57132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892971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/>
              <a:t>Conversion-Time Consequences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and</a:t>
            </a:r>
            <a:r>
              <a:rPr lang="tr-TR" sz="2800" b="1" dirty="0" smtClean="0"/>
              <a:t> </a:t>
            </a:r>
            <a:r>
              <a:rPr lang="en-US" sz="2800" b="1" dirty="0" smtClean="0"/>
              <a:t>  </a:t>
            </a:r>
            <a:endParaRPr lang="tr-TR" sz="2800" b="1" dirty="0" smtClean="0"/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Sample-and-Hold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1682" name="Picture 2" descr="b"/>
          <p:cNvPicPr>
            <a:picLocks noChangeAspect="1" noChangeArrowheads="1"/>
          </p:cNvPicPr>
          <p:nvPr/>
        </p:nvPicPr>
        <p:blipFill>
          <a:blip r:embed="rId2"/>
          <a:srcRect b="6058"/>
          <a:stretch>
            <a:fillRect/>
          </a:stretch>
        </p:blipFill>
        <p:spPr bwMode="auto">
          <a:xfrm>
            <a:off x="1643042" y="2643182"/>
            <a:ext cx="631442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643422"/>
            <a:ext cx="67190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0"/>
            <a:ext cx="2714644" cy="105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214282" y="1071546"/>
            <a:ext cx="878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Sample and hold (S/ H) circuit has two basic operating modes:</a:t>
            </a:r>
            <a:endParaRPr lang="tr-TR" dirty="0" smtClean="0"/>
          </a:p>
          <a:p>
            <a:r>
              <a:rPr lang="en-US" b="1" dirty="0" smtClean="0"/>
              <a:t>Sample mode </a:t>
            </a:r>
            <a:r>
              <a:rPr lang="en-US" dirty="0" smtClean="0"/>
              <a:t>: The output follows the input</a:t>
            </a:r>
            <a:endParaRPr lang="tr-TR" dirty="0" smtClean="0"/>
          </a:p>
          <a:p>
            <a:r>
              <a:rPr lang="en-US" b="1" dirty="0" smtClean="0"/>
              <a:t>Hold mode </a:t>
            </a:r>
            <a:r>
              <a:rPr lang="en-US" dirty="0" smtClean="0"/>
              <a:t>: The output is held constant until sample mode is resumed The main application of S/ H circuits is to hold the input signal to an ADC constant during conversion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1" y="0"/>
            <a:ext cx="8358214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Example :</a:t>
            </a:r>
            <a:endParaRPr kumimoji="0" lang="tr-TR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An 8-bit, bipolar ADC with a 5-V reference will be used to take samples of a triangular wave as shown in Figure . What is the maximum frequency of the wave if the ADC conversion time is 12</a:t>
            </a:r>
            <a:r>
              <a:rPr lang="en-US" sz="2000" i="1" dirty="0" smtClean="0">
                <a:sym typeface="Symbol"/>
              </a:rPr>
              <a:t></a:t>
            </a:r>
            <a:r>
              <a:rPr lang="en-US" sz="2000" dirty="0" smtClean="0"/>
              <a:t>s?  		</a:t>
            </a:r>
            <a:endParaRPr lang="tr-TR" sz="20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142984"/>
            <a:ext cx="2571768" cy="116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12"/>
            <a:ext cx="4274284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214282" y="214290"/>
            <a:ext cx="2109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Parallel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Flash</a:t>
            </a:r>
            <a:r>
              <a:rPr lang="tr-TR" dirty="0" smtClean="0"/>
              <a:t> ADC</a:t>
            </a:r>
            <a:endParaRPr lang="tr-TR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</a:blip>
          <a:srcRect/>
          <a:stretch>
            <a:fillRect/>
          </a:stretch>
        </p:blipFill>
        <p:spPr bwMode="auto">
          <a:xfrm>
            <a:off x="5072066" y="0"/>
            <a:ext cx="3929058" cy="324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3">
            <a:lum bright="-12000" contrast="84000"/>
            <a:grayscl/>
            <a:biLevel thresh="50000"/>
          </a:blip>
          <a:srcRect b="8546"/>
          <a:stretch>
            <a:fillRect/>
          </a:stretch>
        </p:blipFill>
        <p:spPr bwMode="auto">
          <a:xfrm>
            <a:off x="500034" y="2786058"/>
            <a:ext cx="4935033" cy="377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0" y="0"/>
            <a:ext cx="3196709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ADC Characteristics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642918"/>
            <a:ext cx="4450806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etin kutusu"/>
          <p:cNvSpPr txBox="1"/>
          <p:nvPr/>
        </p:nvSpPr>
        <p:spPr>
          <a:xfrm>
            <a:off x="214282" y="3164681"/>
            <a:ext cx="8643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most common control lines are:</a:t>
            </a:r>
            <a:endParaRPr lang="tr-TR" dirty="0" smtClean="0"/>
          </a:p>
          <a:p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.   </a:t>
            </a:r>
            <a:r>
              <a:rPr lang="en-US" b="1" dirty="0" smtClean="0">
                <a:solidFill>
                  <a:srgbClr val="FF0000"/>
                </a:solidFill>
              </a:rPr>
              <a:t>SC</a:t>
            </a:r>
            <a:r>
              <a:rPr lang="en-US" dirty="0" smtClean="0">
                <a:solidFill>
                  <a:srgbClr val="FF0000"/>
                </a:solidFill>
              </a:rPr>
              <a:t> (Start-converter): </a:t>
            </a:r>
            <a:r>
              <a:rPr lang="en-US" dirty="0" smtClean="0"/>
              <a:t>This is a digital input to the ADC that starts the converter on the process of finding the correct digital outputs for the given analog voltage input. Typically, conversion starts on a falling edge. </a:t>
            </a:r>
            <a:r>
              <a:rPr lang="en-US" dirty="0" smtClean="0">
                <a:sym typeface="Symbol"/>
              </a:rPr>
              <a:t></a:t>
            </a:r>
            <a:endParaRPr lang="tr-TR" dirty="0" smtClean="0"/>
          </a:p>
          <a:p>
            <a:r>
              <a:rPr lang="en-US" dirty="0" smtClean="0"/>
              <a:t>b. </a:t>
            </a:r>
            <a:r>
              <a:rPr lang="en-US" b="1" dirty="0" smtClean="0">
                <a:solidFill>
                  <a:srgbClr val="FF0000"/>
                </a:solidFill>
              </a:rPr>
              <a:t>EOC</a:t>
            </a:r>
            <a:r>
              <a:rPr lang="en-US" dirty="0" smtClean="0">
                <a:solidFill>
                  <a:srgbClr val="FF0000"/>
                </a:solidFill>
              </a:rPr>
              <a:t> (End-of-converter): </a:t>
            </a:r>
            <a:r>
              <a:rPr lang="en-US" dirty="0" smtClean="0"/>
              <a:t>This is a digital output from the ADC to receiving equipment, such as a computer. Typically, this line will be high during the conversion process. When the conversion is complete, the line will go low. Thus, the falling edge indicates that the conversion is complete.</a:t>
            </a:r>
            <a:endParaRPr lang="tr-TR" dirty="0" smtClean="0"/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 (Read): Since the output is typically buffered with tri-states, even </a:t>
            </a:r>
            <a:r>
              <a:rPr lang="en-US" dirty="0" smtClean="0"/>
              <a:t>though the conversion is complete, the correct digital results do not appear on the output lines. The receiving equipment must take the RD line low to enable the tri-states and place the data on the output lines.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214282" y="285728"/>
            <a:ext cx="896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Microprocessor based ADCs:</a:t>
            </a:r>
            <a:r>
              <a:rPr lang="tr-TR" b="1" dirty="0" smtClean="0"/>
              <a:t>  </a:t>
            </a:r>
            <a:r>
              <a:rPr lang="tr-TR" b="1" dirty="0" err="1" smtClean="0"/>
              <a:t>example</a:t>
            </a:r>
            <a:r>
              <a:rPr lang="tr-TR" b="1" dirty="0" smtClean="0"/>
              <a:t> : </a:t>
            </a:r>
            <a:r>
              <a:rPr lang="tr-TR" dirty="0" err="1" smtClean="0"/>
              <a:t>The</a:t>
            </a:r>
            <a:r>
              <a:rPr lang="tr-TR" dirty="0" smtClean="0"/>
              <a:t> ADC804 IC is an 8 bit </a:t>
            </a:r>
            <a:r>
              <a:rPr lang="tr-TR" dirty="0" err="1" smtClean="0"/>
              <a:t>analog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converter</a:t>
            </a:r>
            <a:r>
              <a:rPr lang="tr-TR" dirty="0" smtClean="0"/>
              <a:t>. </a:t>
            </a:r>
            <a:endParaRPr lang="tr-TR" b="1" dirty="0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/>
        </p:nvGraphicFramePr>
        <p:xfrm>
          <a:off x="1500165" y="928670"/>
          <a:ext cx="5510931" cy="2571768"/>
        </p:xfrm>
        <a:graphic>
          <a:graphicData uri="http://schemas.openxmlformats.org/presentationml/2006/ole">
            <p:oleObj spid="_x0000_s77825" name="Bit Eşlem Resmi" r:id="rId3" imgW="8678486" imgH="4277322" progId="PBrush">
              <p:embed/>
            </p:oleObj>
          </a:graphicData>
        </a:graphic>
      </p:graphicFrame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357158" y="3571876"/>
          <a:ext cx="4429156" cy="3094849"/>
        </p:xfrm>
        <a:graphic>
          <a:graphicData uri="http://schemas.openxmlformats.org/presentationml/2006/ole">
            <p:oleObj spid="_x0000_s77827" name="Bit Eşlem Resmi" r:id="rId4" imgW="8573697" imgH="5544324" progId="PBrush">
              <p:embed/>
            </p:oleObj>
          </a:graphicData>
        </a:graphic>
      </p:graphicFrame>
      <p:sp>
        <p:nvSpPr>
          <p:cNvPr id="8" name="7 Metin kutusu"/>
          <p:cNvSpPr txBox="1"/>
          <p:nvPr/>
        </p:nvSpPr>
        <p:spPr>
          <a:xfrm>
            <a:off x="5072066" y="3714752"/>
            <a:ext cx="3500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CS(chip select):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RD(read):</a:t>
            </a:r>
            <a:endParaRPr lang="tr-TR" b="1" i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WR(write):</a:t>
            </a:r>
            <a:endParaRPr lang="tr-TR" b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INTR(interrupt):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42844" y="0"/>
            <a:ext cx="88583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ADC </a:t>
            </a:r>
            <a:r>
              <a:rPr lang="tr-TR" b="1" dirty="0" err="1" smtClean="0"/>
              <a:t>process</a:t>
            </a:r>
            <a:r>
              <a:rPr lang="tr-TR" b="1" dirty="0" smtClean="0"/>
              <a:t> in </a:t>
            </a:r>
            <a:r>
              <a:rPr lang="tr-TR" b="1" dirty="0" err="1" smtClean="0"/>
              <a:t>microcontrollers</a:t>
            </a:r>
            <a:r>
              <a:rPr lang="tr-TR" b="1" dirty="0" smtClean="0"/>
              <a:t>: </a:t>
            </a:r>
            <a:r>
              <a:rPr lang="tr-TR" b="1" dirty="0" err="1" smtClean="0"/>
              <a:t>Example</a:t>
            </a:r>
            <a:r>
              <a:rPr lang="tr-TR" b="1" dirty="0" smtClean="0"/>
              <a:t>: </a:t>
            </a:r>
            <a:r>
              <a:rPr lang="en-US" b="1" dirty="0" smtClean="0"/>
              <a:t> ADC  conversion in 18FX family:</a:t>
            </a:r>
            <a:endParaRPr lang="tr-TR" dirty="0" smtClean="0"/>
          </a:p>
          <a:p>
            <a:r>
              <a:rPr lang="en-US" dirty="0" smtClean="0"/>
              <a:t> </a:t>
            </a:r>
            <a:endParaRPr lang="tr-TR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ADC peripheral of  PIC18 has the following characteristics:</a:t>
            </a:r>
            <a:endParaRPr lang="tr-TR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It has </a:t>
            </a:r>
            <a:r>
              <a:rPr lang="en-US" sz="2000" dirty="0" smtClean="0">
                <a:solidFill>
                  <a:srgbClr val="FF0000"/>
                </a:solidFill>
              </a:rPr>
              <a:t>10 bit ADC</a:t>
            </a:r>
            <a:endParaRPr lang="tr-TR" sz="2000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The</a:t>
            </a:r>
            <a:r>
              <a:rPr lang="en-US" sz="2000" dirty="0" smtClean="0">
                <a:solidFill>
                  <a:srgbClr val="FF0000"/>
                </a:solidFill>
              </a:rPr>
              <a:t> result </a:t>
            </a:r>
            <a:r>
              <a:rPr lang="en-US" sz="2000" dirty="0" smtClean="0"/>
              <a:t>of conversion is held by two register </a:t>
            </a:r>
            <a:r>
              <a:rPr lang="en-US" sz="2000" dirty="0" smtClean="0">
                <a:solidFill>
                  <a:srgbClr val="FF0000"/>
                </a:solidFill>
              </a:rPr>
              <a:t>,(ADRESL and ADRESH)</a:t>
            </a:r>
            <a:endParaRPr lang="tr-TR" sz="2000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0000"/>
                </a:solidFill>
              </a:rPr>
              <a:t>Vref</a:t>
            </a:r>
            <a:r>
              <a:rPr lang="en-US" sz="2000" dirty="0" smtClean="0"/>
              <a:t> can be selected  by </a:t>
            </a:r>
            <a:r>
              <a:rPr lang="en-US" sz="2000" dirty="0" smtClean="0">
                <a:solidFill>
                  <a:srgbClr val="FF0000"/>
                </a:solidFill>
              </a:rPr>
              <a:t>user ( select </a:t>
            </a:r>
            <a:r>
              <a:rPr lang="en-US" sz="2000" dirty="0" err="1" smtClean="0">
                <a:solidFill>
                  <a:srgbClr val="FF0000"/>
                </a:solidFill>
              </a:rPr>
              <a:t>Vdd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Vcc</a:t>
            </a:r>
            <a:r>
              <a:rPr lang="en-US" sz="2000" dirty="0" smtClean="0">
                <a:solidFill>
                  <a:srgbClr val="FF0000"/>
                </a:solidFill>
              </a:rPr>
              <a:t>) as reference value or select </a:t>
            </a:r>
            <a:r>
              <a:rPr lang="en-US" sz="2000" dirty="0" smtClean="0"/>
              <a:t>en external voltage source)</a:t>
            </a:r>
            <a:endParaRPr lang="tr-TR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The conversion time is dedicated by </a:t>
            </a:r>
            <a:r>
              <a:rPr lang="en-US" sz="2000" dirty="0" err="1" smtClean="0">
                <a:solidFill>
                  <a:srgbClr val="FF0000"/>
                </a:solidFill>
              </a:rPr>
              <a:t>Fosc</a:t>
            </a:r>
            <a:r>
              <a:rPr lang="en-US" sz="2000" dirty="0" smtClean="0">
                <a:solidFill>
                  <a:srgbClr val="FF0000"/>
                </a:solidFill>
              </a:rPr>
              <a:t>. </a:t>
            </a:r>
            <a:r>
              <a:rPr lang="en-US" sz="2000" dirty="0" smtClean="0"/>
              <a:t>The conversion time can not be shorter </a:t>
            </a:r>
            <a:r>
              <a:rPr lang="en-US" sz="2000" dirty="0" smtClean="0">
                <a:solidFill>
                  <a:srgbClr val="FF0000"/>
                </a:solidFill>
              </a:rPr>
              <a:t>then 1.6 </a:t>
            </a:r>
            <a:r>
              <a:rPr lang="en-US" sz="2000" dirty="0" err="1" smtClean="0">
                <a:solidFill>
                  <a:srgbClr val="FF0000"/>
                </a:solidFill>
              </a:rPr>
              <a:t>μs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tr-TR" sz="2000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The conversion time can be a portion of </a:t>
            </a:r>
            <a:r>
              <a:rPr lang="en-US" sz="2000" dirty="0" err="1" smtClean="0">
                <a:solidFill>
                  <a:srgbClr val="FF0000"/>
                </a:solidFill>
              </a:rPr>
              <a:t>Fosc</a:t>
            </a:r>
            <a:r>
              <a:rPr lang="en-US" sz="2000" dirty="0" smtClean="0">
                <a:solidFill>
                  <a:srgbClr val="FF0000"/>
                </a:solidFill>
              </a:rPr>
              <a:t> (</a:t>
            </a:r>
            <a:r>
              <a:rPr lang="en-US" sz="2000" dirty="0" err="1" smtClean="0">
                <a:solidFill>
                  <a:srgbClr val="FF0000"/>
                </a:solidFill>
              </a:rPr>
              <a:t>Fosc</a:t>
            </a:r>
            <a:r>
              <a:rPr lang="en-US" sz="2000" dirty="0" smtClean="0">
                <a:solidFill>
                  <a:srgbClr val="FF0000"/>
                </a:solidFill>
              </a:rPr>
              <a:t>/2,, </a:t>
            </a:r>
            <a:r>
              <a:rPr lang="en-US" sz="2000" dirty="0" err="1" smtClean="0">
                <a:solidFill>
                  <a:srgbClr val="FF0000"/>
                </a:solidFill>
              </a:rPr>
              <a:t>Fosc</a:t>
            </a:r>
            <a:r>
              <a:rPr lang="en-US" sz="2000" dirty="0" smtClean="0">
                <a:solidFill>
                  <a:srgbClr val="FF0000"/>
                </a:solidFill>
              </a:rPr>
              <a:t>/4, </a:t>
            </a:r>
            <a:r>
              <a:rPr lang="en-US" sz="2000" dirty="0" err="1" smtClean="0">
                <a:solidFill>
                  <a:srgbClr val="FF0000"/>
                </a:solidFill>
              </a:rPr>
              <a:t>Fosc</a:t>
            </a:r>
            <a:r>
              <a:rPr lang="en-US" sz="2000" dirty="0" smtClean="0">
                <a:solidFill>
                  <a:srgbClr val="FF0000"/>
                </a:solidFill>
              </a:rPr>
              <a:t>/8…)</a:t>
            </a:r>
            <a:endParaRPr lang="tr-TR" sz="2000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For reduce the power consumption of the controller, the ADC feature is turned off when the controller is powered up.</a:t>
            </a:r>
            <a:endParaRPr lang="tr-TR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The ADC module can be turned </a:t>
            </a:r>
            <a:r>
              <a:rPr lang="en-US" sz="2000" dirty="0" smtClean="0">
                <a:solidFill>
                  <a:srgbClr val="FF0000"/>
                </a:solidFill>
              </a:rPr>
              <a:t>on by setting ADON bit in ADCCON register.</a:t>
            </a:r>
            <a:endParaRPr lang="tr-TR" sz="2000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428604"/>
            <a:ext cx="87868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Steps in programming the A/D converter using polling</a:t>
            </a:r>
            <a:endParaRPr lang="tr-TR" sz="2400" b="1" dirty="0" smtClean="0"/>
          </a:p>
          <a:p>
            <a:r>
              <a:rPr lang="en-US" sz="2400" dirty="0" smtClean="0"/>
              <a:t> </a:t>
            </a:r>
            <a:endParaRPr lang="tr-TR" sz="2400" dirty="0" smtClean="0"/>
          </a:p>
          <a:p>
            <a:r>
              <a:rPr lang="en-US" sz="2400" dirty="0" smtClean="0"/>
              <a:t>To program the A/D converter in PIC18, the following steps must be taken:</a:t>
            </a:r>
            <a:endParaRPr lang="tr-TR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Turn on the ADC module</a:t>
            </a:r>
            <a:endParaRPr lang="tr-TR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Make the pin  for selected ADC as an </a:t>
            </a:r>
            <a:r>
              <a:rPr lang="en-US" sz="2400" dirty="0" smtClean="0">
                <a:solidFill>
                  <a:srgbClr val="FF0000"/>
                </a:solidFill>
              </a:rPr>
              <a:t>input channel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voltage reference</a:t>
            </a:r>
            <a:endParaRPr lang="tr-TR" sz="24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Select the </a:t>
            </a:r>
            <a:r>
              <a:rPr lang="en-US" sz="2400" dirty="0" smtClean="0">
                <a:solidFill>
                  <a:srgbClr val="FF0000"/>
                </a:solidFill>
              </a:rPr>
              <a:t>conversion speed</a:t>
            </a:r>
            <a:endParaRPr lang="tr-TR" sz="24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Wait for the required </a:t>
            </a:r>
            <a:r>
              <a:rPr lang="en-US" sz="2400" dirty="0" smtClean="0">
                <a:solidFill>
                  <a:srgbClr val="FF0000"/>
                </a:solidFill>
              </a:rPr>
              <a:t>acquisition time.</a:t>
            </a:r>
            <a:endParaRPr lang="tr-TR" sz="24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Active the </a:t>
            </a:r>
            <a:r>
              <a:rPr lang="en-US" sz="2400" dirty="0" smtClean="0">
                <a:solidFill>
                  <a:srgbClr val="0033CC"/>
                </a:solidFill>
              </a:rPr>
              <a:t>start conversion bit(GO/DONE</a:t>
            </a:r>
            <a:r>
              <a:rPr lang="en-US" sz="2400" dirty="0" smtClean="0"/>
              <a:t>)</a:t>
            </a:r>
            <a:endParaRPr lang="tr-TR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Wait for  the conversion to be completed </a:t>
            </a:r>
            <a:r>
              <a:rPr lang="en-US" sz="2400" dirty="0" smtClean="0">
                <a:solidFill>
                  <a:srgbClr val="0033CC"/>
                </a:solidFill>
              </a:rPr>
              <a:t>by polling the EOC </a:t>
            </a:r>
            <a:r>
              <a:rPr lang="en-US" sz="2400" dirty="0" smtClean="0"/>
              <a:t>(GO/DONE bit)</a:t>
            </a:r>
            <a:endParaRPr lang="tr-TR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0033CC"/>
                </a:solidFill>
              </a:rPr>
              <a:t>Read the result from relevant registers</a:t>
            </a:r>
            <a:endParaRPr lang="tr-TR" sz="2400" dirty="0" smtClean="0">
              <a:solidFill>
                <a:srgbClr val="0033CC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Go to step 5</a:t>
            </a:r>
            <a:endParaRPr lang="tr-TR" sz="2400" dirty="0" smtClean="0"/>
          </a:p>
          <a:p>
            <a:endParaRPr lang="tr-TR" sz="24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4643438" y="5500702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RD(read):</a:t>
            </a:r>
            <a:endParaRPr lang="tr-TR" b="1" i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WR(write):</a:t>
            </a:r>
            <a:endParaRPr lang="tr-TR" b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INTR(interrupt):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0" y="0"/>
            <a:ext cx="89297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Example programs: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Programming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ADC module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in 18f458  :</a:t>
            </a:r>
            <a:endParaRPr kumimoji="0" 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Programming in assembly language: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(Polling).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tr-TR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The steps of ADC conversion in assembly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8850" name="Picture 2" descr="S6300483"/>
          <p:cNvPicPr>
            <a:picLocks noChangeAspect="1" noChangeArrowheads="1"/>
          </p:cNvPicPr>
          <p:nvPr/>
        </p:nvPicPr>
        <p:blipFill>
          <a:blip r:embed="rId2" cstate="print">
            <a:lum bright="12000" contrast="72000"/>
            <a:grayscl/>
          </a:blip>
          <a:srcRect l="10791" t="23013" r="22307" b="25179"/>
          <a:stretch>
            <a:fillRect/>
          </a:stretch>
        </p:blipFill>
        <p:spPr bwMode="auto">
          <a:xfrm>
            <a:off x="5214910" y="142852"/>
            <a:ext cx="3929090" cy="22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514600"/>
            <a:ext cx="7791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5 Düz Ok Bağlayıcısı"/>
          <p:cNvCxnSpPr/>
          <p:nvPr/>
        </p:nvCxnSpPr>
        <p:spPr>
          <a:xfrm>
            <a:off x="571472" y="3429000"/>
            <a:ext cx="71438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Düz Ok Bağlayıcısı"/>
          <p:cNvCxnSpPr/>
          <p:nvPr/>
        </p:nvCxnSpPr>
        <p:spPr>
          <a:xfrm>
            <a:off x="571472" y="3714752"/>
            <a:ext cx="71438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Düz Ok Bağlayıcısı"/>
          <p:cNvCxnSpPr/>
          <p:nvPr/>
        </p:nvCxnSpPr>
        <p:spPr>
          <a:xfrm>
            <a:off x="642910" y="3929066"/>
            <a:ext cx="71438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üz Ok Bağlayıcısı"/>
          <p:cNvCxnSpPr/>
          <p:nvPr/>
        </p:nvCxnSpPr>
        <p:spPr>
          <a:xfrm>
            <a:off x="571472" y="4429132"/>
            <a:ext cx="71438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Düz Ok Bağlayıcısı"/>
          <p:cNvCxnSpPr/>
          <p:nvPr/>
        </p:nvCxnSpPr>
        <p:spPr>
          <a:xfrm>
            <a:off x="428596" y="5500702"/>
            <a:ext cx="71438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8863994" cy="550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0"/>
            <a:ext cx="36888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Programming in C language: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 t="3202"/>
          <a:stretch>
            <a:fillRect/>
          </a:stretch>
        </p:blipFill>
        <p:spPr bwMode="auto">
          <a:xfrm>
            <a:off x="1714480" y="142852"/>
            <a:ext cx="6710383" cy="647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0"/>
            <a:ext cx="18858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Program</a:t>
            </a: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ing</a:t>
            </a:r>
            <a:r>
              <a:rPr kumimoji="0" lang="tr-TR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ADC </a:t>
            </a:r>
            <a:endParaRPr kumimoji="0" lang="tr-TR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</a:rPr>
              <a:t>in assembly</a:t>
            </a:r>
            <a:endParaRPr kumimoji="0" lang="tr-TR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en-US" sz="1600" b="1" i="1" u="sng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</a:rPr>
              <a:t>Using interrupt)</a:t>
            </a:r>
            <a:endParaRPr kumimoji="0" lang="en-US" sz="1600" b="0" i="1" u="sng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Arial" pitchFamily="34" charset="0"/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2500298" y="2214554"/>
            <a:ext cx="5857916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" name="4 Düz Ok Bağlayıcısı"/>
          <p:cNvCxnSpPr/>
          <p:nvPr/>
        </p:nvCxnSpPr>
        <p:spPr>
          <a:xfrm>
            <a:off x="928662" y="4214818"/>
            <a:ext cx="71438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Düz Ok Bağlayıcısı"/>
          <p:cNvCxnSpPr/>
          <p:nvPr/>
        </p:nvCxnSpPr>
        <p:spPr>
          <a:xfrm>
            <a:off x="1000100" y="4572008"/>
            <a:ext cx="71438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06634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0" y="0"/>
            <a:ext cx="48528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DAC structure: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Types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of DAC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Circuits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0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TimesNewRoman" charset="-18"/>
              </a:rPr>
              <a:t>N-Bit </a:t>
            </a:r>
            <a:r>
              <a:rPr lang="tr-TR" sz="2000" b="1" dirty="0" err="1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TimesNewRoman" charset="-18"/>
              </a:rPr>
              <a:t>Binary</a:t>
            </a:r>
            <a:r>
              <a:rPr lang="tr-TR" sz="20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TimesNewRoman" charset="-18"/>
              </a:rPr>
              <a:t>Weighted</a:t>
            </a:r>
            <a:r>
              <a:rPr lang="tr-TR" sz="20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TimesNewRoman" charset="-18"/>
              </a:rPr>
              <a:t>Resistor</a:t>
            </a:r>
            <a:endParaRPr lang="tr-TR" sz="2000" dirty="0" smtClean="0">
              <a:solidFill>
                <a:srgbClr val="FF0000"/>
              </a:solidFill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28596" y="1071546"/>
            <a:ext cx="799612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0" y="0"/>
            <a:ext cx="91646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N-bit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binary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weighted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Example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•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Find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output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voltage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,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current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,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and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resolution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for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a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binary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weighted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resistor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DAC of 4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bits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-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given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condition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R = 10 k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Ώ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,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Rf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= 5 k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Ώ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, VR = -10 V .....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Applied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binary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word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is 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1001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42976" y="1142984"/>
            <a:ext cx="540758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785918" y="4643446"/>
            <a:ext cx="587067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 l="67006" b="61111"/>
          <a:stretch>
            <a:fillRect/>
          </a:stretch>
        </p:blipFill>
        <p:spPr bwMode="auto">
          <a:xfrm>
            <a:off x="6215074" y="1643050"/>
            <a:ext cx="263827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0" y="0"/>
            <a:ext cx="90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r>
              <a:rPr lang="tr-TR" b="1" dirty="0" err="1" smtClean="0"/>
              <a:t>Limitations</a:t>
            </a:r>
            <a:r>
              <a:rPr lang="tr-TR" b="1" dirty="0" smtClean="0"/>
              <a:t> of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Binary</a:t>
            </a:r>
            <a:r>
              <a:rPr lang="tr-TR" b="1" dirty="0" smtClean="0"/>
              <a:t> </a:t>
            </a:r>
            <a:r>
              <a:rPr lang="tr-TR" b="1" dirty="0" err="1" smtClean="0"/>
              <a:t>Weighted</a:t>
            </a:r>
            <a:r>
              <a:rPr lang="tr-TR" b="1" dirty="0" smtClean="0"/>
              <a:t> DAC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t="14537"/>
          <a:stretch>
            <a:fillRect/>
          </a:stretch>
        </p:blipFill>
        <p:spPr bwMode="auto">
          <a:xfrm>
            <a:off x="714348" y="3071810"/>
            <a:ext cx="733986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 r="34781"/>
          <a:stretch>
            <a:fillRect/>
          </a:stretch>
        </p:blipFill>
        <p:spPr bwMode="auto">
          <a:xfrm>
            <a:off x="4500562" y="0"/>
            <a:ext cx="4143404" cy="306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0" y="0"/>
            <a:ext cx="34355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R-2R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Resistor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Ladder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NewRoman" charset="-18"/>
              </a:rPr>
              <a:t> DAC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14282" y="1000108"/>
            <a:ext cx="793842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85720" y="0"/>
            <a:ext cx="7715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357158" y="3500438"/>
            <a:ext cx="6013088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0"/>
            <a:ext cx="6500826" cy="329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71472" y="3214686"/>
            <a:ext cx="767737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00100" y="357166"/>
            <a:ext cx="7786710" cy="498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71472" y="428604"/>
            <a:ext cx="7429520" cy="459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Formata-BoldCondensed"/>
              </a:rPr>
              <a:t>R-2R Resistor Ladder Flash DAC by using microcontroller for generation of sine wave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13189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 t="23119"/>
          <a:stretch>
            <a:fillRect/>
          </a:stretch>
        </p:blipFill>
        <p:spPr bwMode="auto">
          <a:xfrm>
            <a:off x="0" y="-1"/>
            <a:ext cx="6929454" cy="656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125"/>
          <a:stretch>
            <a:fillRect/>
          </a:stretch>
        </p:blipFill>
        <p:spPr bwMode="auto">
          <a:xfrm>
            <a:off x="142844" y="1000108"/>
            <a:ext cx="8840790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" y="0"/>
            <a:ext cx="8715404" cy="710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RESOLUTION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ADC resolution is defined as the smallest incremental voltage that can be </a:t>
            </a: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recognize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 and hence it causes a change in the digital output. It is usually expressed as the number of bit output by the ADC.</a:t>
            </a:r>
            <a:endParaRPr kumimoji="0" 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smallest incremental voltage that can be recognized is expressed in terms of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LSB</a:t>
            </a:r>
            <a:endParaRPr kumimoji="0" lang="tr-TR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33CC"/>
                </a:solidFill>
              </a:rPr>
              <a:t>LSB= Step Size =</a:t>
            </a:r>
            <a:r>
              <a:rPr lang="en-US" sz="2800" i="1" dirty="0">
                <a:solidFill>
                  <a:srgbClr val="0033CC"/>
                </a:solidFill>
                <a:sym typeface="Symbol"/>
              </a:rPr>
              <a:t></a:t>
            </a:r>
            <a:r>
              <a:rPr lang="en-US" sz="2800" i="1" dirty="0" err="1">
                <a:solidFill>
                  <a:srgbClr val="0033CC"/>
                </a:solidFill>
              </a:rPr>
              <a:t>V</a:t>
            </a:r>
            <a:r>
              <a:rPr lang="en-US" sz="2800" i="1" baseline="-25000" dirty="0" err="1">
                <a:solidFill>
                  <a:srgbClr val="0033CC"/>
                </a:solidFill>
              </a:rPr>
              <a:t>out</a:t>
            </a:r>
            <a:r>
              <a:rPr lang="en-US" sz="2800" i="1" baseline="-25000" dirty="0">
                <a:solidFill>
                  <a:srgbClr val="0033CC"/>
                </a:solidFill>
              </a:rPr>
              <a:t> = </a:t>
            </a:r>
            <a:r>
              <a:rPr lang="en-US" sz="2800" i="1" dirty="0" smtClean="0">
                <a:solidFill>
                  <a:srgbClr val="0033CC"/>
                </a:solidFill>
              </a:rPr>
              <a:t>V</a:t>
            </a:r>
            <a:r>
              <a:rPr lang="en-US" sz="2800" i="1" baseline="-25000" dirty="0" smtClean="0">
                <a:solidFill>
                  <a:srgbClr val="0033CC"/>
                </a:solidFill>
              </a:rPr>
              <a:t>R</a:t>
            </a:r>
            <a:r>
              <a:rPr lang="en-US" sz="2800" i="1" dirty="0" smtClean="0">
                <a:solidFill>
                  <a:srgbClr val="0033CC"/>
                </a:solidFill>
              </a:rPr>
              <a:t>2</a:t>
            </a:r>
            <a:r>
              <a:rPr lang="en-US" sz="2800" i="1" baseline="30000" dirty="0" smtClean="0">
                <a:solidFill>
                  <a:srgbClr val="0033CC"/>
                </a:solidFill>
              </a:rPr>
              <a:t>-n</a:t>
            </a:r>
            <a:endParaRPr lang="tr-TR" sz="2800" i="1" baseline="30000" dirty="0" smtClean="0">
              <a:solidFill>
                <a:srgbClr val="0033CC"/>
              </a:solidFill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800" i="1" baseline="30000" dirty="0">
              <a:solidFill>
                <a:srgbClr val="0033CC"/>
              </a:solidFill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An ADC, </a:t>
            </a:r>
            <a:r>
              <a:rPr lang="en-US" sz="2800" dirty="0">
                <a:solidFill>
                  <a:srgbClr val="FF0000"/>
                </a:solidFill>
              </a:rPr>
              <a:t>which has ‘n’ </a:t>
            </a:r>
            <a:r>
              <a:rPr lang="en-US" sz="2800" dirty="0"/>
              <a:t>bit digital output, provides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baseline="300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>
                <a:solidFill>
                  <a:srgbClr val="FF0000"/>
                </a:solidFill>
              </a:rPr>
              <a:t>digital </a:t>
            </a:r>
            <a:r>
              <a:rPr lang="en-US" sz="2800" dirty="0">
                <a:solidFill>
                  <a:srgbClr val="FF0000"/>
                </a:solidFill>
              </a:rPr>
              <a:t>values</a:t>
            </a:r>
            <a:r>
              <a:rPr lang="en-US" sz="2800" dirty="0"/>
              <a:t>. It includes both </a:t>
            </a:r>
            <a:r>
              <a:rPr lang="en-US" sz="2800" dirty="0">
                <a:solidFill>
                  <a:srgbClr val="FF0000"/>
                </a:solidFill>
              </a:rPr>
              <a:t>0 and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baseline="300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>
                <a:solidFill>
                  <a:srgbClr val="FF0000"/>
                </a:solidFill>
              </a:rPr>
              <a:t>-1</a:t>
            </a:r>
            <a:endParaRPr lang="tr-TR" sz="2800" dirty="0" smtClean="0">
              <a:solidFill>
                <a:srgbClr val="FF0000"/>
              </a:solidFill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800" dirty="0">
              <a:solidFill>
                <a:srgbClr val="FF0000"/>
              </a:solidFill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With a </a:t>
            </a:r>
            <a:r>
              <a:rPr lang="en-US" sz="2800" dirty="0">
                <a:solidFill>
                  <a:srgbClr val="FF0000"/>
                </a:solidFill>
              </a:rPr>
              <a:t>5V reference </a:t>
            </a:r>
            <a:r>
              <a:rPr lang="en-US" sz="2800" dirty="0"/>
              <a:t>voltage, the resolution is </a:t>
            </a:r>
            <a:endParaRPr lang="tr-TR" sz="2800" dirty="0" smtClean="0"/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0000"/>
                </a:solidFill>
              </a:rPr>
              <a:t>5(volts</a:t>
            </a:r>
            <a:r>
              <a:rPr lang="en-US" sz="2800" dirty="0">
                <a:solidFill>
                  <a:srgbClr val="FF0000"/>
                </a:solidFill>
              </a:rPr>
              <a:t>) / 2</a:t>
            </a:r>
            <a:r>
              <a:rPr lang="en-US" sz="2800" baseline="30000" dirty="0">
                <a:solidFill>
                  <a:srgbClr val="FF0000"/>
                </a:solidFill>
              </a:rPr>
              <a:t>10</a:t>
            </a:r>
            <a:r>
              <a:rPr lang="en-US" sz="2800" dirty="0">
                <a:solidFill>
                  <a:srgbClr val="FF0000"/>
                </a:solidFill>
              </a:rPr>
              <a:t> = 5 (volts)/1024 = </a:t>
            </a:r>
            <a:r>
              <a:rPr lang="en-US" sz="2800" dirty="0" smtClean="0">
                <a:solidFill>
                  <a:srgbClr val="FF0000"/>
                </a:solidFill>
              </a:rPr>
              <a:t>4.88</a:t>
            </a:r>
            <a:r>
              <a:rPr lang="tr-TR" sz="2800" dirty="0" smtClean="0">
                <a:solidFill>
                  <a:srgbClr val="FF0000"/>
                </a:solidFill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</a:rPr>
              <a:t>mv</a:t>
            </a:r>
            <a:endParaRPr lang="tr-TR" sz="2800" dirty="0" smtClean="0">
              <a:solidFill>
                <a:srgbClr val="FF0000"/>
              </a:solidFill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33CC"/>
                </a:solidFill>
              </a:rPr>
              <a:t>1LSB = (V</a:t>
            </a:r>
            <a:r>
              <a:rPr lang="en-US" sz="2800" baseline="-25000" dirty="0">
                <a:solidFill>
                  <a:srgbClr val="0033CC"/>
                </a:solidFill>
              </a:rPr>
              <a:t>AREF</a:t>
            </a:r>
            <a:r>
              <a:rPr lang="en-US" sz="2800" dirty="0">
                <a:solidFill>
                  <a:srgbClr val="0033CC"/>
                </a:solidFill>
              </a:rPr>
              <a:t> - V</a:t>
            </a:r>
            <a:r>
              <a:rPr lang="en-US" sz="2800" baseline="-25000" dirty="0">
                <a:solidFill>
                  <a:srgbClr val="0033CC"/>
                </a:solidFill>
              </a:rPr>
              <a:t>SSA</a:t>
            </a:r>
            <a:r>
              <a:rPr lang="en-US" sz="2800" dirty="0">
                <a:solidFill>
                  <a:srgbClr val="0033CC"/>
                </a:solidFill>
              </a:rPr>
              <a:t>)/(2</a:t>
            </a:r>
            <a:r>
              <a:rPr lang="en-US" sz="2800" baseline="30000" dirty="0">
                <a:solidFill>
                  <a:srgbClr val="0033CC"/>
                </a:solidFill>
              </a:rPr>
              <a:t>n</a:t>
            </a:r>
            <a:r>
              <a:rPr lang="en-US" sz="2800" dirty="0">
                <a:solidFill>
                  <a:srgbClr val="0033CC"/>
                </a:solidFill>
              </a:rPr>
              <a:t>-1).</a:t>
            </a:r>
            <a:endParaRPr lang="tr-TR" sz="2800" dirty="0">
              <a:solidFill>
                <a:srgbClr val="0033CC"/>
              </a:solidFill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800" dirty="0">
              <a:solidFill>
                <a:srgbClr val="0033CC"/>
              </a:solidFill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285992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285720" y="142852"/>
            <a:ext cx="8429684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BIPOLAR AND UNIPOLAR ADC </a:t>
            </a:r>
            <a:r>
              <a:rPr lang="en-US" b="1" dirty="0" smtClean="0"/>
              <a:t>INPUT</a:t>
            </a:r>
            <a:r>
              <a:rPr lang="tr-TR" b="1" dirty="0" smtClean="0"/>
              <a:t>  ( </a:t>
            </a:r>
            <a:r>
              <a:rPr lang="tr-TR" b="1" dirty="0" err="1" smtClean="0">
                <a:solidFill>
                  <a:srgbClr val="C00000"/>
                </a:solidFill>
              </a:rPr>
              <a:t>Microcontrollers</a:t>
            </a:r>
            <a:r>
              <a:rPr lang="tr-TR" b="1" dirty="0" smtClean="0">
                <a:solidFill>
                  <a:srgbClr val="C00000"/>
                </a:solidFill>
              </a:rPr>
              <a:t> ADC …. </a:t>
            </a:r>
            <a:r>
              <a:rPr lang="tr-TR" b="1" dirty="0" err="1" smtClean="0">
                <a:solidFill>
                  <a:srgbClr val="C00000"/>
                </a:solidFill>
              </a:rPr>
              <a:t>Unipolar</a:t>
            </a:r>
            <a:r>
              <a:rPr lang="tr-TR" b="1" dirty="0" smtClean="0"/>
              <a:t>)</a:t>
            </a:r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r>
              <a:rPr lang="tr-TR" dirty="0"/>
              <a:t/>
            </a:r>
            <a:br>
              <a:rPr lang="tr-TR" dirty="0"/>
            </a:br>
            <a:r>
              <a:rPr lang="en-US" sz="2000" dirty="0"/>
              <a:t>The ADC will find a fractional binary number that gives the closets approximation to the fraction formed by the input voltage and reference.</a:t>
            </a:r>
            <a:endParaRPr lang="tr-TR" sz="2000" dirty="0"/>
          </a:p>
          <a:p>
            <a:r>
              <a:rPr lang="en-US" sz="2000" dirty="0"/>
              <a:t>where    </a:t>
            </a:r>
            <a:r>
              <a:rPr lang="en-US" sz="2000" dirty="0">
                <a:solidFill>
                  <a:srgbClr val="C00000"/>
                </a:solidFill>
              </a:rPr>
              <a:t>b</a:t>
            </a:r>
            <a:r>
              <a:rPr lang="en-US" sz="2000" baseline="-25000" dirty="0">
                <a:solidFill>
                  <a:srgbClr val="C00000"/>
                </a:solidFill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b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…</a:t>
            </a:r>
            <a:r>
              <a:rPr lang="en-US" sz="2000" dirty="0" err="1">
                <a:solidFill>
                  <a:srgbClr val="C00000"/>
                </a:solidFill>
              </a:rPr>
              <a:t>b</a:t>
            </a:r>
            <a:r>
              <a:rPr lang="en-US" sz="2000" baseline="-25000" dirty="0" err="1">
                <a:solidFill>
                  <a:srgbClr val="C00000"/>
                </a:solidFill>
              </a:rPr>
              <a:t>n</a:t>
            </a:r>
            <a:r>
              <a:rPr lang="en-US" sz="2000" dirty="0">
                <a:solidFill>
                  <a:srgbClr val="C00000"/>
                </a:solidFill>
              </a:rPr>
              <a:t> = n-bit digital output</a:t>
            </a:r>
            <a:endParaRPr lang="tr-TR" sz="2000" dirty="0">
              <a:solidFill>
                <a:srgbClr val="C00000"/>
              </a:solidFill>
            </a:endParaRPr>
          </a:p>
          <a:p>
            <a:r>
              <a:rPr lang="en-US" dirty="0"/>
              <a:t>V</a:t>
            </a:r>
            <a:r>
              <a:rPr lang="en-US" baseline="-25000" dirty="0"/>
              <a:t>in</a:t>
            </a:r>
            <a:r>
              <a:rPr lang="en-US" dirty="0"/>
              <a:t> = analog input voltage     </a:t>
            </a:r>
            <a:endParaRPr lang="tr-TR" dirty="0"/>
          </a:p>
          <a:p>
            <a:r>
              <a:rPr lang="en-US" dirty="0"/>
              <a:t>V</a:t>
            </a:r>
            <a:r>
              <a:rPr lang="en-US" baseline="-25000" dirty="0"/>
              <a:t>R</a:t>
            </a:r>
            <a:r>
              <a:rPr lang="en-US" dirty="0"/>
              <a:t> = analog reference voltage</a:t>
            </a:r>
            <a:endParaRPr lang="tr-TR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  <a:p>
            <a:endParaRPr lang="tr-TR" b="1" dirty="0" smtClean="0"/>
          </a:p>
          <a:p>
            <a:endParaRPr lang="tr-TR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t="8090" b="2312"/>
          <a:stretch>
            <a:fillRect/>
          </a:stretch>
        </p:blipFill>
        <p:spPr bwMode="auto">
          <a:xfrm>
            <a:off x="1214414" y="1000108"/>
            <a:ext cx="593131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5143512"/>
            <a:ext cx="4371990" cy="72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5286388"/>
            <a:ext cx="231086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7957884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Example:</a:t>
            </a:r>
            <a:endParaRPr lang="tr-TR" sz="2000" dirty="0">
              <a:solidFill>
                <a:srgbClr val="FF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Find the digital word that result from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3.127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-volt input to a 5-bit ADC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with a 5-volt reference.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V</a:t>
            </a:r>
            <a:r>
              <a:rPr kumimoji="0" lang="en-US" sz="20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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V</a:t>
            </a:r>
            <a:r>
              <a:rPr kumimoji="0" lang="en-US" sz="20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ref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[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-1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-2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-3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+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a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-4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+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-5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There fore, 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  <a:r>
              <a:rPr lang="en-US" sz="2000" i="1" baseline="-25000" dirty="0">
                <a:solidFill>
                  <a:srgbClr val="FF0000"/>
                </a:solidFill>
              </a:rPr>
              <a:t>in</a:t>
            </a:r>
            <a:r>
              <a:rPr lang="en-US" sz="2000" i="1" dirty="0">
                <a:solidFill>
                  <a:srgbClr val="FF0000"/>
                </a:solidFill>
              </a:rPr>
              <a:t>/</a:t>
            </a:r>
            <a:r>
              <a:rPr lang="en-US" sz="2000" i="1" dirty="0" err="1">
                <a:solidFill>
                  <a:srgbClr val="FF0000"/>
                </a:solidFill>
              </a:rPr>
              <a:t>V</a:t>
            </a:r>
            <a:r>
              <a:rPr lang="en-US" sz="2000" i="1" baseline="-25000" dirty="0" err="1">
                <a:solidFill>
                  <a:srgbClr val="FF0000"/>
                </a:solidFill>
              </a:rPr>
              <a:t>ref</a:t>
            </a:r>
            <a:r>
              <a:rPr lang="en-US" sz="2000" baseline="-25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is represented </a:t>
            </a:r>
            <a:r>
              <a:rPr lang="en-US" sz="2000" dirty="0" smtClean="0">
                <a:solidFill>
                  <a:srgbClr val="FF0000"/>
                </a:solidFill>
              </a:rPr>
              <a:t>as</a:t>
            </a:r>
            <a:endParaRPr lang="tr-TR" sz="2000" dirty="0" smtClean="0">
              <a:solidFill>
                <a:srgbClr val="FF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tr-T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000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tr-T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r>
              <a:rPr lang="en-US" sz="2000" dirty="0"/>
              <a:t>0.6254 x 2 = 1.2508, gives  a</a:t>
            </a:r>
            <a:r>
              <a:rPr lang="en-US" sz="2000" baseline="-25000" dirty="0"/>
              <a:t>0</a:t>
            </a:r>
            <a:r>
              <a:rPr lang="en-US" sz="2000" dirty="0"/>
              <a:t> = 1</a:t>
            </a:r>
            <a:endParaRPr lang="tr-TR" sz="2000" dirty="0"/>
          </a:p>
          <a:p>
            <a:r>
              <a:rPr lang="en-US" sz="2000" dirty="0"/>
              <a:t>0.2508 x 2 = 0.5016,            a</a:t>
            </a:r>
            <a:r>
              <a:rPr lang="en-US" sz="2000" baseline="-25000" dirty="0"/>
              <a:t>1</a:t>
            </a:r>
            <a:r>
              <a:rPr lang="en-US" sz="2000" dirty="0"/>
              <a:t> = 0</a:t>
            </a:r>
            <a:endParaRPr lang="tr-TR" sz="2000" dirty="0"/>
          </a:p>
          <a:p>
            <a:r>
              <a:rPr lang="en-US" sz="2000" dirty="0"/>
              <a:t>0.5016 x 2 = 1.0032,            a</a:t>
            </a:r>
            <a:r>
              <a:rPr lang="en-US" sz="2000" baseline="-25000" dirty="0"/>
              <a:t>2</a:t>
            </a:r>
            <a:r>
              <a:rPr lang="en-US" sz="2000" dirty="0"/>
              <a:t> = 1</a:t>
            </a:r>
            <a:endParaRPr lang="tr-TR" sz="2000" dirty="0"/>
          </a:p>
          <a:p>
            <a:r>
              <a:rPr lang="en-US" sz="2000" dirty="0"/>
              <a:t>0.0032 x 2 = 0.0064,            a</a:t>
            </a:r>
            <a:r>
              <a:rPr lang="en-US" sz="2000" baseline="-25000" dirty="0"/>
              <a:t>3 </a:t>
            </a:r>
            <a:r>
              <a:rPr lang="en-US" sz="2000" dirty="0"/>
              <a:t>= 0</a:t>
            </a:r>
            <a:endParaRPr lang="tr-TR" sz="2000" dirty="0"/>
          </a:p>
          <a:p>
            <a:r>
              <a:rPr lang="en-US" sz="2000" dirty="0"/>
              <a:t>0.0064 x 2 = 0.0128,            a</a:t>
            </a:r>
            <a:r>
              <a:rPr lang="en-US" sz="2000" baseline="-25000" dirty="0"/>
              <a:t>4</a:t>
            </a:r>
            <a:r>
              <a:rPr lang="en-US" sz="2000" dirty="0"/>
              <a:t> = 0</a:t>
            </a:r>
            <a:endParaRPr lang="tr-TR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142976" y="2000240"/>
          <a:ext cx="5589577" cy="798511"/>
        </p:xfrm>
        <a:graphic>
          <a:graphicData uri="http://schemas.openxmlformats.org/presentationml/2006/ole">
            <p:oleObj spid="_x0000_s18434" name="Denklem" r:id="rId3" imgW="2654280" imgH="393480" progId="Equation.3">
              <p:embed/>
            </p:oleObj>
          </a:graphicData>
        </a:graphic>
      </p:graphicFrame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3214686"/>
            <a:ext cx="231086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" y="0"/>
            <a:ext cx="9144000" cy="59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Example:</a:t>
            </a:r>
            <a:endParaRPr kumimoji="0" lang="tr-T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temperature is measured by a sensor with an output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of 0.02 V/C. 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Determine the required ADC reference and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word size to measure 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100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with 0.1 resolution.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en-US" sz="2000" dirty="0"/>
              <a:t>(0.02 V/</a:t>
            </a:r>
            <a:r>
              <a:rPr lang="en-US" sz="2000" baseline="30000" dirty="0" err="1"/>
              <a:t>o</a:t>
            </a:r>
            <a:r>
              <a:rPr lang="en-US" sz="2000" dirty="0" err="1"/>
              <a:t>C</a:t>
            </a:r>
            <a:r>
              <a:rPr lang="en-US" sz="2000" dirty="0"/>
              <a:t>)(100</a:t>
            </a:r>
            <a:r>
              <a:rPr lang="en-US" sz="2000" baseline="30000" dirty="0"/>
              <a:t>o</a:t>
            </a:r>
            <a:r>
              <a:rPr lang="en-US" sz="2000" dirty="0"/>
              <a:t>C) = 2 V    so a 2-V reference is used.  A change of 0.1</a:t>
            </a:r>
            <a:r>
              <a:rPr lang="en-US" sz="2000" baseline="30000" dirty="0"/>
              <a:t>o</a:t>
            </a:r>
            <a:r>
              <a:rPr lang="en-US" sz="2000" dirty="0"/>
              <a:t>C result in a voltage change of</a:t>
            </a:r>
            <a:endParaRPr lang="tr-TR" sz="2000" dirty="0"/>
          </a:p>
          <a:p>
            <a:r>
              <a:rPr lang="en-US" sz="2000" dirty="0"/>
              <a:t>                    </a:t>
            </a:r>
            <a:r>
              <a:rPr lang="en-US" sz="2400" dirty="0">
                <a:solidFill>
                  <a:srgbClr val="C00000"/>
                </a:solidFill>
              </a:rPr>
              <a:t>(0.1</a:t>
            </a:r>
            <a:r>
              <a:rPr lang="en-US" sz="2400" baseline="30000" dirty="0">
                <a:solidFill>
                  <a:srgbClr val="C00000"/>
                </a:solidFill>
              </a:rPr>
              <a:t>o</a:t>
            </a:r>
            <a:r>
              <a:rPr lang="en-US" sz="2400" dirty="0">
                <a:solidFill>
                  <a:srgbClr val="C00000"/>
                </a:solidFill>
              </a:rPr>
              <a:t>C)(0.02 V/</a:t>
            </a:r>
            <a:r>
              <a:rPr lang="en-US" sz="2400" baseline="30000" dirty="0" err="1">
                <a:solidFill>
                  <a:srgbClr val="C00000"/>
                </a:solidFill>
              </a:rPr>
              <a:t>o</a:t>
            </a:r>
            <a:r>
              <a:rPr lang="en-US" sz="2400" dirty="0" err="1">
                <a:solidFill>
                  <a:srgbClr val="C00000"/>
                </a:solidFill>
              </a:rPr>
              <a:t>C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dirty="0" smtClean="0">
                <a:solidFill>
                  <a:srgbClr val="C00000"/>
                </a:solidFill>
              </a:rPr>
              <a:t>2mV</a:t>
            </a:r>
            <a:r>
              <a:rPr lang="tr-TR" sz="2400" dirty="0" smtClean="0">
                <a:solidFill>
                  <a:srgbClr val="C00000"/>
                </a:solidFill>
              </a:rPr>
              <a:t>       </a:t>
            </a:r>
            <a:r>
              <a:rPr lang="en-US" sz="2000" dirty="0" smtClean="0"/>
              <a:t>so </a:t>
            </a:r>
            <a:r>
              <a:rPr lang="en-US" sz="2000" dirty="0"/>
              <a:t>we need a word size where</a:t>
            </a:r>
            <a:endParaRPr lang="tr-TR" sz="2000" dirty="0"/>
          </a:p>
          <a:p>
            <a:r>
              <a:rPr lang="en-US" sz="2000" dirty="0"/>
              <a:t>                    </a:t>
            </a:r>
            <a:r>
              <a:rPr lang="en-US" sz="2000" dirty="0">
                <a:solidFill>
                  <a:srgbClr val="C00000"/>
                </a:solidFill>
              </a:rPr>
              <a:t>0.002V = (2)(2</a:t>
            </a:r>
            <a:r>
              <a:rPr lang="en-US" sz="2000" baseline="30000" dirty="0">
                <a:solidFill>
                  <a:srgbClr val="C00000"/>
                </a:solidFill>
              </a:rPr>
              <a:t>-y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endParaRPr lang="tr-TR" sz="2000" dirty="0">
              <a:solidFill>
                <a:srgbClr val="C00000"/>
              </a:solidFill>
            </a:endParaRPr>
          </a:p>
          <a:p>
            <a:r>
              <a:rPr lang="en-US" sz="2000" dirty="0"/>
              <a:t> </a:t>
            </a:r>
            <a:endParaRPr lang="tr-TR" sz="2000" dirty="0"/>
          </a:p>
          <a:p>
            <a:r>
              <a:rPr lang="en-US" sz="2000" dirty="0"/>
              <a:t>choose a size </a:t>
            </a:r>
            <a:r>
              <a:rPr lang="en-US" sz="2000" i="1" dirty="0"/>
              <a:t>n</a:t>
            </a:r>
            <a:r>
              <a:rPr lang="en-US" sz="2000" dirty="0"/>
              <a:t> that is the integer part of </a:t>
            </a:r>
            <a:r>
              <a:rPr lang="en-US" sz="2000" i="1" dirty="0"/>
              <a:t>y</a:t>
            </a:r>
            <a:r>
              <a:rPr lang="en-US" sz="2000" dirty="0"/>
              <a:t> plus 1. Thus, solving with logarithms, we find </a:t>
            </a:r>
            <a:r>
              <a:rPr lang="tr-TR" sz="2000" dirty="0" smtClean="0"/>
              <a:t>                       </a:t>
            </a:r>
            <a:r>
              <a:rPr lang="en-US" sz="2000" i="1" dirty="0" smtClean="0"/>
              <a:t>y </a:t>
            </a:r>
            <a:r>
              <a:rPr lang="en-US" sz="2000" dirty="0"/>
              <a:t>= 9.996 </a:t>
            </a:r>
            <a:r>
              <a:rPr lang="en-US" sz="2000" dirty="0">
                <a:sym typeface="Symbol"/>
              </a:rPr>
              <a:t></a:t>
            </a:r>
            <a:r>
              <a:rPr lang="en-US" sz="2000" dirty="0"/>
              <a:t> 10 </a:t>
            </a:r>
            <a:r>
              <a:rPr lang="en-US" sz="2000" i="1" dirty="0"/>
              <a:t>  </a:t>
            </a:r>
            <a:r>
              <a:rPr lang="en-US" sz="2000" dirty="0"/>
              <a:t>                   </a:t>
            </a:r>
            <a:endParaRPr lang="tr-TR" sz="2000" dirty="0"/>
          </a:p>
          <a:p>
            <a:r>
              <a:rPr lang="en-US" sz="2000" dirty="0"/>
              <a:t> </a:t>
            </a:r>
            <a:endParaRPr lang="tr-TR" sz="2000" dirty="0"/>
          </a:p>
          <a:p>
            <a:r>
              <a:rPr lang="en-US" sz="2000" dirty="0"/>
              <a:t>so a </a:t>
            </a:r>
            <a:r>
              <a:rPr lang="en-US" sz="2000" b="1" dirty="0"/>
              <a:t>10</a:t>
            </a:r>
            <a:r>
              <a:rPr lang="en-US" sz="2000" dirty="0"/>
              <a:t>-bit word is required for this resolution. A 10-bit word has a resolution of </a:t>
            </a:r>
            <a:endParaRPr lang="tr-TR" sz="2000" dirty="0"/>
          </a:p>
          <a:p>
            <a:r>
              <a:rPr lang="en-US" sz="2000" i="1" dirty="0"/>
              <a:t>V</a:t>
            </a:r>
            <a:r>
              <a:rPr lang="en-US" sz="2000" dirty="0"/>
              <a:t> = (2) (2</a:t>
            </a:r>
            <a:r>
              <a:rPr lang="en-US" sz="2000" baseline="30000" dirty="0"/>
              <a:t>-10</a:t>
            </a:r>
            <a:r>
              <a:rPr lang="en-US" sz="2000" dirty="0"/>
              <a:t>)</a:t>
            </a:r>
            <a:endParaRPr lang="tr-TR" sz="2000" dirty="0"/>
          </a:p>
          <a:p>
            <a:r>
              <a:rPr lang="en-US" sz="2000" i="1" dirty="0"/>
              <a:t>V</a:t>
            </a:r>
            <a:r>
              <a:rPr lang="en-US" sz="2000" dirty="0"/>
              <a:t> = 0.00195 </a:t>
            </a:r>
            <a:r>
              <a:rPr lang="en-US" sz="2000" i="1" dirty="0" smtClean="0"/>
              <a:t>V</a:t>
            </a:r>
            <a:r>
              <a:rPr lang="tr-TR" sz="2000" i="1" dirty="0" smtClean="0"/>
              <a:t> ……………………0.02 V/C</a:t>
            </a:r>
            <a:endParaRPr lang="tr-TR" sz="2000" dirty="0"/>
          </a:p>
          <a:p>
            <a:r>
              <a:rPr lang="en-US" sz="2000" dirty="0"/>
              <a:t> </a:t>
            </a:r>
            <a:endParaRPr lang="tr-TR" sz="2000" dirty="0"/>
          </a:p>
          <a:p>
            <a:r>
              <a:rPr lang="en-US" sz="2000" dirty="0" smtClean="0"/>
              <a:t>Which </a:t>
            </a:r>
            <a:r>
              <a:rPr lang="en-US" sz="2000" dirty="0"/>
              <a:t>is better than the minimum required resolution of 2mV. Notice that the output actually changes from </a:t>
            </a:r>
            <a:r>
              <a:rPr lang="en-US" sz="2000" b="1" dirty="0"/>
              <a:t>1111111110</a:t>
            </a:r>
            <a:r>
              <a:rPr lang="en-US" sz="2000" b="1" baseline="-25000" dirty="0"/>
              <a:t>2</a:t>
            </a:r>
            <a:r>
              <a:rPr lang="en-US" sz="2000" dirty="0"/>
              <a:t> to </a:t>
            </a:r>
            <a:r>
              <a:rPr lang="en-US" sz="2000" b="1" dirty="0"/>
              <a:t>1111111111</a:t>
            </a:r>
            <a:r>
              <a:rPr lang="en-US" sz="2000" b="1" baseline="-25000" dirty="0"/>
              <a:t>2</a:t>
            </a:r>
            <a:r>
              <a:rPr lang="en-US" sz="2000" dirty="0"/>
              <a:t> at a voltage of</a:t>
            </a:r>
            <a:endParaRPr lang="tr-TR" sz="2000" dirty="0"/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357290" y="5857892"/>
          <a:ext cx="5905293" cy="571480"/>
        </p:xfrm>
        <a:graphic>
          <a:graphicData uri="http://schemas.openxmlformats.org/presentationml/2006/ole">
            <p:oleObj spid="_x0000_s19458" name="Denklem" r:id="rId3" imgW="22986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285728"/>
            <a:ext cx="871543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Bipolar Operation  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en-US" b="1" dirty="0"/>
              <a:t> </a:t>
            </a:r>
            <a:r>
              <a:rPr lang="en-US" b="1" dirty="0" smtClean="0"/>
              <a:t> </a:t>
            </a:r>
            <a:r>
              <a:rPr lang="en-US" dirty="0"/>
              <a:t>A bipolar ADC is one that accepts </a:t>
            </a:r>
            <a:r>
              <a:rPr lang="en-US" b="1" dirty="0">
                <a:solidFill>
                  <a:srgbClr val="FF0000"/>
                </a:solidFill>
              </a:rPr>
              <a:t>bipolar input </a:t>
            </a:r>
            <a:endParaRPr lang="tr-TR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voltage </a:t>
            </a:r>
            <a:r>
              <a:rPr lang="en-US" dirty="0"/>
              <a:t>for conversion into an appropriate digital </a:t>
            </a:r>
            <a:endParaRPr lang="tr-TR" dirty="0" smtClean="0"/>
          </a:p>
          <a:p>
            <a:r>
              <a:rPr lang="en-US" dirty="0" smtClean="0"/>
              <a:t>output</a:t>
            </a:r>
            <a:r>
              <a:rPr lang="en-US" dirty="0"/>
              <a:t>. The most common bipolar ADCs provide </a:t>
            </a:r>
            <a:endParaRPr lang="tr-TR" dirty="0" smtClean="0"/>
          </a:p>
          <a:p>
            <a:r>
              <a:rPr lang="en-US" dirty="0" smtClean="0"/>
              <a:t>an </a:t>
            </a:r>
            <a:r>
              <a:rPr lang="en-US" dirty="0"/>
              <a:t>output called </a:t>
            </a:r>
            <a:r>
              <a:rPr lang="en-US" i="1" dirty="0"/>
              <a:t>offset-binary</a:t>
            </a:r>
            <a:r>
              <a:rPr lang="en-US" dirty="0"/>
              <a:t>. This simply </a:t>
            </a:r>
            <a:r>
              <a:rPr lang="en-US" dirty="0" smtClean="0"/>
              <a:t>means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that the normal output is shifted by half scale </a:t>
            </a:r>
            <a:endParaRPr lang="tr-TR" dirty="0" smtClean="0"/>
          </a:p>
          <a:p>
            <a:r>
              <a:rPr lang="en-US" dirty="0" smtClean="0"/>
              <a:t>that </a:t>
            </a:r>
            <a:r>
              <a:rPr lang="en-US" dirty="0"/>
              <a:t>all zeros corresponds to the negative </a:t>
            </a:r>
            <a:endParaRPr lang="tr-TR" dirty="0" smtClean="0"/>
          </a:p>
          <a:p>
            <a:r>
              <a:rPr lang="en-US" dirty="0" smtClean="0"/>
              <a:t>maximum </a:t>
            </a:r>
            <a:r>
              <a:rPr lang="en-US" dirty="0"/>
              <a:t>voltage instead of zero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/>
              <a:t>From this equation, you can see </a:t>
            </a:r>
            <a:r>
              <a:rPr lang="en-US" dirty="0" smtClean="0"/>
              <a:t>that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sz="2000" i="1" dirty="0">
                <a:solidFill>
                  <a:srgbClr val="FF0000"/>
                </a:solidFill>
              </a:rPr>
              <a:t>V</a:t>
            </a:r>
            <a:r>
              <a:rPr lang="en-US" sz="2000" i="1" baseline="-25000" dirty="0">
                <a:solidFill>
                  <a:srgbClr val="FF0000"/>
                </a:solidFill>
              </a:rPr>
              <a:t>in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i="1" dirty="0">
                <a:solidFill>
                  <a:srgbClr val="FF0000"/>
                </a:solidFill>
              </a:rPr>
              <a:t>-V</a:t>
            </a:r>
            <a:r>
              <a:rPr lang="en-US" sz="2000" i="1" baseline="-25000" dirty="0">
                <a:solidFill>
                  <a:srgbClr val="FF0000"/>
                </a:solidFill>
              </a:rPr>
              <a:t>R</a:t>
            </a:r>
            <a:r>
              <a:rPr lang="en-US" sz="2000" dirty="0">
                <a:solidFill>
                  <a:srgbClr val="FF0000"/>
                </a:solidFill>
              </a:rPr>
              <a:t>/2</a:t>
            </a:r>
            <a:r>
              <a:rPr lang="en-US" dirty="0"/>
              <a:t>, the output is zero, </a:t>
            </a:r>
            <a:r>
              <a:rPr lang="en-US" i="1" dirty="0"/>
              <a:t>N</a:t>
            </a:r>
            <a:r>
              <a:rPr lang="en-US" dirty="0"/>
              <a:t> = 0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If </a:t>
            </a:r>
            <a:r>
              <a:rPr lang="en-US" sz="2000" i="1" dirty="0">
                <a:solidFill>
                  <a:srgbClr val="0033CC"/>
                </a:solidFill>
              </a:rPr>
              <a:t>V</a:t>
            </a:r>
            <a:r>
              <a:rPr lang="en-US" sz="2000" i="1" baseline="-25000" dirty="0">
                <a:solidFill>
                  <a:srgbClr val="0033CC"/>
                </a:solidFill>
              </a:rPr>
              <a:t>in</a:t>
            </a:r>
            <a:r>
              <a:rPr lang="en-US" sz="2000" i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= 0, the output is half of 2</a:t>
            </a:r>
            <a:r>
              <a:rPr lang="en-US" sz="2000" baseline="30000" dirty="0">
                <a:solidFill>
                  <a:srgbClr val="0033CC"/>
                </a:solidFill>
              </a:rPr>
              <a:t>n</a:t>
            </a:r>
            <a:r>
              <a:rPr lang="en-US" sz="2000" dirty="0">
                <a:solidFill>
                  <a:srgbClr val="0033CC"/>
                </a:solidFill>
              </a:rPr>
              <a:t>. </a:t>
            </a:r>
            <a:r>
              <a:rPr lang="en-US" sz="2000" dirty="0" smtClean="0">
                <a:solidFill>
                  <a:srgbClr val="0033CC"/>
                </a:solidFill>
              </a:rPr>
              <a:t>T</a:t>
            </a:r>
            <a:endParaRPr lang="tr-TR" sz="2000" dirty="0" smtClean="0">
              <a:solidFill>
                <a:srgbClr val="0033CC"/>
              </a:solidFill>
            </a:endParaRPr>
          </a:p>
          <a:p>
            <a:r>
              <a:rPr lang="en-US" dirty="0" smtClean="0"/>
              <a:t>he </a:t>
            </a:r>
            <a:r>
              <a:rPr lang="en-US" dirty="0">
                <a:solidFill>
                  <a:srgbClr val="FF0000"/>
                </a:solidFill>
              </a:rPr>
              <a:t>output will be the maximum </a:t>
            </a:r>
            <a:r>
              <a:rPr lang="en-US" dirty="0"/>
              <a:t>count when the input </a:t>
            </a:r>
            <a:r>
              <a:rPr lang="en-US" dirty="0" smtClean="0"/>
              <a:t>is</a:t>
            </a:r>
            <a:r>
              <a:rPr lang="tr-TR" dirty="0" smtClean="0"/>
              <a:t>   </a:t>
            </a:r>
            <a:r>
              <a:rPr lang="en-US" i="1" dirty="0" smtClean="0">
                <a:solidFill>
                  <a:srgbClr val="FF0000"/>
                </a:solidFill>
              </a:rPr>
              <a:t>(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FF0000"/>
                </a:solidFill>
              </a:rPr>
              <a:t>R </a:t>
            </a:r>
            <a:r>
              <a:rPr lang="en-US" dirty="0">
                <a:solidFill>
                  <a:srgbClr val="FF0000"/>
                </a:solidFill>
              </a:rPr>
              <a:t>/ 2 ) - (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i="1" baseline="-25000" dirty="0">
                <a:solidFill>
                  <a:srgbClr val="FF0000"/>
                </a:solidFill>
              </a:rPr>
              <a:t>R</a:t>
            </a:r>
            <a:r>
              <a:rPr lang="en-US" i="1" dirty="0">
                <a:solidFill>
                  <a:srgbClr val="FF0000"/>
                </a:solidFill>
              </a:rPr>
              <a:t> /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)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  <a:p>
            <a:endParaRPr lang="tr-T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t="8090" r="53720" b="2312"/>
          <a:stretch>
            <a:fillRect/>
          </a:stretch>
        </p:blipFill>
        <p:spPr bwMode="auto">
          <a:xfrm>
            <a:off x="5286380" y="571480"/>
            <a:ext cx="2786082" cy="239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500306"/>
            <a:ext cx="2665559" cy="99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357826"/>
            <a:ext cx="231086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Dikdörtgen"/>
          <p:cNvSpPr/>
          <p:nvPr/>
        </p:nvSpPr>
        <p:spPr>
          <a:xfrm>
            <a:off x="3643306" y="5715016"/>
            <a:ext cx="213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Unipolar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Operation  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1017</Words>
  <Application>Microsoft Office PowerPoint</Application>
  <PresentationFormat>Ekran Gösterisi (4:3)</PresentationFormat>
  <Paragraphs>233</Paragraphs>
  <Slides>39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39</vt:i4>
      </vt:variant>
    </vt:vector>
  </HeadingPairs>
  <TitlesOfParts>
    <vt:vector size="42" baseType="lpstr">
      <vt:lpstr>Ofis Teması</vt:lpstr>
      <vt:lpstr>Denklem</vt:lpstr>
      <vt:lpstr>Bit Eşlem Resmi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  <vt:lpstr>Slayt 34</vt:lpstr>
      <vt:lpstr>Slayt 35</vt:lpstr>
      <vt:lpstr>Slayt 36</vt:lpstr>
      <vt:lpstr>Slayt 37</vt:lpstr>
      <vt:lpstr>Slayt 38</vt:lpstr>
      <vt:lpstr>Slayt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758</dc:creator>
  <cp:lastModifiedBy>758</cp:lastModifiedBy>
  <cp:revision>54</cp:revision>
  <dcterms:created xsi:type="dcterms:W3CDTF">2011-10-07T08:06:14Z</dcterms:created>
  <dcterms:modified xsi:type="dcterms:W3CDTF">2011-10-18T09:46:16Z</dcterms:modified>
</cp:coreProperties>
</file>