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4" r:id="rId16"/>
    <p:sldId id="275" r:id="rId17"/>
    <p:sldId id="277" r:id="rId18"/>
    <p:sldId id="283" r:id="rId19"/>
    <p:sldId id="278" r:id="rId20"/>
    <p:sldId id="284" r:id="rId21"/>
    <p:sldId id="279" r:id="rId22"/>
    <p:sldId id="280" r:id="rId23"/>
    <p:sldId id="281" r:id="rId24"/>
    <p:sldId id="282" r:id="rId25"/>
    <p:sldId id="271" r:id="rId26"/>
    <p:sldId id="272" r:id="rId27"/>
    <p:sldId id="27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B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3B8F-0050-4FDC-9DBB-2537A101DC56}" type="datetimeFigureOut">
              <a:rPr lang="tr-TR" smtClean="0"/>
              <a:pPr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D105-087E-48FC-B486-8325FD0C52F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http://www.mikroelektronika.co.yu/english/product/books/PICbook/7_chapter/deboncing.gi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http://www.all-electric.com/schematic/dbounce4.gif" TargetMode="External"/><Relationship Id="rId5" Type="http://schemas.openxmlformats.org/officeDocument/2006/relationships/image" Target="../media/image27.png"/><Relationship Id="rId4" Type="http://schemas.openxmlformats.org/officeDocument/2006/relationships/image" Target="http://www.engineering.usu.edu/classes/ece/3780/img22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://www.engineering.usu.edu/classes/ece/3780/img25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horrorseek.com/home/halloween/wolfstone/TechBase/cmpswc_Switch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png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homepages.which.net/~paul.hills/Circuits/PwmGenerators/Figure15.gif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http://www.powerdesigners.com/InfoWeb/design_center/articles/PWM/fig4.gif" TargetMode="Externa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emf"/><Relationship Id="rId4" Type="http://schemas.openxmlformats.org/officeDocument/2006/relationships/image" Target="http://dev.emcelettronica.com/files/u4/External_transistor.jpg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www.mikroelektronika.co.yu/english/product/books/PICbook/7_chapter/15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EEM415 Lecture5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S6300491"/>
          <p:cNvPicPr/>
          <p:nvPr/>
        </p:nvPicPr>
        <p:blipFill>
          <a:blip r:embed="rId2" cstate="print">
            <a:lum bright="10000" contrast="92000"/>
          </a:blip>
          <a:srcRect l="5122" t="23706" r="8037" b="28633"/>
          <a:stretch>
            <a:fillRect/>
          </a:stretch>
        </p:blipFill>
        <p:spPr bwMode="auto">
          <a:xfrm>
            <a:off x="428596" y="0"/>
            <a:ext cx="800105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Resim" descr="thyristor-circuit-symbol1"/>
          <p:cNvPicPr/>
          <p:nvPr/>
        </p:nvPicPr>
        <p:blipFill>
          <a:blip r:embed="rId3" cstate="print"/>
          <a:srcRect b="27397"/>
          <a:stretch>
            <a:fillRect/>
          </a:stretch>
        </p:blipFill>
        <p:spPr bwMode="auto">
          <a:xfrm>
            <a:off x="2714612" y="642918"/>
            <a:ext cx="1257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etin kutusu"/>
          <p:cNvSpPr txBox="1"/>
          <p:nvPr/>
        </p:nvSpPr>
        <p:spPr>
          <a:xfrm>
            <a:off x="142844" y="214290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Solid State Relay:</a:t>
            </a:r>
            <a:endParaRPr lang="tr-TR" dirty="0"/>
          </a:p>
          <a:p>
            <a:endParaRPr lang="tr-TR" dirty="0"/>
          </a:p>
        </p:txBody>
      </p:sp>
      <p:pic>
        <p:nvPicPr>
          <p:cNvPr id="5" name="4 Resim"/>
          <p:cNvPicPr/>
          <p:nvPr/>
        </p:nvPicPr>
        <p:blipFill>
          <a:blip r:embed="rId4"/>
          <a:srcRect l="5957" r="9593" b="52002"/>
          <a:stretch>
            <a:fillRect/>
          </a:stretch>
        </p:blipFill>
        <p:spPr bwMode="auto">
          <a:xfrm>
            <a:off x="357158" y="3571877"/>
            <a:ext cx="8215370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450059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2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643050"/>
            <a:ext cx="378621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428596" y="21429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Protection of Microcontroller from Over-Voltage</a:t>
            </a:r>
            <a:r>
              <a:rPr lang="en-AU" b="1" dirty="0"/>
              <a:t>: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0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Keyboard Interfacing</a:t>
            </a:r>
            <a:endParaRPr lang="tr-TR" dirty="0"/>
          </a:p>
          <a:p>
            <a:r>
              <a:rPr lang="en-US" b="1" dirty="0"/>
              <a:t> </a:t>
            </a:r>
            <a:endParaRPr lang="tr-TR" dirty="0"/>
          </a:p>
          <a:p>
            <a:r>
              <a:rPr lang="en-US" b="1" dirty="0"/>
              <a:t>Push Buttons</a:t>
            </a:r>
            <a:endParaRPr lang="tr-TR" dirty="0"/>
          </a:p>
          <a:p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2852"/>
            <a:ext cx="526703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http://www.mikroelektronika.co.yu/english/product/books/PICbook/7_chapter/deboncing.g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357290" y="2428868"/>
            <a:ext cx="6215106" cy="410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urvs of capacitor volt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643446"/>
            <a:ext cx="3714728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 descr="\includegraphics[width=4in]{figures/sw-bounce-fix_p1}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4000496" y="1714488"/>
            <a:ext cx="428465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A switch debounced"/>
          <p:cNvPicPr>
            <a:picLocks noChangeAspect="1" noChangeArrowheads="1"/>
          </p:cNvPicPr>
          <p:nvPr/>
        </p:nvPicPr>
        <p:blipFill>
          <a:blip r:embed="rId5" r:link="rId6"/>
          <a:srcRect r="53032"/>
          <a:stretch>
            <a:fillRect/>
          </a:stretch>
        </p:blipFill>
        <p:spPr bwMode="auto">
          <a:xfrm>
            <a:off x="0" y="1214422"/>
            <a:ext cx="3286148" cy="293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3432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Hardware solution: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"/>
          <p:cNvPicPr>
            <a:picLocks noChangeAspect="1" noChangeArrowheads="1"/>
          </p:cNvPicPr>
          <p:nvPr/>
        </p:nvPicPr>
        <p:blipFill>
          <a:blip r:embed="rId2">
            <a:lum bright="18000"/>
            <a:grayscl/>
          </a:blip>
          <a:srcRect l="51773" b="5405"/>
          <a:stretch>
            <a:fillRect/>
          </a:stretch>
        </p:blipFill>
        <p:spPr bwMode="auto">
          <a:xfrm>
            <a:off x="2000232" y="214289"/>
            <a:ext cx="5143536" cy="327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b"/>
          <p:cNvPicPr>
            <a:picLocks noChangeAspect="1" noChangeArrowheads="1"/>
          </p:cNvPicPr>
          <p:nvPr/>
        </p:nvPicPr>
        <p:blipFill>
          <a:blip r:embed="rId2">
            <a:lum bright="18000"/>
            <a:grayscl/>
          </a:blip>
          <a:srcRect r="52731"/>
          <a:stretch>
            <a:fillRect/>
          </a:stretch>
        </p:blipFill>
        <p:spPr bwMode="auto">
          <a:xfrm>
            <a:off x="2214546" y="3137421"/>
            <a:ext cx="5000660" cy="343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3432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Hardware solution: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\includegraphics[width=2in]{figures/soft-debounce}"/>
          <p:cNvPicPr>
            <a:picLocks noChangeAspect="1" noChangeArrowheads="1"/>
          </p:cNvPicPr>
          <p:nvPr/>
        </p:nvPicPr>
        <p:blipFill>
          <a:blip r:embed="rId2" r:link="rId3">
            <a:grayscl/>
            <a:biLevel thresh="50000"/>
          </a:blip>
          <a:srcRect/>
          <a:stretch>
            <a:fillRect/>
          </a:stretch>
        </p:blipFill>
        <p:spPr bwMode="auto">
          <a:xfrm>
            <a:off x="857224" y="928670"/>
            <a:ext cx="478634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45496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Software Solution for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Debounce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4000528" cy="53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0645" y="857232"/>
            <a:ext cx="490335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\includegraphics[width=3in]{figures/scanned-keys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86314" cy="52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 r="52156"/>
          <a:stretch>
            <a:fillRect/>
          </a:stretch>
        </p:blipFill>
        <p:spPr bwMode="auto">
          <a:xfrm>
            <a:off x="4929190" y="1000107"/>
            <a:ext cx="4225143" cy="524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0" y="142852"/>
            <a:ext cx="892971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Interfacing the keyboard to microcontroller: In programming for keypad interfacing two processes must be considered.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Key press detection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  Key identification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microcontroller can perform key press detection by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a)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Scanning method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b)   The interrupt method (example: Port B change in 16 f877 and 18f45x)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b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0" y="1285860"/>
            <a:ext cx="8664057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0"/>
            <a:ext cx="75648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Scanned Interface for Multiple Switches: Basic Hardware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00115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Isolation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control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power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circuits</a:t>
            </a:r>
            <a:endParaRPr kumimoji="0" lang="tr-T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protection 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processors</a:t>
            </a:r>
            <a:endParaRPr kumimoji="0" lang="tr-T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fr-FR" sz="2000" dirty="0"/>
              <a:t>Transformer</a:t>
            </a:r>
            <a:endParaRPr lang="tr-TR" sz="2000" dirty="0"/>
          </a:p>
          <a:p>
            <a:pPr lvl="0"/>
            <a:r>
              <a:rPr lang="en-AU" sz="2000" dirty="0" err="1"/>
              <a:t>Optoisolator</a:t>
            </a:r>
            <a:endParaRPr lang="tr-TR" sz="2000" dirty="0"/>
          </a:p>
          <a:p>
            <a:r>
              <a:rPr lang="en-AU" sz="2000" dirty="0"/>
              <a:t>Relay (A "relay" is an electrically operated </a:t>
            </a:r>
            <a:r>
              <a:rPr lang="en-AU" sz="2000" dirty="0">
                <a:hlinkClick r:id="rId2"/>
              </a:rPr>
              <a:t>switch</a:t>
            </a:r>
            <a:r>
              <a:rPr lang="en-AU" sz="2000" dirty="0"/>
              <a:t>.)</a:t>
            </a:r>
            <a:endParaRPr kumimoji="0" lang="en-A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" name="2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85992"/>
            <a:ext cx="342902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286380" y="1714488"/>
            <a:ext cx="2786082" cy="2928958"/>
            <a:chOff x="8258" y="2138"/>
            <a:chExt cx="2520" cy="306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8618" y="2138"/>
              <a:ext cx="1800" cy="2580"/>
              <a:chOff x="8618" y="2138"/>
              <a:chExt cx="1800" cy="258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618" y="3218"/>
                <a:ext cx="1800" cy="1500"/>
              </a:xfrm>
              <a:prstGeom prst="rect">
                <a:avLst/>
              </a:prstGeom>
              <a:noFill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798" y="2138"/>
                <a:ext cx="1320" cy="870"/>
              </a:xfrm>
              <a:prstGeom prst="rect">
                <a:avLst/>
              </a:prstGeom>
              <a:noFill/>
            </p:spPr>
          </p:pic>
        </p:grp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8258" y="4658"/>
              <a:ext cx="25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IC package of optocoupler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9" name="8 Resim" descr="c2-03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4786322"/>
            <a:ext cx="4191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624358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546816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Keypad decoding with interrupt for one key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0" y="0"/>
          <a:ext cx="4500562" cy="6721038"/>
        </p:xfrm>
        <a:graphic>
          <a:graphicData uri="http://schemas.openxmlformats.org/presentationml/2006/ole">
            <p:oleObj spid="_x0000_s37891" name="Bit Eşlem Resmi" r:id="rId3" imgW="8733333" imgH="11088648" progId="PBrush">
              <p:embed/>
            </p:oleObj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857620" y="500042"/>
          <a:ext cx="5207882" cy="5643602"/>
        </p:xfrm>
        <a:graphic>
          <a:graphicData uri="http://schemas.openxmlformats.org/presentationml/2006/ole">
            <p:oleObj spid="_x0000_s37893" name="Bit Eşlem Resmi" r:id="rId4" imgW="8733333" imgH="1108864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0" y="0"/>
          <a:ext cx="3786182" cy="6103408"/>
        </p:xfrm>
        <a:graphic>
          <a:graphicData uri="http://schemas.openxmlformats.org/presentationml/2006/ole">
            <p:oleObj spid="_x0000_s38913" name="Bit Eşlem Resmi" r:id="rId3" imgW="8733333" imgH="11088648" progId="PBrush">
              <p:embed/>
            </p:oleObj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714876" y="214290"/>
          <a:ext cx="2643206" cy="6032479"/>
        </p:xfrm>
        <a:graphic>
          <a:graphicData uri="http://schemas.openxmlformats.org/presentationml/2006/ole">
            <p:oleObj spid="_x0000_s38915" name="Bit Eşlem Resmi" r:id="rId4" imgW="8733333" imgH="1108864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6300486"/>
          <p:cNvPicPr>
            <a:picLocks noChangeAspect="1" noChangeArrowheads="1"/>
          </p:cNvPicPr>
          <p:nvPr/>
        </p:nvPicPr>
        <p:blipFill>
          <a:blip r:embed="rId2">
            <a:lum bright="12000" contrast="82000"/>
            <a:grayscl/>
          </a:blip>
          <a:srcRect l="21242" t="7269" r="46011" b="39232"/>
          <a:stretch>
            <a:fillRect/>
          </a:stretch>
        </p:blipFill>
        <p:spPr bwMode="auto">
          <a:xfrm>
            <a:off x="642910" y="0"/>
            <a:ext cx="3203576" cy="678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 descr="S6300486"/>
          <p:cNvPicPr>
            <a:picLocks noChangeAspect="1" noChangeArrowheads="1"/>
          </p:cNvPicPr>
          <p:nvPr/>
        </p:nvPicPr>
        <p:blipFill>
          <a:blip r:embed="rId2">
            <a:lum bright="12000" contrast="82000"/>
            <a:grayscl/>
          </a:blip>
          <a:srcRect l="21242" t="59167" r="50015" b="19238"/>
          <a:stretch>
            <a:fillRect/>
          </a:stretch>
        </p:blipFill>
        <p:spPr bwMode="auto">
          <a:xfrm>
            <a:off x="4143372" y="1643050"/>
            <a:ext cx="2500330" cy="243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43306" y="500042"/>
            <a:ext cx="5110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Interrupt method for key press detection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142984"/>
            <a:ext cx="545947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857628"/>
            <a:ext cx="5846874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52"/>
            <a:ext cx="586543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etin kutusu"/>
          <p:cNvSpPr txBox="1"/>
          <p:nvPr/>
        </p:nvSpPr>
        <p:spPr>
          <a:xfrm>
            <a:off x="5857884" y="0"/>
            <a:ext cx="3286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Power</a:t>
            </a:r>
            <a:r>
              <a:rPr lang="tr-TR" dirty="0" smtClean="0"/>
              <a:t> transfer:</a:t>
            </a:r>
          </a:p>
          <a:p>
            <a:r>
              <a:rPr lang="tr-TR" dirty="0" err="1" smtClean="0"/>
              <a:t>Control</a:t>
            </a:r>
            <a:r>
              <a:rPr lang="tr-TR" dirty="0" smtClean="0"/>
              <a:t> of </a:t>
            </a:r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average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err="1" smtClean="0"/>
              <a:t>Average</a:t>
            </a:r>
            <a:r>
              <a:rPr lang="tr-TR" dirty="0" smtClean="0"/>
              <a:t> of </a:t>
            </a:r>
            <a:r>
              <a:rPr lang="tr-TR" dirty="0" err="1" smtClean="0"/>
              <a:t>current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err="1" smtClean="0"/>
              <a:t>Average</a:t>
            </a:r>
            <a:r>
              <a:rPr lang="tr-TR" dirty="0" smtClean="0"/>
              <a:t> of </a:t>
            </a:r>
            <a:r>
              <a:rPr lang="tr-TR" dirty="0" err="1" smtClean="0"/>
              <a:t>voltage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err="1" smtClean="0"/>
              <a:t>Control</a:t>
            </a:r>
            <a:r>
              <a:rPr lang="tr-TR" dirty="0" smtClean="0"/>
              <a:t> of </a:t>
            </a:r>
            <a:r>
              <a:rPr lang="tr-TR" dirty="0" err="1" smtClean="0"/>
              <a:t>analog</a:t>
            </a:r>
            <a:r>
              <a:rPr lang="tr-TR" dirty="0" smtClean="0"/>
              <a:t> </a:t>
            </a:r>
            <a:r>
              <a:rPr lang="tr-TR" dirty="0" err="1" smtClean="0"/>
              <a:t>devices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endParaRPr lang="tr-TR" dirty="0" smtClean="0"/>
          </a:p>
          <a:p>
            <a:r>
              <a:rPr lang="tr-TR" dirty="0" err="1" smtClean="0"/>
              <a:t>Reduce</a:t>
            </a:r>
            <a:r>
              <a:rPr lang="tr-TR" dirty="0" smtClean="0"/>
              <a:t> 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consumption</a:t>
            </a:r>
            <a:r>
              <a:rPr lang="tr-TR" dirty="0" smtClean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pic>
        <p:nvPicPr>
          <p:cNvPr id="2054" name="Picture 6" descr="0109bcfi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928934"/>
            <a:ext cx="5286412" cy="349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214" y="285493"/>
            <a:ext cx="5559446" cy="2243136"/>
            <a:chOff x="3727" y="6766"/>
            <a:chExt cx="5790" cy="1500"/>
          </a:xfrm>
        </p:grpSpPr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727" y="6766"/>
            <a:ext cx="5790" cy="1500"/>
          </p:xfrm>
          <a:graphic>
            <a:graphicData uri="http://schemas.openxmlformats.org/presentationml/2006/ole">
              <p:oleObj spid="_x0000_s2053" name="Picture" r:id="rId4" imgW="3676680" imgH="952560" progId="Word.Picture.8">
                <p:embed/>
              </p:oleObj>
            </a:graphicData>
          </a:graphic>
        </p:graphicFrame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4322" y="7865"/>
              <a:ext cx="1414" cy="1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Power</a:t>
              </a:r>
              <a:r>
                <a:rPr kumimoji="0" lang="tr-T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tr-T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supply</a:t>
              </a:r>
              <a:endPara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0" name="9 Metin kutusu"/>
          <p:cNvSpPr txBox="1"/>
          <p:nvPr/>
        </p:nvSpPr>
        <p:spPr>
          <a:xfrm>
            <a:off x="6143636" y="857232"/>
            <a:ext cx="300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Constant</a:t>
            </a:r>
            <a:r>
              <a:rPr lang="tr-TR" dirty="0" smtClean="0"/>
              <a:t> </a:t>
            </a:r>
            <a:r>
              <a:rPr lang="tr-TR" dirty="0" err="1" smtClean="0"/>
              <a:t>frequency</a:t>
            </a:r>
            <a:endParaRPr lang="tr-TR" dirty="0" smtClean="0"/>
          </a:p>
          <a:p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 b="9111"/>
          <a:stretch>
            <a:fillRect/>
          </a:stretch>
        </p:blipFill>
        <p:spPr bwMode="auto">
          <a:xfrm>
            <a:off x="285721" y="1"/>
            <a:ext cx="6929486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42910" y="4714884"/>
          <a:ext cx="6779169" cy="2143116"/>
        </p:xfrm>
        <a:graphic>
          <a:graphicData uri="http://schemas.openxmlformats.org/presentationml/2006/ole">
            <p:oleObj spid="_x0000_s30723" name="Denklem" r:id="rId4" imgW="2540000" imgH="9144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0" y="2571744"/>
          <a:ext cx="7858148" cy="2176677"/>
        </p:xfrm>
        <a:graphic>
          <a:graphicData uri="http://schemas.openxmlformats.org/presentationml/2006/ole">
            <p:oleObj spid="_x0000_s30724" name="Picture" r:id="rId5" imgW="5473067" imgH="4141847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0" y="0"/>
          <a:ext cx="9026262" cy="2500306"/>
        </p:xfrm>
        <a:graphic>
          <a:graphicData uri="http://schemas.openxmlformats.org/presentationml/2006/ole">
            <p:oleObj spid="_x0000_s76801" name="Picture" r:id="rId3" imgW="5473067" imgH="4141847" progId="Word.Picture.8">
              <p:embed/>
            </p:oleObj>
          </a:graphicData>
        </a:graphic>
      </p:graphicFrame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285992"/>
            <a:ext cx="678520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500570"/>
            <a:ext cx="458668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357826"/>
            <a:ext cx="551354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43569" y="4357694"/>
            <a:ext cx="244930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6000768"/>
            <a:ext cx="3457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-24472" y="214290"/>
            <a:ext cx="916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Vo depends on D not frequency: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 can be changed by using PWM method: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 = Ton+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Toff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Switching frequency = 1/T, Ton changes regards to error.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285860"/>
            <a:ext cx="5429288" cy="260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71942"/>
            <a:ext cx="5791070" cy="221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357298"/>
            <a:ext cx="3429024" cy="106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 descr="Typical Optoisolator circu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735811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6977891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71678"/>
            <a:ext cx="400118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928802"/>
            <a:ext cx="4358811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0" y="857232"/>
            <a:ext cx="892971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Second example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:  Speed control of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permanent  magnet DC motor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with using PWM pulses. The speed of the motor is nearly proportional 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with the  applied  DC  voltage.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PWM pulses control the switching element  and change the average voltage across the motor.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500305"/>
            <a:ext cx="4357718" cy="398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0"/>
            <a:ext cx="9001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PWM </a:t>
            </a:r>
            <a:r>
              <a:rPr lang="tr-TR" dirty="0" err="1" smtClean="0"/>
              <a:t>pulses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r>
              <a:rPr lang="tr-TR" dirty="0" smtClean="0"/>
              <a:t>:</a:t>
            </a:r>
          </a:p>
          <a:p>
            <a:r>
              <a:rPr lang="en-US" dirty="0" smtClean="0"/>
              <a:t>The PWM signals can be generated in a number of ways. There are several methods: </a:t>
            </a:r>
            <a:endParaRPr lang="tr-TR" dirty="0" smtClean="0"/>
          </a:p>
          <a:p>
            <a:pPr lvl="0"/>
            <a:r>
              <a:rPr lang="en-US" dirty="0" smtClean="0"/>
              <a:t>1. Analogue method </a:t>
            </a:r>
            <a:endParaRPr lang="tr-TR" dirty="0" smtClean="0"/>
          </a:p>
          <a:p>
            <a:pPr lvl="0"/>
            <a:r>
              <a:rPr lang="en-US" dirty="0" smtClean="0"/>
              <a:t>2. Digital method (By using timers in microcontrollers)</a:t>
            </a:r>
            <a:endParaRPr lang="tr-TR" dirty="0" smtClean="0"/>
          </a:p>
          <a:p>
            <a:pPr lvl="0"/>
            <a:r>
              <a:rPr lang="en-US" dirty="0" smtClean="0"/>
              <a:t>3. Mixed analog-digital circuits (OP-AMP+ Flip flop)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. Analogue method</a:t>
            </a:r>
            <a:endParaRPr lang="tr-TR" dirty="0"/>
          </a:p>
        </p:txBody>
      </p:sp>
      <p:pic>
        <p:nvPicPr>
          <p:cNvPr id="79874" name="Picture 2" descr="http://homepages.which.net/~paul.hills/Circuits/PwmGenerators/Figure15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000100" y="1964510"/>
            <a:ext cx="4714908" cy="2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 descr="fig4.gif (5118 bytes)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214678" y="4181322"/>
            <a:ext cx="3357586" cy="21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PWM module in </a:t>
            </a:r>
            <a:r>
              <a:rPr lang="en-US" b="1" dirty="0" smtClean="0"/>
              <a:t>microcontrollers</a:t>
            </a:r>
            <a:r>
              <a:rPr lang="tr-TR" b="1" dirty="0" smtClean="0"/>
              <a:t> </a:t>
            </a:r>
          </a:p>
          <a:p>
            <a:r>
              <a:rPr lang="tr-TR" b="1" dirty="0" smtClean="0"/>
              <a:t>(A </a:t>
            </a:r>
            <a:r>
              <a:rPr lang="tr-TR" b="1" dirty="0" err="1" smtClean="0"/>
              <a:t>timer</a:t>
            </a:r>
            <a:r>
              <a:rPr lang="tr-TR" b="1" dirty="0" smtClean="0"/>
              <a:t> </a:t>
            </a:r>
            <a:r>
              <a:rPr lang="tr-TR" b="1" dirty="0" err="1" smtClean="0"/>
              <a:t>based</a:t>
            </a:r>
            <a:r>
              <a:rPr lang="tr-TR" b="1" dirty="0" smtClean="0"/>
              <a:t> </a:t>
            </a:r>
            <a:r>
              <a:rPr lang="tr-TR" b="1" dirty="0" err="1" smtClean="0"/>
              <a:t>application</a:t>
            </a:r>
            <a:r>
              <a:rPr lang="tr-TR" b="1" dirty="0" smtClean="0"/>
              <a:t>)</a:t>
            </a:r>
            <a:r>
              <a:rPr lang="en-US" b="1" dirty="0" smtClean="0"/>
              <a:t> </a:t>
            </a:r>
            <a:endParaRPr lang="tr-TR" b="1" dirty="0" smtClean="0"/>
          </a:p>
          <a:p>
            <a:endParaRPr lang="tr-TR" dirty="0"/>
          </a:p>
        </p:txBody>
      </p:sp>
      <p:pic>
        <p:nvPicPr>
          <p:cNvPr id="80898" name="Resim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0"/>
            <a:ext cx="5214942" cy="373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42844" y="3786190"/>
            <a:ext cx="885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tr-TR" sz="2000" b="1" i="1" dirty="0" smtClean="0"/>
              <a:t>PWM_</a:t>
            </a:r>
            <a:r>
              <a:rPr lang="tr-TR" sz="2000" b="1" i="1" dirty="0" err="1" smtClean="0"/>
              <a:t>Output</a:t>
            </a:r>
            <a:r>
              <a:rPr lang="tr-TR" sz="2000" b="1" i="1" dirty="0" smtClean="0"/>
              <a:t> </a:t>
            </a:r>
            <a:r>
              <a:rPr lang="tr-TR" sz="2000" b="1" dirty="0" smtClean="0"/>
              <a:t>is set </a:t>
            </a:r>
            <a:r>
              <a:rPr lang="tr-TR" sz="2000" b="1" dirty="0" err="1" smtClean="0"/>
              <a:t>to</a:t>
            </a:r>
            <a:r>
              <a:rPr lang="tr-TR" sz="2000" b="1" dirty="0" smtClean="0"/>
              <a:t> set </a:t>
            </a:r>
            <a:r>
              <a:rPr lang="tr-TR" sz="2000" b="1" dirty="0" err="1" smtClean="0"/>
              <a:t>to</a:t>
            </a:r>
            <a:r>
              <a:rPr lang="tr-TR" sz="2000" b="1" dirty="0" smtClean="0"/>
              <a:t> 1 (</a:t>
            </a:r>
            <a:r>
              <a:rPr lang="tr-TR" sz="2000" b="1" dirty="0" err="1" smtClean="0"/>
              <a:t>High</a:t>
            </a:r>
            <a:r>
              <a:rPr lang="tr-TR" sz="2000" b="1" dirty="0" smtClean="0"/>
              <a:t>)</a:t>
            </a:r>
          </a:p>
          <a:p>
            <a:pPr lvl="0">
              <a:buFont typeface="Arial" pitchFamily="34" charset="0"/>
              <a:buChar char="•"/>
            </a:pP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i="1" dirty="0" smtClean="0">
                <a:solidFill>
                  <a:srgbClr val="FF0000"/>
                </a:solidFill>
              </a:rPr>
              <a:t>PWM_</a:t>
            </a:r>
            <a:r>
              <a:rPr lang="tr-TR" sz="2000" b="1" i="1" dirty="0" err="1" smtClean="0">
                <a:solidFill>
                  <a:srgbClr val="FF0000"/>
                </a:solidFill>
              </a:rPr>
              <a:t>Counter</a:t>
            </a:r>
            <a:r>
              <a:rPr lang="tr-TR" sz="2000" b="1" i="1" dirty="0" smtClean="0">
                <a:solidFill>
                  <a:srgbClr val="FF0000"/>
                </a:solidFill>
              </a:rPr>
              <a:t> (a </a:t>
            </a:r>
            <a:r>
              <a:rPr lang="tr-TR" sz="2000" b="1" i="1" dirty="0" err="1" smtClean="0">
                <a:solidFill>
                  <a:srgbClr val="FF0000"/>
                </a:solidFill>
              </a:rPr>
              <a:t>register</a:t>
            </a:r>
            <a:r>
              <a:rPr lang="tr-TR" sz="2000" b="1" i="1" dirty="0" smtClean="0">
                <a:solidFill>
                  <a:srgbClr val="FF0000"/>
                </a:solidFill>
              </a:rPr>
              <a:t>) </a:t>
            </a:r>
            <a:r>
              <a:rPr lang="tr-TR" sz="2000" b="1" dirty="0" smtClean="0"/>
              <a:t>is </a:t>
            </a:r>
            <a:r>
              <a:rPr lang="tr-TR" sz="2000" b="1" dirty="0" err="1" smtClean="0"/>
              <a:t>incremented</a:t>
            </a:r>
            <a:r>
              <a:rPr lang="tr-TR" sz="2000" b="1" dirty="0" smtClean="0"/>
              <a:t> in </a:t>
            </a:r>
            <a:r>
              <a:rPr lang="tr-TR" sz="2000" b="1" dirty="0" err="1" smtClean="0"/>
              <a:t>the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Timer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interrupt</a:t>
            </a:r>
            <a:r>
              <a:rPr lang="tr-TR" sz="2000" b="1" dirty="0" smtClean="0"/>
              <a:t> (ISR).</a:t>
            </a:r>
          </a:p>
          <a:p>
            <a:pPr lvl="0">
              <a:buFont typeface="Arial" pitchFamily="34" charset="0"/>
              <a:buChar char="•"/>
            </a:pPr>
            <a:r>
              <a:rPr lang="tr-TR" sz="2000" b="1" dirty="0" err="1" smtClean="0"/>
              <a:t>When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the</a:t>
            </a:r>
            <a:r>
              <a:rPr lang="tr-TR" sz="2000" b="1" dirty="0" smtClean="0"/>
              <a:t> </a:t>
            </a:r>
            <a:r>
              <a:rPr lang="tr-TR" sz="2000" b="1" i="1" dirty="0" smtClean="0"/>
              <a:t>PWM_</a:t>
            </a:r>
            <a:r>
              <a:rPr lang="tr-TR" sz="2000" b="1" i="1" dirty="0" err="1" smtClean="0"/>
              <a:t>Counter</a:t>
            </a:r>
            <a:r>
              <a:rPr lang="tr-TR" sz="2000" b="1" i="1" dirty="0" smtClean="0"/>
              <a:t> </a:t>
            </a:r>
            <a:r>
              <a:rPr lang="tr-TR" sz="2000" b="1" dirty="0" err="1" smtClean="0"/>
              <a:t>value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exceeds</a:t>
            </a:r>
            <a:r>
              <a:rPr lang="tr-TR" sz="2000" b="1" dirty="0" smtClean="0"/>
              <a:t> </a:t>
            </a:r>
            <a:r>
              <a:rPr lang="tr-TR" sz="2000" b="1" i="1" dirty="0" err="1" smtClean="0"/>
              <a:t>dutyCycleCount</a:t>
            </a:r>
            <a:r>
              <a:rPr lang="tr-TR" sz="2000" b="1" dirty="0" smtClean="0"/>
              <a:t>,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PWM_</a:t>
            </a:r>
            <a:r>
              <a:rPr lang="tr-TR" sz="2000" b="1" dirty="0" err="1" smtClean="0">
                <a:solidFill>
                  <a:srgbClr val="FF0000"/>
                </a:solidFill>
              </a:rPr>
              <a:t>Output</a:t>
            </a:r>
            <a:r>
              <a:rPr lang="tr-TR" sz="2000" b="1" dirty="0" smtClean="0">
                <a:solidFill>
                  <a:srgbClr val="FF0000"/>
                </a:solidFill>
              </a:rPr>
              <a:t> is</a:t>
            </a:r>
          </a:p>
          <a:p>
            <a:pPr lvl="0">
              <a:buFont typeface="Arial" pitchFamily="34" charset="0"/>
              <a:buChar char="•"/>
            </a:pPr>
            <a:r>
              <a:rPr lang="tr-TR" sz="2000" b="1" dirty="0" err="1" smtClean="0">
                <a:solidFill>
                  <a:srgbClr val="FF0000"/>
                </a:solidFill>
              </a:rPr>
              <a:t>reset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to</a:t>
            </a:r>
            <a:r>
              <a:rPr lang="tr-TR" sz="2000" b="1" dirty="0" smtClean="0">
                <a:solidFill>
                  <a:srgbClr val="FF0000"/>
                </a:solidFill>
              </a:rPr>
              <a:t> 0. </a:t>
            </a:r>
            <a:r>
              <a:rPr lang="tr-TR" sz="2000" b="1" dirty="0" err="1" smtClean="0"/>
              <a:t>This</a:t>
            </a:r>
            <a:r>
              <a:rPr lang="tr-TR" sz="2000" b="1" dirty="0" smtClean="0"/>
              <a:t> is </a:t>
            </a:r>
            <a:r>
              <a:rPr lang="tr-TR" sz="2000" b="1" dirty="0" err="1" smtClean="0"/>
              <a:t>shown</a:t>
            </a:r>
            <a:r>
              <a:rPr lang="tr-TR" sz="2000" b="1" dirty="0" smtClean="0"/>
              <a:t> in </a:t>
            </a:r>
            <a:r>
              <a:rPr lang="tr-TR" sz="2000" b="1" dirty="0" err="1" smtClean="0"/>
              <a:t>figure</a:t>
            </a:r>
            <a:r>
              <a:rPr lang="tr-TR" sz="2000" b="1" dirty="0" smtClean="0"/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tr-TR" sz="2000" b="1" dirty="0" err="1" smtClean="0"/>
              <a:t>When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the</a:t>
            </a:r>
            <a:r>
              <a:rPr lang="tr-TR" sz="2000" b="1" dirty="0" smtClean="0"/>
              <a:t> </a:t>
            </a:r>
            <a:r>
              <a:rPr lang="tr-TR" sz="2000" b="1" i="1" dirty="0" smtClean="0"/>
              <a:t>PWM_</a:t>
            </a:r>
            <a:r>
              <a:rPr lang="tr-TR" sz="2000" b="1" i="1" dirty="0" err="1" smtClean="0"/>
              <a:t>Counter</a:t>
            </a:r>
            <a:r>
              <a:rPr lang="tr-TR" sz="2000" b="1" i="1" dirty="0" smtClean="0"/>
              <a:t> </a:t>
            </a:r>
            <a:r>
              <a:rPr lang="tr-TR" sz="2000" b="1" dirty="0" err="1" smtClean="0"/>
              <a:t>value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exceeds</a:t>
            </a:r>
            <a:r>
              <a:rPr lang="tr-TR" sz="2000" b="1" dirty="0" smtClean="0"/>
              <a:t> </a:t>
            </a:r>
            <a:r>
              <a:rPr lang="tr-TR" sz="2000" b="1" i="1" dirty="0" smtClean="0"/>
              <a:t>MAX_</a:t>
            </a:r>
            <a:r>
              <a:rPr lang="tr-TR" sz="2000" b="1" i="1" dirty="0" err="1" smtClean="0"/>
              <a:t>count</a:t>
            </a:r>
            <a:r>
              <a:rPr lang="tr-TR" sz="2000" b="1" dirty="0" smtClean="0"/>
              <a:t>, </a:t>
            </a:r>
            <a:r>
              <a:rPr lang="tr-TR" sz="2000" b="1" dirty="0" err="1" smtClean="0"/>
              <a:t>the</a:t>
            </a:r>
            <a:r>
              <a:rPr lang="tr-TR" sz="2000" b="1" dirty="0" smtClean="0"/>
              <a:t> </a:t>
            </a:r>
            <a:r>
              <a:rPr lang="tr-TR" sz="2000" b="1" i="1" dirty="0" smtClean="0"/>
              <a:t>PWM_</a:t>
            </a:r>
            <a:r>
              <a:rPr lang="tr-TR" sz="2000" b="1" i="1" dirty="0" err="1" smtClean="0"/>
              <a:t>Output</a:t>
            </a:r>
            <a:r>
              <a:rPr lang="tr-TR" sz="2000" b="1" i="1" dirty="0" smtClean="0"/>
              <a:t> </a:t>
            </a:r>
            <a:r>
              <a:rPr lang="tr-TR" sz="2000" b="1" dirty="0" smtClean="0"/>
              <a:t>is set </a:t>
            </a:r>
            <a:r>
              <a:rPr lang="tr-TR" sz="2000" b="1" dirty="0" err="1" smtClean="0"/>
              <a:t>to</a:t>
            </a:r>
            <a:r>
              <a:rPr lang="tr-TR" sz="2000" b="1" dirty="0" smtClean="0"/>
              <a:t> 1.</a:t>
            </a:r>
          </a:p>
          <a:p>
            <a:pPr>
              <a:buFont typeface="Arial" pitchFamily="34" charset="0"/>
              <a:buChar char="•"/>
            </a:pPr>
            <a:r>
              <a:rPr lang="tr-TR" sz="2000" b="1" dirty="0" smtClean="0">
                <a:solidFill>
                  <a:srgbClr val="FF0000"/>
                </a:solidFill>
              </a:rPr>
              <a:t>0 &lt;= </a:t>
            </a:r>
            <a:r>
              <a:rPr lang="tr-TR" sz="2000" b="1" i="1" dirty="0" err="1" smtClean="0">
                <a:solidFill>
                  <a:srgbClr val="FF0000"/>
                </a:solidFill>
              </a:rPr>
              <a:t>dutyCycleCount</a:t>
            </a:r>
            <a:r>
              <a:rPr lang="tr-TR" sz="2000" b="1" i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</a:rPr>
              <a:t>&lt;= 256</a:t>
            </a:r>
          </a:p>
          <a:p>
            <a:pPr lvl="0">
              <a:buFont typeface="Arial" pitchFamily="34" charset="0"/>
              <a:buChar char="•"/>
            </a:pPr>
            <a:r>
              <a:rPr lang="tr-TR" sz="2000" b="1" dirty="0" smtClean="0">
                <a:solidFill>
                  <a:srgbClr val="804BDF"/>
                </a:solidFill>
              </a:rPr>
              <a:t>As </a:t>
            </a:r>
            <a:r>
              <a:rPr lang="tr-TR" sz="2000" b="1" dirty="0" err="1" smtClean="0">
                <a:solidFill>
                  <a:srgbClr val="804BDF"/>
                </a:solidFill>
              </a:rPr>
              <a:t>the</a:t>
            </a:r>
            <a:r>
              <a:rPr lang="tr-TR" sz="2000" b="1" dirty="0" smtClean="0">
                <a:solidFill>
                  <a:srgbClr val="804BDF"/>
                </a:solidFill>
              </a:rPr>
              <a:t> PWM </a:t>
            </a:r>
            <a:r>
              <a:rPr lang="tr-TR" sz="2000" b="1" dirty="0" err="1" smtClean="0">
                <a:solidFill>
                  <a:srgbClr val="804BDF"/>
                </a:solidFill>
              </a:rPr>
              <a:t>counter</a:t>
            </a:r>
            <a:r>
              <a:rPr lang="tr-TR" sz="2000" b="1" dirty="0" smtClean="0">
                <a:solidFill>
                  <a:srgbClr val="804BDF"/>
                </a:solidFill>
              </a:rPr>
              <a:t> is 8 bit </a:t>
            </a:r>
            <a:r>
              <a:rPr lang="tr-TR" sz="2000" b="1" dirty="0" err="1" smtClean="0">
                <a:solidFill>
                  <a:srgbClr val="804BDF"/>
                </a:solidFill>
              </a:rPr>
              <a:t>register</a:t>
            </a:r>
            <a:r>
              <a:rPr lang="tr-TR" sz="2000" b="1" dirty="0" smtClean="0">
                <a:solidFill>
                  <a:srgbClr val="804BDF"/>
                </a:solidFill>
              </a:rPr>
              <a:t>, </a:t>
            </a:r>
            <a:r>
              <a:rPr lang="tr-TR" sz="2000" b="1" dirty="0" err="1" smtClean="0">
                <a:solidFill>
                  <a:srgbClr val="804BDF"/>
                </a:solidFill>
              </a:rPr>
              <a:t>Resolution</a:t>
            </a:r>
            <a:r>
              <a:rPr lang="tr-TR" sz="2000" b="1" dirty="0" smtClean="0">
                <a:solidFill>
                  <a:srgbClr val="804BDF"/>
                </a:solidFill>
              </a:rPr>
              <a:t> of </a:t>
            </a:r>
            <a:r>
              <a:rPr lang="tr-TR" sz="2000" b="1" dirty="0" err="1" smtClean="0">
                <a:solidFill>
                  <a:srgbClr val="804BDF"/>
                </a:solidFill>
              </a:rPr>
              <a:t>the</a:t>
            </a:r>
            <a:r>
              <a:rPr lang="tr-TR" sz="2000" b="1" dirty="0" smtClean="0">
                <a:solidFill>
                  <a:srgbClr val="804BDF"/>
                </a:solidFill>
              </a:rPr>
              <a:t> </a:t>
            </a:r>
            <a:r>
              <a:rPr lang="tr-TR" sz="2000" b="1" dirty="0" err="1" smtClean="0">
                <a:solidFill>
                  <a:srgbClr val="804BDF"/>
                </a:solidFill>
              </a:rPr>
              <a:t>duty</a:t>
            </a:r>
            <a:r>
              <a:rPr lang="tr-TR" sz="2000" b="1" dirty="0" smtClean="0">
                <a:solidFill>
                  <a:srgbClr val="804BDF"/>
                </a:solidFill>
              </a:rPr>
              <a:t> </a:t>
            </a:r>
            <a:r>
              <a:rPr lang="tr-TR" sz="2000" b="1" dirty="0" err="1" smtClean="0">
                <a:solidFill>
                  <a:srgbClr val="804BDF"/>
                </a:solidFill>
              </a:rPr>
              <a:t>cycle</a:t>
            </a:r>
            <a:r>
              <a:rPr lang="tr-TR" sz="2000" b="1" dirty="0" smtClean="0">
                <a:solidFill>
                  <a:srgbClr val="804BDF"/>
                </a:solidFill>
              </a:rPr>
              <a:t> is 1/256 </a:t>
            </a:r>
            <a:r>
              <a:rPr lang="tr-TR" sz="2000" b="1" dirty="0" smtClean="0"/>
              <a:t>(</a:t>
            </a:r>
            <a:r>
              <a:rPr lang="tr-TR" sz="2000" b="1" dirty="0" err="1" smtClean="0"/>
              <a:t>approximately</a:t>
            </a:r>
            <a:r>
              <a:rPr lang="tr-TR" sz="2000" b="1" dirty="0" smtClean="0"/>
              <a:t> 0.39%). PWM </a:t>
            </a:r>
            <a:r>
              <a:rPr lang="tr-TR" sz="2000" b="1" dirty="0" err="1" smtClean="0"/>
              <a:t>output</a:t>
            </a:r>
            <a:r>
              <a:rPr lang="tr-TR" sz="2000" b="1" dirty="0" smtClean="0"/>
              <a:t> is at </a:t>
            </a:r>
            <a:r>
              <a:rPr lang="tr-TR" sz="2000" b="1" dirty="0" err="1" smtClean="0"/>
              <a:t>one</a:t>
            </a:r>
            <a:r>
              <a:rPr lang="tr-TR" sz="2000" b="1" dirty="0" smtClean="0"/>
              <a:t> of </a:t>
            </a:r>
            <a:r>
              <a:rPr lang="tr-TR" sz="2000" b="1" dirty="0" err="1" smtClean="0"/>
              <a:t>the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digital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output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port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pin</a:t>
            </a:r>
            <a:r>
              <a:rPr lang="tr-TR" sz="2000" b="1" dirty="0" smtClean="0"/>
              <a:t>, </a:t>
            </a:r>
          </a:p>
          <a:p>
            <a:pPr>
              <a:buFont typeface="Arial" pitchFamily="34" charset="0"/>
              <a:buChar char="•"/>
            </a:pPr>
            <a:endParaRPr lang="tr-TR" sz="20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Resim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2826092" cy="52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Dikdörtgen"/>
          <p:cNvSpPr/>
          <p:nvPr/>
        </p:nvSpPr>
        <p:spPr>
          <a:xfrm>
            <a:off x="285720" y="214290"/>
            <a:ext cx="8643998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/>
              <a:t>PWM </a:t>
            </a:r>
            <a:r>
              <a:rPr lang="tr-TR" sz="2000" b="1" dirty="0" err="1" smtClean="0"/>
              <a:t>frequency</a:t>
            </a:r>
            <a:endParaRPr lang="tr-TR" sz="2000" b="1" dirty="0" smtClean="0"/>
          </a:p>
          <a:p>
            <a:r>
              <a:rPr lang="tr-TR" sz="2000" dirty="0" err="1" smtClean="0"/>
              <a:t>The</a:t>
            </a:r>
            <a:r>
              <a:rPr lang="tr-TR" sz="2000" dirty="0" smtClean="0"/>
              <a:t> re-</a:t>
            </a:r>
            <a:r>
              <a:rPr lang="tr-TR" sz="2000" dirty="0" err="1" smtClean="0"/>
              <a:t>load</a:t>
            </a:r>
            <a:r>
              <a:rPr lang="tr-TR" sz="2000" dirty="0" smtClean="0"/>
              <a:t> </a:t>
            </a:r>
            <a:r>
              <a:rPr lang="tr-TR" sz="2000" dirty="0" err="1" smtClean="0"/>
              <a:t>value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timer</a:t>
            </a:r>
            <a:r>
              <a:rPr lang="tr-TR" sz="2000" dirty="0" smtClean="0"/>
              <a:t> </a:t>
            </a:r>
            <a:r>
              <a:rPr lang="tr-TR" sz="2000" dirty="0" err="1" smtClean="0"/>
              <a:t>should</a:t>
            </a:r>
            <a:r>
              <a:rPr lang="tr-TR" sz="2000" dirty="0" smtClean="0"/>
              <a:t> be </a:t>
            </a:r>
            <a:r>
              <a:rPr lang="tr-TR" sz="2000" dirty="0" err="1" smtClean="0"/>
              <a:t>correctly</a:t>
            </a:r>
            <a:r>
              <a:rPr lang="tr-TR" sz="2000" dirty="0" smtClean="0"/>
              <a:t> </a:t>
            </a:r>
            <a:r>
              <a:rPr lang="tr-TR" sz="2000" dirty="0" err="1" smtClean="0"/>
              <a:t>calculated</a:t>
            </a:r>
            <a:endParaRPr lang="tr-TR" sz="2000" dirty="0" smtClean="0"/>
          </a:p>
          <a:p>
            <a:r>
              <a:rPr lang="tr-TR" sz="2000" dirty="0" err="1" smtClean="0"/>
              <a:t>Example</a:t>
            </a:r>
            <a:r>
              <a:rPr lang="tr-TR" sz="2000" dirty="0" smtClean="0"/>
              <a:t>: </a:t>
            </a:r>
            <a:r>
              <a:rPr lang="tr-TR" sz="2000" dirty="0" err="1" smtClean="0"/>
              <a:t>If</a:t>
            </a:r>
            <a:r>
              <a:rPr lang="tr-TR" sz="2000" dirty="0" smtClean="0"/>
              <a:t> </a:t>
            </a:r>
            <a:r>
              <a:rPr lang="tr-TR" sz="2000" dirty="0" err="1" smtClean="0"/>
              <a:t>Ttick</a:t>
            </a:r>
            <a:r>
              <a:rPr lang="tr-TR" sz="2000" dirty="0" smtClean="0"/>
              <a:t> = 10 </a:t>
            </a:r>
            <a:r>
              <a:rPr lang="tr-TR" sz="2000" dirty="0" smtClean="0">
                <a:sym typeface="Symbol"/>
              </a:rPr>
              <a:t></a:t>
            </a:r>
            <a:r>
              <a:rPr lang="tr-TR" sz="2000" dirty="0" smtClean="0"/>
              <a:t>s, </a:t>
            </a:r>
            <a:r>
              <a:rPr lang="tr-TR" sz="2000" dirty="0" err="1" smtClean="0"/>
              <a:t>then</a:t>
            </a:r>
            <a:r>
              <a:rPr lang="tr-TR" sz="2000" dirty="0" smtClean="0"/>
              <a:t>,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produce</a:t>
            </a:r>
            <a:r>
              <a:rPr lang="tr-TR" sz="2000" dirty="0" smtClean="0"/>
              <a:t> an </a:t>
            </a:r>
            <a:r>
              <a:rPr lang="tr-TR" sz="2000" dirty="0" err="1" smtClean="0"/>
              <a:t>interrupt</a:t>
            </a:r>
            <a:r>
              <a:rPr lang="tr-TR" sz="2000" dirty="0" smtClean="0"/>
              <a:t> at </a:t>
            </a:r>
            <a:r>
              <a:rPr lang="tr-TR" sz="2000" dirty="0" err="1" smtClean="0"/>
              <a:t>every</a:t>
            </a:r>
            <a:r>
              <a:rPr lang="tr-TR" sz="2000" dirty="0" smtClean="0"/>
              <a:t> 10</a:t>
            </a:r>
            <a:r>
              <a:rPr lang="tr-TR" sz="2000" dirty="0" smtClean="0">
                <a:sym typeface="Symbol"/>
              </a:rPr>
              <a:t></a:t>
            </a:r>
            <a:r>
              <a:rPr lang="tr-TR" sz="2000" dirty="0" smtClean="0"/>
              <a:t> s, </a:t>
            </a:r>
            <a:r>
              <a:rPr lang="tr-TR" sz="2000" dirty="0" err="1" smtClean="0"/>
              <a:t>what</a:t>
            </a:r>
            <a:r>
              <a:rPr lang="tr-TR" sz="2000" dirty="0" smtClean="0"/>
              <a:t> </a:t>
            </a:r>
            <a:r>
              <a:rPr lang="tr-TR" sz="2000" dirty="0" err="1" smtClean="0"/>
              <a:t>should</a:t>
            </a:r>
            <a:r>
              <a:rPr lang="tr-TR" sz="2000" dirty="0" smtClean="0"/>
              <a:t> be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reload</a:t>
            </a:r>
            <a:r>
              <a:rPr lang="tr-TR" sz="2000" dirty="0" smtClean="0"/>
              <a:t> </a:t>
            </a:r>
            <a:r>
              <a:rPr lang="tr-TR" sz="2000" dirty="0" err="1" smtClean="0"/>
              <a:t>value</a:t>
            </a:r>
            <a:r>
              <a:rPr lang="tr-TR" sz="2000" dirty="0" smtClean="0"/>
              <a:t> of </a:t>
            </a:r>
            <a:r>
              <a:rPr lang="tr-TR" sz="2000" dirty="0" err="1" smtClean="0"/>
              <a:t>Timer</a:t>
            </a:r>
            <a:r>
              <a:rPr lang="tr-TR" sz="2000" dirty="0" smtClean="0"/>
              <a:t> 0</a:t>
            </a:r>
            <a:r>
              <a:rPr lang="tr-TR" sz="2000" dirty="0" smtClean="0"/>
              <a:t>? </a:t>
            </a:r>
            <a:r>
              <a:rPr lang="tr-TR" sz="2000" dirty="0" err="1" smtClean="0"/>
              <a:t>Using</a:t>
            </a:r>
            <a:r>
              <a:rPr lang="tr-TR" sz="2000" dirty="0" smtClean="0"/>
              <a:t> </a:t>
            </a:r>
            <a:r>
              <a:rPr lang="tr-TR" sz="2000" dirty="0" smtClean="0"/>
              <a:t>a </a:t>
            </a:r>
            <a:r>
              <a:rPr lang="tr-TR" sz="2000" dirty="0" err="1" smtClean="0"/>
              <a:t>System</a:t>
            </a:r>
            <a:r>
              <a:rPr lang="tr-TR" sz="2000" dirty="0" smtClean="0"/>
              <a:t> </a:t>
            </a:r>
            <a:r>
              <a:rPr lang="tr-TR" sz="2000" dirty="0" err="1" smtClean="0"/>
              <a:t>Clock</a:t>
            </a:r>
            <a:r>
              <a:rPr lang="tr-TR" sz="2000" dirty="0" smtClean="0"/>
              <a:t> of 22.1184 </a:t>
            </a:r>
            <a:r>
              <a:rPr lang="tr-TR" sz="2000" dirty="0" smtClean="0"/>
              <a:t>MHz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So</a:t>
            </a:r>
            <a:r>
              <a:rPr lang="tr-TR" sz="2000" dirty="0" smtClean="0"/>
              <a:t>,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 of </a:t>
            </a:r>
            <a:r>
              <a:rPr lang="tr-TR" sz="2000" dirty="0" err="1" smtClean="0"/>
              <a:t>clock</a:t>
            </a:r>
            <a:r>
              <a:rPr lang="tr-TR" sz="2000" dirty="0" smtClean="0"/>
              <a:t> </a:t>
            </a:r>
            <a:r>
              <a:rPr lang="tr-TR" sz="2000" dirty="0" err="1" smtClean="0"/>
              <a:t>pulses</a:t>
            </a:r>
            <a:r>
              <a:rPr lang="tr-TR" sz="2000" dirty="0" smtClean="0"/>
              <a:t> </a:t>
            </a:r>
            <a:r>
              <a:rPr lang="tr-TR" sz="2000" dirty="0" err="1" smtClean="0"/>
              <a:t>required</a:t>
            </a:r>
            <a:r>
              <a:rPr lang="tr-TR" sz="2000" dirty="0" smtClean="0"/>
              <a:t> is</a:t>
            </a:r>
            <a:r>
              <a:rPr lang="tr-TR" sz="2000" dirty="0" smtClean="0"/>
              <a:t>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err="1" smtClean="0"/>
              <a:t>Timer</a:t>
            </a:r>
            <a:r>
              <a:rPr lang="tr-TR" sz="2000" dirty="0" smtClean="0"/>
              <a:t> 0 </a:t>
            </a:r>
            <a:r>
              <a:rPr lang="tr-TR" sz="2000" dirty="0" err="1" smtClean="0"/>
              <a:t>reload</a:t>
            </a:r>
            <a:r>
              <a:rPr lang="tr-TR" sz="2000" dirty="0" smtClean="0"/>
              <a:t> </a:t>
            </a:r>
            <a:r>
              <a:rPr lang="tr-TR" sz="2000" dirty="0" err="1" smtClean="0"/>
              <a:t>value</a:t>
            </a:r>
            <a:r>
              <a:rPr lang="tr-TR" sz="2000" dirty="0" smtClean="0"/>
              <a:t> = 255 – 221 = 34  ( </a:t>
            </a:r>
            <a:r>
              <a:rPr lang="tr-TR" sz="2000" dirty="0" err="1" smtClean="0"/>
              <a:t>The</a:t>
            </a:r>
            <a:r>
              <a:rPr lang="tr-TR" sz="2000" dirty="0" smtClean="0"/>
              <a:t> time  </a:t>
            </a:r>
            <a:r>
              <a:rPr lang="tr-TR" sz="2000" dirty="0" err="1" smtClean="0"/>
              <a:t>icounting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255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zero</a:t>
            </a:r>
            <a:r>
              <a:rPr lang="tr-TR" sz="2000" dirty="0" smtClean="0"/>
              <a:t>)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b="1" dirty="0"/>
          </a:p>
        </p:txBody>
      </p:sp>
      <p:pic>
        <p:nvPicPr>
          <p:cNvPr id="81923" name="Resim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298"/>
            <a:ext cx="445113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Resim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071942"/>
            <a:ext cx="3786214" cy="73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Resim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5000636"/>
            <a:ext cx="3786214" cy="86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err="1" smtClean="0"/>
              <a:t>Varying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the</a:t>
            </a:r>
            <a:r>
              <a:rPr lang="tr-TR" sz="2000" b="1" i="1" dirty="0" smtClean="0"/>
              <a:t> PWM </a:t>
            </a:r>
            <a:r>
              <a:rPr lang="tr-TR" sz="2000" b="1" i="1" dirty="0" err="1" smtClean="0"/>
              <a:t>Duty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Ratio</a:t>
            </a:r>
            <a:r>
              <a:rPr lang="tr-TR" sz="2000" b="1" i="1" dirty="0" smtClean="0"/>
              <a:t> (DC motor </a:t>
            </a:r>
            <a:r>
              <a:rPr lang="tr-TR" sz="2000" b="1" i="1" dirty="0" err="1" smtClean="0"/>
              <a:t>speed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control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or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output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voltage</a:t>
            </a:r>
            <a:r>
              <a:rPr lang="tr-TR" sz="2000" b="1" i="1" dirty="0" smtClean="0"/>
              <a:t> of a </a:t>
            </a:r>
            <a:r>
              <a:rPr lang="tr-TR" sz="2000" b="1" i="1" dirty="0" err="1" smtClean="0"/>
              <a:t>voltage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converter</a:t>
            </a:r>
            <a:r>
              <a:rPr lang="tr-TR" sz="2000" b="1" i="1" dirty="0" smtClean="0"/>
              <a:t> </a:t>
            </a:r>
            <a:r>
              <a:rPr lang="tr-TR" sz="2000" b="1" i="1" dirty="0" smtClean="0"/>
              <a:t>) </a:t>
            </a:r>
            <a:r>
              <a:rPr lang="tr-TR" sz="2000" b="1" i="1" dirty="0" err="1" smtClean="0"/>
              <a:t>The</a:t>
            </a:r>
            <a:r>
              <a:rPr lang="tr-TR" sz="2000" b="1" i="1" dirty="0" smtClean="0"/>
              <a:t> </a:t>
            </a:r>
            <a:r>
              <a:rPr lang="tr-TR" sz="2000" b="1" i="1" dirty="0" smtClean="0"/>
              <a:t>ADC </a:t>
            </a:r>
            <a:r>
              <a:rPr lang="tr-TR" sz="2000" b="1" i="1" dirty="0" err="1" smtClean="0"/>
              <a:t>converter</a:t>
            </a:r>
            <a:r>
              <a:rPr lang="tr-TR" sz="2000" b="1" i="1" dirty="0" smtClean="0"/>
              <a:t> is 12 bit </a:t>
            </a:r>
            <a:r>
              <a:rPr lang="tr-TR" sz="2000" b="1" i="1" dirty="0" err="1" smtClean="0"/>
              <a:t>converter</a:t>
            </a:r>
            <a:r>
              <a:rPr lang="tr-TR" sz="2000" b="1" i="1" dirty="0" smtClean="0"/>
              <a:t>.</a:t>
            </a:r>
            <a:endParaRPr lang="tr-TR" sz="2000" dirty="0" smtClean="0"/>
          </a:p>
          <a:p>
            <a:endParaRPr lang="tr-TR" sz="2000" dirty="0"/>
          </a:p>
        </p:txBody>
      </p:sp>
      <p:pic>
        <p:nvPicPr>
          <p:cNvPr id="82946" name="Resim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5357850" cy="330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42844" y="214290"/>
            <a:ext cx="2279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PWM as a simple DAC</a:t>
            </a:r>
            <a:endParaRPr lang="tr-TR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4071966" cy="187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 descr="External transistor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4000496" y="3429000"/>
            <a:ext cx="472946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214290"/>
            <a:ext cx="521894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14285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s</a:t>
            </a:r>
            <a:r>
              <a:rPr lang="en-US" sz="2000" dirty="0" err="1" smtClean="0"/>
              <a:t>ine</a:t>
            </a:r>
            <a:r>
              <a:rPr lang="en-US" sz="2000" dirty="0" smtClean="0"/>
              <a:t> wave</a:t>
            </a:r>
            <a:r>
              <a:rPr lang="tr-TR" sz="2000" dirty="0" smtClean="0"/>
              <a:t> </a:t>
            </a:r>
            <a:r>
              <a:rPr lang="tr-TR" sz="2000" dirty="0" err="1" smtClean="0"/>
              <a:t>Generation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a </a:t>
            </a:r>
            <a:r>
              <a:rPr lang="tr-TR" sz="2000" dirty="0" err="1" smtClean="0"/>
              <a:t>microcontroller</a:t>
            </a:r>
            <a:endParaRPr lang="tr-TR" sz="2000" dirty="0"/>
          </a:p>
        </p:txBody>
      </p:sp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1357290" y="785794"/>
            <a:ext cx="5551505" cy="1997076"/>
            <a:chOff x="1774" y="1057"/>
            <a:chExt cx="6303" cy="1440"/>
          </a:xfrm>
        </p:grpSpPr>
        <p:sp>
          <p:nvSpPr>
            <p:cNvPr id="84995" name="Text Box 3"/>
            <p:cNvSpPr txBox="1">
              <a:spLocks noChangeArrowheads="1"/>
            </p:cNvSpPr>
            <p:nvPr/>
          </p:nvSpPr>
          <p:spPr bwMode="auto">
            <a:xfrm>
              <a:off x="1774" y="1597"/>
              <a:ext cx="1980" cy="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Microcontroller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996" name="Text Box 4"/>
            <p:cNvSpPr txBox="1">
              <a:spLocks noChangeArrowheads="1"/>
            </p:cNvSpPr>
            <p:nvPr/>
          </p:nvSpPr>
          <p:spPr bwMode="auto">
            <a:xfrm>
              <a:off x="4477" y="1597"/>
              <a:ext cx="1980" cy="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DAC circuit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997" name="Line 5"/>
            <p:cNvSpPr>
              <a:spLocks noChangeShapeType="1"/>
            </p:cNvSpPr>
            <p:nvPr/>
          </p:nvSpPr>
          <p:spPr bwMode="auto">
            <a:xfrm>
              <a:off x="3757" y="1957"/>
              <a:ext cx="720" cy="0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4998" name="Text Box 6"/>
            <p:cNvSpPr txBox="1">
              <a:spLocks noChangeArrowheads="1"/>
            </p:cNvSpPr>
            <p:nvPr/>
          </p:nvSpPr>
          <p:spPr bwMode="auto">
            <a:xfrm>
              <a:off x="3757" y="1057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8 bit</a:t>
              </a:r>
              <a:endPara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6817" y="1777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Sine </a:t>
              </a:r>
              <a:r>
                <a:rPr kumimoji="0" lang="tr-TR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wave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>
              <a:off x="6457" y="213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pic>
        <p:nvPicPr>
          <p:cNvPr id="85001" name="Picture 9" descr="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429000"/>
            <a:ext cx="5320058" cy="207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/>
          <p:cNvPicPr/>
          <p:nvPr/>
        </p:nvPicPr>
        <p:blipFill>
          <a:blip r:embed="rId2"/>
          <a:srcRect l="23693" t="28256" r="31215" b="13022"/>
          <a:stretch>
            <a:fillRect/>
          </a:stretch>
        </p:blipFill>
        <p:spPr bwMode="auto">
          <a:xfrm>
            <a:off x="1142976" y="642918"/>
            <a:ext cx="7215238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0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Relay:  (Solenoid + contact)</a:t>
            </a:r>
            <a:endParaRPr lang="tr-TR" dirty="0"/>
          </a:p>
          <a:p>
            <a:endParaRPr lang="tr-TR" dirty="0"/>
          </a:p>
        </p:txBody>
      </p:sp>
      <p:pic>
        <p:nvPicPr>
          <p:cNvPr id="3" name="2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0"/>
            <a:ext cx="5072098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71876"/>
            <a:ext cx="2714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 l="41860" t="24596" r="11628" b="17151"/>
          <a:stretch>
            <a:fillRect/>
          </a:stretch>
        </p:blipFill>
        <p:spPr bwMode="auto">
          <a:xfrm>
            <a:off x="4214810" y="3143247"/>
            <a:ext cx="3214710" cy="361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14282" y="0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Application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:</a:t>
            </a:r>
          </a:p>
          <a:p>
            <a:endParaRPr lang="tr-TR" dirty="0"/>
          </a:p>
        </p:txBody>
      </p:sp>
      <p:pic>
        <p:nvPicPr>
          <p:cNvPr id="5" name="4 Resim" descr="http://www.mikroelektronika.co.yu/english/product/books/PICbook/7_chapter/15.gif"/>
          <p:cNvPicPr/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00034" y="571480"/>
            <a:ext cx="778674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 descr="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52"/>
            <a:ext cx="721523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357158" y="1428736"/>
            <a:ext cx="7929618" cy="3429024"/>
            <a:chOff x="903" y="291"/>
            <a:chExt cx="9435" cy="2670"/>
          </a:xfrm>
        </p:grpSpPr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3" y="291"/>
              <a:ext cx="4500" cy="2670"/>
            </a:xfrm>
            <a:prstGeom prst="rect">
              <a:avLst/>
            </a:prstGeom>
            <a:noFill/>
          </p:spPr>
        </p:pic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83" y="471"/>
              <a:ext cx="4755" cy="23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0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Switching Inductive Load (example): Relay) and  switch  Protection</a:t>
            </a:r>
            <a:r>
              <a:rPr lang="en-US" dirty="0"/>
              <a:t> </a:t>
            </a:r>
            <a:endParaRPr lang="tr-TR" dirty="0"/>
          </a:p>
          <a:p>
            <a:endParaRPr lang="tr-TR" dirty="0"/>
          </a:p>
        </p:txBody>
      </p:sp>
      <p:pic>
        <p:nvPicPr>
          <p:cNvPr id="3" name="2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292895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000108"/>
            <a:ext cx="192882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Resim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1214422"/>
            <a:ext cx="29289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Resim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857760"/>
            <a:ext cx="214314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7154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536</Words>
  <Application>Microsoft Office PowerPoint</Application>
  <PresentationFormat>Ekran Gösterisi (4:3)</PresentationFormat>
  <Paragraphs>87</Paragraphs>
  <Slides>38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4</vt:i4>
      </vt:variant>
      <vt:variant>
        <vt:lpstr>Slayt Başlıkları</vt:lpstr>
      </vt:variant>
      <vt:variant>
        <vt:i4>38</vt:i4>
      </vt:variant>
    </vt:vector>
  </HeadingPairs>
  <TitlesOfParts>
    <vt:vector size="43" baseType="lpstr">
      <vt:lpstr>Ofis Teması</vt:lpstr>
      <vt:lpstr>Bit Eşlem Resmi</vt:lpstr>
      <vt:lpstr>Denklem</vt:lpstr>
      <vt:lpstr>Picture</vt:lpstr>
      <vt:lpstr>Microsoft Word Picture</vt:lpstr>
      <vt:lpstr>EEM415 Lecture5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Slayt 36</vt:lpstr>
      <vt:lpstr>Slayt 37</vt:lpstr>
      <vt:lpstr>Slayt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758</dc:creator>
  <cp:lastModifiedBy>758</cp:lastModifiedBy>
  <cp:revision>38</cp:revision>
  <dcterms:created xsi:type="dcterms:W3CDTF">2011-10-18T07:28:35Z</dcterms:created>
  <dcterms:modified xsi:type="dcterms:W3CDTF">2011-10-25T07:41:23Z</dcterms:modified>
</cp:coreProperties>
</file>