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24" r:id="rId2"/>
    <p:sldId id="287" r:id="rId3"/>
    <p:sldId id="291" r:id="rId4"/>
    <p:sldId id="306" r:id="rId5"/>
    <p:sldId id="307" r:id="rId6"/>
    <p:sldId id="308" r:id="rId7"/>
    <p:sldId id="325" r:id="rId8"/>
    <p:sldId id="326" r:id="rId9"/>
    <p:sldId id="327" r:id="rId10"/>
    <p:sldId id="262" r:id="rId11"/>
    <p:sldId id="320" r:id="rId12"/>
    <p:sldId id="328" r:id="rId13"/>
    <p:sldId id="270" r:id="rId14"/>
    <p:sldId id="261" r:id="rId15"/>
    <p:sldId id="332" r:id="rId16"/>
    <p:sldId id="333" r:id="rId17"/>
    <p:sldId id="329" r:id="rId18"/>
    <p:sldId id="330" r:id="rId19"/>
    <p:sldId id="331" r:id="rId20"/>
    <p:sldId id="263" r:id="rId21"/>
    <p:sldId id="264" r:id="rId22"/>
    <p:sldId id="266" r:id="rId23"/>
    <p:sldId id="265" r:id="rId24"/>
    <p:sldId id="272" r:id="rId25"/>
    <p:sldId id="273" r:id="rId26"/>
    <p:sldId id="275" r:id="rId27"/>
    <p:sldId id="277" r:id="rId28"/>
    <p:sldId id="278" r:id="rId29"/>
    <p:sldId id="271" r:id="rId30"/>
    <p:sldId id="314" r:id="rId31"/>
    <p:sldId id="315" r:id="rId32"/>
    <p:sldId id="316" r:id="rId33"/>
    <p:sldId id="313" r:id="rId34"/>
  </p:sldIdLst>
  <p:sldSz cx="9144000" cy="6858000" type="screen4x3"/>
  <p:notesSz cx="7099300" cy="10234613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3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tr-TR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tr-TR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tr-TR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CDB8C31D-E931-4B8C-95C8-8AAF8F419B47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5A38175-056C-4B5A-BC35-998039E0AA18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95E5A7-D75E-40CD-A2E6-F5CEC69708AF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2DB6A-8FDC-470D-A991-28E719807B7C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276E9-C2EC-467B-A155-481748BE5458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BD1B7-15FE-4514-9BCD-8BBE659C3D31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BACFCE-1BCB-4BA1-96CB-8608422D4E4F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E3F7C5-2E03-4CB7-861E-B13A12F9076B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7DAC7-089F-4B9E-944E-2EAE2F991B2F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AB7EF6-9EA8-4EE7-B13D-373C64DFD44C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BFA61A-ECAF-4C48-926C-1974B8572239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1E4F8-86C2-40D9-99DA-1AC4A22DCC5E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E3BA21-16BB-4CF2-BEAF-18D36C797755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tr-T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tr-T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828BFD6-53AC-486D-89B8-CB44EF67A05F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714357"/>
            <a:ext cx="5343525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Dikdörtgen"/>
          <p:cNvSpPr/>
          <p:nvPr/>
        </p:nvSpPr>
        <p:spPr>
          <a:xfrm>
            <a:off x="357158" y="142852"/>
            <a:ext cx="4790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Microprocessor </a:t>
            </a:r>
            <a:r>
              <a:rPr lang="en-US" sz="2400" dirty="0" err="1" smtClean="0">
                <a:solidFill>
                  <a:srgbClr val="FF0000"/>
                </a:solidFill>
              </a:rPr>
              <a:t>vs</a:t>
            </a:r>
            <a:r>
              <a:rPr lang="en-US" sz="2400" dirty="0" smtClean="0">
                <a:solidFill>
                  <a:srgbClr val="FF0000"/>
                </a:solidFill>
              </a:rPr>
              <a:t> microcontroller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071810"/>
            <a:ext cx="5786478" cy="2562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33"/>
          <p:cNvSpPr>
            <a:spLocks noChangeArrowheads="1"/>
          </p:cNvSpPr>
          <p:nvPr/>
        </p:nvSpPr>
        <p:spPr bwMode="auto">
          <a:xfrm>
            <a:off x="152400" y="5429264"/>
            <a:ext cx="8991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/>
              <a:t>Microcontroller advantages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/>
              <a:t>lower cost, more reliable, better performance,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/>
              <a:t>may be less flexible for research and development projects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-76200"/>
            <a:ext cx="7416800" cy="564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5229225"/>
            <a:ext cx="4105275" cy="144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Dikdörtgen"/>
          <p:cNvSpPr/>
          <p:nvPr/>
        </p:nvSpPr>
        <p:spPr>
          <a:xfrm>
            <a:off x="214282" y="285728"/>
            <a:ext cx="1785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PIC18F</a:t>
            </a:r>
            <a:r>
              <a:rPr lang="tr-TR" dirty="0" smtClean="0">
                <a:solidFill>
                  <a:schemeClr val="tx2"/>
                </a:solidFill>
              </a:rPr>
              <a:t>XX</a:t>
            </a:r>
            <a:r>
              <a:rPr lang="en-US" dirty="0" smtClean="0">
                <a:solidFill>
                  <a:schemeClr val="tx2"/>
                </a:solidFill>
              </a:rPr>
              <a:t> Microcontroller Families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31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b="1"/>
              <a:t>Vdd,Vss: </a:t>
            </a:r>
            <a:r>
              <a:rPr lang="tr-TR"/>
              <a:t>These are power (Vdd) and ground (Vss) pins; </a:t>
            </a:r>
          </a:p>
          <a:p>
            <a:r>
              <a:rPr lang="tr-TR" b="1"/>
              <a:t>MCLR#: </a:t>
            </a:r>
            <a:r>
              <a:rPr lang="tr-TR"/>
              <a:t>This input pin resets the device when brought low. </a:t>
            </a:r>
          </a:p>
          <a:p>
            <a:r>
              <a:rPr lang="tr-TR" b="1"/>
              <a:t>Vpp, PGD, PGC, PGM: </a:t>
            </a:r>
            <a:r>
              <a:rPr lang="tr-TR"/>
              <a:t>These pins are used to download a program into the</a:t>
            </a:r>
          </a:p>
          <a:p>
            <a:r>
              <a:rPr lang="tr-TR"/>
              <a:t>device via an external programmer (see Appendix F).</a:t>
            </a:r>
          </a:p>
          <a:p>
            <a:r>
              <a:rPr lang="tr-TR" b="1"/>
              <a:t>OSC1, OSC2: </a:t>
            </a:r>
            <a:r>
              <a:rPr lang="tr-TR"/>
              <a:t>These pins are used to provide the main clock source for the device</a:t>
            </a:r>
          </a:p>
          <a:p>
            <a:r>
              <a:rPr lang="tr-TR" b="1"/>
              <a:t>RA</a:t>
            </a:r>
            <a:r>
              <a:rPr lang="tr-TR" b="1" i="1"/>
              <a:t>n</a:t>
            </a:r>
            <a:r>
              <a:rPr lang="tr-TR" b="1"/>
              <a:t>, RB</a:t>
            </a:r>
            <a:r>
              <a:rPr lang="tr-TR" b="1" i="1"/>
              <a:t>n</a:t>
            </a:r>
            <a:r>
              <a:rPr lang="tr-TR" b="1"/>
              <a:t>, RC</a:t>
            </a:r>
            <a:r>
              <a:rPr lang="tr-TR" b="1" i="1"/>
              <a:t>n</a:t>
            </a:r>
            <a:r>
              <a:rPr lang="tr-TR" b="1"/>
              <a:t>: </a:t>
            </a:r>
            <a:r>
              <a:rPr lang="tr-TR"/>
              <a:t>These bidirectional pins are parallel port IO pins </a:t>
            </a:r>
          </a:p>
          <a:p>
            <a:r>
              <a:rPr lang="tr-TR" b="1"/>
              <a:t>AN</a:t>
            </a:r>
            <a:r>
              <a:rPr lang="tr-TR" b="1" i="1"/>
              <a:t>n</a:t>
            </a:r>
            <a:r>
              <a:rPr lang="tr-TR" b="1"/>
              <a:t>, Vref-, Vref+: </a:t>
            </a:r>
            <a:r>
              <a:rPr lang="tr-TR"/>
              <a:t>The AN</a:t>
            </a:r>
            <a:r>
              <a:rPr lang="tr-TR" i="1"/>
              <a:t>n </a:t>
            </a:r>
            <a:r>
              <a:rPr lang="tr-TR"/>
              <a:t>inputs are the analog inputs for the analog-todigital</a:t>
            </a:r>
          </a:p>
          <a:p>
            <a:r>
              <a:rPr lang="tr-TR"/>
              <a:t>converter subsystem </a:t>
            </a:r>
          </a:p>
          <a:p>
            <a:r>
              <a:rPr lang="tr-TR"/>
              <a:t>.</a:t>
            </a:r>
          </a:p>
          <a:p>
            <a:r>
              <a:rPr lang="tr-TR" b="1"/>
              <a:t>TX, RX: </a:t>
            </a:r>
            <a:r>
              <a:rPr lang="tr-TR"/>
              <a:t>These pins are used for asynchronous serial transmit (TX) and receive</a:t>
            </a:r>
          </a:p>
          <a:p>
            <a:r>
              <a:rPr lang="tr-TR"/>
              <a:t>(RX) (see Chapter 9, “Asynchronous Serial IO”).</a:t>
            </a:r>
          </a:p>
          <a:p>
            <a:r>
              <a:rPr lang="tr-TR" b="1"/>
              <a:t>SCL, SDA: </a:t>
            </a:r>
            <a:r>
              <a:rPr lang="tr-TR"/>
              <a:t>These pins implement the I2C synchronous serial data interface</a:t>
            </a:r>
          </a:p>
          <a:p>
            <a:endParaRPr lang="tr-TR"/>
          </a:p>
          <a:p>
            <a:r>
              <a:rPr lang="tr-TR" b="1"/>
              <a:t>SCK, SDI, SDO, SS#: </a:t>
            </a:r>
            <a:r>
              <a:rPr lang="tr-TR"/>
              <a:t>These pins implement the serial peripheral interface</a:t>
            </a:r>
          </a:p>
          <a:p>
            <a:r>
              <a:rPr lang="tr-TR"/>
              <a:t>(SPI), which is a synchronous serial data transfer protocol </a:t>
            </a:r>
          </a:p>
          <a:p>
            <a:r>
              <a:rPr lang="tr-TR" b="1"/>
              <a:t>CCP1, CCP2: </a:t>
            </a:r>
            <a:r>
              <a:rPr lang="tr-TR"/>
              <a:t>These pins are used by the capture and compare module, which</a:t>
            </a:r>
          </a:p>
          <a:p>
            <a:r>
              <a:rPr lang="tr-TR"/>
              <a:t>is useful for measuring time between external events and also square wave generation</a:t>
            </a:r>
          </a:p>
          <a:p>
            <a:endParaRPr lang="tr-TR"/>
          </a:p>
          <a:p>
            <a:r>
              <a:rPr lang="tr-TR" b="1"/>
              <a:t>INT</a:t>
            </a:r>
            <a:r>
              <a:rPr lang="tr-TR" b="1" i="1"/>
              <a:t>n</a:t>
            </a:r>
            <a:r>
              <a:rPr lang="tr-TR" b="1"/>
              <a:t>: </a:t>
            </a:r>
            <a:r>
              <a:rPr lang="tr-TR"/>
              <a:t>These pins provide external interrupt sources to the PIC18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 idx="4294967295"/>
          </p:nvPr>
        </p:nvSpPr>
        <p:spPr>
          <a:xfrm>
            <a:off x="-1928858" y="-214338"/>
            <a:ext cx="8229600" cy="1143000"/>
          </a:xfrm>
        </p:spPr>
        <p:txBody>
          <a:bodyPr/>
          <a:lstStyle/>
          <a:p>
            <a:r>
              <a:rPr lang="en-US" sz="2400" dirty="0"/>
              <a:t>PIC 18F452 : Peripherals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1571612"/>
            <a:ext cx="3857620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200" dirty="0"/>
              <a:t>The PIC 18F452 has the following peripherals: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Data ports:</a:t>
            </a:r>
          </a:p>
          <a:p>
            <a:pPr lvl="2">
              <a:lnSpc>
                <a:spcPct val="80000"/>
              </a:lnSpc>
            </a:pPr>
            <a:r>
              <a:rPr lang="en-US" sz="1700" dirty="0"/>
              <a:t>A (6-Bits)</a:t>
            </a:r>
          </a:p>
          <a:p>
            <a:pPr lvl="2">
              <a:lnSpc>
                <a:spcPct val="80000"/>
              </a:lnSpc>
            </a:pPr>
            <a:r>
              <a:rPr lang="en-US" sz="1700" dirty="0"/>
              <a:t>B, C and D (8-Bits)</a:t>
            </a:r>
          </a:p>
          <a:p>
            <a:pPr lvl="2">
              <a:lnSpc>
                <a:spcPct val="80000"/>
              </a:lnSpc>
            </a:pPr>
            <a:r>
              <a:rPr lang="en-US" sz="1700" dirty="0"/>
              <a:t>E (3- bits)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Counter/Timer modules.</a:t>
            </a:r>
          </a:p>
          <a:p>
            <a:pPr lvl="2">
              <a:lnSpc>
                <a:spcPct val="80000"/>
              </a:lnSpc>
            </a:pPr>
            <a:r>
              <a:rPr lang="en-US" sz="1700" dirty="0"/>
              <a:t>Modules 0,2 (8-Bits)</a:t>
            </a:r>
          </a:p>
          <a:p>
            <a:pPr lvl="2">
              <a:lnSpc>
                <a:spcPct val="80000"/>
              </a:lnSpc>
            </a:pPr>
            <a:r>
              <a:rPr lang="en-US" sz="1700" dirty="0"/>
              <a:t>Modules 1,3 (16-Bits)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CCP Modules.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I2C/SPI  serial port.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USART port.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ADC 10-bits with 8-way input multiplexer.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EEPROM 256 Bytes</a:t>
            </a:r>
          </a:p>
        </p:txBody>
      </p:sp>
      <p:pic>
        <p:nvPicPr>
          <p:cNvPr id="7782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381128"/>
            <a:ext cx="4662494" cy="6086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S5003656"/>
          <p:cNvPicPr>
            <a:picLocks noChangeAspect="1" noChangeArrowheads="1"/>
          </p:cNvPicPr>
          <p:nvPr/>
        </p:nvPicPr>
        <p:blipFill>
          <a:blip r:embed="rId2">
            <a:lum bright="18000" contrast="100000"/>
            <a:grayscl/>
          </a:blip>
          <a:srcRect l="23524" t="13852" r="14406" b="17657"/>
          <a:stretch>
            <a:fillRect/>
          </a:stretch>
        </p:blipFill>
        <p:spPr bwMode="auto">
          <a:xfrm>
            <a:off x="0" y="0"/>
            <a:ext cx="4749800" cy="698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895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PIC18F452 Features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4953000" y="990600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b="1"/>
              <a:t>8-bit CPU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b="1"/>
              <a:t>1536 bytes data RAM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b="1"/>
              <a:t>16384 </a:t>
            </a:r>
            <a:r>
              <a:rPr lang="en-US" sz="2000" b="1" i="1"/>
              <a:t>words of</a:t>
            </a:r>
            <a:r>
              <a:rPr lang="en-US" sz="2000" b="1"/>
              <a:t> flash program memory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b="1"/>
              <a:t>256 bytes data EEPROM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b="1"/>
              <a:t>Hardware multiply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b="1"/>
              <a:t>40-pin DIP package</a:t>
            </a:r>
            <a:endParaRPr lang="tr-TR" sz="2000" b="1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/>
              <a:t>4 timers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b="1"/>
              <a:t>1 UART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b="1"/>
              <a:t>1 8-channel A/D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b="1"/>
              <a:t>SPI (serial)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b="1"/>
              <a:t>I2C (serial)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b="1"/>
              <a:t>Interrupt controller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b="1"/>
              <a:t>33-pin digital I/O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830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400" b="1"/>
              <a:t>Special Microcontroller Features: (18fxx)</a:t>
            </a:r>
          </a:p>
          <a:p>
            <a:endParaRPr lang="tr-TR" sz="2400" b="1"/>
          </a:p>
          <a:p>
            <a:r>
              <a:rPr lang="tr-TR" sz="2400"/>
              <a:t>• </a:t>
            </a:r>
            <a:r>
              <a:rPr lang="tr-TR" sz="2400" b="1"/>
              <a:t>100,000 erase/write cycle Enhanced FLASH program memory typical</a:t>
            </a:r>
          </a:p>
          <a:p>
            <a:r>
              <a:rPr lang="tr-TR" sz="2400" b="1"/>
              <a:t>• 1,000,000 erase/write cycle </a:t>
            </a:r>
            <a:r>
              <a:rPr lang="tr-TR" sz="2400" b="1">
                <a:solidFill>
                  <a:srgbClr val="FF3300"/>
                </a:solidFill>
              </a:rPr>
              <a:t>Data EEPROM</a:t>
            </a:r>
          </a:p>
          <a:p>
            <a:r>
              <a:rPr lang="tr-TR" sz="2400" b="1"/>
              <a:t>memory</a:t>
            </a:r>
          </a:p>
          <a:p>
            <a:r>
              <a:rPr lang="tr-TR" sz="2400" b="1"/>
              <a:t>• Watchdog Timer (WDT) with its own On-Chip RC</a:t>
            </a:r>
          </a:p>
          <a:p>
            <a:r>
              <a:rPr lang="tr-TR" sz="2400" b="1"/>
              <a:t>Oscillator for reliable operation</a:t>
            </a:r>
          </a:p>
          <a:p>
            <a:r>
              <a:rPr lang="tr-TR" sz="2400" b="1"/>
              <a:t>• </a:t>
            </a:r>
            <a:r>
              <a:rPr lang="tr-TR" sz="2400" b="1">
                <a:solidFill>
                  <a:srgbClr val="FF3300"/>
                </a:solidFill>
              </a:rPr>
              <a:t>Programmable code protection</a:t>
            </a:r>
          </a:p>
          <a:p>
            <a:endParaRPr lang="tr-TR" sz="2400" b="1"/>
          </a:p>
          <a:p>
            <a:r>
              <a:rPr lang="tr-TR" sz="2400" b="1"/>
              <a:t>• Power saving SLEEP mode</a:t>
            </a:r>
          </a:p>
          <a:p>
            <a:r>
              <a:rPr lang="tr-TR" sz="2400" b="1"/>
              <a:t>•  </a:t>
            </a:r>
            <a:r>
              <a:rPr lang="tr-TR" sz="2400" b="1">
                <a:solidFill>
                  <a:srgbClr val="FF3300"/>
                </a:solidFill>
              </a:rPr>
              <a:t>16-bit wide instructions, 8-bit wide data path</a:t>
            </a:r>
          </a:p>
          <a:p>
            <a:r>
              <a:rPr lang="tr-TR" sz="2400" b="1"/>
              <a:t>•  Priority levels for interrupts</a:t>
            </a:r>
          </a:p>
          <a:p>
            <a:r>
              <a:rPr lang="tr-TR" sz="2400" b="1"/>
              <a:t>•  8 x 8 Single Cycle </a:t>
            </a:r>
            <a:r>
              <a:rPr lang="tr-TR" sz="2400" b="1">
                <a:solidFill>
                  <a:srgbClr val="FF3300"/>
                </a:solidFill>
              </a:rPr>
              <a:t>Hardware Multiplier</a:t>
            </a:r>
          </a:p>
          <a:p>
            <a:r>
              <a:rPr lang="tr-TR" sz="2400" b="1"/>
              <a:t>•  High current sink/source 25 mA/25 mA</a:t>
            </a:r>
          </a:p>
          <a:p>
            <a:r>
              <a:rPr lang="tr-TR" sz="2400" b="1"/>
              <a:t>• Three external interrupt pins</a:t>
            </a:r>
          </a:p>
          <a:p>
            <a:r>
              <a:rPr lang="tr-TR" sz="2400" b="1"/>
              <a:t>Master Synchronous Serial Port (MSSP) module,</a:t>
            </a:r>
          </a:p>
          <a:p>
            <a:endParaRPr lang="tr-TR" sz="2400" b="1"/>
          </a:p>
          <a:p>
            <a:endParaRPr lang="tr-TR" sz="2400" b="1">
              <a:solidFill>
                <a:srgbClr val="FF3300"/>
              </a:solidFill>
            </a:endParaRPr>
          </a:p>
          <a:p>
            <a:endParaRPr lang="tr-TR" sz="2400" b="1">
              <a:solidFill>
                <a:srgbClr val="FF3300"/>
              </a:solidFill>
            </a:endParaRPr>
          </a:p>
          <a:p>
            <a:endParaRPr lang="tr-TR" sz="2400"/>
          </a:p>
          <a:p>
            <a:pPr>
              <a:spcBef>
                <a:spcPct val="50000"/>
              </a:spcBef>
            </a:pPr>
            <a:endParaRPr lang="tr-T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r-TR"/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531813"/>
            <a:ext cx="7445375" cy="1738312"/>
          </a:xfrm>
          <a:prstGeom prst="rect">
            <a:avLst/>
          </a:prstGeom>
          <a:noFill/>
        </p:spPr>
      </p:pic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250825" y="0"/>
            <a:ext cx="295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400" b="1"/>
              <a:t>Instruction set: </a:t>
            </a:r>
          </a:p>
        </p:txBody>
      </p:sp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2276475"/>
            <a:ext cx="3381375" cy="514350"/>
          </a:xfrm>
          <a:prstGeom prst="rect">
            <a:avLst/>
          </a:prstGeom>
          <a:noFill/>
        </p:spPr>
      </p:pic>
      <p:pic>
        <p:nvPicPr>
          <p:cNvPr id="4301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8" y="2781300"/>
            <a:ext cx="6005512" cy="2163763"/>
          </a:xfrm>
          <a:prstGeom prst="rect">
            <a:avLst/>
          </a:prstGeom>
          <a:noFill/>
        </p:spPr>
      </p:pic>
      <p:pic>
        <p:nvPicPr>
          <p:cNvPr id="4301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5060950"/>
            <a:ext cx="6172200" cy="1797050"/>
          </a:xfrm>
          <a:prstGeom prst="rect">
            <a:avLst/>
          </a:prstGeom>
          <a:noFill/>
        </p:spPr>
      </p:pic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457200" y="1524000"/>
            <a:ext cx="7391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85750"/>
            <a:ext cx="7239000" cy="6286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549275"/>
            <a:ext cx="8101012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400"/>
              <a:t>Special Registers: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476250"/>
            <a:ext cx="7978775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627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b="1"/>
              <a:t>Registers associated with A/D  conversion</a:t>
            </a:r>
          </a:p>
          <a:p>
            <a:endParaRPr lang="tr-TR" b="1"/>
          </a:p>
          <a:p>
            <a:r>
              <a:rPr lang="tr-TR" b="1"/>
              <a:t>ADCON0 – A/D Control0</a:t>
            </a:r>
          </a:p>
          <a:p>
            <a:r>
              <a:rPr lang="tr-TR" b="1"/>
              <a:t>ADCON1 – A/D Control1</a:t>
            </a:r>
          </a:p>
          <a:p>
            <a:r>
              <a:rPr lang="tr-TR" b="1"/>
              <a:t>ADRESH – A/D Result High</a:t>
            </a:r>
          </a:p>
          <a:p>
            <a:r>
              <a:rPr lang="tr-TR" b="1"/>
              <a:t>ADRESL – A/D Result Low</a:t>
            </a:r>
          </a:p>
          <a:p>
            <a:endParaRPr lang="tr-TR" b="1"/>
          </a:p>
          <a:p>
            <a:r>
              <a:rPr lang="tr-TR" b="1"/>
              <a:t>A/D Control Register 0:</a:t>
            </a:r>
          </a:p>
          <a:p>
            <a:endParaRPr lang="tr-TR" b="1"/>
          </a:p>
          <a:p>
            <a:pPr>
              <a:buFontTx/>
              <a:buChar char="•"/>
            </a:pPr>
            <a:r>
              <a:rPr lang="tr-TR" b="1"/>
              <a:t>ADCS1:ADCS0: Conversion clock select (bit 2 in ADCON1)</a:t>
            </a:r>
          </a:p>
          <a:p>
            <a:pPr>
              <a:buFontTx/>
              <a:buChar char="•"/>
            </a:pPr>
            <a:r>
              <a:rPr lang="tr-TR" b="1"/>
              <a:t>CHS2:CHS0: Channel select (1 of 8 multiplexer)</a:t>
            </a:r>
          </a:p>
          <a:p>
            <a:pPr>
              <a:buFontTx/>
              <a:buChar char="•"/>
            </a:pPr>
            <a:r>
              <a:rPr lang="tr-TR" b="1"/>
              <a:t>GO/#DONE: Start conversion</a:t>
            </a:r>
          </a:p>
          <a:p>
            <a:pPr>
              <a:buFontTx/>
              <a:buChar char="•"/>
            </a:pPr>
            <a:r>
              <a:rPr lang="tr-TR" b="1"/>
              <a:t>ADON: Enable A/D converter</a:t>
            </a:r>
            <a:endParaRPr lang="tr-TR"/>
          </a:p>
          <a:p>
            <a:pPr>
              <a:buFontTx/>
              <a:buChar char="•"/>
            </a:pPr>
            <a:endParaRPr lang="tr-TR"/>
          </a:p>
          <a:p>
            <a:r>
              <a:rPr lang="tr-TR" b="1"/>
              <a:t>A/D Control Register 1:</a:t>
            </a:r>
          </a:p>
          <a:p>
            <a:endParaRPr lang="tr-TR" b="1"/>
          </a:p>
          <a:p>
            <a:pPr>
              <a:buFontTx/>
              <a:buChar char="•"/>
            </a:pPr>
            <a:r>
              <a:rPr lang="tr-TR" b="1"/>
              <a:t>ADFM: Result format select (left or right justified)</a:t>
            </a:r>
          </a:p>
          <a:p>
            <a:pPr>
              <a:buFontTx/>
              <a:buChar char="•"/>
            </a:pPr>
            <a:r>
              <a:rPr lang="tr-TR" b="1"/>
              <a:t>ADCS2:CHS0: Channel select (1 of 8 multiplexer)</a:t>
            </a:r>
          </a:p>
          <a:p>
            <a:pPr>
              <a:buFontTx/>
              <a:buChar char="•"/>
            </a:pPr>
            <a:r>
              <a:rPr lang="tr-TR" b="1"/>
              <a:t>PCFG3:PCFG0: A/D Port Configuration</a:t>
            </a:r>
            <a:endParaRPr lang="tr-TR"/>
          </a:p>
          <a:p>
            <a:endParaRPr lang="tr-TR"/>
          </a:p>
          <a:p>
            <a:endParaRPr lang="tr-TR"/>
          </a:p>
          <a:p>
            <a:pPr>
              <a:spcBef>
                <a:spcPct val="50000"/>
              </a:spcBef>
            </a:pPr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9363" y="914400"/>
            <a:ext cx="6624637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234950" y="5467350"/>
            <a:ext cx="9144000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000" b="1" dirty="0">
                <a:solidFill>
                  <a:srgbClr val="0000FF"/>
                </a:solidFill>
              </a:rPr>
              <a:t>Program </a:t>
            </a:r>
            <a:r>
              <a:rPr lang="tr-TR" sz="2000" b="1" dirty="0" err="1">
                <a:solidFill>
                  <a:srgbClr val="0000FF"/>
                </a:solidFill>
              </a:rPr>
              <a:t>memory</a:t>
            </a:r>
            <a:r>
              <a:rPr lang="tr-TR" sz="2000" b="1" dirty="0">
                <a:solidFill>
                  <a:srgbClr val="0000FF"/>
                </a:solidFill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tr-TR" sz="2000" b="1" dirty="0">
                <a:solidFill>
                  <a:srgbClr val="FF0000"/>
                </a:solidFill>
              </a:rPr>
              <a:t>OTP ( 18Cxx)- </a:t>
            </a:r>
            <a:r>
              <a:rPr lang="tr-TR" sz="2000" b="1" dirty="0" err="1">
                <a:solidFill>
                  <a:srgbClr val="FF0000"/>
                </a:solidFill>
              </a:rPr>
              <a:t>Masked</a:t>
            </a:r>
            <a:r>
              <a:rPr lang="tr-TR" sz="2000" b="1" dirty="0">
                <a:solidFill>
                  <a:srgbClr val="FF0000"/>
                </a:solidFill>
              </a:rPr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version</a:t>
            </a:r>
            <a:r>
              <a:rPr lang="tr-TR" sz="2000" b="1" dirty="0">
                <a:solidFill>
                  <a:srgbClr val="FF0000"/>
                </a:solidFill>
              </a:rPr>
              <a:t>, UV EPROM (20 </a:t>
            </a:r>
            <a:r>
              <a:rPr lang="tr-TR" sz="2000" b="1" dirty="0" err="1">
                <a:solidFill>
                  <a:srgbClr val="FF0000"/>
                </a:solidFill>
              </a:rPr>
              <a:t>min</a:t>
            </a:r>
            <a:r>
              <a:rPr lang="tr-TR" sz="2000" b="1" dirty="0">
                <a:solidFill>
                  <a:srgbClr val="FF0000"/>
                </a:solidFill>
              </a:rPr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for</a:t>
            </a:r>
            <a:r>
              <a:rPr lang="tr-TR" sz="2000" b="1" dirty="0">
                <a:solidFill>
                  <a:srgbClr val="FF0000"/>
                </a:solidFill>
              </a:rPr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erasing</a:t>
            </a:r>
            <a:r>
              <a:rPr lang="tr-TR" sz="2000" b="1" dirty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tr-TR" sz="2000" b="1" dirty="0" err="1">
                <a:solidFill>
                  <a:srgbClr val="0000FF"/>
                </a:solidFill>
              </a:rPr>
              <a:t>Flash</a:t>
            </a:r>
            <a:r>
              <a:rPr lang="tr-TR" sz="2000" b="1" dirty="0">
                <a:solidFill>
                  <a:srgbClr val="0000FF"/>
                </a:solidFill>
              </a:rPr>
              <a:t> </a:t>
            </a:r>
            <a:r>
              <a:rPr lang="tr-TR" sz="2000" b="1" dirty="0" err="1">
                <a:solidFill>
                  <a:srgbClr val="0000FF"/>
                </a:solidFill>
              </a:rPr>
              <a:t>memory</a:t>
            </a:r>
            <a:r>
              <a:rPr lang="tr-TR" sz="2000" b="1" dirty="0">
                <a:solidFill>
                  <a:srgbClr val="0000FF"/>
                </a:solidFill>
              </a:rPr>
              <a:t> (18fXX)</a:t>
            </a:r>
          </a:p>
          <a:p>
            <a:pPr>
              <a:spcBef>
                <a:spcPct val="50000"/>
              </a:spcBef>
            </a:pPr>
            <a:endParaRPr lang="tr-TR" sz="2000" b="1" dirty="0">
              <a:solidFill>
                <a:srgbClr val="0000FF"/>
              </a:solidFill>
            </a:endParaRP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111125" y="149225"/>
            <a:ext cx="90328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Microcontrollers:</a:t>
            </a:r>
          </a:p>
          <a:p>
            <a:r>
              <a:rPr lang="en-US" b="1">
                <a:solidFill>
                  <a:srgbClr val="0000FF"/>
                </a:solidFill>
              </a:rPr>
              <a:t>A standard single-chip system incorporating a processor, memory, and I/O devices.</a:t>
            </a:r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6084888" y="5373688"/>
            <a:ext cx="9350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2700338" y="5516563"/>
            <a:ext cx="9350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3276600" y="4797425"/>
            <a:ext cx="9350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5867400" y="4797425"/>
            <a:ext cx="9350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7308850" y="2708275"/>
            <a:ext cx="9350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3851275" y="2708275"/>
            <a:ext cx="9350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6084888" y="2060575"/>
            <a:ext cx="9350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>
            <a:off x="4211638" y="2133600"/>
            <a:ext cx="9350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88913"/>
            <a:ext cx="8459788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/>
          <a:srcRect r="13695"/>
          <a:stretch>
            <a:fillRect/>
          </a:stretch>
        </p:blipFill>
        <p:spPr bwMode="auto">
          <a:xfrm>
            <a:off x="0" y="1557338"/>
            <a:ext cx="874871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1550" y="4913313"/>
            <a:ext cx="3384550" cy="19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Metin kutusu"/>
          <p:cNvSpPr txBox="1"/>
          <p:nvPr/>
        </p:nvSpPr>
        <p:spPr>
          <a:xfrm>
            <a:off x="3643306" y="214290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FF0000"/>
                </a:solidFill>
              </a:rPr>
              <a:t>ADC </a:t>
            </a:r>
            <a:r>
              <a:rPr lang="tr-TR" sz="2000" dirty="0" err="1" smtClean="0">
                <a:solidFill>
                  <a:srgbClr val="FF0000"/>
                </a:solidFill>
              </a:rPr>
              <a:t>Registers</a:t>
            </a:r>
            <a:endParaRPr lang="tr-TR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38" y="2133600"/>
            <a:ext cx="8820150" cy="346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188913"/>
            <a:ext cx="8459788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23850" y="5805488"/>
            <a:ext cx="849630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400" b="1"/>
              <a:t>The maximum recommended output impedance for analog sources is 2.5 k</a:t>
            </a:r>
            <a:r>
              <a:rPr lang="el-GR" sz="2400" b="1">
                <a:cs typeface="Arial" pitchFamily="34" charset="0"/>
              </a:rPr>
              <a:t>Ω</a:t>
            </a:r>
            <a:r>
              <a:rPr lang="tr-TR" sz="2400" b="1"/>
              <a:t>.</a:t>
            </a:r>
          </a:p>
          <a:p>
            <a:pPr>
              <a:spcBef>
                <a:spcPct val="50000"/>
              </a:spcBef>
            </a:pPr>
            <a:endParaRPr lang="tr-TR" sz="2400" b="1"/>
          </a:p>
        </p:txBody>
      </p:sp>
      <p:sp>
        <p:nvSpPr>
          <p:cNvPr id="5" name="4 Metin kutusu"/>
          <p:cNvSpPr txBox="1"/>
          <p:nvPr/>
        </p:nvSpPr>
        <p:spPr>
          <a:xfrm>
            <a:off x="3643306" y="214290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FF0000"/>
                </a:solidFill>
              </a:rPr>
              <a:t>ADC </a:t>
            </a:r>
            <a:r>
              <a:rPr lang="tr-TR" sz="2000" dirty="0" err="1" smtClean="0">
                <a:solidFill>
                  <a:srgbClr val="FF0000"/>
                </a:solidFill>
              </a:rPr>
              <a:t>Registers</a:t>
            </a:r>
            <a:endParaRPr lang="tr-TR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52513"/>
            <a:ext cx="914400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2385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>
                <a:solidFill>
                  <a:schemeClr val="accent2"/>
                </a:solidFill>
              </a:rPr>
              <a:t>Input Clamping Diodes</a:t>
            </a: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5219700" y="836613"/>
            <a:ext cx="792163" cy="18716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857462" y="4214818"/>
            <a:ext cx="4286538" cy="23574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476250"/>
            <a:ext cx="8135938" cy="549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1476375" y="5445125"/>
            <a:ext cx="9350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1403350" y="5949950"/>
            <a:ext cx="9350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fig9"/>
          <p:cNvPicPr>
            <a:picLocks noChangeAspect="1" noChangeArrowheads="1"/>
          </p:cNvPicPr>
          <p:nvPr/>
        </p:nvPicPr>
        <p:blipFill>
          <a:blip r:embed="rId2"/>
          <a:srcRect r="24089"/>
          <a:stretch>
            <a:fillRect/>
          </a:stretch>
        </p:blipFill>
        <p:spPr bwMode="auto">
          <a:xfrm>
            <a:off x="838200" y="1828800"/>
            <a:ext cx="7543800" cy="4489450"/>
          </a:xfrm>
          <a:prstGeom prst="rect">
            <a:avLst/>
          </a:prstGeom>
          <a:noFill/>
        </p:spPr>
      </p:pic>
      <p:pic>
        <p:nvPicPr>
          <p:cNvPr id="18435" name="Picture 3" descr="fig9"/>
          <p:cNvPicPr>
            <a:picLocks noChangeAspect="1" noChangeArrowheads="1"/>
          </p:cNvPicPr>
          <p:nvPr/>
        </p:nvPicPr>
        <p:blipFill>
          <a:blip r:embed="rId2"/>
          <a:srcRect l="75027" t="33211" b="31958"/>
          <a:stretch>
            <a:fillRect/>
          </a:stretch>
        </p:blipFill>
        <p:spPr bwMode="auto">
          <a:xfrm>
            <a:off x="5435600" y="0"/>
            <a:ext cx="2819400" cy="1776413"/>
          </a:xfrm>
          <a:prstGeom prst="rect">
            <a:avLst/>
          </a:prstGeom>
          <a:noFill/>
        </p:spPr>
      </p:pic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4249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Program: Assembly and C compiler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fig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549275"/>
            <a:ext cx="7920038" cy="2711450"/>
          </a:xfrm>
          <a:prstGeom prst="rect">
            <a:avLst/>
          </a:prstGeom>
          <a:noFill/>
        </p:spPr>
      </p:pic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0" y="188913"/>
            <a:ext cx="9144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b="1"/>
              <a:t>Nonezero condition  test  : Bnz: branch if not zero z =0,  Bz = branch if zero, z=1)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0" y="3357563"/>
            <a:ext cx="9144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b="1"/>
              <a:t>Nonezero condition  test  : Bnz: branch if not zero z =0, Bz = branch if zero, z=1)</a:t>
            </a:r>
          </a:p>
        </p:txBody>
      </p:sp>
      <p:pic>
        <p:nvPicPr>
          <p:cNvPr id="19461" name="Picture 5" descr="fig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3933825"/>
            <a:ext cx="8316912" cy="27035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0" y="0"/>
            <a:ext cx="5724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b="1"/>
              <a:t>Eqality, ınequality condition test</a:t>
            </a:r>
          </a:p>
        </p:txBody>
      </p:sp>
      <p:pic>
        <p:nvPicPr>
          <p:cNvPr id="21507" name="Picture 3" descr="fig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404813"/>
            <a:ext cx="8675688" cy="3035300"/>
          </a:xfrm>
          <a:prstGeom prst="rect">
            <a:avLst/>
          </a:prstGeom>
          <a:noFill/>
        </p:spPr>
      </p:pic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0" y="3429000"/>
            <a:ext cx="6156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b="1"/>
              <a:t>Unsigned greather than (&gt;)test</a:t>
            </a:r>
          </a:p>
        </p:txBody>
      </p:sp>
      <p:pic>
        <p:nvPicPr>
          <p:cNvPr id="21510" name="Picture 6" descr="fig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4122738"/>
            <a:ext cx="8424863" cy="27352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fig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3594100"/>
            <a:ext cx="8532813" cy="2605088"/>
          </a:xfrm>
          <a:prstGeom prst="rect">
            <a:avLst/>
          </a:prstGeom>
          <a:noFill/>
        </p:spPr>
      </p:pic>
      <p:pic>
        <p:nvPicPr>
          <p:cNvPr id="23555" name="Picture 3" descr="fig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8" y="476250"/>
            <a:ext cx="8459787" cy="2744788"/>
          </a:xfrm>
          <a:prstGeom prst="rect">
            <a:avLst/>
          </a:prstGeom>
          <a:noFill/>
        </p:spPr>
      </p:pic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0" y="0"/>
            <a:ext cx="8316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b="1"/>
              <a:t>LOOP structure: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fig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700213"/>
            <a:ext cx="8893175" cy="3044825"/>
          </a:xfrm>
          <a:prstGeom prst="rect">
            <a:avLst/>
          </a:prstGeom>
          <a:noFill/>
        </p:spPr>
      </p:pic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79388" y="333375"/>
            <a:ext cx="612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400" b="1"/>
              <a:t>Counting loop: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S5003652"/>
          <p:cNvPicPr>
            <a:picLocks noChangeAspect="1" noChangeArrowheads="1"/>
          </p:cNvPicPr>
          <p:nvPr/>
        </p:nvPicPr>
        <p:blipFill>
          <a:blip r:embed="rId2">
            <a:lum bright="18000" contrast="90000"/>
            <a:grayscl/>
          </a:blip>
          <a:srcRect l="5396" t="28793" r="2785" b="17206"/>
          <a:stretch>
            <a:fillRect/>
          </a:stretch>
        </p:blipFill>
        <p:spPr bwMode="auto">
          <a:xfrm>
            <a:off x="179388" y="2024063"/>
            <a:ext cx="8964612" cy="395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0" y="0"/>
            <a:ext cx="86106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 </a:t>
            </a:r>
            <a:r>
              <a:rPr lang="tr-TR" sz="2000" b="1"/>
              <a:t>compiler fof  Pic 18fXX:</a:t>
            </a:r>
          </a:p>
          <a:p>
            <a:pPr>
              <a:spcBef>
                <a:spcPct val="50000"/>
              </a:spcBef>
            </a:pPr>
            <a:r>
              <a:rPr lang="tr-TR" sz="2000" b="1"/>
              <a:t>C18  compiler,  Hitec  , CC5X copiler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692150"/>
            <a:ext cx="8583612" cy="2813050"/>
          </a:xfrm>
          <a:prstGeom prst="rect">
            <a:avLst/>
          </a:prstGeom>
          <a:noFill/>
        </p:spPr>
      </p:pic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86200"/>
            <a:ext cx="8686800" cy="781050"/>
          </a:xfrm>
          <a:prstGeom prst="rect">
            <a:avLst/>
          </a:prstGeom>
          <a:noFill/>
        </p:spPr>
      </p:pic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5105400"/>
            <a:ext cx="8077200" cy="911225"/>
          </a:xfrm>
          <a:prstGeom prst="rect">
            <a:avLst/>
          </a:prstGeom>
          <a:noFill/>
        </p:spPr>
      </p:pic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7086600" y="1219200"/>
            <a:ext cx="1371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381000" y="1600200"/>
            <a:ext cx="1371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533400" y="2362200"/>
            <a:ext cx="1371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4648200" y="2362200"/>
            <a:ext cx="1371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304800" y="3505200"/>
            <a:ext cx="1371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2971800" y="3505200"/>
            <a:ext cx="1371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>
            <a:off x="5638800" y="4800600"/>
            <a:ext cx="1371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>
            <a:off x="4343400" y="5562600"/>
            <a:ext cx="1371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>
            <a:off x="1981200" y="6019800"/>
            <a:ext cx="1371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735513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7675" y="3402013"/>
            <a:ext cx="5616575" cy="345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3635375" y="476250"/>
            <a:ext cx="3960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A simple C program:</a:t>
            </a:r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468313" y="4437063"/>
            <a:ext cx="3960812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A simple  program</a:t>
            </a:r>
          </a:p>
          <a:p>
            <a:pPr>
              <a:spcBef>
                <a:spcPct val="50000"/>
              </a:spcBef>
            </a:pPr>
            <a:r>
              <a:rPr lang="tr-TR"/>
              <a:t> in assembly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183563" cy="369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5441950" y="0"/>
            <a:ext cx="370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b="1"/>
              <a:t>Zero, Nonzero Conditional Tests</a:t>
            </a:r>
          </a:p>
        </p:txBody>
      </p:sp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3548063"/>
            <a:ext cx="8447088" cy="330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0713"/>
            <a:ext cx="8359775" cy="288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468313" y="260350"/>
            <a:ext cx="319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/>
              <a:t>Equality test using subwf</a:t>
            </a:r>
            <a:r>
              <a:rPr lang="tr-TR" i="1"/>
              <a:t>/</a:t>
            </a:r>
            <a:r>
              <a:rPr lang="tr-TR"/>
              <a:t>bnz.</a:t>
            </a: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3203575" y="3573463"/>
            <a:ext cx="487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/>
              <a:t>Unsigned greater-than (&gt;) test using subwf</a:t>
            </a:r>
            <a:r>
              <a:rPr lang="tr-TR" i="1"/>
              <a:t>/</a:t>
            </a:r>
            <a:r>
              <a:rPr lang="tr-TR"/>
              <a:t>bc.</a:t>
            </a:r>
          </a:p>
        </p:txBody>
      </p:sp>
      <p:pic>
        <p:nvPicPr>
          <p:cNvPr id="7373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76700"/>
            <a:ext cx="9217025" cy="250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0" y="0"/>
            <a:ext cx="4824413" cy="6743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kumimoji="1" lang="en-US" altLang="ja-JP" b="1">
                <a:latin typeface="Times New Roman" pitchFamily="18" charset="0"/>
                <a:ea typeface="Batang" charset="-127"/>
              </a:rPr>
              <a:t>USART - </a:t>
            </a:r>
            <a:r>
              <a:rPr kumimoji="1" lang="en-US" altLang="ja-JP">
                <a:latin typeface="Times New Roman" pitchFamily="18" charset="0"/>
                <a:ea typeface="Batang" charset="-127"/>
              </a:rPr>
              <a:t>Universal Synchronous Asynchronous Receiver Transmitter </a:t>
            </a:r>
            <a:endParaRPr kumimoji="1" lang="en-US" altLang="ja-JP" b="1">
              <a:latin typeface="Times New Roman" pitchFamily="18" charset="0"/>
              <a:ea typeface="Batang" charset="-127"/>
            </a:endParaRPr>
          </a:p>
          <a:p>
            <a:pPr latinLnBrk="1"/>
            <a:endParaRPr kumimoji="1" lang="en-US" altLang="ja-JP" b="1">
              <a:latin typeface="Times New Roman" pitchFamily="18" charset="0"/>
              <a:ea typeface="Batang" charset="-127"/>
            </a:endParaRPr>
          </a:p>
          <a:p>
            <a:pPr latinLnBrk="1"/>
            <a:r>
              <a:rPr kumimoji="1" lang="en-US" altLang="ja-JP" b="1">
                <a:latin typeface="Times New Roman" pitchFamily="18" charset="0"/>
                <a:ea typeface="Batang" charset="-127"/>
              </a:rPr>
              <a:t>SCI </a:t>
            </a:r>
            <a:r>
              <a:rPr kumimoji="1" lang="en-US" altLang="ja-JP">
                <a:latin typeface="Times New Roman" pitchFamily="18" charset="0"/>
                <a:ea typeface="Batang" charset="-127"/>
              </a:rPr>
              <a:t>- Serial Communication Interface</a:t>
            </a:r>
          </a:p>
          <a:p>
            <a:pPr latinLnBrk="1"/>
            <a:r>
              <a:rPr kumimoji="1" lang="en-US" altLang="ja-JP">
                <a:latin typeface="Times New Roman" pitchFamily="18" charset="0"/>
                <a:ea typeface="Batang" charset="-127"/>
              </a:rPr>
              <a:t>(</a:t>
            </a:r>
            <a:r>
              <a:rPr kumimoji="1" lang="en-US" altLang="ja-JP" i="1">
                <a:latin typeface="Times New Roman" pitchFamily="18" charset="0"/>
                <a:ea typeface="Batang" charset="-127"/>
              </a:rPr>
              <a:t>asynchronous </a:t>
            </a:r>
            <a:r>
              <a:rPr kumimoji="1" lang="en-US" altLang="ja-JP">
                <a:latin typeface="Times New Roman" pitchFamily="18" charset="0"/>
                <a:ea typeface="Batang" charset="-127"/>
              </a:rPr>
              <a:t>serial communication interface)</a:t>
            </a:r>
          </a:p>
          <a:p>
            <a:pPr latinLnBrk="1"/>
            <a:endParaRPr kumimoji="1" lang="en-US" altLang="ja-JP" b="1">
              <a:latin typeface="Times New Roman" pitchFamily="18" charset="0"/>
              <a:ea typeface="Batang" charset="-127"/>
            </a:endParaRPr>
          </a:p>
          <a:p>
            <a:pPr latinLnBrk="1"/>
            <a:r>
              <a:rPr kumimoji="1" lang="en-US" altLang="ja-JP" b="1">
                <a:latin typeface="Times New Roman" pitchFamily="18" charset="0"/>
                <a:ea typeface="Batang" charset="-127"/>
              </a:rPr>
              <a:t>SPI </a:t>
            </a:r>
            <a:r>
              <a:rPr kumimoji="1" lang="en-US" altLang="ja-JP">
                <a:latin typeface="Times New Roman" pitchFamily="18" charset="0"/>
                <a:ea typeface="Batang" charset="-127"/>
              </a:rPr>
              <a:t>- Serial Peripheral Interface</a:t>
            </a:r>
          </a:p>
          <a:p>
            <a:pPr latinLnBrk="1"/>
            <a:r>
              <a:rPr kumimoji="1" lang="en-US" altLang="ja-JP">
                <a:latin typeface="Times New Roman" pitchFamily="18" charset="0"/>
                <a:ea typeface="Batang" charset="-127"/>
              </a:rPr>
              <a:t>(</a:t>
            </a:r>
            <a:r>
              <a:rPr kumimoji="1" lang="en-US" altLang="ja-JP" i="1">
                <a:latin typeface="Times New Roman" pitchFamily="18" charset="0"/>
                <a:ea typeface="Batang" charset="-127"/>
              </a:rPr>
              <a:t>synchronous </a:t>
            </a:r>
            <a:r>
              <a:rPr kumimoji="1" lang="en-US" altLang="ja-JP">
                <a:latin typeface="Times New Roman" pitchFamily="18" charset="0"/>
                <a:ea typeface="Batang" charset="-127"/>
              </a:rPr>
              <a:t>serial communication interface)</a:t>
            </a:r>
          </a:p>
          <a:p>
            <a:pPr latinLnBrk="1"/>
            <a:endParaRPr kumimoji="1" lang="en-US" altLang="ja-JP">
              <a:latin typeface="Times New Roman" pitchFamily="18" charset="0"/>
              <a:ea typeface="Batang" charset="-127"/>
            </a:endParaRPr>
          </a:p>
          <a:p>
            <a:pPr latinLnBrk="1"/>
            <a:r>
              <a:rPr kumimoji="1" lang="en-US" altLang="ja-JP" b="1">
                <a:latin typeface="Times New Roman" pitchFamily="18" charset="0"/>
                <a:ea typeface="Batang" charset="-127"/>
              </a:rPr>
              <a:t>I</a:t>
            </a:r>
            <a:r>
              <a:rPr kumimoji="1" lang="en-US" altLang="ja-JP" b="1" baseline="30000">
                <a:latin typeface="Times New Roman" pitchFamily="18" charset="0"/>
                <a:ea typeface="Batang" charset="-127"/>
              </a:rPr>
              <a:t>2</a:t>
            </a:r>
            <a:r>
              <a:rPr kumimoji="1" lang="en-US" altLang="ja-JP" b="1">
                <a:latin typeface="Times New Roman" pitchFamily="18" charset="0"/>
                <a:ea typeface="Batang" charset="-127"/>
              </a:rPr>
              <a:t>C</a:t>
            </a:r>
            <a:r>
              <a:rPr kumimoji="1" lang="en-US" altLang="ja-JP">
                <a:latin typeface="Times New Roman" pitchFamily="18" charset="0"/>
                <a:ea typeface="Batang" charset="-127"/>
              </a:rPr>
              <a:t> protocol or </a:t>
            </a:r>
            <a:r>
              <a:rPr kumimoji="1" lang="en-US" altLang="ja-JP" b="1">
                <a:latin typeface="Times New Roman" pitchFamily="18" charset="0"/>
                <a:ea typeface="Batang" charset="-127"/>
              </a:rPr>
              <a:t>I</a:t>
            </a:r>
            <a:r>
              <a:rPr kumimoji="1" lang="en-US" altLang="ja-JP" b="1" baseline="30000">
                <a:latin typeface="Times New Roman" pitchFamily="18" charset="0"/>
                <a:ea typeface="Batang" charset="-127"/>
              </a:rPr>
              <a:t>2</a:t>
            </a:r>
            <a:r>
              <a:rPr kumimoji="1" lang="en-US" altLang="ja-JP" b="1">
                <a:latin typeface="Times New Roman" pitchFamily="18" charset="0"/>
                <a:ea typeface="Batang" charset="-127"/>
              </a:rPr>
              <a:t>C Bus</a:t>
            </a:r>
            <a:r>
              <a:rPr kumimoji="1" lang="en-US" altLang="ja-JP">
                <a:latin typeface="Times New Roman" pitchFamily="18" charset="0"/>
                <a:ea typeface="Batang" charset="-127"/>
              </a:rPr>
              <a:t>(Inter-Integrated Circuit Protocol)</a:t>
            </a:r>
          </a:p>
          <a:p>
            <a:pPr latinLnBrk="1"/>
            <a:endParaRPr kumimoji="1" lang="en-US" altLang="ja-JP" b="1">
              <a:latin typeface="Times New Roman" pitchFamily="18" charset="0"/>
              <a:ea typeface="Batang" charset="-127"/>
            </a:endParaRPr>
          </a:p>
          <a:p>
            <a:pPr latinLnBrk="1"/>
            <a:r>
              <a:rPr kumimoji="1" lang="en-US" altLang="ja-JP" b="1">
                <a:latin typeface="Times New Roman" pitchFamily="18" charset="0"/>
                <a:ea typeface="Batang" charset="-127"/>
              </a:rPr>
              <a:t>PWM – </a:t>
            </a:r>
            <a:r>
              <a:rPr kumimoji="1" lang="en-US" altLang="ja-JP">
                <a:latin typeface="Times New Roman" pitchFamily="18" charset="0"/>
                <a:ea typeface="Batang" charset="-127"/>
              </a:rPr>
              <a:t>Pulse Width Modulation</a:t>
            </a:r>
          </a:p>
          <a:p>
            <a:pPr latinLnBrk="1"/>
            <a:endParaRPr kumimoji="1" lang="en-US" altLang="ja-JP">
              <a:latin typeface="Times New Roman" pitchFamily="18" charset="0"/>
              <a:ea typeface="Batang" charset="-127"/>
            </a:endParaRPr>
          </a:p>
          <a:p>
            <a:pPr latinLnBrk="1"/>
            <a:r>
              <a:rPr kumimoji="1" lang="en-US" altLang="ja-JP" b="1">
                <a:latin typeface="Times New Roman" pitchFamily="18" charset="0"/>
                <a:ea typeface="Batang" charset="-127"/>
              </a:rPr>
              <a:t>WDT - </a:t>
            </a:r>
            <a:r>
              <a:rPr kumimoji="1" lang="en-US" altLang="ja-JP">
                <a:latin typeface="Times New Roman" pitchFamily="18" charset="0"/>
                <a:ea typeface="Batang" charset="-127"/>
              </a:rPr>
              <a:t>Watchdog timer</a:t>
            </a:r>
          </a:p>
          <a:p>
            <a:pPr latinLnBrk="1"/>
            <a:endParaRPr kumimoji="1" lang="en-US" altLang="ja-JP" b="1">
              <a:latin typeface="Times New Roman" pitchFamily="18" charset="0"/>
              <a:ea typeface="Batang" charset="-127"/>
            </a:endParaRPr>
          </a:p>
          <a:p>
            <a:pPr latinLnBrk="1"/>
            <a:r>
              <a:rPr kumimoji="1" lang="en-US" altLang="ja-JP" b="1">
                <a:latin typeface="Times New Roman" pitchFamily="18" charset="0"/>
                <a:ea typeface="Batang" charset="-127"/>
              </a:rPr>
              <a:t>CCP - </a:t>
            </a:r>
            <a:r>
              <a:rPr kumimoji="1" lang="en-US" altLang="ja-JP">
                <a:latin typeface="Times New Roman" pitchFamily="18" charset="0"/>
                <a:ea typeface="Batang" charset="-127"/>
              </a:rPr>
              <a:t>(</a:t>
            </a:r>
            <a:r>
              <a:rPr kumimoji="1" lang="en-US" altLang="ja-JP" b="1">
                <a:latin typeface="Times New Roman" pitchFamily="18" charset="0"/>
                <a:ea typeface="Batang" charset="-127"/>
              </a:rPr>
              <a:t>C</a:t>
            </a:r>
            <a:r>
              <a:rPr kumimoji="1" lang="en-US" altLang="ja-JP">
                <a:latin typeface="Times New Roman" pitchFamily="18" charset="0"/>
                <a:ea typeface="Batang" charset="-127"/>
              </a:rPr>
              <a:t>ompare output, </a:t>
            </a:r>
            <a:r>
              <a:rPr kumimoji="1" lang="en-US" altLang="ja-JP" b="1">
                <a:latin typeface="Times New Roman" pitchFamily="18" charset="0"/>
                <a:ea typeface="Batang" charset="-127"/>
              </a:rPr>
              <a:t>C</a:t>
            </a:r>
            <a:r>
              <a:rPr kumimoji="1" lang="en-US" altLang="ja-JP">
                <a:latin typeface="Times New Roman" pitchFamily="18" charset="0"/>
                <a:ea typeface="Batang" charset="-127"/>
              </a:rPr>
              <a:t>apture input, </a:t>
            </a:r>
            <a:r>
              <a:rPr kumimoji="1" lang="en-US" altLang="ja-JP" b="1">
                <a:latin typeface="Times New Roman" pitchFamily="18" charset="0"/>
                <a:ea typeface="Batang" charset="-127"/>
              </a:rPr>
              <a:t>P</a:t>
            </a:r>
            <a:r>
              <a:rPr kumimoji="1" lang="en-US" altLang="ja-JP">
                <a:latin typeface="Times New Roman" pitchFamily="18" charset="0"/>
                <a:ea typeface="Batang" charset="-127"/>
              </a:rPr>
              <a:t>WM) relative to Timer</a:t>
            </a:r>
          </a:p>
          <a:p>
            <a:pPr latinLnBrk="1"/>
            <a:endParaRPr kumimoji="1" lang="en-US" altLang="ja-JP">
              <a:latin typeface="Times New Roman" pitchFamily="18" charset="0"/>
              <a:ea typeface="Batang" charset="-127"/>
            </a:endParaRPr>
          </a:p>
          <a:p>
            <a:pPr latinLnBrk="1"/>
            <a:r>
              <a:rPr kumimoji="1" lang="en-US" altLang="ja-JP" b="1">
                <a:latin typeface="Times New Roman" pitchFamily="18" charset="0"/>
                <a:ea typeface="Batang" charset="-127"/>
              </a:rPr>
              <a:t>POR - </a:t>
            </a:r>
            <a:r>
              <a:rPr kumimoji="1" lang="en-US" altLang="ja-JP">
                <a:latin typeface="Times New Roman" pitchFamily="18" charset="0"/>
                <a:ea typeface="Batang" charset="-127"/>
              </a:rPr>
              <a:t>Power-on Reset</a:t>
            </a:r>
          </a:p>
          <a:p>
            <a:pPr latinLnBrk="1"/>
            <a:endParaRPr kumimoji="1" lang="en-US" altLang="ja-JP">
              <a:latin typeface="Times New Roman" pitchFamily="18" charset="0"/>
              <a:ea typeface="Batang" charset="-127"/>
            </a:endParaRP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5076825" y="0"/>
            <a:ext cx="40671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ja-JP" b="1">
                <a:ea typeface="ＭＳ Ｐゴシック" charset="-128"/>
              </a:rPr>
              <a:t>PWRT</a:t>
            </a:r>
            <a:r>
              <a:rPr kumimoji="1" lang="en-US" altLang="ja-JP">
                <a:ea typeface="ＭＳ Ｐゴシック" charset="-128"/>
              </a:rPr>
              <a:t> - Power-up Timer </a:t>
            </a:r>
            <a:r>
              <a:rPr kumimoji="1" lang="tr-TR" altLang="ja-JP"/>
              <a:t>:</a:t>
            </a:r>
          </a:p>
          <a:p>
            <a:r>
              <a:rPr kumimoji="1" lang="tr-TR" altLang="ja-JP" sz="1400"/>
              <a:t>The power up timer is a special timer that delays the start of program execution after the PIC has been reset on power up. This delay gives the PIC oscillator time to start and stabalise. </a:t>
            </a:r>
            <a:endParaRPr kumimoji="1" lang="en-US" altLang="ja-JP" sz="1400">
              <a:ea typeface="ＭＳ Ｐゴシック" charset="-128"/>
            </a:endParaRPr>
          </a:p>
          <a:p>
            <a:endParaRPr kumimoji="1" lang="en-US" altLang="ja-JP" sz="1400" b="1">
              <a:ea typeface="ＭＳ Ｐゴシック" charset="-128"/>
            </a:endParaRPr>
          </a:p>
          <a:p>
            <a:r>
              <a:rPr kumimoji="1" lang="en-US" altLang="ja-JP">
                <a:ea typeface="ＭＳ Ｐゴシック" charset="-128"/>
              </a:rPr>
              <a:t>Start-up Timer</a:t>
            </a:r>
          </a:p>
          <a:p>
            <a:endParaRPr kumimoji="1" lang="en-US" altLang="ja-JP">
              <a:ea typeface="ＭＳ Ｐゴシック" charset="-128"/>
            </a:endParaRPr>
          </a:p>
          <a:p>
            <a:r>
              <a:rPr kumimoji="1" lang="en-US" altLang="ja-JP" b="1">
                <a:ea typeface="ＭＳ Ｐゴシック" charset="-128"/>
              </a:rPr>
              <a:t>MCLR</a:t>
            </a:r>
            <a:r>
              <a:rPr kumimoji="1" lang="en-US" altLang="ja-JP">
                <a:ea typeface="ＭＳ Ｐゴシック" charset="-128"/>
              </a:rPr>
              <a:t> – Master Clear (Reset) input or programming voltage input. This pin is an active low RESET to the device. </a:t>
            </a:r>
          </a:p>
          <a:p>
            <a:endParaRPr kumimoji="1" lang="en-US" altLang="ja-JP">
              <a:ea typeface="ＭＳ Ｐゴシック" charset="-128"/>
            </a:endParaRPr>
          </a:p>
          <a:p>
            <a:endParaRPr kumimoji="1" lang="en-US" altLang="ja-JP" b="1" i="1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TW" sz="3200" b="1">
                <a:solidFill>
                  <a:srgbClr val="FF0000"/>
                </a:solidFill>
                <a:ea typeface="PMingLiU" pitchFamily="18" charset="-120"/>
              </a:rPr>
              <a:t>Microprocessor vs. Microcontroller</a:t>
            </a:r>
            <a:endParaRPr lang="en-US" sz="3200" b="1">
              <a:solidFill>
                <a:srgbClr val="FF0000"/>
              </a:solidFill>
            </a:endParaRP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457200" y="1600200"/>
            <a:ext cx="3810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3000" b="1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Microprocessor</a:t>
            </a:r>
            <a:r>
              <a:rPr lang="en-US" altLang="zh-TW" sz="30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TW" sz="30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CPU is stand-alone,  </a:t>
            </a:r>
            <a:r>
              <a:rPr lang="en-US" altLang="zh-TW" sz="3000" dirty="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RAM, ROM, I/O, timer are separate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TW" sz="30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designer can decide on the  amount of ROM, RAM and I/O ports.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TW" sz="3000" dirty="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expansive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TW" sz="30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versatility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TW" sz="3000" dirty="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general-purpose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800" dirty="0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4643438" y="1676400"/>
            <a:ext cx="396081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TW" sz="2800" b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 pitchFamily="34" charset="0"/>
              </a:rPr>
              <a:t>Microcontroller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altLang="zh-TW" sz="28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 pitchFamily="34" charset="0"/>
              </a:rPr>
              <a:t>CPU, RAM, ROM, I/O and timer are all </a:t>
            </a:r>
            <a:r>
              <a:rPr kumimoji="1" lang="en-US" altLang="zh-TW" sz="28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Arial" pitchFamily="34" charset="0"/>
              </a:rPr>
              <a:t>on a single chip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altLang="zh-TW" sz="28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 pitchFamily="34" charset="0"/>
              </a:rPr>
              <a:t>fix amount of on-chip ROM, RAM, I/O ports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altLang="zh-TW" sz="28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 pitchFamily="34" charset="0"/>
              </a:rPr>
              <a:t>for applications in </a:t>
            </a:r>
            <a:r>
              <a:rPr kumimoji="1" lang="en-US" altLang="zh-TW" sz="28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Arial" pitchFamily="34" charset="0"/>
              </a:rPr>
              <a:t>which cost, power and space are critical </a:t>
            </a:r>
            <a:r>
              <a:rPr kumimoji="1" lang="en-US" altLang="zh-TW" sz="2800" dirty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  <a:cs typeface="Arial" pitchFamily="34" charset="0"/>
              </a:rPr>
              <a:t>single-purpose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-1214478" y="-2143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Selection of system components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-81280" y="85723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b="1" dirty="0"/>
              <a:t>Adequacy of </a:t>
            </a:r>
            <a:r>
              <a:rPr lang="en-US" sz="2000" b="1" dirty="0">
                <a:solidFill>
                  <a:srgbClr val="FF0000"/>
                </a:solidFill>
              </a:rPr>
              <a:t>I/O and processor cap</a:t>
            </a:r>
            <a:r>
              <a:rPr lang="en-US" sz="2000" b="1" dirty="0"/>
              <a:t>abilities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/>
              <a:t>Digital and analog input/output facilities.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solidFill>
                  <a:srgbClr val="FF0000"/>
                </a:solidFill>
              </a:rPr>
              <a:t>Timers, PWM channels, </a:t>
            </a:r>
            <a:r>
              <a:rPr lang="en-US" sz="2000" b="1" dirty="0"/>
              <a:t>encoder interfaces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/>
              <a:t>Communication channels: I2C, RS232, </a:t>
            </a:r>
            <a:endParaRPr lang="tr-TR" sz="2000" b="1" dirty="0" smtClean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/>
              <a:t>parallel</a:t>
            </a:r>
            <a:r>
              <a:rPr lang="en-US" sz="2000" b="1" dirty="0"/>
              <a:t>, CAN, </a:t>
            </a:r>
            <a:r>
              <a:rPr lang="en-US" sz="2000" b="1" dirty="0" err="1"/>
              <a:t>ethernet</a:t>
            </a:r>
            <a:endParaRPr lang="en-US" sz="2000" b="1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/>
              <a:t>Interrupt sources and configurability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b="1" dirty="0"/>
              <a:t>Performance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/>
              <a:t>Processor core speed (MIPS)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/>
              <a:t>I/O overhead and </a:t>
            </a:r>
            <a:r>
              <a:rPr lang="en-US" sz="2000" b="1" dirty="0" smtClean="0"/>
              <a:t>performance</a:t>
            </a:r>
            <a:endParaRPr lang="tr-TR" sz="2000" b="1" dirty="0" smtClean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/>
              <a:t> </a:t>
            </a:r>
            <a:r>
              <a:rPr lang="en-US" sz="2000" b="1" dirty="0"/>
              <a:t>(i.e. acquisition speed, accuracy)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/>
              <a:t>Dedicated hardware for </a:t>
            </a:r>
            <a:r>
              <a:rPr lang="en-US" sz="2000" b="1" dirty="0" smtClean="0"/>
              <a:t>communications</a:t>
            </a:r>
            <a:endParaRPr lang="tr-TR" sz="2000" b="1" dirty="0" smtClean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/>
              <a:t> </a:t>
            </a:r>
            <a:r>
              <a:rPr lang="en-US" sz="2000" b="1" dirty="0"/>
              <a:t>and timing operations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/>
              <a:t>Requires</a:t>
            </a:r>
            <a:r>
              <a:rPr lang="tr-TR" sz="2000" b="1" dirty="0"/>
              <a:t>:</a:t>
            </a:r>
            <a:endParaRPr lang="en-US" sz="2000" b="1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solidFill>
                  <a:srgbClr val="FF0000"/>
                </a:solidFill>
              </a:rPr>
              <a:t>device drivers and debugging tools</a:t>
            </a:r>
            <a:r>
              <a:rPr lang="tr-TR" sz="2000" b="1" dirty="0"/>
              <a:t>,</a:t>
            </a:r>
            <a:endParaRPr lang="en-US" sz="2000" b="1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/>
              <a:t>Tool chain: compilers, debugging facilities </a:t>
            </a:r>
            <a:endParaRPr lang="tr-TR" sz="2000" b="1" dirty="0" smtClean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/>
              <a:t>and </a:t>
            </a:r>
            <a:r>
              <a:rPr lang="en-US" sz="2000" b="1" dirty="0"/>
              <a:t>performance evaluation tools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58212" y="571480"/>
            <a:ext cx="3522668" cy="563231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400" b="1" dirty="0" err="1" smtClean="0">
                <a:solidFill>
                  <a:srgbClr val="0000FF"/>
                </a:solidFill>
              </a:rPr>
              <a:t>Microcontroller</a:t>
            </a:r>
            <a:endParaRPr lang="tr-TR" sz="2400" b="1" dirty="0" smtClean="0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</a:pPr>
            <a:r>
              <a:rPr lang="tr-TR" sz="2400" b="1" dirty="0" smtClean="0">
                <a:solidFill>
                  <a:srgbClr val="0000FF"/>
                </a:solidFill>
              </a:rPr>
              <a:t> </a:t>
            </a:r>
            <a:r>
              <a:rPr lang="tr-TR" sz="2400" b="1" dirty="0" err="1">
                <a:solidFill>
                  <a:srgbClr val="0000FF"/>
                </a:solidFill>
              </a:rPr>
              <a:t>Manufacturers</a:t>
            </a:r>
            <a:r>
              <a:rPr lang="tr-TR" sz="2400" b="1" dirty="0">
                <a:solidFill>
                  <a:srgbClr val="0000FF"/>
                </a:solidFill>
              </a:rPr>
              <a:t> </a:t>
            </a:r>
          </a:p>
          <a:p>
            <a:endParaRPr lang="tr-TR" sz="2400" b="1" dirty="0"/>
          </a:p>
          <a:p>
            <a:pPr>
              <a:buFontTx/>
              <a:buChar char="•"/>
            </a:pPr>
            <a:r>
              <a:rPr lang="tr-TR" sz="2000" b="1" dirty="0" err="1">
                <a:solidFill>
                  <a:srgbClr val="FF0000"/>
                </a:solidFill>
              </a:rPr>
              <a:t>Analog</a:t>
            </a:r>
            <a:r>
              <a:rPr lang="tr-TR" sz="2000" b="1" dirty="0">
                <a:solidFill>
                  <a:srgbClr val="FF0000"/>
                </a:solidFill>
              </a:rPr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Devices</a:t>
            </a:r>
            <a:r>
              <a:rPr lang="tr-TR" sz="2000" b="1" dirty="0">
                <a:solidFill>
                  <a:srgbClr val="FF0000"/>
                </a:solidFill>
              </a:rPr>
              <a:t> </a:t>
            </a:r>
          </a:p>
          <a:p>
            <a:pPr>
              <a:buFontTx/>
              <a:buChar char="•"/>
            </a:pPr>
            <a:r>
              <a:rPr lang="tr-TR" sz="2000" b="1" dirty="0" err="1">
                <a:solidFill>
                  <a:srgbClr val="FF0000"/>
                </a:solidFill>
              </a:rPr>
              <a:t>Atmel</a:t>
            </a:r>
            <a:r>
              <a:rPr lang="tr-TR" sz="2000" b="1" dirty="0">
                <a:solidFill>
                  <a:srgbClr val="FF0000"/>
                </a:solidFill>
              </a:rPr>
              <a:t> </a:t>
            </a:r>
          </a:p>
          <a:p>
            <a:pPr>
              <a:buFontTx/>
              <a:buChar char="•"/>
            </a:pPr>
            <a:r>
              <a:rPr lang="tr-TR" sz="2000" b="1" dirty="0">
                <a:solidFill>
                  <a:srgbClr val="FF0000"/>
                </a:solidFill>
              </a:rPr>
              <a:t>Dallas </a:t>
            </a:r>
            <a:r>
              <a:rPr lang="tr-TR" sz="2000" b="1" dirty="0" err="1">
                <a:solidFill>
                  <a:srgbClr val="FF0000"/>
                </a:solidFill>
              </a:rPr>
              <a:t>Semiconductor</a:t>
            </a:r>
            <a:endParaRPr lang="tr-TR" sz="2000" b="1" dirty="0">
              <a:solidFill>
                <a:srgbClr val="FF0000"/>
              </a:solidFill>
            </a:endParaRPr>
          </a:p>
          <a:p>
            <a:pPr>
              <a:buFontTx/>
              <a:buChar char="•"/>
            </a:pPr>
            <a:r>
              <a:rPr lang="tr-TR" sz="2000" b="1" dirty="0" err="1">
                <a:solidFill>
                  <a:srgbClr val="FF0000"/>
                </a:solidFill>
              </a:rPr>
              <a:t>Freescale</a:t>
            </a:r>
            <a:r>
              <a:rPr lang="tr-TR" sz="2000" b="1" dirty="0">
                <a:solidFill>
                  <a:srgbClr val="FF0000"/>
                </a:solidFill>
              </a:rPr>
              <a:t> </a:t>
            </a:r>
          </a:p>
          <a:p>
            <a:pPr>
              <a:buFontTx/>
              <a:buChar char="•"/>
            </a:pPr>
            <a:r>
              <a:rPr lang="tr-TR" sz="2000" b="1" dirty="0" err="1">
                <a:solidFill>
                  <a:srgbClr val="FF0000"/>
                </a:solidFill>
              </a:rPr>
              <a:t>Hitachi</a:t>
            </a:r>
            <a:r>
              <a:rPr lang="tr-TR" sz="2000" b="1" dirty="0">
                <a:solidFill>
                  <a:srgbClr val="FF0000"/>
                </a:solidFill>
              </a:rPr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Semiconductor</a:t>
            </a:r>
            <a:r>
              <a:rPr lang="tr-TR" sz="2000" b="1" dirty="0">
                <a:solidFill>
                  <a:srgbClr val="FF0000"/>
                </a:solidFill>
              </a:rPr>
              <a:t> </a:t>
            </a:r>
          </a:p>
          <a:p>
            <a:pPr>
              <a:buFontTx/>
              <a:buChar char="•"/>
            </a:pPr>
            <a:r>
              <a:rPr lang="tr-TR" sz="2000" b="1" dirty="0">
                <a:solidFill>
                  <a:srgbClr val="FF0000"/>
                </a:solidFill>
              </a:rPr>
              <a:t>Intel</a:t>
            </a:r>
          </a:p>
          <a:p>
            <a:pPr>
              <a:buFontTx/>
              <a:buChar char="•"/>
            </a:pPr>
            <a:r>
              <a:rPr lang="tr-TR" sz="2000" b="1" dirty="0" err="1">
                <a:solidFill>
                  <a:srgbClr val="FF0000"/>
                </a:solidFill>
              </a:rPr>
              <a:t>Microchip</a:t>
            </a:r>
            <a:endParaRPr lang="tr-TR" sz="2000" b="1" dirty="0">
              <a:solidFill>
                <a:srgbClr val="FF0000"/>
              </a:solidFill>
            </a:endParaRPr>
          </a:p>
          <a:p>
            <a:pPr>
              <a:buFontTx/>
              <a:buChar char="•"/>
            </a:pPr>
            <a:r>
              <a:rPr lang="tr-TR" sz="2000" b="1" dirty="0" err="1">
                <a:solidFill>
                  <a:srgbClr val="FF0000"/>
                </a:solidFill>
              </a:rPr>
              <a:t>National</a:t>
            </a:r>
            <a:r>
              <a:rPr lang="tr-TR" sz="2000" b="1" dirty="0">
                <a:solidFill>
                  <a:srgbClr val="FF0000"/>
                </a:solidFill>
              </a:rPr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Semiconductor</a:t>
            </a:r>
            <a:endParaRPr lang="tr-TR" sz="2000" b="1" dirty="0">
              <a:solidFill>
                <a:srgbClr val="FF0000"/>
              </a:solidFill>
            </a:endParaRPr>
          </a:p>
          <a:p>
            <a:pPr>
              <a:buFontTx/>
              <a:buChar char="•"/>
            </a:pPr>
            <a:r>
              <a:rPr lang="tr-TR" sz="2000" b="1" dirty="0" err="1">
                <a:solidFill>
                  <a:srgbClr val="FF0000"/>
                </a:solidFill>
              </a:rPr>
              <a:t>Renesas</a:t>
            </a:r>
            <a:r>
              <a:rPr lang="tr-TR" sz="2000" b="1" dirty="0">
                <a:solidFill>
                  <a:srgbClr val="FF0000"/>
                </a:solidFill>
              </a:rPr>
              <a:t> </a:t>
            </a:r>
          </a:p>
          <a:p>
            <a:pPr>
              <a:buFontTx/>
              <a:buChar char="•"/>
            </a:pPr>
            <a:r>
              <a:rPr lang="tr-TR" sz="2000" b="1" dirty="0" err="1">
                <a:solidFill>
                  <a:srgbClr val="FF0000"/>
                </a:solidFill>
              </a:rPr>
              <a:t>STMicro</a:t>
            </a:r>
            <a:r>
              <a:rPr lang="tr-TR" sz="2000" b="1" dirty="0">
                <a:solidFill>
                  <a:srgbClr val="FF0000"/>
                </a:solidFill>
              </a:rPr>
              <a:t> </a:t>
            </a:r>
          </a:p>
          <a:p>
            <a:pPr>
              <a:buFontTx/>
              <a:buChar char="•"/>
            </a:pPr>
            <a:r>
              <a:rPr lang="tr-TR" sz="2000" b="1" dirty="0" err="1">
                <a:solidFill>
                  <a:srgbClr val="FF0000"/>
                </a:solidFill>
              </a:rPr>
              <a:t>Texas</a:t>
            </a:r>
            <a:r>
              <a:rPr lang="tr-TR" sz="2000" b="1" dirty="0">
                <a:solidFill>
                  <a:srgbClr val="FF0000"/>
                </a:solidFill>
              </a:rPr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Texas</a:t>
            </a:r>
            <a:r>
              <a:rPr lang="tr-TR" sz="2000" b="1" dirty="0">
                <a:solidFill>
                  <a:srgbClr val="FF0000"/>
                </a:solidFill>
              </a:rPr>
              <a:t> </a:t>
            </a:r>
          </a:p>
          <a:p>
            <a:pPr>
              <a:buFontTx/>
              <a:buChar char="•"/>
            </a:pPr>
            <a:r>
              <a:rPr lang="tr-TR" sz="2000" b="1" dirty="0" err="1">
                <a:solidFill>
                  <a:srgbClr val="FF0000"/>
                </a:solidFill>
              </a:rPr>
              <a:t>Zilog</a:t>
            </a:r>
            <a:r>
              <a:rPr lang="tr-TR" sz="2000" b="1" dirty="0">
                <a:solidFill>
                  <a:srgbClr val="FF0000"/>
                </a:solidFill>
              </a:rPr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Zilog</a:t>
            </a:r>
            <a:endParaRPr lang="tr-TR" sz="2000" b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endParaRPr lang="tr-T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290513" y="455613"/>
            <a:ext cx="8686800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CISC - Complex Instruction Set Computer</a:t>
            </a:r>
            <a:r>
              <a:rPr lang="tr-TR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Many instructions which can perform involved operations: compact code</a:t>
            </a:r>
          </a:p>
          <a:p>
            <a:pPr lvl="1">
              <a:spcBef>
                <a:spcPct val="50000"/>
              </a:spcBef>
              <a:buFontTx/>
              <a:buChar char="–"/>
            </a:pPr>
            <a:r>
              <a:rPr lang="en-US" sz="2000" dirty="0"/>
              <a:t>Can be many clock cycles per </a:t>
            </a:r>
            <a:r>
              <a:rPr lang="en-US" sz="2000" dirty="0" smtClean="0"/>
              <a:t>instruction</a:t>
            </a:r>
            <a:r>
              <a:rPr lang="tr-TR" sz="2000" dirty="0" smtClean="0"/>
              <a:t>, </a:t>
            </a:r>
            <a:r>
              <a:rPr lang="en-US" sz="2000" dirty="0" smtClean="0"/>
              <a:t>Large </a:t>
            </a:r>
            <a:r>
              <a:rPr lang="en-US" sz="2000" dirty="0"/>
              <a:t>silicon area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RISC - Reduced Instruction Set Computer</a:t>
            </a:r>
          </a:p>
          <a:p>
            <a:pPr lvl="1">
              <a:spcBef>
                <a:spcPct val="50000"/>
              </a:spcBef>
              <a:buFontTx/>
              <a:buChar char="–"/>
            </a:pPr>
            <a:r>
              <a:rPr lang="tr-TR" sz="2000" dirty="0" smtClean="0"/>
              <a:t>O</a:t>
            </a:r>
            <a:r>
              <a:rPr lang="en-US" sz="2000" dirty="0" smtClean="0"/>
              <a:t>ne </a:t>
            </a:r>
            <a:r>
              <a:rPr lang="en-US" sz="2000" dirty="0"/>
              <a:t>instruction executed per clock cycle &gt; Very fast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DSP  - Digital Signal </a:t>
            </a:r>
            <a:r>
              <a:rPr lang="en-US" sz="2000" dirty="0" smtClean="0">
                <a:solidFill>
                  <a:srgbClr val="FF0000"/>
                </a:solidFill>
              </a:rPr>
              <a:t>Processor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smtClean="0"/>
              <a:t>; </a:t>
            </a:r>
            <a:r>
              <a:rPr lang="en-US" sz="2000" dirty="0" smtClean="0"/>
              <a:t>Specialized </a:t>
            </a:r>
            <a:r>
              <a:rPr lang="en-US" sz="2000" dirty="0"/>
              <a:t>type of </a:t>
            </a:r>
            <a:r>
              <a:rPr lang="en-US" sz="2000" dirty="0" err="1" smtClean="0"/>
              <a:t>uP</a:t>
            </a:r>
            <a:r>
              <a:rPr lang="tr-TR" sz="2000" dirty="0" smtClean="0"/>
              <a:t>; </a:t>
            </a:r>
            <a:r>
              <a:rPr lang="en-US" sz="2000" dirty="0" smtClean="0"/>
              <a:t>Designed </a:t>
            </a:r>
            <a:r>
              <a:rPr lang="en-US" sz="2000" dirty="0"/>
              <a:t>for real time mathematical manipulation of data streams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sz="2000" dirty="0"/>
              <a:t>Radar image processing, audio/voice processing, ultrasound and photographic image </a:t>
            </a:r>
            <a:r>
              <a:rPr lang="en-US" sz="2000" dirty="0" smtClean="0"/>
              <a:t>processing</a:t>
            </a:r>
            <a:r>
              <a:rPr lang="tr-TR" sz="2000" dirty="0" smtClean="0"/>
              <a:t> ,</a:t>
            </a:r>
            <a:r>
              <a:rPr lang="en-US" sz="2000" dirty="0" smtClean="0"/>
              <a:t>Includes </a:t>
            </a:r>
            <a:r>
              <a:rPr lang="en-US" sz="2000" dirty="0"/>
              <a:t>instructions designed for multiplication and </a:t>
            </a:r>
            <a:r>
              <a:rPr lang="en-US" sz="2000" dirty="0" smtClean="0"/>
              <a:t>accumulation</a:t>
            </a:r>
            <a:endParaRPr lang="en-US" sz="2000" dirty="0"/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304800" y="0"/>
            <a:ext cx="7910538" cy="8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000" b="1" dirty="0"/>
              <a:t>(</a:t>
            </a:r>
            <a:r>
              <a:rPr lang="tr-TR" sz="2000" b="1" dirty="0" err="1"/>
              <a:t>Types</a:t>
            </a:r>
            <a:r>
              <a:rPr lang="tr-TR" sz="2000" b="1" dirty="0"/>
              <a:t> of </a:t>
            </a:r>
            <a:r>
              <a:rPr lang="tr-TR" sz="2000" b="1" dirty="0" err="1" smtClean="0"/>
              <a:t>controllers</a:t>
            </a:r>
            <a:r>
              <a:rPr lang="tr-TR" sz="2000" b="1" dirty="0" smtClean="0"/>
              <a:t> </a:t>
            </a:r>
            <a:r>
              <a:rPr lang="tr-TR" sz="2000" b="1" dirty="0" smtClean="0">
                <a:solidFill>
                  <a:srgbClr val="FF0000"/>
                </a:solidFill>
              </a:rPr>
              <a:t>(</a:t>
            </a:r>
            <a:r>
              <a:rPr lang="tr-TR" sz="2000" b="1" dirty="0" err="1" smtClean="0">
                <a:solidFill>
                  <a:srgbClr val="FF0000"/>
                </a:solidFill>
              </a:rPr>
              <a:t>structure</a:t>
            </a:r>
            <a:r>
              <a:rPr lang="tr-TR" sz="2000" b="1" dirty="0" smtClean="0">
                <a:solidFill>
                  <a:srgbClr val="FF0000"/>
                </a:solidFill>
              </a:rPr>
              <a:t> </a:t>
            </a:r>
            <a:r>
              <a:rPr lang="tr-TR" sz="2000" b="1" dirty="0" err="1" smtClean="0">
                <a:solidFill>
                  <a:srgbClr val="FF0000"/>
                </a:solidFill>
              </a:rPr>
              <a:t>and</a:t>
            </a:r>
            <a:r>
              <a:rPr lang="tr-TR" sz="2000" b="1" dirty="0" smtClean="0">
                <a:solidFill>
                  <a:srgbClr val="FF0000"/>
                </a:solidFill>
              </a:rPr>
              <a:t> </a:t>
            </a:r>
            <a:r>
              <a:rPr lang="tr-TR" sz="2000" b="1" dirty="0" err="1" smtClean="0">
                <a:solidFill>
                  <a:srgbClr val="FF0000"/>
                </a:solidFill>
              </a:rPr>
              <a:t>instruction</a:t>
            </a:r>
            <a:r>
              <a:rPr lang="tr-TR" sz="2000" b="1" dirty="0" smtClean="0">
                <a:solidFill>
                  <a:srgbClr val="FF0000"/>
                </a:solidFill>
              </a:rPr>
              <a:t>)</a:t>
            </a:r>
            <a:endParaRPr lang="en-US" sz="2000" b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endParaRPr lang="tr-TR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4357694"/>
            <a:ext cx="91440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000" b="1" dirty="0" err="1">
                <a:solidFill>
                  <a:srgbClr val="FF0000"/>
                </a:solidFill>
              </a:rPr>
              <a:t>Criteria</a:t>
            </a:r>
            <a:r>
              <a:rPr lang="tr-TR" sz="2000" b="1" dirty="0">
                <a:solidFill>
                  <a:srgbClr val="FF0000"/>
                </a:solidFill>
              </a:rPr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for</a:t>
            </a:r>
            <a:r>
              <a:rPr lang="tr-TR" sz="2000" b="1" dirty="0">
                <a:solidFill>
                  <a:srgbClr val="FF0000"/>
                </a:solidFill>
              </a:rPr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selecting</a:t>
            </a:r>
            <a:r>
              <a:rPr lang="tr-TR" sz="2000" b="1" dirty="0">
                <a:solidFill>
                  <a:srgbClr val="FF0000"/>
                </a:solidFill>
              </a:rPr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microcontroller</a:t>
            </a:r>
            <a:r>
              <a:rPr lang="tr-TR" sz="2000" b="1" dirty="0">
                <a:solidFill>
                  <a:srgbClr val="FF0000"/>
                </a:solidFill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tr-TR" sz="2000" dirty="0"/>
              <a:t>1- </a:t>
            </a:r>
            <a:r>
              <a:rPr lang="tr-TR" sz="2000" dirty="0" err="1"/>
              <a:t>It</a:t>
            </a:r>
            <a:r>
              <a:rPr lang="tr-TR" sz="2000" dirty="0"/>
              <a:t> </a:t>
            </a:r>
            <a:r>
              <a:rPr lang="tr-TR" sz="2000" dirty="0" err="1"/>
              <a:t>must</a:t>
            </a:r>
            <a:r>
              <a:rPr lang="tr-TR" sz="2000" dirty="0"/>
              <a:t> </a:t>
            </a:r>
            <a:r>
              <a:rPr lang="tr-TR" sz="2000" dirty="0" err="1"/>
              <a:t>meet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task</a:t>
            </a:r>
            <a:r>
              <a:rPr lang="tr-TR" sz="2000" dirty="0"/>
              <a:t> at </a:t>
            </a:r>
            <a:r>
              <a:rPr lang="tr-TR" sz="2000" dirty="0" err="1"/>
              <a:t>hand</a:t>
            </a:r>
            <a:r>
              <a:rPr lang="tr-TR" sz="2000" dirty="0"/>
              <a:t> </a:t>
            </a:r>
            <a:r>
              <a:rPr lang="tr-TR" sz="2000" b="1" dirty="0" err="1">
                <a:solidFill>
                  <a:srgbClr val="FF3300"/>
                </a:solidFill>
              </a:rPr>
              <a:t>effciently</a:t>
            </a:r>
            <a:r>
              <a:rPr lang="tr-TR" sz="2000" b="1" dirty="0">
                <a:solidFill>
                  <a:srgbClr val="FF3300"/>
                </a:solidFill>
              </a:rPr>
              <a:t> </a:t>
            </a:r>
            <a:r>
              <a:rPr lang="tr-TR" sz="2000" b="1" dirty="0" err="1">
                <a:solidFill>
                  <a:srgbClr val="FF3300"/>
                </a:solidFill>
              </a:rPr>
              <a:t>and</a:t>
            </a:r>
            <a:r>
              <a:rPr lang="tr-TR" sz="2000" b="1" dirty="0">
                <a:solidFill>
                  <a:srgbClr val="FF3300"/>
                </a:solidFill>
              </a:rPr>
              <a:t> </a:t>
            </a:r>
            <a:r>
              <a:rPr lang="tr-TR" sz="2000" b="1" dirty="0" err="1">
                <a:solidFill>
                  <a:srgbClr val="FF3300"/>
                </a:solidFill>
              </a:rPr>
              <a:t>cost</a:t>
            </a:r>
            <a:r>
              <a:rPr lang="tr-TR" sz="2000" b="1" dirty="0">
                <a:solidFill>
                  <a:srgbClr val="FF3300"/>
                </a:solidFill>
              </a:rPr>
              <a:t> </a:t>
            </a:r>
            <a:r>
              <a:rPr lang="tr-TR" sz="2000" b="1" dirty="0" err="1">
                <a:solidFill>
                  <a:srgbClr val="FF3300"/>
                </a:solidFill>
              </a:rPr>
              <a:t>effectively</a:t>
            </a:r>
            <a:r>
              <a:rPr lang="tr-TR" sz="2000" b="1" dirty="0"/>
              <a:t>.</a:t>
            </a:r>
            <a:r>
              <a:rPr lang="tr-TR" sz="2000" dirty="0"/>
              <a:t> (8 ,16  </a:t>
            </a:r>
            <a:r>
              <a:rPr lang="tr-TR" sz="2000" dirty="0" err="1"/>
              <a:t>or</a:t>
            </a:r>
            <a:r>
              <a:rPr lang="tr-TR" sz="2000" dirty="0"/>
              <a:t> 32 bit </a:t>
            </a:r>
            <a:r>
              <a:rPr lang="tr-TR" sz="2000" dirty="0" err="1"/>
              <a:t>controller</a:t>
            </a:r>
            <a:r>
              <a:rPr lang="tr-TR" sz="2000" dirty="0"/>
              <a:t> is </a:t>
            </a:r>
            <a:r>
              <a:rPr lang="tr-TR" sz="2000" dirty="0" err="1"/>
              <a:t>nedded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handling</a:t>
            </a:r>
            <a:r>
              <a:rPr lang="tr-TR" sz="2000" dirty="0"/>
              <a:t> problem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computation</a:t>
            </a:r>
            <a:endParaRPr lang="tr-TR" sz="2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tr-TR" sz="2000" b="1" dirty="0" err="1"/>
              <a:t>Speed</a:t>
            </a:r>
            <a:r>
              <a:rPr lang="tr-TR" sz="2000" b="1" dirty="0"/>
              <a:t> </a:t>
            </a:r>
            <a:r>
              <a:rPr lang="tr-TR" sz="2000" b="1" dirty="0" smtClean="0"/>
              <a:t>, </a:t>
            </a:r>
            <a:r>
              <a:rPr lang="tr-TR" sz="2000" b="1" dirty="0" err="1" smtClean="0"/>
              <a:t>Packaging</a:t>
            </a:r>
            <a:r>
              <a:rPr lang="tr-TR" sz="2000" b="1" dirty="0" smtClean="0"/>
              <a:t> </a:t>
            </a:r>
            <a:r>
              <a:rPr lang="tr-TR" sz="2000" b="1" dirty="0"/>
              <a:t>(40 </a:t>
            </a:r>
            <a:r>
              <a:rPr lang="tr-TR" sz="2000" b="1" dirty="0" err="1"/>
              <a:t>pin</a:t>
            </a:r>
            <a:r>
              <a:rPr lang="tr-TR" sz="2000" b="1" dirty="0"/>
              <a:t>, 20 </a:t>
            </a:r>
            <a:r>
              <a:rPr lang="tr-TR" sz="2000" b="1" dirty="0" err="1"/>
              <a:t>pin</a:t>
            </a:r>
            <a:r>
              <a:rPr lang="tr-TR" sz="2000" b="1" dirty="0"/>
              <a:t> </a:t>
            </a:r>
            <a:r>
              <a:rPr lang="tr-TR" sz="2000" b="1" dirty="0" smtClean="0"/>
              <a:t>,..), RAM </a:t>
            </a:r>
            <a:r>
              <a:rPr lang="tr-TR" sz="2000" b="1" dirty="0" err="1"/>
              <a:t>and</a:t>
            </a:r>
            <a:r>
              <a:rPr lang="tr-TR" sz="2000" b="1" dirty="0"/>
              <a:t> ROM </a:t>
            </a:r>
            <a:r>
              <a:rPr lang="tr-TR" sz="2000" b="1" dirty="0" err="1"/>
              <a:t>capacity</a:t>
            </a:r>
            <a:endParaRPr lang="tr-TR" sz="2000" b="1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tr-TR" sz="2000" b="1" dirty="0" err="1"/>
              <a:t>The</a:t>
            </a:r>
            <a:r>
              <a:rPr lang="tr-TR" sz="2000" b="1" dirty="0"/>
              <a:t>  </a:t>
            </a:r>
            <a:r>
              <a:rPr lang="tr-TR" sz="2000" b="1" dirty="0" err="1"/>
              <a:t>number</a:t>
            </a:r>
            <a:r>
              <a:rPr lang="tr-TR" sz="2000" b="1" dirty="0"/>
              <a:t> of I/O </a:t>
            </a:r>
            <a:r>
              <a:rPr lang="tr-TR" sz="2000" b="1" dirty="0" err="1" smtClean="0"/>
              <a:t>ports</a:t>
            </a:r>
            <a:r>
              <a:rPr lang="tr-TR" sz="2000" b="1" dirty="0" smtClean="0"/>
              <a:t>, </a:t>
            </a:r>
            <a:r>
              <a:rPr lang="tr-TR" sz="2000" b="1" dirty="0" err="1" smtClean="0"/>
              <a:t>Cost</a:t>
            </a:r>
            <a:r>
              <a:rPr lang="tr-TR" sz="2000" b="1" dirty="0" smtClean="0"/>
              <a:t> </a:t>
            </a:r>
            <a:r>
              <a:rPr lang="tr-TR" sz="2000" b="1" dirty="0" err="1"/>
              <a:t>per</a:t>
            </a:r>
            <a:r>
              <a:rPr lang="tr-TR" sz="2000" b="1" dirty="0"/>
              <a:t> </a:t>
            </a:r>
            <a:r>
              <a:rPr lang="tr-TR" sz="2000" b="1" dirty="0" err="1"/>
              <a:t>unit</a:t>
            </a:r>
            <a:endParaRPr lang="tr-TR" sz="2000" b="1" dirty="0"/>
          </a:p>
          <a:p>
            <a:pPr>
              <a:spcBef>
                <a:spcPct val="50000"/>
              </a:spcBef>
            </a:pPr>
            <a:r>
              <a:rPr lang="tr-TR" sz="2000" dirty="0"/>
              <a:t>2- </a:t>
            </a:r>
            <a:r>
              <a:rPr lang="tr-TR" sz="2000" dirty="0" err="1"/>
              <a:t>Development</a:t>
            </a:r>
            <a:r>
              <a:rPr lang="tr-TR" sz="2000" dirty="0"/>
              <a:t>  device (</a:t>
            </a:r>
            <a:r>
              <a:rPr lang="tr-TR" sz="2000" b="1" dirty="0" err="1">
                <a:solidFill>
                  <a:srgbClr val="FF3300"/>
                </a:solidFill>
              </a:rPr>
              <a:t>assembler</a:t>
            </a:r>
            <a:r>
              <a:rPr lang="tr-TR" sz="2000" b="1" dirty="0">
                <a:solidFill>
                  <a:srgbClr val="FF3300"/>
                </a:solidFill>
              </a:rPr>
              <a:t>, </a:t>
            </a:r>
            <a:r>
              <a:rPr lang="tr-TR" sz="2000" b="1" dirty="0" err="1">
                <a:solidFill>
                  <a:srgbClr val="FF3300"/>
                </a:solidFill>
              </a:rPr>
              <a:t>compiler</a:t>
            </a:r>
            <a:r>
              <a:rPr lang="tr-TR" sz="2000" b="1" dirty="0">
                <a:solidFill>
                  <a:srgbClr val="FF3300"/>
                </a:solidFill>
              </a:rPr>
              <a:t>, </a:t>
            </a:r>
            <a:r>
              <a:rPr lang="tr-TR" sz="2000" b="1" dirty="0" err="1">
                <a:solidFill>
                  <a:srgbClr val="FF3300"/>
                </a:solidFill>
              </a:rPr>
              <a:t>debugger</a:t>
            </a:r>
            <a:r>
              <a:rPr lang="tr-TR" sz="2000" b="1" dirty="0"/>
              <a:t>..)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availibility</a:t>
            </a:r>
            <a:endParaRPr lang="tr-TR" sz="2000" dirty="0"/>
          </a:p>
          <a:p>
            <a:pPr>
              <a:spcBef>
                <a:spcPct val="50000"/>
              </a:spcBef>
            </a:pPr>
            <a:endParaRPr lang="tr-TR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0"/>
            <a:ext cx="7164387" cy="4214813"/>
          </a:xfrm>
          <a:prstGeom prst="rect">
            <a:avLst/>
          </a:prstGeom>
          <a:noFill/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5375" y="4441825"/>
            <a:ext cx="4249738" cy="2119313"/>
          </a:xfrm>
          <a:prstGeom prst="rect">
            <a:avLst/>
          </a:prstGeom>
          <a:noFill/>
        </p:spPr>
      </p:pic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395288" y="4941888"/>
            <a:ext cx="252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400" b="1"/>
              <a:t>Reset sourec: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0" y="1557338"/>
            <a:ext cx="252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400" b="1"/>
              <a:t>Clock:</a:t>
            </a:r>
          </a:p>
        </p:txBody>
      </p:sp>
      <p:cxnSp>
        <p:nvCxnSpPr>
          <p:cNvPr id="7" name="6 Düz Bağlayıcı"/>
          <p:cNvCxnSpPr/>
          <p:nvPr/>
        </p:nvCxnSpPr>
        <p:spPr>
          <a:xfrm>
            <a:off x="1857356" y="1857364"/>
            <a:ext cx="1571636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Düz Bağlayıcı"/>
          <p:cNvCxnSpPr/>
          <p:nvPr/>
        </p:nvCxnSpPr>
        <p:spPr>
          <a:xfrm>
            <a:off x="1928794" y="2357430"/>
            <a:ext cx="1571636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Düz Bağlayıcı"/>
          <p:cNvCxnSpPr/>
          <p:nvPr/>
        </p:nvCxnSpPr>
        <p:spPr>
          <a:xfrm>
            <a:off x="3857620" y="3286124"/>
            <a:ext cx="1571636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Düz Bağlayıcı"/>
          <p:cNvCxnSpPr/>
          <p:nvPr/>
        </p:nvCxnSpPr>
        <p:spPr>
          <a:xfrm>
            <a:off x="5357818" y="2786058"/>
            <a:ext cx="1571636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Düz Bağlayıcı"/>
          <p:cNvCxnSpPr/>
          <p:nvPr/>
        </p:nvCxnSpPr>
        <p:spPr>
          <a:xfrm>
            <a:off x="4857752" y="5214950"/>
            <a:ext cx="1571636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Düz Bağlayıcı"/>
          <p:cNvCxnSpPr/>
          <p:nvPr/>
        </p:nvCxnSpPr>
        <p:spPr>
          <a:xfrm>
            <a:off x="4357686" y="5715016"/>
            <a:ext cx="1571636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Düz Bağlayıcı"/>
          <p:cNvCxnSpPr/>
          <p:nvPr/>
        </p:nvCxnSpPr>
        <p:spPr>
          <a:xfrm>
            <a:off x="4786314" y="6143644"/>
            <a:ext cx="1571636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Düz Bağlayıcı"/>
          <p:cNvCxnSpPr/>
          <p:nvPr/>
        </p:nvCxnSpPr>
        <p:spPr>
          <a:xfrm>
            <a:off x="5857884" y="6643710"/>
            <a:ext cx="1571636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28604"/>
            <a:ext cx="2363908" cy="235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Dikdörtgen"/>
          <p:cNvSpPr/>
          <p:nvPr/>
        </p:nvSpPr>
        <p:spPr>
          <a:xfrm>
            <a:off x="642910" y="2857496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Using</a:t>
            </a:r>
            <a:r>
              <a:rPr lang="tr-TR" dirty="0"/>
              <a:t> a </a:t>
            </a:r>
            <a:r>
              <a:rPr lang="tr-TR" dirty="0" err="1"/>
              <a:t>crystal</a:t>
            </a:r>
            <a:endParaRPr lang="tr-TR" dirty="0"/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285728"/>
            <a:ext cx="2275288" cy="270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Dikdörtgen"/>
          <p:cNvSpPr/>
          <p:nvPr/>
        </p:nvSpPr>
        <p:spPr>
          <a:xfrm>
            <a:off x="2857488" y="3000372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Using</a:t>
            </a:r>
            <a:r>
              <a:rPr lang="tr-TR" dirty="0"/>
              <a:t> an </a:t>
            </a:r>
            <a:r>
              <a:rPr lang="tr-TR" dirty="0" err="1"/>
              <a:t>external</a:t>
            </a:r>
            <a:r>
              <a:rPr lang="tr-TR" dirty="0"/>
              <a:t> </a:t>
            </a:r>
            <a:r>
              <a:rPr lang="tr-TR" dirty="0" err="1"/>
              <a:t>oscillator</a:t>
            </a:r>
            <a:endParaRPr lang="tr-TR" dirty="0"/>
          </a:p>
        </p:txBody>
      </p:sp>
      <p:sp>
        <p:nvSpPr>
          <p:cNvPr id="6" name="5 Dikdörtgen"/>
          <p:cNvSpPr/>
          <p:nvPr/>
        </p:nvSpPr>
        <p:spPr>
          <a:xfrm>
            <a:off x="6500826" y="3071810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Using</a:t>
            </a:r>
            <a:r>
              <a:rPr lang="tr-TR" dirty="0"/>
              <a:t> a </a:t>
            </a:r>
            <a:r>
              <a:rPr lang="tr-TR" dirty="0" err="1"/>
              <a:t>resonator</a:t>
            </a:r>
            <a:endParaRPr lang="tr-TR" dirty="0"/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4" y="428604"/>
            <a:ext cx="1973284" cy="226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9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0" y="3429000"/>
            <a:ext cx="2128842" cy="3179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Dikdörtgen"/>
          <p:cNvSpPr/>
          <p:nvPr/>
        </p:nvSpPr>
        <p:spPr>
          <a:xfrm>
            <a:off x="2428860" y="6286520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Using</a:t>
            </a:r>
            <a:r>
              <a:rPr lang="tr-TR" dirty="0"/>
              <a:t> an RC </a:t>
            </a:r>
            <a:r>
              <a:rPr lang="tr-TR" dirty="0" err="1"/>
              <a:t>circuit</a:t>
            </a:r>
            <a:endParaRPr lang="tr-TR" dirty="0"/>
          </a:p>
        </p:txBody>
      </p:sp>
      <p:sp>
        <p:nvSpPr>
          <p:cNvPr id="10" name="9 Dikdörtgen"/>
          <p:cNvSpPr/>
          <p:nvPr/>
        </p:nvSpPr>
        <p:spPr>
          <a:xfrm>
            <a:off x="3357554" y="3929066"/>
            <a:ext cx="54292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Some </a:t>
            </a:r>
            <a:r>
              <a:rPr lang="en-US" dirty="0" smtClean="0"/>
              <a:t>microcontrollers </a:t>
            </a:r>
            <a:r>
              <a:rPr lang="en-US" dirty="0"/>
              <a:t>(e.g. PIC12C672) have built-in clock generation circuitry and </a:t>
            </a:r>
            <a:r>
              <a:rPr lang="en-US" dirty="0" smtClean="0"/>
              <a:t>do</a:t>
            </a:r>
            <a:r>
              <a:rPr lang="tr-TR" dirty="0" smtClean="0"/>
              <a:t> </a:t>
            </a:r>
            <a:r>
              <a:rPr lang="en-US" dirty="0" smtClean="0"/>
              <a:t>not </a:t>
            </a:r>
            <a:r>
              <a:rPr lang="en-US" dirty="0"/>
              <a:t>require any external components to generate the clock pulses. The built-in oscillator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/>
              <a:t>usually 4MHz and can be selected during the programming of the devices</a:t>
            </a:r>
            <a:endParaRPr lang="tr-TR" dirty="0"/>
          </a:p>
        </p:txBody>
      </p:sp>
      <p:sp>
        <p:nvSpPr>
          <p:cNvPr id="11" name="10 Dikdörtgen"/>
          <p:cNvSpPr/>
          <p:nvPr/>
        </p:nvSpPr>
        <p:spPr>
          <a:xfrm>
            <a:off x="0" y="0"/>
            <a:ext cx="4301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</a:rPr>
              <a:t>Clock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pulse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generation</a:t>
            </a:r>
            <a:r>
              <a:rPr lang="tr-TR" dirty="0" smtClean="0">
                <a:solidFill>
                  <a:srgbClr val="FF0000"/>
                </a:solidFill>
              </a:rPr>
              <a:t>  </a:t>
            </a:r>
            <a:r>
              <a:rPr lang="tr-TR" dirty="0" err="1" smtClean="0">
                <a:solidFill>
                  <a:srgbClr val="FF0000"/>
                </a:solidFill>
              </a:rPr>
              <a:t>for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internal</a:t>
            </a:r>
            <a:r>
              <a:rPr lang="tr-TR" dirty="0" smtClean="0">
                <a:solidFill>
                  <a:srgbClr val="FF0000"/>
                </a:solidFill>
              </a:rPr>
              <a:t> CPU</a:t>
            </a:r>
            <a:endParaRPr lang="tr-T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357158" y="3643314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Simple</a:t>
            </a:r>
            <a:r>
              <a:rPr lang="tr-TR" dirty="0"/>
              <a:t> </a:t>
            </a:r>
            <a:r>
              <a:rPr lang="tr-TR" dirty="0" err="1"/>
              <a:t>reset</a:t>
            </a:r>
            <a:r>
              <a:rPr lang="tr-TR" dirty="0"/>
              <a:t> </a:t>
            </a:r>
            <a:r>
              <a:rPr lang="tr-TR" dirty="0" err="1"/>
              <a:t>circuit</a:t>
            </a:r>
            <a:endParaRPr lang="tr-TR" dirty="0"/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0043"/>
            <a:ext cx="2214546" cy="305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214290"/>
            <a:ext cx="3062901" cy="3252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Dikdörtgen"/>
          <p:cNvSpPr/>
          <p:nvPr/>
        </p:nvSpPr>
        <p:spPr>
          <a:xfrm>
            <a:off x="2928926" y="3643314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Recommended</a:t>
            </a:r>
            <a:r>
              <a:rPr lang="tr-TR" dirty="0"/>
              <a:t> </a:t>
            </a:r>
            <a:r>
              <a:rPr lang="tr-TR" dirty="0" err="1"/>
              <a:t>reset</a:t>
            </a:r>
            <a:r>
              <a:rPr lang="tr-TR" dirty="0"/>
              <a:t> </a:t>
            </a:r>
            <a:r>
              <a:rPr lang="tr-TR" dirty="0" err="1"/>
              <a:t>circuit</a:t>
            </a:r>
            <a:endParaRPr lang="tr-TR" dirty="0"/>
          </a:p>
        </p:txBody>
      </p:sp>
      <p:sp>
        <p:nvSpPr>
          <p:cNvPr id="7" name="6 Dikdörtgen"/>
          <p:cNvSpPr/>
          <p:nvPr/>
        </p:nvSpPr>
        <p:spPr>
          <a:xfrm>
            <a:off x="6471474" y="3500438"/>
            <a:ext cx="267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Push</a:t>
            </a:r>
            <a:r>
              <a:rPr lang="tr-TR" dirty="0"/>
              <a:t>-</a:t>
            </a:r>
            <a:r>
              <a:rPr lang="tr-TR" dirty="0" err="1"/>
              <a:t>button</a:t>
            </a:r>
            <a:r>
              <a:rPr lang="tr-TR" dirty="0"/>
              <a:t> </a:t>
            </a:r>
            <a:r>
              <a:rPr lang="tr-TR" dirty="0" err="1"/>
              <a:t>reset</a:t>
            </a:r>
            <a:r>
              <a:rPr lang="tr-TR" dirty="0"/>
              <a:t> </a:t>
            </a:r>
            <a:r>
              <a:rPr lang="tr-TR" dirty="0" err="1"/>
              <a:t>circuit</a:t>
            </a:r>
            <a:endParaRPr lang="tr-TR" dirty="0"/>
          </a:p>
        </p:txBody>
      </p:sp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9322" y="357166"/>
            <a:ext cx="2476774" cy="279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0" y="0"/>
            <a:ext cx="57245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1600" b="1" dirty="0" err="1"/>
              <a:t>Reset</a:t>
            </a:r>
            <a:r>
              <a:rPr lang="tr-TR" sz="1600" b="1" dirty="0"/>
              <a:t> of </a:t>
            </a:r>
            <a:r>
              <a:rPr lang="tr-TR" sz="1600" b="1" dirty="0" err="1"/>
              <a:t>controller</a:t>
            </a:r>
            <a:r>
              <a:rPr lang="tr-TR" sz="1600" b="1" dirty="0"/>
              <a:t>:</a:t>
            </a: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4224333"/>
            <a:ext cx="2061924" cy="263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43240" y="4214818"/>
            <a:ext cx="2147889" cy="2391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Dikdörtgen"/>
          <p:cNvSpPr/>
          <p:nvPr/>
        </p:nvSpPr>
        <p:spPr>
          <a:xfrm>
            <a:off x="5286380" y="4429132"/>
            <a:ext cx="371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/>
              <a:t>Resonator based minimum PIC microcontroller system</a:t>
            </a:r>
            <a:endParaRPr lang="tr-TR" dirty="0"/>
          </a:p>
        </p:txBody>
      </p:sp>
      <p:sp>
        <p:nvSpPr>
          <p:cNvPr id="12" name="11 Dikdörtgen"/>
          <p:cNvSpPr/>
          <p:nvPr/>
        </p:nvSpPr>
        <p:spPr>
          <a:xfrm>
            <a:off x="5429256" y="5715016"/>
            <a:ext cx="3571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/>
              <a:t>Crystal based minimum PIC microcontroller system</a:t>
            </a:r>
            <a:endParaRPr lang="tr-T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rsayılan Tasarım">
  <a:themeElements>
    <a:clrScheme name="Varsayılan Tasarı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arsayılan Tasarı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arsayılan Tasarı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1265</Words>
  <Application>Microsoft Office PowerPoint</Application>
  <PresentationFormat>Ekran Gösterisi (4:3)</PresentationFormat>
  <Paragraphs>209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33</vt:i4>
      </vt:variant>
    </vt:vector>
  </HeadingPairs>
  <TitlesOfParts>
    <vt:vector size="34" baseType="lpstr">
      <vt:lpstr>Varsayılan Tasarım</vt:lpstr>
      <vt:lpstr>Slayt 1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PIC 18F452 : Peripherals</vt:lpstr>
      <vt:lpstr>Slayt 13</vt:lpstr>
      <vt:lpstr>Slayt 14</vt:lpstr>
      <vt:lpstr>Slayt 15</vt:lpstr>
      <vt:lpstr>Slayt 16</vt:lpstr>
      <vt:lpstr>Slayt 17</vt:lpstr>
      <vt:lpstr>Slayt 18</vt:lpstr>
      <vt:lpstr>Slayt 19</vt:lpstr>
      <vt:lpstr>Slayt 20</vt:lpstr>
      <vt:lpstr>Slayt 21</vt:lpstr>
      <vt:lpstr>Slayt 22</vt:lpstr>
      <vt:lpstr>Slayt 23</vt:lpstr>
      <vt:lpstr>Slayt 24</vt:lpstr>
      <vt:lpstr>Slayt 25</vt:lpstr>
      <vt:lpstr>Slayt 26</vt:lpstr>
      <vt:lpstr>Slayt 27</vt:lpstr>
      <vt:lpstr>Slayt 28</vt:lpstr>
      <vt:lpstr>Slayt 29</vt:lpstr>
      <vt:lpstr>Slayt 30</vt:lpstr>
      <vt:lpstr>Slayt 31</vt:lpstr>
      <vt:lpstr>Slayt 32</vt:lpstr>
      <vt:lpstr>Slayt 33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758</dc:creator>
  <cp:lastModifiedBy>758</cp:lastModifiedBy>
  <cp:revision>93</cp:revision>
  <dcterms:created xsi:type="dcterms:W3CDTF">2007-10-02T07:15:48Z</dcterms:created>
  <dcterms:modified xsi:type="dcterms:W3CDTF">2011-10-10T10:47:33Z</dcterms:modified>
</cp:coreProperties>
</file>