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5"/>
  </p:notesMasterIdLst>
  <p:sldIdLst>
    <p:sldId id="256" r:id="rId2"/>
    <p:sldId id="258" r:id="rId3"/>
    <p:sldId id="257" r:id="rId4"/>
    <p:sldId id="265" r:id="rId5"/>
    <p:sldId id="266" r:id="rId6"/>
    <p:sldId id="267" r:id="rId7"/>
    <p:sldId id="268" r:id="rId8"/>
    <p:sldId id="259" r:id="rId9"/>
    <p:sldId id="260" r:id="rId10"/>
    <p:sldId id="261" r:id="rId11"/>
    <p:sldId id="262" r:id="rId12"/>
    <p:sldId id="263" r:id="rId13"/>
    <p:sldId id="264"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6" autoAdjust="0"/>
  </p:normalViewPr>
  <p:slideViewPr>
    <p:cSldViewPr>
      <p:cViewPr>
        <p:scale>
          <a:sx n="75" d="100"/>
          <a:sy n="75" d="100"/>
        </p:scale>
        <p:origin x="-1236" y="3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B1224C-D1C5-402B-A4CA-D87D2DFC2283}" type="datetimeFigureOut">
              <a:rPr lang="tr-TR" smtClean="0"/>
              <a:t>23.11.2012</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11B8F6-745F-4173-A3BC-9D6F97E3610B}" type="slidenum">
              <a:rPr lang="tr-TR" smtClean="0"/>
              <a:t>‹#›</a:t>
            </a:fld>
            <a:endParaRPr lang="tr-TR"/>
          </a:p>
        </p:txBody>
      </p:sp>
    </p:spTree>
    <p:extLst>
      <p:ext uri="{BB962C8B-B14F-4D97-AF65-F5344CB8AC3E}">
        <p14:creationId xmlns:p14="http://schemas.microsoft.com/office/powerpoint/2010/main" val="11199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E711B8F6-745F-4173-A3BC-9D6F97E3610B}" type="slidenum">
              <a:rPr lang="tr-TR" smtClean="0"/>
              <a:t>23</a:t>
            </a:fld>
            <a:endParaRPr lang="tr-TR"/>
          </a:p>
        </p:txBody>
      </p:sp>
    </p:spTree>
    <p:extLst>
      <p:ext uri="{BB962C8B-B14F-4D97-AF65-F5344CB8AC3E}">
        <p14:creationId xmlns:p14="http://schemas.microsoft.com/office/powerpoint/2010/main" val="216405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A8E2D27-3296-4E9C-8954-F076AAA27F99}" type="datetime1">
              <a:rPr lang="en-US" smtClean="0"/>
              <a:t>11/23/2012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AADD5A-018D-4B78-90B6-61E35BC2051F}" type="datetime1">
              <a:rPr lang="en-US" smtClean="0"/>
              <a:t>11/23/2012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84AB7699-133C-4E78-A736-E1866EC2AB73}" type="datetime1">
              <a:rPr lang="en-US" smtClean="0"/>
              <a:t>11/23/2012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3B5B57-66C6-4AC6-A8B9-5AD53CE5E758}" type="datetime1">
              <a:rPr lang="en-US" smtClean="0"/>
              <a:t>11/23/2012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48D491-023D-44DD-81D6-074527B27AAF}" type="datetime1">
              <a:rPr lang="en-US" smtClean="0"/>
              <a:t>11/23/2012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F063B6E2-16D7-4BDA-A91C-2F57F1226C8F}" type="datetime1">
              <a:rPr lang="en-US" smtClean="0"/>
              <a:t>11/23/2012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4C07CF7-4767-40D8-86F5-A4E30B590D03}" type="datetime1">
              <a:rPr lang="en-US" smtClean="0"/>
              <a:t>11/23/2012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3BB668-A83C-4712-A933-4257FD257D32}" type="datetime1">
              <a:rPr lang="en-US" smtClean="0"/>
              <a:t>11/23/2012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E9018761-7EA3-4F1A-97F4-94D7A5B42416}" type="datetime1">
              <a:rPr lang="en-US" smtClean="0"/>
              <a:t>11/23/2012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88E2E9D9-E044-4B56-9274-211F6FBC1751}" type="datetime1">
              <a:rPr lang="en-US" smtClean="0"/>
              <a:t>11/23/2012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5C67F2-E459-41D5-A213-F7AE8D06AC2A}" type="datetime1">
              <a:rPr lang="en-US" smtClean="0"/>
              <a:t>11/23/2012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C9BA2727-D17E-4F5E-AE18-E3A7E9892D55}" type="datetime1">
              <a:rPr lang="en-US" smtClean="0"/>
              <a:t>11/23/2012</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normAutofit fontScale="90000"/>
          </a:bodyPr>
          <a:lstStyle/>
          <a:p>
            <a:r>
              <a:rPr lang="tr-TR" dirty="0" smtClean="0">
                <a:latin typeface="Times New Roman" pitchFamily="18" charset="0"/>
                <a:cs typeface="Times New Roman" pitchFamily="18" charset="0"/>
              </a:rPr>
              <a:t>BAŞKENT ÜNİVERSİTESİ</a:t>
            </a:r>
            <a:br>
              <a:rPr lang="tr-TR" dirty="0" smtClean="0">
                <a:latin typeface="Times New Roman" pitchFamily="18" charset="0"/>
                <a:cs typeface="Times New Roman" pitchFamily="18" charset="0"/>
              </a:rPr>
            </a:br>
            <a:r>
              <a:rPr lang="tr-TR" dirty="0" smtClean="0">
                <a:latin typeface="Times New Roman" pitchFamily="18" charset="0"/>
                <a:cs typeface="Times New Roman" pitchFamily="18" charset="0"/>
              </a:rPr>
              <a:t>ELEKTRİK ELEKTRONİK MÜHENDİSLİĞİ</a:t>
            </a:r>
            <a:br>
              <a:rPr lang="tr-TR" dirty="0" smtClean="0">
                <a:latin typeface="Times New Roman" pitchFamily="18" charset="0"/>
                <a:cs typeface="Times New Roman" pitchFamily="18" charset="0"/>
              </a:rPr>
            </a:br>
            <a:r>
              <a:rPr lang="tr-TR" dirty="0" smtClean="0">
                <a:latin typeface="Times New Roman" pitchFamily="18" charset="0"/>
                <a:cs typeface="Times New Roman" pitchFamily="18" charset="0"/>
              </a:rPr>
              <a:t>EEM 491</a:t>
            </a:r>
            <a:endParaRPr lang="tr-TR"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3048000"/>
            <a:ext cx="6400800" cy="3200400"/>
          </a:xfrm>
        </p:spPr>
        <p:txBody>
          <a:bodyPr>
            <a:normAutofit/>
          </a:bodyPr>
          <a:lstStyle/>
          <a:p>
            <a:r>
              <a:rPr lang="tr-TR" sz="2400" b="1" dirty="0" smtClean="0">
                <a:latin typeface="Times New Roman" pitchFamily="18" charset="0"/>
                <a:cs typeface="Times New Roman" pitchFamily="18" charset="0"/>
              </a:rPr>
              <a:t>Hacı Ekrem KAYA</a:t>
            </a:r>
          </a:p>
          <a:p>
            <a:r>
              <a:rPr lang="tr-TR" sz="2400" b="1" dirty="0" smtClean="0">
                <a:latin typeface="Times New Roman" pitchFamily="18" charset="0"/>
                <a:cs typeface="Times New Roman" pitchFamily="18" charset="0"/>
              </a:rPr>
              <a:t>20894015</a:t>
            </a:r>
            <a:endParaRPr lang="tr-TR" sz="2400" b="1" dirty="0">
              <a:latin typeface="Times New Roman" pitchFamily="18" charset="0"/>
              <a:cs typeface="Times New Roman" pitchFamily="18" charset="0"/>
            </a:endParaRPr>
          </a:p>
          <a:p>
            <a:endParaRPr lang="tr-TR" sz="2400" b="1" dirty="0">
              <a:latin typeface="Times New Roman" pitchFamily="18" charset="0"/>
              <a:cs typeface="Times New Roman" pitchFamily="18" charset="0"/>
            </a:endParaRPr>
          </a:p>
          <a:p>
            <a:endParaRPr lang="tr-TR" sz="2400" b="1" dirty="0" smtClean="0">
              <a:latin typeface="Times New Roman" pitchFamily="18" charset="0"/>
              <a:cs typeface="Times New Roman" pitchFamily="18" charset="0"/>
            </a:endParaRPr>
          </a:p>
          <a:p>
            <a:r>
              <a:rPr lang="tr-TR" sz="2400" b="1" dirty="0" smtClean="0">
                <a:latin typeface="Times New Roman" pitchFamily="18" charset="0"/>
                <a:cs typeface="Times New Roman" pitchFamily="18" charset="0"/>
              </a:rPr>
              <a:t>Doç</a:t>
            </a:r>
            <a:r>
              <a:rPr lang="tr-TR" sz="2400" b="1" dirty="0">
                <a:latin typeface="Times New Roman" pitchFamily="18" charset="0"/>
                <a:cs typeface="Times New Roman" pitchFamily="18" charset="0"/>
              </a:rPr>
              <a:t>. Dr. Hamit </a:t>
            </a:r>
            <a:r>
              <a:rPr lang="tr-TR" sz="2400" b="1" dirty="0" smtClean="0">
                <a:latin typeface="Times New Roman" pitchFamily="18" charset="0"/>
                <a:cs typeface="Times New Roman" pitchFamily="18" charset="0"/>
              </a:rPr>
              <a:t>ERDEM</a:t>
            </a:r>
            <a:endParaRPr lang="tr-TR"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0996093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0" y="2675466"/>
            <a:ext cx="4953000" cy="3801533"/>
          </a:xfrm>
        </p:spPr>
        <p:txBody>
          <a:bodyPr>
            <a:normAutofit/>
          </a:bodyPr>
          <a:lstStyle/>
          <a:p>
            <a:pPr algn="just"/>
            <a:r>
              <a:rPr lang="tr-TR" dirty="0"/>
              <a:t>Pozisyon alma fazı paralel park etmek için </a:t>
            </a:r>
            <a:r>
              <a:rPr lang="tr-TR" dirty="0" smtClean="0"/>
              <a:t>oldukça önemlidir </a:t>
            </a:r>
            <a:r>
              <a:rPr lang="tr-TR" dirty="0"/>
              <a:t>ve tarama ve park etme fazı arasında bir </a:t>
            </a:r>
            <a:r>
              <a:rPr lang="tr-TR" dirty="0" smtClean="0"/>
              <a:t>geçiş görevi </a:t>
            </a:r>
            <a:r>
              <a:rPr lang="tr-TR" dirty="0"/>
              <a:t>görür. Pozisyon alma fazında sadece bir tane </a:t>
            </a:r>
            <a:r>
              <a:rPr lang="tr-TR" dirty="0" smtClean="0"/>
              <a:t>hareket vardır</a:t>
            </a:r>
            <a:r>
              <a:rPr lang="tr-TR" dirty="0"/>
              <a:t>. </a:t>
            </a:r>
            <a:r>
              <a:rPr lang="tr-TR" dirty="0" smtClean="0"/>
              <a:t>Aracın </a:t>
            </a:r>
            <a:r>
              <a:rPr lang="tr-TR" dirty="0"/>
              <a:t>F noktası birbiriyle kesişen iki </a:t>
            </a:r>
            <a:r>
              <a:rPr lang="tr-TR" dirty="0" smtClean="0"/>
              <a:t>benzer çemberi </a:t>
            </a:r>
            <a:r>
              <a:rPr lang="tr-TR" dirty="0"/>
              <a:t>takip eder </a:t>
            </a:r>
            <a:r>
              <a:rPr lang="tr-TR" dirty="0" smtClean="0"/>
              <a:t>. Çemberlerin </a:t>
            </a:r>
            <a:r>
              <a:rPr lang="tr-TR" dirty="0"/>
              <a:t>üzerinde </a:t>
            </a:r>
            <a:r>
              <a:rPr lang="tr-TR" dirty="0" smtClean="0"/>
              <a:t>eşit uzunlukta </a:t>
            </a:r>
            <a:r>
              <a:rPr lang="tr-TR" dirty="0"/>
              <a:t>yaylar takip edilecektir.</a:t>
            </a:r>
          </a:p>
        </p:txBody>
      </p:sp>
      <p:sp>
        <p:nvSpPr>
          <p:cNvPr id="3" name="Title 2"/>
          <p:cNvSpPr>
            <a:spLocks noGrp="1"/>
          </p:cNvSpPr>
          <p:nvPr>
            <p:ph type="title"/>
          </p:nvPr>
        </p:nvSpPr>
        <p:spPr/>
        <p:txBody>
          <a:bodyPr/>
          <a:lstStyle/>
          <a:p>
            <a:r>
              <a:rPr lang="tr-TR" dirty="0" smtClean="0"/>
              <a:t>Pozisyon Alma Fazı</a:t>
            </a:r>
            <a:endParaRPr lang="tr-TR"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26" y="2121108"/>
            <a:ext cx="3810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089755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2301875"/>
            <a:ext cx="8018818" cy="279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a:xfrm>
            <a:off x="4343400" y="3352800"/>
            <a:ext cx="3048000" cy="2819400"/>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p:cNvSpPr/>
          <p:nvPr/>
        </p:nvSpPr>
        <p:spPr>
          <a:xfrm>
            <a:off x="1638300" y="1524000"/>
            <a:ext cx="3238500" cy="3048000"/>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Multiply 7"/>
          <p:cNvSpPr/>
          <p:nvPr/>
        </p:nvSpPr>
        <p:spPr>
          <a:xfrm>
            <a:off x="3091502" y="2838450"/>
            <a:ext cx="332096" cy="4191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Multiply 8"/>
          <p:cNvSpPr/>
          <p:nvPr/>
        </p:nvSpPr>
        <p:spPr>
          <a:xfrm>
            <a:off x="5708650" y="4495800"/>
            <a:ext cx="3175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Slide Number Placeholder 1"/>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663570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58926" y="2675467"/>
            <a:ext cx="4421474" cy="3450696"/>
          </a:xfrm>
        </p:spPr>
        <p:txBody>
          <a:bodyPr>
            <a:normAutofit/>
          </a:bodyPr>
          <a:lstStyle/>
          <a:p>
            <a:pPr algn="just"/>
            <a:r>
              <a:rPr lang="tr-TR" dirty="0"/>
              <a:t>Burada alttaki çemberin yarıçapının </a:t>
            </a:r>
            <a:r>
              <a:rPr lang="tr-TR" i="1" dirty="0"/>
              <a:t>w‘ </a:t>
            </a:r>
            <a:r>
              <a:rPr lang="tr-TR" dirty="0" smtClean="0"/>
              <a:t>dan daha </a:t>
            </a:r>
            <a:r>
              <a:rPr lang="tr-TR" dirty="0"/>
              <a:t>büyük olduğunu görüyoruz</a:t>
            </a:r>
            <a:r>
              <a:rPr lang="tr-TR" dirty="0" smtClean="0"/>
              <a:t>.</a:t>
            </a:r>
          </a:p>
          <a:p>
            <a:pPr algn="just"/>
            <a:r>
              <a:rPr lang="tr-TR" dirty="0"/>
              <a:t>Tarama </a:t>
            </a:r>
            <a:r>
              <a:rPr lang="tr-TR" dirty="0" smtClean="0"/>
              <a:t>fazı tamamlandığında </a:t>
            </a:r>
            <a:r>
              <a:rPr lang="tr-TR" dirty="0"/>
              <a:t>2 noktasının koordinatları bilinmiş olur.</a:t>
            </a:r>
          </a:p>
        </p:txBody>
      </p:sp>
      <p:sp>
        <p:nvSpPr>
          <p:cNvPr id="3" name="Title 2"/>
          <p:cNvSpPr>
            <a:spLocks noGrp="1"/>
          </p:cNvSpPr>
          <p:nvPr>
            <p:ph type="title"/>
          </p:nvPr>
        </p:nvSpPr>
        <p:spPr/>
        <p:txBody>
          <a:bodyPr/>
          <a:lstStyle/>
          <a:p>
            <a:r>
              <a:rPr lang="tr-TR" dirty="0" smtClean="0"/>
              <a:t>Koordinatları Belirleme</a:t>
            </a:r>
            <a:endParaRPr lang="tr-TR"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26" y="2095500"/>
            <a:ext cx="3810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8972383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6"/>
            <a:ext cx="7408333" cy="3877733"/>
          </a:xfrm>
        </p:spPr>
        <p:txBody>
          <a:bodyPr>
            <a:normAutofit/>
          </a:bodyPr>
          <a:lstStyle/>
          <a:p>
            <a:r>
              <a:rPr lang="tr-TR" dirty="0"/>
              <a:t>Çemberlerin merkezlerinin koordinatlarını bulmak </a:t>
            </a:r>
            <a:r>
              <a:rPr lang="tr-TR" dirty="0" smtClean="0"/>
              <a:t>için</a:t>
            </a:r>
          </a:p>
          <a:p>
            <a:pPr marL="914400" lvl="3" indent="0">
              <a:buNone/>
            </a:pPr>
            <a:r>
              <a:rPr lang="tr-TR" sz="2400" dirty="0"/>
              <a:t>b</a:t>
            </a:r>
            <a:r>
              <a:rPr lang="tr-TR" sz="2400" dirty="0" smtClean="0"/>
              <a:t>ulunmalıdır. </a:t>
            </a:r>
          </a:p>
          <a:p>
            <a:pPr marL="914400" lvl="3" indent="0">
              <a:buNone/>
            </a:pPr>
            <a:endParaRPr lang="tr-TR" sz="2400" dirty="0" smtClean="0"/>
          </a:p>
          <a:p>
            <a:endParaRPr lang="tr-TR" dirty="0" smtClean="0"/>
          </a:p>
          <a:p>
            <a:pPr algn="just"/>
            <a:r>
              <a:rPr lang="tr-TR" dirty="0" smtClean="0"/>
              <a:t>Bu </a:t>
            </a:r>
            <a:r>
              <a:rPr lang="tr-TR" dirty="0"/>
              <a:t>nokta da </a:t>
            </a:r>
            <a:r>
              <a:rPr lang="tr-TR" i="1" dirty="0" smtClean="0">
                <a:effectLst>
                  <a:outerShdw blurRad="38100" dist="38100" dir="2700000" algn="tl">
                    <a:srgbClr val="000000">
                      <a:alpha val="43137"/>
                    </a:srgbClr>
                  </a:outerShdw>
                </a:effectLst>
              </a:rPr>
              <a:t>Wmin</a:t>
            </a:r>
            <a:r>
              <a:rPr lang="tr-TR" i="1" dirty="0" smtClean="0"/>
              <a:t> </a:t>
            </a:r>
            <a:r>
              <a:rPr lang="tr-TR" dirty="0"/>
              <a:t>değeri çok önemlidir. Robotun, </a:t>
            </a:r>
            <a:r>
              <a:rPr lang="tr-TR" dirty="0" smtClean="0"/>
              <a:t>pozisyon alma </a:t>
            </a:r>
            <a:r>
              <a:rPr lang="tr-TR" dirty="0"/>
              <a:t>fazında üstteki park etmiş araca çarpmaması için </a:t>
            </a:r>
            <a:r>
              <a:rPr lang="tr-TR" i="1" dirty="0" smtClean="0">
                <a:effectLst>
                  <a:outerShdw blurRad="38100" dist="38100" dir="2700000" algn="tl">
                    <a:srgbClr val="000000">
                      <a:alpha val="43137"/>
                    </a:srgbClr>
                  </a:outerShdw>
                </a:effectLst>
              </a:rPr>
              <a:t>Wmin</a:t>
            </a:r>
            <a:r>
              <a:rPr lang="tr-TR" i="1" dirty="0">
                <a:effectLst>
                  <a:outerShdw blurRad="38100" dist="38100" dir="2700000" algn="tl">
                    <a:srgbClr val="000000">
                      <a:alpha val="43137"/>
                    </a:srgbClr>
                  </a:outerShdw>
                </a:effectLst>
              </a:rPr>
              <a:t> </a:t>
            </a:r>
            <a:r>
              <a:rPr lang="tr-TR" dirty="0" smtClean="0"/>
              <a:t>değeri </a:t>
            </a:r>
            <a:r>
              <a:rPr lang="tr-TR" dirty="0"/>
              <a:t>b’den (arabanın yarı genişliği) büyük olmalıdır. </a:t>
            </a:r>
          </a:p>
        </p:txBody>
      </p:sp>
      <p:sp>
        <p:nvSpPr>
          <p:cNvPr id="3" name="Title 2"/>
          <p:cNvSpPr>
            <a:spLocks noGrp="1"/>
          </p:cNvSpPr>
          <p:nvPr>
            <p:ph type="title"/>
          </p:nvPr>
        </p:nvSpPr>
        <p:spPr/>
        <p:txBody>
          <a:bodyPr/>
          <a:lstStyle/>
          <a:p>
            <a:r>
              <a:rPr lang="tr-TR" dirty="0"/>
              <a:t>Koordinatları Belirleme</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133725"/>
            <a:ext cx="539238"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338" y="3733800"/>
            <a:ext cx="458724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6331721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119688"/>
            <a:ext cx="7823200" cy="1249363"/>
          </a:xfrm>
        </p:spPr>
        <p:txBody>
          <a:bodyPr/>
          <a:lstStyle/>
          <a:p>
            <a:r>
              <a:rPr lang="tr-TR" dirty="0"/>
              <a:t>(6) ve (7) nolu denklemler </a:t>
            </a:r>
            <a:r>
              <a:rPr lang="tr-TR" dirty="0" smtClean="0"/>
              <a:t>kullanılarak</a:t>
            </a:r>
          </a:p>
          <a:p>
            <a:endParaRPr lang="tr-TR" dirty="0"/>
          </a:p>
        </p:txBody>
      </p:sp>
      <p:sp>
        <p:nvSpPr>
          <p:cNvPr id="3" name="Title 2"/>
          <p:cNvSpPr>
            <a:spLocks noGrp="1"/>
          </p:cNvSpPr>
          <p:nvPr>
            <p:ph type="title"/>
          </p:nvPr>
        </p:nvSpPr>
        <p:spPr/>
        <p:txBody>
          <a:bodyPr/>
          <a:lstStyle/>
          <a:p>
            <a:r>
              <a:rPr lang="tr-TR" dirty="0"/>
              <a:t>Koordinatları Belirleme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667000"/>
            <a:ext cx="6439878" cy="2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715000"/>
            <a:ext cx="657808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444529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3809999"/>
            <a:ext cx="7408333" cy="2316163"/>
          </a:xfrm>
        </p:spPr>
        <p:txBody>
          <a:bodyPr/>
          <a:lstStyle/>
          <a:p>
            <a:pPr algn="just"/>
            <a:r>
              <a:rPr lang="el-GR" dirty="0" smtClean="0"/>
              <a:t>ξ </a:t>
            </a:r>
            <a:r>
              <a:rPr lang="tr-TR" dirty="0"/>
              <a:t>robotun çemberlerin üzerinde gideceği </a:t>
            </a:r>
            <a:r>
              <a:rPr lang="tr-TR" dirty="0" smtClean="0"/>
              <a:t>yayın gördüğü </a:t>
            </a:r>
            <a:r>
              <a:rPr lang="tr-TR" dirty="0"/>
              <a:t>açıdır ve iki çemberin kesiştiği noktanın </a:t>
            </a:r>
            <a:r>
              <a:rPr lang="tr-TR" dirty="0" smtClean="0"/>
              <a:t>bulunması için önemlidir</a:t>
            </a:r>
            <a:r>
              <a:rPr lang="tr-TR" dirty="0"/>
              <a:t>. Sinüs fonksiyonun </a:t>
            </a:r>
            <a:r>
              <a:rPr lang="tr-TR" dirty="0" smtClean="0"/>
              <a:t>gereği</a:t>
            </a:r>
          </a:p>
          <a:p>
            <a:pPr marL="1874520" lvl="6" indent="0">
              <a:buNone/>
            </a:pPr>
            <a:r>
              <a:rPr lang="tr-TR" dirty="0" smtClean="0"/>
              <a:t>  </a:t>
            </a:r>
            <a:r>
              <a:rPr lang="tr-TR" sz="2400" dirty="0" smtClean="0"/>
              <a:t>dir.</a:t>
            </a:r>
            <a:endParaRPr lang="tr-TR" sz="2400" dirty="0"/>
          </a:p>
        </p:txBody>
      </p:sp>
      <p:sp>
        <p:nvSpPr>
          <p:cNvPr id="3" name="Title 2"/>
          <p:cNvSpPr>
            <a:spLocks noGrp="1"/>
          </p:cNvSpPr>
          <p:nvPr>
            <p:ph type="title"/>
          </p:nvPr>
        </p:nvSpPr>
        <p:spPr/>
        <p:txBody>
          <a:bodyPr/>
          <a:lstStyle/>
          <a:p>
            <a:r>
              <a:rPr lang="tr-TR" dirty="0"/>
              <a:t>Koordinatları Belirleme</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2438400"/>
            <a:ext cx="600739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978400"/>
            <a:ext cx="1524000" cy="415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897525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2800" y="2675466"/>
            <a:ext cx="4927600" cy="3572933"/>
          </a:xfrm>
        </p:spPr>
        <p:txBody>
          <a:bodyPr>
            <a:normAutofit/>
          </a:bodyPr>
          <a:lstStyle/>
          <a:p>
            <a:pPr algn="just"/>
            <a:r>
              <a:rPr lang="tr-TR" dirty="0"/>
              <a:t>Bu fazda robot, 3 numaralı pozisyondan 4 </a:t>
            </a:r>
            <a:r>
              <a:rPr lang="tr-TR" dirty="0" smtClean="0"/>
              <a:t>numaralı pozisyona </a:t>
            </a:r>
            <a:r>
              <a:rPr lang="tr-TR" dirty="0"/>
              <a:t>gider</a:t>
            </a:r>
            <a:r>
              <a:rPr lang="tr-TR" dirty="0" smtClean="0"/>
              <a:t>.</a:t>
            </a:r>
          </a:p>
          <a:p>
            <a:pPr algn="just"/>
            <a:r>
              <a:rPr lang="tr-TR" dirty="0" smtClean="0"/>
              <a:t>3 numaralı </a:t>
            </a:r>
            <a:r>
              <a:rPr lang="tr-TR" dirty="0"/>
              <a:t>pozisyonda robotun F noktası üstteki arabanın </a:t>
            </a:r>
            <a:r>
              <a:rPr lang="tr-TR" dirty="0" smtClean="0"/>
              <a:t>en altıyla </a:t>
            </a:r>
            <a:r>
              <a:rPr lang="tr-TR" dirty="0"/>
              <a:t>aynı hizadadır. Bunun nedeni robotun </a:t>
            </a:r>
            <a:r>
              <a:rPr lang="tr-TR" dirty="0" smtClean="0"/>
              <a:t>sağ tarafının üstteki </a:t>
            </a:r>
            <a:r>
              <a:rPr lang="tr-TR" dirty="0"/>
              <a:t>aracın </a:t>
            </a:r>
            <a:r>
              <a:rPr lang="tr-TR" dirty="0" smtClean="0"/>
              <a:t>sol </a:t>
            </a:r>
            <a:r>
              <a:rPr lang="tr-TR" dirty="0"/>
              <a:t>tarafıyla temas etmemesini sağlamaktır.</a:t>
            </a:r>
          </a:p>
        </p:txBody>
      </p:sp>
      <p:sp>
        <p:nvSpPr>
          <p:cNvPr id="3" name="Title 2"/>
          <p:cNvSpPr>
            <a:spLocks noGrp="1"/>
          </p:cNvSpPr>
          <p:nvPr>
            <p:ph type="title"/>
          </p:nvPr>
        </p:nvSpPr>
        <p:spPr/>
        <p:txBody>
          <a:bodyPr/>
          <a:lstStyle/>
          <a:p>
            <a:r>
              <a:rPr lang="tr-TR" i="1" dirty="0"/>
              <a:t>Park E</a:t>
            </a:r>
            <a:r>
              <a:rPr lang="tr-TR" i="1" dirty="0" smtClean="0"/>
              <a:t>tme </a:t>
            </a:r>
            <a:r>
              <a:rPr lang="tr-TR" i="1" dirty="0"/>
              <a:t>F</a:t>
            </a:r>
            <a:r>
              <a:rPr lang="tr-TR" i="1" dirty="0" smtClean="0"/>
              <a:t>azı</a:t>
            </a:r>
            <a:endParaRPr lang="tr-TR"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752600"/>
            <a:ext cx="2581275"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79112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tr-TR" dirty="0"/>
              <a:t>Park alanının uzunluğuna ve genişliğine bağlı olarak </a:t>
            </a:r>
            <a:r>
              <a:rPr lang="tr-TR" dirty="0" smtClean="0"/>
              <a:t>park etme </a:t>
            </a:r>
            <a:r>
              <a:rPr lang="tr-TR" dirty="0"/>
              <a:t>fazında tekrar edilen hareketlerin sayısı </a:t>
            </a:r>
            <a:r>
              <a:rPr lang="tr-TR" dirty="0" smtClean="0"/>
              <a:t>değişecektir. Arabanın </a:t>
            </a:r>
            <a:r>
              <a:rPr lang="tr-TR" dirty="0"/>
              <a:t>ön tekerlerinin dönüş açısı </a:t>
            </a:r>
            <a:r>
              <a:rPr lang="el-GR" dirty="0"/>
              <a:t>α </a:t>
            </a:r>
            <a:r>
              <a:rPr lang="tr-TR" dirty="0"/>
              <a:t>hareketlerin </a:t>
            </a:r>
            <a:r>
              <a:rPr lang="tr-TR" dirty="0" smtClean="0"/>
              <a:t>sayısını belirleyen </a:t>
            </a:r>
            <a:r>
              <a:rPr lang="tr-TR" dirty="0"/>
              <a:t>bir faktördür. Büyük </a:t>
            </a:r>
            <a:r>
              <a:rPr lang="el-GR" dirty="0"/>
              <a:t>α </a:t>
            </a:r>
            <a:r>
              <a:rPr lang="tr-TR" dirty="0"/>
              <a:t>değerlerinde </a:t>
            </a:r>
            <a:r>
              <a:rPr lang="tr-TR" dirty="0" smtClean="0"/>
              <a:t>tekrar edilecek </a:t>
            </a:r>
            <a:r>
              <a:rPr lang="tr-TR" dirty="0"/>
              <a:t>hareket sayısı azalır. Ancak bazı durumlarda </a:t>
            </a:r>
            <a:r>
              <a:rPr lang="tr-TR" dirty="0" smtClean="0"/>
              <a:t>büyük </a:t>
            </a:r>
            <a:r>
              <a:rPr lang="el-GR" dirty="0" smtClean="0"/>
              <a:t>α </a:t>
            </a:r>
            <a:r>
              <a:rPr lang="tr-TR" dirty="0"/>
              <a:t>değeri robotun üstteki araçla çarpışmasına neden olabilir</a:t>
            </a:r>
            <a:r>
              <a:rPr lang="tr-TR" dirty="0" smtClean="0"/>
              <a:t>.</a:t>
            </a:r>
          </a:p>
        </p:txBody>
      </p:sp>
      <p:sp>
        <p:nvSpPr>
          <p:cNvPr id="3" name="Title 2"/>
          <p:cNvSpPr>
            <a:spLocks noGrp="1"/>
          </p:cNvSpPr>
          <p:nvPr>
            <p:ph type="title"/>
          </p:nvPr>
        </p:nvSpPr>
        <p:spPr/>
        <p:txBody>
          <a:bodyPr/>
          <a:lstStyle/>
          <a:p>
            <a:r>
              <a:rPr lang="tr-TR" i="1" dirty="0"/>
              <a:t>Park Etme Fazı</a:t>
            </a:r>
            <a:endParaRPr lang="tr-TR"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367168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24400" y="2675466"/>
            <a:ext cx="4038600" cy="3877733"/>
          </a:xfrm>
        </p:spPr>
        <p:txBody>
          <a:bodyPr>
            <a:normAutofit fontScale="92500"/>
          </a:bodyPr>
          <a:lstStyle/>
          <a:p>
            <a:pPr algn="just"/>
            <a:r>
              <a:rPr lang="tr-TR" dirty="0"/>
              <a:t>Park etme fazında iki türlü hareket kullanılmıştır. Bunlardan bir tanesi park alanının robottan çok daha büyük olduğu durumlarda tek hareketle istenilen yere park edilmesidir </a:t>
            </a:r>
            <a:r>
              <a:rPr lang="tr-TR" dirty="0" smtClean="0"/>
              <a:t>. Bu </a:t>
            </a:r>
            <a:r>
              <a:rPr lang="tr-TR" dirty="0"/>
              <a:t>hareket 3 numaralı pozisyonda başlar ve F noktası alttaki aracın orta noktasıyla aynı dikey hizaya geldiğinde hareket biter.</a:t>
            </a:r>
          </a:p>
          <a:p>
            <a:endParaRPr lang="tr-TR" dirty="0"/>
          </a:p>
        </p:txBody>
      </p:sp>
      <p:sp>
        <p:nvSpPr>
          <p:cNvPr id="3" name="Title 2"/>
          <p:cNvSpPr>
            <a:spLocks noGrp="1"/>
          </p:cNvSpPr>
          <p:nvPr>
            <p:ph type="title"/>
          </p:nvPr>
        </p:nvSpPr>
        <p:spPr/>
        <p:txBody>
          <a:bodyPr/>
          <a:lstStyle/>
          <a:p>
            <a:r>
              <a:rPr lang="tr-TR" i="1" dirty="0"/>
              <a:t>Park Etme Fazı</a:t>
            </a:r>
            <a:endParaRPr lang="tr-TR" dirty="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81200"/>
            <a:ext cx="4724400" cy="431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293073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4343400"/>
            <a:ext cx="7408333" cy="2209800"/>
          </a:xfrm>
        </p:spPr>
        <p:txBody>
          <a:bodyPr/>
          <a:lstStyle/>
          <a:p>
            <a:r>
              <a:rPr lang="tr-TR" dirty="0" smtClean="0"/>
              <a:t>(10) ve (11) ‘den  </a:t>
            </a:r>
            <a:r>
              <a:rPr lang="tr-TR" dirty="0"/>
              <a:t>ve </a:t>
            </a:r>
            <a:r>
              <a:rPr lang="tr-TR" dirty="0" smtClean="0"/>
              <a:t>bir önceki şekilden;</a:t>
            </a:r>
          </a:p>
          <a:p>
            <a:endParaRPr lang="tr-TR" dirty="0" smtClean="0"/>
          </a:p>
          <a:p>
            <a:pPr marL="0" indent="0">
              <a:buNone/>
            </a:pPr>
            <a:r>
              <a:rPr lang="tr-TR" dirty="0"/>
              <a:t> </a:t>
            </a:r>
            <a:r>
              <a:rPr lang="tr-TR" dirty="0" smtClean="0"/>
              <a:t>    bulunur.</a:t>
            </a:r>
            <a:endParaRPr lang="tr-TR" dirty="0"/>
          </a:p>
        </p:txBody>
      </p:sp>
      <p:sp>
        <p:nvSpPr>
          <p:cNvPr id="3" name="Title 2"/>
          <p:cNvSpPr>
            <a:spLocks noGrp="1"/>
          </p:cNvSpPr>
          <p:nvPr>
            <p:ph type="title"/>
          </p:nvPr>
        </p:nvSpPr>
        <p:spPr/>
        <p:txBody>
          <a:bodyPr/>
          <a:lstStyle/>
          <a:p>
            <a:r>
              <a:rPr lang="tr-TR" i="1" dirty="0"/>
              <a:t>Park Etme Fazı</a:t>
            </a:r>
            <a:endParaRPr lang="tr-TR"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667000"/>
            <a:ext cx="5867400" cy="1709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800600"/>
            <a:ext cx="4738688" cy="525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70295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tr-TR" dirty="0" smtClean="0"/>
              <a:t>Bu projenin amacı milyonlarca araç sürücüsünün rutin park etme işlevini kolaylaştırmak ve belkide sürücü tarafından park edilmesi zor alanlara park etmektir.</a:t>
            </a:r>
          </a:p>
          <a:p>
            <a:pPr algn="just"/>
            <a:endParaRPr lang="tr-TR" dirty="0" smtClean="0"/>
          </a:p>
          <a:p>
            <a:pPr algn="just"/>
            <a:r>
              <a:rPr lang="tr-TR" dirty="0" smtClean="0"/>
              <a:t>Bu sistem farklı olası durumlarda nasıl bir tepki göstereceği kullanıcıya gösterilecektir.</a:t>
            </a:r>
          </a:p>
          <a:p>
            <a:pPr algn="just"/>
            <a:endParaRPr lang="tr-TR" dirty="0"/>
          </a:p>
          <a:p>
            <a:pPr algn="just"/>
            <a:r>
              <a:rPr lang="tr-TR" dirty="0" smtClean="0"/>
              <a:t>Kullanıcı ,ortam ve aracın konumunu yazılımsal olarak değiştirebilecek ve araç park etme işlemini belli koşullar sağlandıysa gerçekleştirecektir.</a:t>
            </a:r>
            <a:endParaRPr lang="tr-TR" dirty="0"/>
          </a:p>
        </p:txBody>
      </p:sp>
      <p:sp>
        <p:nvSpPr>
          <p:cNvPr id="3" name="Title 2"/>
          <p:cNvSpPr>
            <a:spLocks noGrp="1"/>
          </p:cNvSpPr>
          <p:nvPr>
            <p:ph type="title"/>
          </p:nvPr>
        </p:nvSpPr>
        <p:spPr/>
        <p:txBody>
          <a:bodyPr/>
          <a:lstStyle/>
          <a:p>
            <a:r>
              <a:rPr lang="tr-TR" dirty="0" smtClean="0"/>
              <a:t>PROJE KAPSAMI</a:t>
            </a:r>
            <a:endParaRPr lang="tr-TR"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7050996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tr-TR" dirty="0"/>
              <a:t>Park etme fazında kullandığımız diğer hareket ise </a:t>
            </a:r>
            <a:r>
              <a:rPr lang="tr-TR" dirty="0" smtClean="0"/>
              <a:t>park alanının </a:t>
            </a:r>
            <a:r>
              <a:rPr lang="tr-TR" dirty="0"/>
              <a:t>robota göre çok büyük olmadığı yani tek </a:t>
            </a:r>
            <a:r>
              <a:rPr lang="tr-TR" dirty="0" smtClean="0"/>
              <a:t>hareketle park </a:t>
            </a:r>
            <a:r>
              <a:rPr lang="tr-TR" dirty="0"/>
              <a:t>edemediğimiz durumlarda kullanılacak harekettir. </a:t>
            </a:r>
            <a:r>
              <a:rPr lang="tr-TR" dirty="0" smtClean="0"/>
              <a:t>Bu hareket </a:t>
            </a:r>
            <a:r>
              <a:rPr lang="tr-TR" dirty="0"/>
              <a:t>pozisyon alma fazındaki hareketle hemen </a:t>
            </a:r>
            <a:r>
              <a:rPr lang="tr-TR" dirty="0" smtClean="0"/>
              <a:t>hemen aynıdır</a:t>
            </a:r>
            <a:r>
              <a:rPr lang="tr-TR" dirty="0"/>
              <a:t>.</a:t>
            </a:r>
          </a:p>
        </p:txBody>
      </p:sp>
      <p:sp>
        <p:nvSpPr>
          <p:cNvPr id="3" name="Title 2"/>
          <p:cNvSpPr>
            <a:spLocks noGrp="1"/>
          </p:cNvSpPr>
          <p:nvPr>
            <p:ph type="title"/>
          </p:nvPr>
        </p:nvSpPr>
        <p:spPr/>
        <p:txBody>
          <a:bodyPr/>
          <a:lstStyle/>
          <a:p>
            <a:r>
              <a:rPr lang="tr-TR" i="1" dirty="0"/>
              <a:t>Park Etme Fazı</a:t>
            </a:r>
            <a:endParaRPr lang="tr-TR"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388260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tr-TR" dirty="0" smtClean="0"/>
              <a:t>Birinci fark</a:t>
            </a:r>
            <a:r>
              <a:rPr lang="tr-TR" dirty="0"/>
              <a:t>, pozisyon alma fazında </a:t>
            </a:r>
            <a:r>
              <a:rPr lang="tr-TR" dirty="0" smtClean="0"/>
              <a:t>          kullanırken </a:t>
            </a:r>
            <a:r>
              <a:rPr lang="tr-TR" dirty="0"/>
              <a:t>park </a:t>
            </a:r>
            <a:r>
              <a:rPr lang="tr-TR" dirty="0" smtClean="0"/>
              <a:t>etme fazında </a:t>
            </a:r>
            <a:r>
              <a:rPr lang="tr-TR" dirty="0"/>
              <a:t>tekerlerin dönüş açısına bağlı bir çember yarıçapı </a:t>
            </a:r>
            <a:r>
              <a:rPr lang="tr-TR" i="1" dirty="0"/>
              <a:t> </a:t>
            </a:r>
            <a:r>
              <a:rPr lang="tr-TR" dirty="0" smtClean="0"/>
              <a:t>kullanılmasıdır</a:t>
            </a:r>
            <a:r>
              <a:rPr lang="tr-TR" dirty="0"/>
              <a:t>. Bu çalışmada tekerlerin dönme açısı </a:t>
            </a:r>
            <a:r>
              <a:rPr lang="tr-TR" dirty="0" smtClean="0"/>
              <a:t>sabit alınmıştır</a:t>
            </a:r>
            <a:r>
              <a:rPr lang="tr-TR" dirty="0"/>
              <a:t>, dolayısıyla park etme fazında </a:t>
            </a:r>
            <a:r>
              <a:rPr lang="tr-TR" i="1" dirty="0"/>
              <a:t> </a:t>
            </a:r>
            <a:r>
              <a:rPr lang="tr-TR" i="1" dirty="0" smtClean="0"/>
              <a:t>   </a:t>
            </a:r>
            <a:r>
              <a:rPr lang="tr-TR" dirty="0"/>
              <a:t>sabittir. </a:t>
            </a:r>
            <a:r>
              <a:rPr lang="tr-TR" dirty="0" smtClean="0"/>
              <a:t>Pozisyon alma </a:t>
            </a:r>
            <a:r>
              <a:rPr lang="tr-TR" dirty="0"/>
              <a:t>fazında, </a:t>
            </a:r>
            <a:r>
              <a:rPr lang="tr-TR" dirty="0" smtClean="0"/>
              <a:t>          , </a:t>
            </a:r>
            <a:r>
              <a:rPr lang="tr-TR" i="1" dirty="0" smtClean="0"/>
              <a:t>w </a:t>
            </a:r>
            <a:r>
              <a:rPr lang="tr-TR" dirty="0"/>
              <a:t>ve h’a bağlı olarak hesaplanmıştı, </a:t>
            </a:r>
            <a:r>
              <a:rPr lang="tr-TR" dirty="0" smtClean="0"/>
              <a:t>park etme fazında                  	sadece </a:t>
            </a:r>
            <a:r>
              <a:rPr lang="tr-TR" dirty="0"/>
              <a:t>robotun yarı uzunluğuna bağlıdır</a:t>
            </a:r>
            <a:r>
              <a:rPr lang="tr-TR" dirty="0" smtClean="0"/>
              <a:t>.</a:t>
            </a:r>
          </a:p>
        </p:txBody>
      </p:sp>
      <p:sp>
        <p:nvSpPr>
          <p:cNvPr id="3" name="Title 2"/>
          <p:cNvSpPr>
            <a:spLocks noGrp="1"/>
          </p:cNvSpPr>
          <p:nvPr>
            <p:ph type="title"/>
          </p:nvPr>
        </p:nvSpPr>
        <p:spPr/>
        <p:txBody>
          <a:bodyPr/>
          <a:lstStyle/>
          <a:p>
            <a:r>
              <a:rPr lang="tr-TR" i="1" dirty="0"/>
              <a:t>Park Etme Fazı</a:t>
            </a:r>
            <a:endParaRPr lang="tr-TR"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4333" y="4206872"/>
            <a:ext cx="552266"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6680" y="2714624"/>
            <a:ext cx="57699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1100" y="3457573"/>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7200" y="4140196"/>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0" y="4876800"/>
            <a:ext cx="328081" cy="492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4034576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1" y="5105400"/>
            <a:ext cx="7670800" cy="1752600"/>
          </a:xfrm>
        </p:spPr>
        <p:txBody>
          <a:bodyPr>
            <a:normAutofit lnSpcReduction="10000"/>
          </a:bodyPr>
          <a:lstStyle/>
          <a:p>
            <a:r>
              <a:rPr lang="tr-TR" dirty="0"/>
              <a:t>Bu değerler bulunduktan sonra hareketi yapmak </a:t>
            </a:r>
            <a:r>
              <a:rPr lang="tr-TR" dirty="0" smtClean="0"/>
              <a:t>için gereken </a:t>
            </a:r>
            <a:r>
              <a:rPr lang="tr-TR" dirty="0"/>
              <a:t>diğer parametrelerde bulunur. Böylece bir </a:t>
            </a:r>
            <a:r>
              <a:rPr lang="tr-TR" dirty="0" smtClean="0"/>
              <a:t>geri hareketi </a:t>
            </a:r>
            <a:r>
              <a:rPr lang="tr-TR" dirty="0"/>
              <a:t>tamamlamış oluruz. Bundan sonra aynı hareket </a:t>
            </a:r>
            <a:r>
              <a:rPr lang="tr-TR" dirty="0" smtClean="0"/>
              <a:t>ileri ve </a:t>
            </a:r>
            <a:r>
              <a:rPr lang="tr-TR" dirty="0"/>
              <a:t>geri olacak şekilde kaldırıma yaklaşıncaya </a:t>
            </a:r>
            <a:r>
              <a:rPr lang="tr-TR" dirty="0" smtClean="0"/>
              <a:t>kadar tekrarlanır</a:t>
            </a:r>
            <a:r>
              <a:rPr lang="tr-TR" dirty="0"/>
              <a:t>.</a:t>
            </a:r>
          </a:p>
        </p:txBody>
      </p:sp>
      <p:sp>
        <p:nvSpPr>
          <p:cNvPr id="3" name="Title 2"/>
          <p:cNvSpPr>
            <a:spLocks noGrp="1"/>
          </p:cNvSpPr>
          <p:nvPr>
            <p:ph type="title"/>
          </p:nvPr>
        </p:nvSpPr>
        <p:spPr/>
        <p:txBody>
          <a:bodyPr/>
          <a:lstStyle/>
          <a:p>
            <a:r>
              <a:rPr lang="tr-TR" i="1" dirty="0"/>
              <a:t>Park Etme Fazı</a:t>
            </a:r>
            <a:endParaRPr lang="tr-TR"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00422"/>
            <a:ext cx="4267200" cy="1871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1" y="4240952"/>
            <a:ext cx="4343400" cy="79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366700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514600"/>
            <a:ext cx="7408333" cy="3886200"/>
          </a:xfrm>
        </p:spPr>
        <p:txBody>
          <a:bodyPr>
            <a:normAutofit fontScale="85000" lnSpcReduction="20000"/>
          </a:bodyPr>
          <a:lstStyle/>
          <a:p>
            <a:r>
              <a:rPr lang="tr-TR" dirty="0" smtClean="0"/>
              <a:t>Bu çalışmada araba benzeri robotların otomatik olarak paralel park etme problemi üzerinde çalışılmıştır. Algılayıcılar aracılığıyla boyutları belirlenen park yerine bir defada veya ileri geri tekrarlayan hareketlerle park edebilmek için gerekli manevralar planlanmıştır. </a:t>
            </a:r>
          </a:p>
          <a:p>
            <a:endParaRPr lang="tr-TR" dirty="0"/>
          </a:p>
          <a:p>
            <a:endParaRPr lang="tr-TR" dirty="0" smtClean="0"/>
          </a:p>
          <a:p>
            <a:endParaRPr lang="tr-TR" dirty="0" smtClean="0"/>
          </a:p>
          <a:p>
            <a:endParaRPr lang="tr-TR" dirty="0"/>
          </a:p>
          <a:p>
            <a:r>
              <a:rPr lang="tr-TR" dirty="0" smtClean="0"/>
              <a:t>Yörüngeler, yarıçaplar birbirine eşit ve genelde kesişen çemberlerin çevresini takip </a:t>
            </a:r>
            <a:r>
              <a:rPr lang="tr-TR" dirty="0"/>
              <a:t>edecek şekilde oluşturulmuştur. Park </a:t>
            </a:r>
            <a:r>
              <a:rPr lang="tr-TR" dirty="0" smtClean="0"/>
              <a:t>alanının yeterince </a:t>
            </a:r>
            <a:r>
              <a:rPr lang="tr-TR" dirty="0"/>
              <a:t>geniş (uzun) olması durumunda </a:t>
            </a:r>
            <a:r>
              <a:rPr lang="tr-TR" dirty="0" smtClean="0"/>
              <a:t>çemberler kesişmemekte </a:t>
            </a:r>
            <a:r>
              <a:rPr lang="tr-TR" dirty="0"/>
              <a:t>ancak yörünge gene yarıçapları eşit </a:t>
            </a:r>
            <a:r>
              <a:rPr lang="tr-TR" dirty="0" smtClean="0"/>
              <a:t>iki çemberin </a:t>
            </a:r>
            <a:r>
              <a:rPr lang="tr-TR" dirty="0"/>
              <a:t>çevresini takip edecek </a:t>
            </a:r>
            <a:r>
              <a:rPr lang="tr-TR" dirty="0" smtClean="0"/>
              <a:t>şekilde oluşturulmaktadır</a:t>
            </a:r>
            <a:r>
              <a:rPr lang="tr-TR" dirty="0"/>
              <a:t>.</a:t>
            </a:r>
          </a:p>
        </p:txBody>
      </p:sp>
      <p:sp>
        <p:nvSpPr>
          <p:cNvPr id="3" name="Title 2"/>
          <p:cNvSpPr>
            <a:spLocks noGrp="1"/>
          </p:cNvSpPr>
          <p:nvPr>
            <p:ph type="title"/>
          </p:nvPr>
        </p:nvSpPr>
        <p:spPr/>
        <p:txBody>
          <a:bodyPr/>
          <a:lstStyle/>
          <a:p>
            <a:r>
              <a:rPr lang="tr-TR" dirty="0" smtClean="0"/>
              <a:t>Sonuç</a:t>
            </a:r>
            <a:endParaRPr lang="tr-TR"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3733800"/>
            <a:ext cx="268605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4028421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tr-TR" dirty="0"/>
          </a:p>
        </p:txBody>
      </p:sp>
      <p:sp>
        <p:nvSpPr>
          <p:cNvPr id="3" name="Title 2"/>
          <p:cNvSpPr>
            <a:spLocks noGrp="1"/>
          </p:cNvSpPr>
          <p:nvPr>
            <p:ph type="title"/>
          </p:nvPr>
        </p:nvSpPr>
        <p:spPr>
          <a:xfrm>
            <a:off x="457200" y="381000"/>
            <a:ext cx="8229600" cy="1252728"/>
          </a:xfrm>
        </p:spPr>
        <p:txBody>
          <a:bodyPr>
            <a:noAutofit/>
          </a:bodyPr>
          <a:lstStyle/>
          <a:p>
            <a:r>
              <a:rPr lang="tr-TR" sz="3600" dirty="0"/>
              <a:t>Gezgin </a:t>
            </a:r>
            <a:r>
              <a:rPr lang="tr-TR" sz="3600" dirty="0" smtClean="0"/>
              <a:t>Robot Simülatörü Geliştirilmesi</a:t>
            </a:r>
            <a:endParaRPr lang="tr-TR" sz="3600" dirty="0">
              <a:cs typeface="Times New Roman" pitchFamily="18" charset="0"/>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57399"/>
            <a:ext cx="8610600" cy="4626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6286943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24400" y="2667000"/>
            <a:ext cx="4114800" cy="3886200"/>
          </a:xfrm>
        </p:spPr>
        <p:txBody>
          <a:bodyPr>
            <a:normAutofit fontScale="92500" lnSpcReduction="10000"/>
          </a:bodyPr>
          <a:lstStyle/>
          <a:p>
            <a:pPr algn="just"/>
            <a:r>
              <a:rPr lang="tr-TR" dirty="0" smtClean="0"/>
              <a:t>Araç </a:t>
            </a:r>
            <a:r>
              <a:rPr lang="tr-TR" dirty="0"/>
              <a:t>boyutları 2a ve 2b olan dikdörtgen </a:t>
            </a:r>
            <a:r>
              <a:rPr lang="tr-TR" dirty="0" smtClean="0"/>
              <a:t>bir nesne </a:t>
            </a:r>
            <a:r>
              <a:rPr lang="tr-TR" dirty="0"/>
              <a:t>olarak kabul edilmiştir. Robotun ön </a:t>
            </a:r>
            <a:r>
              <a:rPr lang="tr-TR" dirty="0" smtClean="0"/>
              <a:t>tekerlerinin yönlenmeyi </a:t>
            </a:r>
            <a:r>
              <a:rPr lang="tr-TR" dirty="0"/>
              <a:t>sağlayacak şekilde sınırlı olarak döndüğü </a:t>
            </a:r>
            <a:r>
              <a:rPr lang="tr-TR" dirty="0" smtClean="0"/>
              <a:t>ve sürüşün </a:t>
            </a:r>
            <a:r>
              <a:rPr lang="tr-TR" dirty="0"/>
              <a:t>arka tekerler aracılığıyla sağlandığı varsayılmıştır.</a:t>
            </a:r>
          </a:p>
          <a:p>
            <a:pPr algn="just"/>
            <a:r>
              <a:rPr lang="tr-TR" dirty="0"/>
              <a:t>Robotun modellenmesinde arka tekerleri birleştiren </a:t>
            </a:r>
            <a:r>
              <a:rPr lang="tr-TR" dirty="0" smtClean="0"/>
              <a:t>aksın orta </a:t>
            </a:r>
            <a:r>
              <a:rPr lang="tr-TR" dirty="0"/>
              <a:t>noktası (</a:t>
            </a:r>
            <a:r>
              <a:rPr lang="tr-TR" dirty="0" smtClean="0"/>
              <a:t>F) </a:t>
            </a:r>
            <a:r>
              <a:rPr lang="tr-TR" dirty="0"/>
              <a:t>referans noktası olarak alınmıştır.</a:t>
            </a:r>
          </a:p>
        </p:txBody>
      </p:sp>
      <p:sp>
        <p:nvSpPr>
          <p:cNvPr id="3" name="Title 2"/>
          <p:cNvSpPr>
            <a:spLocks noGrp="1"/>
          </p:cNvSpPr>
          <p:nvPr>
            <p:ph type="title"/>
          </p:nvPr>
        </p:nvSpPr>
        <p:spPr/>
        <p:txBody>
          <a:bodyPr>
            <a:normAutofit/>
          </a:bodyPr>
          <a:lstStyle/>
          <a:p>
            <a:r>
              <a:rPr lang="tr-TR" sz="3200" b="1" dirty="0">
                <a:cs typeface="Times New Roman" pitchFamily="18" charset="0"/>
              </a:rPr>
              <a:t>ARABA BENZERİ GEZGİN ROBOTLARIN OTOMATİK PARK ETME SİSTEMİ</a:t>
            </a:r>
            <a:endParaRPr lang="tr-TR" sz="32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 y="2667000"/>
            <a:ext cx="45466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6673960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2514600"/>
            <a:ext cx="7408333" cy="1439333"/>
          </a:xfrm>
        </p:spPr>
        <p:txBody>
          <a:bodyPr/>
          <a:lstStyle/>
          <a:p>
            <a:r>
              <a:rPr lang="tr-TR" dirty="0"/>
              <a:t>Robot hareket sırasında iki kısıtlamayla karşı karşıya kalır.</a:t>
            </a:r>
          </a:p>
          <a:p>
            <a:r>
              <a:rPr lang="es-ES" dirty="0" err="1"/>
              <a:t>Bunlardan</a:t>
            </a:r>
            <a:r>
              <a:rPr lang="es-ES" dirty="0"/>
              <a:t> </a:t>
            </a:r>
            <a:r>
              <a:rPr lang="es-ES" dirty="0" err="1"/>
              <a:t>bir</a:t>
            </a:r>
            <a:r>
              <a:rPr lang="es-ES" dirty="0"/>
              <a:t> </a:t>
            </a:r>
            <a:r>
              <a:rPr lang="es-ES" dirty="0" err="1"/>
              <a:t>tanesi</a:t>
            </a:r>
            <a:r>
              <a:rPr lang="es-ES" dirty="0"/>
              <a:t> </a:t>
            </a:r>
            <a:r>
              <a:rPr lang="es-ES" dirty="0" err="1"/>
              <a:t>hızın</a:t>
            </a:r>
            <a:r>
              <a:rPr lang="es-ES" dirty="0"/>
              <a:t> </a:t>
            </a:r>
            <a:r>
              <a:rPr lang="tr-TR" sz="3200" dirty="0" smtClean="0"/>
              <a:t>0</a:t>
            </a:r>
            <a:r>
              <a:rPr lang="es-ES" dirty="0" smtClean="0"/>
              <a:t> </a:t>
            </a:r>
            <a:r>
              <a:rPr lang="es-ES" dirty="0" err="1"/>
              <a:t>radyal</a:t>
            </a:r>
            <a:r>
              <a:rPr lang="es-ES" dirty="0"/>
              <a:t> </a:t>
            </a:r>
            <a:r>
              <a:rPr lang="es-ES" dirty="0" err="1"/>
              <a:t>bileşenidir</a:t>
            </a:r>
            <a:r>
              <a:rPr lang="es-ES" dirty="0" smtClean="0"/>
              <a:t>.</a:t>
            </a:r>
            <a:endParaRPr lang="tr-TR" dirty="0" smtClean="0"/>
          </a:p>
          <a:p>
            <a:endParaRPr lang="tr-TR" dirty="0"/>
          </a:p>
        </p:txBody>
      </p:sp>
      <p:sp>
        <p:nvSpPr>
          <p:cNvPr id="3" name="Title 2"/>
          <p:cNvSpPr>
            <a:spLocks noGrp="1"/>
          </p:cNvSpPr>
          <p:nvPr>
            <p:ph type="title"/>
          </p:nvPr>
        </p:nvSpPr>
        <p:spPr/>
        <p:txBody>
          <a:bodyPr/>
          <a:lstStyle/>
          <a:p>
            <a:r>
              <a:rPr lang="tr-TR" dirty="0" smtClean="0"/>
              <a:t>Kinematik Denklemler</a:t>
            </a:r>
            <a:endParaRPr lang="tr-T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4038600"/>
            <a:ext cx="4598504"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1"/>
          <p:cNvSpPr txBox="1">
            <a:spLocks/>
          </p:cNvSpPr>
          <p:nvPr/>
        </p:nvSpPr>
        <p:spPr>
          <a:xfrm>
            <a:off x="838200" y="4940300"/>
            <a:ext cx="7408333" cy="1439333"/>
          </a:xfrm>
          <a:prstGeom prst="rect">
            <a:avLst/>
          </a:prstGeom>
        </p:spPr>
        <p:txBody>
          <a:bodyPr vert="horz" lIns="91440" tIns="45720" rIns="91440" bIns="45720" rtlCol="0">
            <a:normAutofit fontScale="92500" lnSpcReduction="10000"/>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lgn="just"/>
            <a:r>
              <a:rPr lang="tr-TR" dirty="0"/>
              <a:t>x ve y, F noktasının koordinatları, </a:t>
            </a:r>
            <a:r>
              <a:rPr lang="el-GR" dirty="0"/>
              <a:t>θ </a:t>
            </a:r>
            <a:r>
              <a:rPr lang="tr-TR" dirty="0"/>
              <a:t>ise </a:t>
            </a:r>
            <a:r>
              <a:rPr lang="tr-TR" dirty="0" smtClean="0"/>
              <a:t>aracın referans </a:t>
            </a:r>
            <a:r>
              <a:rPr lang="tr-TR" dirty="0"/>
              <a:t>koordinat sistemine göre yönlenme açısıdır.</a:t>
            </a:r>
          </a:p>
          <a:p>
            <a:pPr algn="just"/>
            <a:r>
              <a:rPr lang="tr-TR" dirty="0"/>
              <a:t>Robotun ön tekerleklerinin dönüş </a:t>
            </a:r>
            <a:r>
              <a:rPr lang="tr-TR" dirty="0" smtClean="0"/>
              <a:t>açısının 				        aralığında </a:t>
            </a:r>
            <a:r>
              <a:rPr lang="tr-TR" dirty="0"/>
              <a:t>olduğu kabul edilmiştir.</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5913966"/>
            <a:ext cx="154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9093194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s-ES" sz="2000" dirty="0" err="1"/>
              <a:t>Buradan</a:t>
            </a:r>
            <a:r>
              <a:rPr lang="es-ES" sz="2000" dirty="0"/>
              <a:t> da </a:t>
            </a:r>
            <a:r>
              <a:rPr lang="es-ES" sz="2000" dirty="0" err="1"/>
              <a:t>robotun</a:t>
            </a:r>
            <a:r>
              <a:rPr lang="es-ES" sz="2000" dirty="0"/>
              <a:t> </a:t>
            </a:r>
            <a:r>
              <a:rPr lang="es-ES" sz="2000" dirty="0" err="1"/>
              <a:t>doğrusal</a:t>
            </a:r>
            <a:r>
              <a:rPr lang="es-ES" sz="2000" dirty="0"/>
              <a:t> </a:t>
            </a:r>
            <a:r>
              <a:rPr lang="es-ES" sz="2000" dirty="0" err="1"/>
              <a:t>hızının</a:t>
            </a:r>
            <a:r>
              <a:rPr lang="es-ES" sz="2000" dirty="0"/>
              <a:t> (</a:t>
            </a:r>
            <a:r>
              <a:rPr lang="es-ES" sz="2000" i="1" dirty="0"/>
              <a:t>v</a:t>
            </a:r>
            <a:r>
              <a:rPr lang="es-ES" sz="2000" dirty="0"/>
              <a:t>), </a:t>
            </a:r>
            <a:r>
              <a:rPr lang="es-ES" sz="2000" dirty="0" err="1"/>
              <a:t>açısal</a:t>
            </a:r>
            <a:r>
              <a:rPr lang="es-ES" sz="2000" dirty="0"/>
              <a:t> </a:t>
            </a:r>
            <a:r>
              <a:rPr lang="es-ES" sz="2000" dirty="0" err="1" smtClean="0"/>
              <a:t>hız</a:t>
            </a:r>
            <a:r>
              <a:rPr lang="tr-TR" sz="2000" dirty="0"/>
              <a:t> </a:t>
            </a:r>
            <a:r>
              <a:rPr lang="tr-TR" sz="2000" dirty="0" smtClean="0"/>
              <a:t>   ve</a:t>
            </a:r>
            <a:r>
              <a:rPr lang="tr-TR" sz="2000" dirty="0"/>
              <a:t> </a:t>
            </a:r>
            <a:r>
              <a:rPr lang="tr-TR" sz="2000" dirty="0" smtClean="0"/>
              <a:t>minimum </a:t>
            </a:r>
            <a:r>
              <a:rPr lang="tr-TR" sz="2000" dirty="0"/>
              <a:t>dönme yarıçapının</a:t>
            </a:r>
            <a:r>
              <a:rPr lang="tr-TR" sz="2000" dirty="0" smtClean="0"/>
              <a:t> 		</a:t>
            </a:r>
            <a:r>
              <a:rPr lang="tr-TR" sz="2000" dirty="0"/>
              <a:t>çarpımından </a:t>
            </a:r>
            <a:r>
              <a:rPr lang="tr-TR" sz="2000" dirty="0" smtClean="0"/>
              <a:t>büyük olması </a:t>
            </a:r>
            <a:r>
              <a:rPr lang="tr-TR" sz="2000" dirty="0"/>
              <a:t>sınırlaması karşımıza çıkar. Bunu bir </a:t>
            </a:r>
            <a:r>
              <a:rPr lang="tr-TR" sz="2000" dirty="0" smtClean="0"/>
              <a:t>eşitsizlikle gösterecek </a:t>
            </a:r>
            <a:r>
              <a:rPr lang="tr-TR" sz="2000" dirty="0"/>
              <a:t>olursak</a:t>
            </a:r>
            <a:r>
              <a:rPr lang="tr-TR" sz="2000" dirty="0" smtClean="0"/>
              <a:t>;</a:t>
            </a:r>
          </a:p>
          <a:p>
            <a:endParaRPr lang="tr-TR" sz="2000" dirty="0"/>
          </a:p>
          <a:p>
            <a:endParaRPr lang="tr-TR" sz="2000" dirty="0" smtClean="0"/>
          </a:p>
          <a:p>
            <a:r>
              <a:rPr lang="tr-TR" sz="2000" dirty="0"/>
              <a:t>Doğrusal hızın </a:t>
            </a:r>
            <a:r>
              <a:rPr lang="tr-TR" sz="2000" dirty="0" smtClean="0"/>
              <a:t>karesi</a:t>
            </a:r>
          </a:p>
          <a:p>
            <a:endParaRPr lang="tr-TR" sz="2000" dirty="0" smtClean="0"/>
          </a:p>
          <a:p>
            <a:endParaRPr lang="tr-TR" dirty="0"/>
          </a:p>
        </p:txBody>
      </p:sp>
      <p:sp>
        <p:nvSpPr>
          <p:cNvPr id="3" name="Title 2"/>
          <p:cNvSpPr>
            <a:spLocks noGrp="1"/>
          </p:cNvSpPr>
          <p:nvPr>
            <p:ph type="title"/>
          </p:nvPr>
        </p:nvSpPr>
        <p:spPr/>
        <p:txBody>
          <a:bodyPr/>
          <a:lstStyle/>
          <a:p>
            <a:r>
              <a:rPr lang="tr-TR" dirty="0"/>
              <a:t>Kinematik Denklemler</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399" y="2628900"/>
            <a:ext cx="555009"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4357" y="2966892"/>
            <a:ext cx="764744" cy="4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6739" y="3962400"/>
            <a:ext cx="1818062" cy="711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4165946"/>
            <a:ext cx="533400" cy="43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0442" y="5105400"/>
            <a:ext cx="6217318"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8814967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tr-TR" dirty="0" smtClean="0"/>
              <a:t>(</a:t>
            </a:r>
            <a:r>
              <a:rPr lang="tr-TR" dirty="0"/>
              <a:t>3), (2) numaralı denklemde </a:t>
            </a:r>
            <a:r>
              <a:rPr lang="tr-TR" dirty="0" smtClean="0"/>
              <a:t>yerine konulursa </a:t>
            </a:r>
            <a:r>
              <a:rPr lang="tr-TR" dirty="0"/>
              <a:t>aşağıdaki eşitsizlik elde edilir</a:t>
            </a:r>
            <a:r>
              <a:rPr lang="tr-TR" dirty="0" smtClean="0"/>
              <a:t>.</a:t>
            </a:r>
          </a:p>
          <a:p>
            <a:endParaRPr lang="tr-TR" dirty="0"/>
          </a:p>
          <a:p>
            <a:endParaRPr lang="tr-TR" dirty="0" smtClean="0"/>
          </a:p>
          <a:p>
            <a:r>
              <a:rPr lang="tr-TR" dirty="0"/>
              <a:t>(1</a:t>
            </a:r>
            <a:r>
              <a:rPr lang="tr-TR" dirty="0" smtClean="0"/>
              <a:t>) ve </a:t>
            </a:r>
            <a:r>
              <a:rPr lang="tr-TR" dirty="0"/>
              <a:t>(4) no’lu eşitlikler robotun kinematik denklemleridir.</a:t>
            </a:r>
            <a:endParaRPr lang="tr-TR" dirty="0" smtClean="0"/>
          </a:p>
          <a:p>
            <a:endParaRPr lang="tr-TR" dirty="0"/>
          </a:p>
        </p:txBody>
      </p:sp>
      <p:sp>
        <p:nvSpPr>
          <p:cNvPr id="3" name="Title 2"/>
          <p:cNvSpPr>
            <a:spLocks noGrp="1"/>
          </p:cNvSpPr>
          <p:nvPr>
            <p:ph type="title"/>
          </p:nvPr>
        </p:nvSpPr>
        <p:spPr/>
        <p:txBody>
          <a:bodyPr/>
          <a:lstStyle/>
          <a:p>
            <a:r>
              <a:rPr lang="tr-TR" dirty="0"/>
              <a:t>Kinematik Denklemler</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581400"/>
            <a:ext cx="58293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5257800"/>
            <a:ext cx="4598504"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6143620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14800" y="2810473"/>
            <a:ext cx="3556000" cy="3840163"/>
          </a:xfrm>
        </p:spPr>
        <p:txBody>
          <a:bodyPr>
            <a:normAutofit/>
          </a:bodyPr>
          <a:lstStyle/>
          <a:p>
            <a:pPr algn="just"/>
            <a:r>
              <a:rPr lang="tr-TR" sz="2000" dirty="0"/>
              <a:t>Bu çalışmada otomatik paralel park etme süreci üç </a:t>
            </a:r>
            <a:r>
              <a:rPr lang="tr-TR" sz="2000" dirty="0" smtClean="0"/>
              <a:t>faza bölünmüştür</a:t>
            </a:r>
            <a:r>
              <a:rPr lang="tr-TR" sz="2000" dirty="0"/>
              <a:t>. Bu fazlar sırasıyla </a:t>
            </a:r>
            <a:r>
              <a:rPr lang="tr-TR" sz="2000" dirty="0" smtClean="0"/>
              <a:t>:</a:t>
            </a:r>
          </a:p>
          <a:p>
            <a:r>
              <a:rPr lang="tr-TR" sz="2000" dirty="0" smtClean="0"/>
              <a:t>Tarama</a:t>
            </a:r>
          </a:p>
          <a:p>
            <a:r>
              <a:rPr lang="tr-TR" sz="2000" dirty="0" smtClean="0"/>
              <a:t>Pozisyon </a:t>
            </a:r>
            <a:r>
              <a:rPr lang="tr-TR" sz="2000" dirty="0"/>
              <a:t>alma </a:t>
            </a:r>
          </a:p>
          <a:p>
            <a:r>
              <a:rPr lang="tr-TR" sz="2000" dirty="0" smtClean="0"/>
              <a:t>Park </a:t>
            </a:r>
            <a:r>
              <a:rPr lang="tr-TR" sz="2000" dirty="0"/>
              <a:t>etme </a:t>
            </a:r>
            <a:endParaRPr lang="tr-TR" sz="2000" dirty="0" smtClean="0"/>
          </a:p>
          <a:p>
            <a:pPr marL="0" indent="0">
              <a:buNone/>
            </a:pPr>
            <a:endParaRPr lang="tr-TR" sz="2000" dirty="0" smtClean="0"/>
          </a:p>
          <a:p>
            <a:pPr marL="0" indent="0">
              <a:buNone/>
            </a:pPr>
            <a:r>
              <a:rPr lang="tr-TR" sz="2000" dirty="0" smtClean="0"/>
              <a:t>       </a:t>
            </a:r>
            <a:r>
              <a:rPr lang="tr-TR" sz="2000" dirty="0"/>
              <a:t>Şekil </a:t>
            </a:r>
            <a:r>
              <a:rPr lang="tr-TR" sz="2000" dirty="0" smtClean="0"/>
              <a:t>’de </a:t>
            </a:r>
            <a:r>
              <a:rPr lang="tr-TR" sz="2000" dirty="0"/>
              <a:t>tipik bir </a:t>
            </a:r>
            <a:r>
              <a:rPr lang="tr-TR" sz="2000" dirty="0" smtClean="0"/>
              <a:t>sağ </a:t>
            </a:r>
            <a:r>
              <a:rPr lang="tr-TR" sz="2000" dirty="0"/>
              <a:t>tarafa park </a:t>
            </a:r>
            <a:r>
              <a:rPr lang="tr-TR" sz="2000" dirty="0" smtClean="0"/>
              <a:t>etme durumu </a:t>
            </a:r>
            <a:r>
              <a:rPr lang="tr-TR" sz="2000" dirty="0"/>
              <a:t>anlatmıştır.</a:t>
            </a:r>
          </a:p>
          <a:p>
            <a:pPr lvl="6"/>
            <a:endParaRPr lang="tr-TR" sz="1600" dirty="0"/>
          </a:p>
        </p:txBody>
      </p:sp>
      <p:sp>
        <p:nvSpPr>
          <p:cNvPr id="3" name="Title 2"/>
          <p:cNvSpPr>
            <a:spLocks noGrp="1"/>
          </p:cNvSpPr>
          <p:nvPr>
            <p:ph type="title"/>
          </p:nvPr>
        </p:nvSpPr>
        <p:spPr/>
        <p:txBody>
          <a:bodyPr>
            <a:normAutofit/>
          </a:bodyPr>
          <a:lstStyle/>
          <a:p>
            <a:r>
              <a:rPr lang="tr-TR" dirty="0" smtClean="0"/>
              <a:t>Paralel Park Etme Sistemi</a:t>
            </a:r>
            <a:endParaRPr lang="tr-TR" dirty="0"/>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752600"/>
            <a:ext cx="2581275"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1540091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2514600"/>
            <a:ext cx="7408333" cy="3450696"/>
          </a:xfrm>
        </p:spPr>
        <p:txBody>
          <a:bodyPr/>
          <a:lstStyle/>
          <a:p>
            <a:pPr algn="just"/>
            <a:r>
              <a:rPr lang="tr-TR" dirty="0"/>
              <a:t>Park alanı genelde iki park etmiş araç arasında </a:t>
            </a:r>
            <a:r>
              <a:rPr lang="tr-TR" dirty="0" smtClean="0"/>
              <a:t>kalmış olan </a:t>
            </a:r>
            <a:r>
              <a:rPr lang="tr-TR" dirty="0"/>
              <a:t>dikdörtgen bir alan olarak varsayılır. </a:t>
            </a:r>
            <a:r>
              <a:rPr lang="tr-TR" dirty="0" smtClean="0"/>
              <a:t>Araç, </a:t>
            </a:r>
            <a:r>
              <a:rPr lang="tr-TR" dirty="0"/>
              <a:t>1 ve </a:t>
            </a:r>
            <a:r>
              <a:rPr lang="tr-TR" dirty="0" smtClean="0"/>
              <a:t>2 pozisyonu </a:t>
            </a:r>
            <a:r>
              <a:rPr lang="tr-TR" dirty="0"/>
              <a:t>arasında düz bir şekilde </a:t>
            </a:r>
            <a:r>
              <a:rPr lang="tr-TR" dirty="0" smtClean="0"/>
              <a:t>giderken algılayıcılar </a:t>
            </a:r>
            <a:r>
              <a:rPr lang="tr-TR" dirty="0"/>
              <a:t>ortam hakkında bilgi toplar ve bu </a:t>
            </a:r>
            <a:r>
              <a:rPr lang="tr-TR" dirty="0" smtClean="0"/>
              <a:t>fazın </a:t>
            </a:r>
            <a:r>
              <a:rPr lang="es-ES" dirty="0" err="1" smtClean="0"/>
              <a:t>sonunda</a:t>
            </a:r>
            <a:r>
              <a:rPr lang="es-ES" dirty="0" smtClean="0"/>
              <a:t> </a:t>
            </a:r>
            <a:r>
              <a:rPr lang="es-ES" dirty="0"/>
              <a:t>L, W ve D </a:t>
            </a:r>
            <a:r>
              <a:rPr lang="es-ES" dirty="0" err="1"/>
              <a:t>hesaplanmış</a:t>
            </a:r>
            <a:r>
              <a:rPr lang="es-ES" dirty="0"/>
              <a:t> </a:t>
            </a:r>
            <a:r>
              <a:rPr lang="es-ES" dirty="0" err="1" smtClean="0"/>
              <a:t>olur</a:t>
            </a:r>
            <a:r>
              <a:rPr lang="tr-TR" dirty="0"/>
              <a:t>.</a:t>
            </a:r>
          </a:p>
        </p:txBody>
      </p:sp>
      <p:sp>
        <p:nvSpPr>
          <p:cNvPr id="3" name="Title 2"/>
          <p:cNvSpPr>
            <a:spLocks noGrp="1"/>
          </p:cNvSpPr>
          <p:nvPr>
            <p:ph type="title"/>
          </p:nvPr>
        </p:nvSpPr>
        <p:spPr/>
        <p:txBody>
          <a:bodyPr/>
          <a:lstStyle/>
          <a:p>
            <a:r>
              <a:rPr lang="tr-TR" dirty="0" smtClean="0"/>
              <a:t>Tarama Fazı</a:t>
            </a:r>
            <a:endParaRPr lang="tr-TR"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343400"/>
            <a:ext cx="6515100"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7113151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714</TotalTime>
  <Words>830</Words>
  <Application>Microsoft Office PowerPoint</Application>
  <PresentationFormat>On-screen Show (4:3)</PresentationFormat>
  <Paragraphs>104</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Waveform</vt:lpstr>
      <vt:lpstr>BAŞKENT ÜNİVERSİTESİ ELEKTRİK ELEKTRONİK MÜHENDİSLİĞİ EEM 491</vt:lpstr>
      <vt:lpstr>PROJE KAPSAMI</vt:lpstr>
      <vt:lpstr>Gezgin Robot Simülatörü Geliştirilmesi</vt:lpstr>
      <vt:lpstr>ARABA BENZERİ GEZGİN ROBOTLARIN OTOMATİK PARK ETME SİSTEMİ</vt:lpstr>
      <vt:lpstr>Kinematik Denklemler</vt:lpstr>
      <vt:lpstr>Kinematik Denklemler</vt:lpstr>
      <vt:lpstr>Kinematik Denklemler</vt:lpstr>
      <vt:lpstr>Paralel Park Etme Sistemi</vt:lpstr>
      <vt:lpstr>Tarama Fazı</vt:lpstr>
      <vt:lpstr>Pozisyon Alma Fazı</vt:lpstr>
      <vt:lpstr>PowerPoint Presentation</vt:lpstr>
      <vt:lpstr>Koordinatları Belirleme</vt:lpstr>
      <vt:lpstr>Koordinatları Belirleme</vt:lpstr>
      <vt:lpstr>Koordinatları Belirleme</vt:lpstr>
      <vt:lpstr>Koordinatları Belirleme</vt:lpstr>
      <vt:lpstr>Park Etme Fazı</vt:lpstr>
      <vt:lpstr>Park Etme Fazı</vt:lpstr>
      <vt:lpstr>Park Etme Fazı</vt:lpstr>
      <vt:lpstr>Park Etme Fazı</vt:lpstr>
      <vt:lpstr>Park Etme Fazı</vt:lpstr>
      <vt:lpstr>Park Etme Fazı</vt:lpstr>
      <vt:lpstr>Park Etme Fazı</vt:lpstr>
      <vt:lpstr>Sonuç</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BAŞKENT ÜNİVERSİTESİ ELEKTRİK ELEKTRONİK MÜHENDİSLİĞİ EEM 491</dc:title>
  <dc:creator>Ekrem</dc:creator>
  <cp:lastModifiedBy>Ekrem</cp:lastModifiedBy>
  <cp:revision>44</cp:revision>
  <dcterms:created xsi:type="dcterms:W3CDTF">2006-08-16T00:00:00Z</dcterms:created>
  <dcterms:modified xsi:type="dcterms:W3CDTF">2012-11-22T22:12:33Z</dcterms:modified>
</cp:coreProperties>
</file>