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7" r:id="rId8"/>
    <p:sldId id="261" r:id="rId9"/>
    <p:sldId id="262" r:id="rId10"/>
    <p:sldId id="263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06.11.2013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236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06.11.2013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630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06.11.2013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286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06.11.2013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82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06.11.2013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505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06.11.2013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10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06.11.2013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635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06.11.2013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78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06.11.2013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1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06.11.2013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98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06.11.2013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572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7BBD5-8044-4B60-A018-A3E71DCBF4F1}" type="datetimeFigureOut">
              <a:rPr lang="tr-TR" smtClean="0"/>
              <a:t>06.11.2013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154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376772"/>
            <a:ext cx="777686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600" dirty="0" smtClean="0">
                <a:solidFill>
                  <a:schemeClr val="bg2"/>
                </a:solidFill>
              </a:rPr>
              <a:t/>
            </a:r>
            <a:br>
              <a:rPr lang="tr-TR" sz="3600" dirty="0" smtClean="0">
                <a:solidFill>
                  <a:schemeClr val="bg2"/>
                </a:solidFill>
              </a:rPr>
            </a:br>
            <a:r>
              <a:rPr lang="tr-TR" sz="3600" dirty="0">
                <a:solidFill>
                  <a:schemeClr val="bg2"/>
                </a:solidFill>
              </a:rPr>
              <a:t/>
            </a:r>
            <a:br>
              <a:rPr lang="tr-TR" sz="3600" dirty="0">
                <a:solidFill>
                  <a:schemeClr val="bg2"/>
                </a:solidFill>
              </a:rPr>
            </a:br>
            <a:r>
              <a:rPr lang="tr-TR" sz="3600" dirty="0" smtClean="0">
                <a:solidFill>
                  <a:schemeClr val="bg2"/>
                </a:solidFill>
              </a:rPr>
              <a:t/>
            </a:r>
            <a:br>
              <a:rPr lang="tr-TR" sz="3600" dirty="0" smtClean="0">
                <a:solidFill>
                  <a:schemeClr val="bg2"/>
                </a:solidFill>
              </a:rPr>
            </a:br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Güneş </a:t>
            </a:r>
            <a:r>
              <a:rPr lang="tr-T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Enerjisi </a:t>
            </a:r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  </a:t>
            </a:r>
            <a:r>
              <a:rPr lang="tr-T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için Veri </a:t>
            </a:r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Toplama </a:t>
            </a:r>
            <a:r>
              <a:rPr lang="tr-T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Devresi Tasarımı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140968"/>
            <a:ext cx="7056784" cy="2952328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70000"/>
              </a:lnSpc>
            </a:pPr>
            <a:r>
              <a:rPr lang="tr-TR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Adı-Soyadı: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Canberk ŞAHİN</a:t>
            </a:r>
          </a:p>
          <a:p>
            <a:pPr algn="l">
              <a:lnSpc>
                <a:spcPct val="170000"/>
              </a:lnSpc>
            </a:pPr>
            <a:r>
              <a:rPr lang="tr-TR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Numarası: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21095835</a:t>
            </a:r>
          </a:p>
          <a:p>
            <a:pPr algn="l">
              <a:lnSpc>
                <a:spcPct val="170000"/>
              </a:lnSpc>
            </a:pPr>
            <a:r>
              <a:rPr lang="tr-TR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 Danışmanı: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Doç.Dr. Hamit ERDEM</a:t>
            </a:r>
          </a:p>
          <a:p>
            <a:pPr algn="l">
              <a:lnSpc>
                <a:spcPct val="170000"/>
              </a:lnSpc>
            </a:pPr>
            <a:r>
              <a:rPr lang="tr-TR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 Süresi(Yarıyıl):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pPr algn="l"/>
            <a:endParaRPr lang="tr-TR" dirty="0"/>
          </a:p>
        </p:txBody>
      </p:sp>
      <p:pic>
        <p:nvPicPr>
          <p:cNvPr id="1027" name="Picture 3" descr="C:\Users\NASA\Desktop\2013 - 2014 4.Grade\EEM 491 PROJE DOSYASI\2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8640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ASA\Desktop\2013 - 2014 4.Grade\EEM 491 PROJE DOSYASI\mpptgrafig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" y="548680"/>
            <a:ext cx="8935698" cy="512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74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24252" y="423338"/>
            <a:ext cx="60934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200" b="1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3) EUROSTAR 12 Volt 7 Ah Kuru Tip Akü:</a:t>
            </a:r>
            <a:endParaRPr kumimoji="0" lang="tr-TR" sz="2200" b="0" i="0" u="sng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1" name="Picture 1" descr="Description: EuroStar 12 Volt 7 AH Kuru tip Ak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12333"/>
            <a:ext cx="2569468" cy="256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4252" y="980728"/>
            <a:ext cx="4536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Projemizde Eurostar 12V 7Ah kuru tip akü kullanılması düşünülmüştür.</a:t>
            </a:r>
          </a:p>
          <a:p>
            <a:r>
              <a:rPr lang="tr-TR" dirty="0" smtClean="0"/>
              <a:t>Bu ürünün seçilme nedeni aşağıda belirtilmiştir;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/>
              <a:t>S</a:t>
            </a:r>
            <a:r>
              <a:rPr lang="tr-TR" dirty="0" smtClean="0"/>
              <a:t>olar akülerden çok daha uygun fiyatlı olması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Sahip olduğumuz Güneş Panelinin sağlıyacağı  enerjiyi depo edebilecek kapasitede olması.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Bakıma ihtiyaç duymaması</a:t>
            </a:r>
          </a:p>
          <a:p>
            <a:endParaRPr lang="tr-T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24252" y="4120049"/>
            <a:ext cx="6644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u="sng" dirty="0" smtClean="0">
                <a:solidFill>
                  <a:schemeClr val="accent2"/>
                </a:solidFill>
              </a:rPr>
              <a:t>4) DS18B20 Sıcaklık Sensörü:</a:t>
            </a:r>
            <a:endParaRPr lang="tr-TR" sz="2200" b="1" u="sng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4653136"/>
            <a:ext cx="4896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Projemizde Güneş Panelimizin kurulduğu bölgedeki Sıcaklık değerlerini takip ederek Sıcaklığın Güneş Panelinden elektrik üretimindeki etkisini incelemek için kullandığımız su geçirmez 0.5 derece hassasiyette ölçüm yapabilen Sensörümüzdür.</a:t>
            </a:r>
            <a:endParaRPr lang="tr-TR" dirty="0"/>
          </a:p>
        </p:txBody>
      </p:sp>
      <p:pic>
        <p:nvPicPr>
          <p:cNvPr id="5124" name="Picture 4" descr="C:\Users\NASA\Desktop\2013 - 2014 4.Grade\EEM 491 PROJE DOSYASI\indir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812" y="4120049"/>
            <a:ext cx="2447704" cy="24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620689"/>
            <a:ext cx="51845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u="sng" dirty="0" smtClean="0">
                <a:solidFill>
                  <a:schemeClr val="accent2"/>
                </a:solidFill>
              </a:rPr>
              <a:t>5) Voltaj ve Akım Sensörleri:</a:t>
            </a:r>
          </a:p>
          <a:p>
            <a:endParaRPr lang="tr-TR" u="sng" dirty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ACS712 </a:t>
            </a:r>
            <a:r>
              <a:rPr lang="tr-TR" dirty="0" smtClean="0"/>
              <a:t>0 - 5A</a:t>
            </a:r>
            <a:r>
              <a:rPr lang="en-US" dirty="0" smtClean="0"/>
              <a:t> </a:t>
            </a:r>
            <a:r>
              <a:rPr lang="en-US" dirty="0" err="1" smtClean="0"/>
              <a:t>aralığı</a:t>
            </a:r>
            <a:r>
              <a:rPr lang="tr-TR" dirty="0" smtClean="0"/>
              <a:t>nda ölçüm yapabilen Akım </a:t>
            </a:r>
            <a:r>
              <a:rPr lang="en-US" dirty="0" err="1" smtClean="0"/>
              <a:t>sensör</a:t>
            </a:r>
            <a:r>
              <a:rPr lang="tr-TR" dirty="0" smtClean="0"/>
              <a:t>ü</a:t>
            </a:r>
            <a:r>
              <a:rPr lang="en-US" dirty="0" smtClean="0"/>
              <a:t> </a:t>
            </a:r>
            <a:r>
              <a:rPr lang="tr-TR" dirty="0"/>
              <a:t>m</a:t>
            </a:r>
            <a:r>
              <a:rPr lang="en-US" dirty="0" err="1" smtClean="0"/>
              <a:t>odülü</a:t>
            </a:r>
            <a:r>
              <a:rPr lang="tr-TR" dirty="0" smtClean="0"/>
              <a:t> projemizde kullanılmaktadır. B u modül Data Logger olarak kullanacağımız Ardunio modülüne uyumlu olmak ile birlite aynı zamanda ekonomik ve güvenli bri tercih olmaktadır.</a:t>
            </a:r>
          </a:p>
          <a:p>
            <a:endParaRPr lang="en-US" dirty="0"/>
          </a:p>
          <a:p>
            <a:endParaRPr lang="tr-TR" u="sng" dirty="0"/>
          </a:p>
        </p:txBody>
      </p:sp>
      <p:pic>
        <p:nvPicPr>
          <p:cNvPr id="7170" name="Picture 2" descr="C:\Users\NASA\Desktop\2013 - 2014 4.Grade\EEM 491 PROJE DOSYASI\ndtunf13456119371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6409"/>
            <a:ext cx="2798440" cy="279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NASA\Desktop\2013 - 2014 4.Grade\EEM 491 PROJE DOSYASI\Voltage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645024"/>
            <a:ext cx="2813298" cy="280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584" y="3789040"/>
            <a:ext cx="4680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Voltaj Sensörü olarak Ardunio Voltage sensörünü seçmiş bulunmaktayız.Akım sensöründeki gibi Data logger yapımıza  uyumluluğu ve Çözünürlüğünün yüksek olması aynı zamanda ekonomik olarak uygun olması tercih sebebidir.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90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5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7" y="836712"/>
            <a:ext cx="7632848" cy="3669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Projenin birinci yarıyıl </a:t>
            </a:r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hedefleri aşağıda sıralanmıştır;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1268760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Güneş pillerinin çalışması araştırılacak,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Gerilim dönüştürücülerin çalışması incelenecek,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Düşük güçlü Güneş Enerji Sistemi oluşturulacak,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Data Logger (Veri Toplama ve Kaydetme cihazı) çalışma yapısı incelenecek,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2924944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Güneş Enerjisi </a:t>
            </a:r>
            <a:r>
              <a:rPr lang="tr-TR" dirty="0">
                <a:solidFill>
                  <a:srgbClr val="FF0000"/>
                </a:solidFill>
              </a:rPr>
              <a:t>n</a:t>
            </a:r>
            <a:r>
              <a:rPr lang="tr-TR" dirty="0" smtClean="0">
                <a:solidFill>
                  <a:srgbClr val="FF0000"/>
                </a:solidFill>
              </a:rPr>
              <a:t>eden Bu kadar </a:t>
            </a:r>
            <a:r>
              <a:rPr lang="tr-TR" dirty="0">
                <a:solidFill>
                  <a:srgbClr val="FF0000"/>
                </a:solidFill>
              </a:rPr>
              <a:t>ö</a:t>
            </a:r>
            <a:r>
              <a:rPr lang="tr-TR" dirty="0" smtClean="0">
                <a:solidFill>
                  <a:srgbClr val="FF0000"/>
                </a:solidFill>
              </a:rPr>
              <a:t>nemli ?</a:t>
            </a:r>
          </a:p>
          <a:p>
            <a:r>
              <a:rPr lang="tr-TR" dirty="0" smtClean="0"/>
              <a:t>Güneş Enerjisi başlangıç maliyetinde sonra hiç bir ek masraf gerektirmeden yıllarca sorunsuz çalışabilen sonsuz bir enerji kaynağı dolayısıyla  Uzun vade </a:t>
            </a:r>
          </a:p>
          <a:p>
            <a:endParaRPr lang="tr-TR" dirty="0"/>
          </a:p>
        </p:txBody>
      </p:sp>
      <p:pic>
        <p:nvPicPr>
          <p:cNvPr id="1026" name="Picture 2" descr="C:\Users\NASA\Desktop\2013 - 2014 4.Grade\EEM 491 PROJE DOSYASI\indi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61996" y="428596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Ucuz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Çevreci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Sonsuz bir kaynak oluşu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Bakım Maliyeti Olmaması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23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33" y="22995"/>
            <a:ext cx="7543800" cy="582960"/>
          </a:xfrm>
        </p:spPr>
        <p:txBody>
          <a:bodyPr/>
          <a:lstStyle/>
          <a:p>
            <a:pPr marL="0" indent="0" algn="ctr">
              <a:buNone/>
            </a:pPr>
            <a:r>
              <a:rPr lang="tr-TR" u="sng" dirty="0" smtClean="0"/>
              <a:t>Projenin Blok </a:t>
            </a:r>
            <a:r>
              <a:rPr lang="tr-TR" u="sng" dirty="0"/>
              <a:t>Ş</a:t>
            </a:r>
            <a:r>
              <a:rPr lang="tr-TR" u="sng" dirty="0" smtClean="0"/>
              <a:t>eması</a:t>
            </a:r>
            <a:endParaRPr lang="tr-TR" u="sng" dirty="0"/>
          </a:p>
        </p:txBody>
      </p:sp>
      <p:pic>
        <p:nvPicPr>
          <p:cNvPr id="2050" name="Picture 2" descr="C:\Users\NASA\Desktop\2013 - 2014 4.Grade\EEM 491 PROJE DOSYASI\Blok S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90" y="548681"/>
            <a:ext cx="9158090" cy="622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4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10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600" dirty="0">
                <a:solidFill>
                  <a:srgbClr val="92D050"/>
                </a:solidFill>
              </a:rPr>
              <a:t> </a:t>
            </a:r>
            <a:r>
              <a:rPr lang="tr-TR" sz="2600" dirty="0" smtClean="0">
                <a:solidFill>
                  <a:srgbClr val="92D050"/>
                </a:solidFill>
              </a:rPr>
              <a:t>   Güneş Panelleri ve Tarihi</a:t>
            </a:r>
            <a:endParaRPr lang="tr-TR" sz="2600" dirty="0">
              <a:solidFill>
                <a:srgbClr val="92D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268760"/>
            <a:ext cx="792088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1839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Foto - galvanik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etkinin keşfi 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1883 Güneş pili  Charles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Fritts.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1954  Ilk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kristal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silikon hücre yapıldı. 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1958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Silisyum piller uydularda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kullanılmaya</a:t>
            </a:r>
          </a:p>
          <a:p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başlandı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1982 1MW’lk ilk PV santrali kuruldu, Dünya PV üretim kapasitesi 9 MW.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1990 Almanya 1000 çatı üzerine güneş pili uygulama programını başlattı. 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1993 Japonya evlerde çatı üzerine güneş pili uygulama programını başlattı.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1999 Almanya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100.000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çatı üzerine güneş pili uygulama programını başlattı. </a:t>
            </a:r>
          </a:p>
        </p:txBody>
      </p:sp>
      <p:pic>
        <p:nvPicPr>
          <p:cNvPr id="2052" name="Picture 4" descr="C:\Users\NASA\Desktop\2013 - 2014 4.Grade\EEM 491 PROJE DOSYASI\b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941" y="908720"/>
            <a:ext cx="23526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3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410083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2"/>
                </a:solidFill>
              </a:rPr>
              <a:t>Güneş Panelleri Işığı Nasıl Enerjiye Dönüştürüyor ?</a:t>
            </a:r>
            <a:endParaRPr lang="tr-TR" sz="2400" dirty="0">
              <a:solidFill>
                <a:schemeClr val="accent2"/>
              </a:solidFill>
            </a:endParaRPr>
          </a:p>
        </p:txBody>
      </p:sp>
      <p:pic>
        <p:nvPicPr>
          <p:cNvPr id="3074" name="Picture 2" descr="C:\Users\NASA\Desktop\2013 - 2014 4.Grade\EEM 491 PROJE DOSYASI\pv_kes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748" y="893112"/>
            <a:ext cx="4203700" cy="51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9441" y="1412776"/>
            <a:ext cx="37171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Hücreye güneş ışığı vurduğunda, güneşin enerjisi her iki katmandaki elektronlara vurur ve boşa çıkartır. Boşta kalan elektronlar n-tip katmandan p-tip katmana hareket etmek ister ancak P-N birleşimindeki elektrik alanı bunu engeller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/>
              <a:t>Dış bir elektrik devresinin varlığı elektronların hareket etmesini sağlar. N-tip katmanın üst yüzünde bulunan çok ince kablolar işte bu dış devreyi sağlar ve bu devre üzerinde hareket eden elektronlar da ihtiyaç duyulan elektriği üretmiş olurlar.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85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219256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>
                <a:cs typeface="Times New Roman" pitchFamily="18" charset="0"/>
              </a:rPr>
              <a:t>Ülkemiz, coğrafi konumu nedeniyle sahip olduğu güneş enerjisi potansiyeli açısından birçok ülkeye göre şanslı durumdadır. </a:t>
            </a:r>
            <a:r>
              <a:rPr lang="tr-TR" sz="1800" dirty="0" smtClean="0">
                <a:cs typeface="Times New Roman" pitchFamily="18" charset="0"/>
              </a:rPr>
              <a:t> EİE </a:t>
            </a:r>
            <a:r>
              <a:rPr lang="tr-TR" sz="1800" dirty="0">
                <a:cs typeface="Times New Roman" pitchFamily="18" charset="0"/>
              </a:rPr>
              <a:t>tarafından yapılan çalışmaya göre Türkiye nin ortalama yıllık toplam güneşlenme süresi 2640 saat (</a:t>
            </a:r>
            <a:r>
              <a:rPr lang="tr-TR" sz="1800" u="sng" dirty="0">
                <a:cs typeface="Times New Roman" pitchFamily="18" charset="0"/>
              </a:rPr>
              <a:t>günlük toplam 7,2 saat</a:t>
            </a:r>
            <a:r>
              <a:rPr lang="tr-TR" sz="1800" dirty="0">
                <a:cs typeface="Times New Roman" pitchFamily="18" charset="0"/>
              </a:rPr>
              <a:t>), ortalama toplam ışınım şiddeti  1311 kWh/m²-yıl (</a:t>
            </a:r>
            <a:r>
              <a:rPr lang="tr-TR" sz="1800" u="sng" dirty="0">
                <a:cs typeface="Times New Roman" pitchFamily="18" charset="0"/>
              </a:rPr>
              <a:t>günlük toplam 3,6 kWh/m²</a:t>
            </a:r>
            <a:r>
              <a:rPr lang="tr-TR" sz="1800" dirty="0">
                <a:cs typeface="Times New Roman" pitchFamily="18" charset="0"/>
              </a:rPr>
              <a:t>) olduğu tespit edilmiştir.   </a:t>
            </a:r>
          </a:p>
          <a:p>
            <a:pPr marL="0" indent="0">
              <a:buNone/>
            </a:pPr>
            <a:r>
              <a:rPr lang="tr-TR" sz="1800" dirty="0">
                <a:cs typeface="Times New Roman" pitchFamily="18" charset="0"/>
              </a:rPr>
              <a:t> </a:t>
            </a:r>
          </a:p>
          <a:p>
            <a:r>
              <a:rPr lang="tr-TR" sz="1800" dirty="0">
                <a:cs typeface="Times New Roman" pitchFamily="18" charset="0"/>
              </a:rPr>
              <a:t>Güneydoğu Anadolu Bölgesi : 3016 saat</a:t>
            </a:r>
          </a:p>
          <a:p>
            <a:r>
              <a:rPr lang="tr-TR" sz="1800" dirty="0">
                <a:cs typeface="Times New Roman" pitchFamily="18" charset="0"/>
              </a:rPr>
              <a:t>Akdeniz Bölgesi : 2923 saat</a:t>
            </a:r>
          </a:p>
          <a:p>
            <a:r>
              <a:rPr lang="tr-TR" sz="1800" dirty="0">
                <a:cs typeface="Times New Roman" pitchFamily="18" charset="0"/>
              </a:rPr>
              <a:t>Ege Bölgesi : 2726 saat</a:t>
            </a:r>
          </a:p>
          <a:p>
            <a:r>
              <a:rPr lang="tr-TR" sz="1800" dirty="0">
                <a:cs typeface="Times New Roman" pitchFamily="18" charset="0"/>
              </a:rPr>
              <a:t>İç Anadolu Bölgesi : 2712 saat</a:t>
            </a:r>
          </a:p>
          <a:p>
            <a:r>
              <a:rPr lang="tr-TR" sz="1800" dirty="0">
                <a:cs typeface="Times New Roman" pitchFamily="18" charset="0"/>
              </a:rPr>
              <a:t>Doğu Anadolu Bölgesi : 2693 saat</a:t>
            </a:r>
          </a:p>
          <a:p>
            <a:r>
              <a:rPr lang="tr-TR" sz="1800" dirty="0">
                <a:cs typeface="Times New Roman" pitchFamily="18" charset="0"/>
              </a:rPr>
              <a:t>Marmara Bölgesi : 2528 saat</a:t>
            </a:r>
          </a:p>
          <a:p>
            <a:r>
              <a:rPr lang="tr-TR" sz="1800" dirty="0">
                <a:cs typeface="Times New Roman" pitchFamily="18" charset="0"/>
              </a:rPr>
              <a:t>Karadeniz Bölgesi : 1966 saat</a:t>
            </a:r>
          </a:p>
          <a:p>
            <a:pPr marL="0" indent="0">
              <a:buNone/>
            </a:pPr>
            <a:r>
              <a:rPr lang="tr-TR" sz="1800" dirty="0"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tr-TR" sz="1800" dirty="0">
                <a:cs typeface="Times New Roman" pitchFamily="18" charset="0"/>
              </a:rPr>
              <a:t>Güneşlenme süresi yönünden en zengin bölge Güneydoğu Anadolu bölgesi olup bunu sırası ile Akdeniz, Ege , İç Anadolu, Doğu Anadolu, Marmara ve Karadeniz Bölgesi izlemektedir.</a:t>
            </a:r>
          </a:p>
          <a:p>
            <a:endParaRPr lang="tr-TR" sz="1800" dirty="0">
              <a:latin typeface="+mj-lt"/>
            </a:endParaRPr>
          </a:p>
        </p:txBody>
      </p:sp>
      <p:pic>
        <p:nvPicPr>
          <p:cNvPr id="4098" name="Picture 2" descr="C:\Users\NASA\Desktop\2013 - 2014 4.Grade\EEM 491 PROJE DOSYASI\TurkeySolarP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671723"/>
            <a:ext cx="4644008" cy="232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4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tr-TR" sz="2200" dirty="0" smtClean="0">
                <a:solidFill>
                  <a:schemeClr val="accent2"/>
                </a:solidFill>
              </a:rPr>
              <a:t>Data Logger (Veri Toplama) Devresi Ne işe yarar ?</a:t>
            </a:r>
            <a:endParaRPr lang="tr-TR" sz="22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052736"/>
            <a:ext cx="77048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Datalogger bir bilgiyi önceden ayarlanmış zaman aralıklarına göre kaydedebilen cihazlardır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Data Loggerlar ile </a:t>
            </a:r>
            <a:r>
              <a:rPr lang="tr-TR" dirty="0" smtClean="0">
                <a:solidFill>
                  <a:schemeClr val="accent1"/>
                </a:solidFill>
              </a:rPr>
              <a:t>sıcaklık</a:t>
            </a:r>
            <a:r>
              <a:rPr lang="tr-TR" dirty="0" smtClean="0"/>
              <a:t> , </a:t>
            </a:r>
            <a:r>
              <a:rPr lang="tr-TR" dirty="0" smtClean="0">
                <a:solidFill>
                  <a:schemeClr val="accent1"/>
                </a:solidFill>
              </a:rPr>
              <a:t>nem</a:t>
            </a:r>
            <a:r>
              <a:rPr lang="tr-TR" dirty="0" smtClean="0"/>
              <a:t> , </a:t>
            </a:r>
            <a:r>
              <a:rPr lang="tr-TR" dirty="0" smtClean="0">
                <a:solidFill>
                  <a:schemeClr val="accent1"/>
                </a:solidFill>
              </a:rPr>
              <a:t>basınç , voltaj </a:t>
            </a:r>
            <a:r>
              <a:rPr lang="tr-TR" dirty="0" smtClean="0"/>
              <a:t>,</a:t>
            </a:r>
            <a:r>
              <a:rPr lang="tr-TR" dirty="0" smtClean="0">
                <a:solidFill>
                  <a:schemeClr val="accent1"/>
                </a:solidFill>
              </a:rPr>
              <a:t>su seviyesi  </a:t>
            </a:r>
            <a:r>
              <a:rPr lang="tr-TR" dirty="0" smtClean="0"/>
              <a:t>gibi birçok parametreyi bu yapılara bağladığımız sensörlerden algılayarak kayıt edebilmekte ve gerektiğinde kullanabilmekteyiz.</a:t>
            </a:r>
          </a:p>
          <a:p>
            <a:endParaRPr lang="tr-TR" dirty="0"/>
          </a:p>
          <a:p>
            <a:r>
              <a:rPr lang="tr-TR" dirty="0" smtClean="0"/>
              <a:t>Data Lggerların kullanım alanları aşağıda belirtilmektedir ;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Isıtma / Soğutma Sistemlerinde 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Sorun belirlemede,(Örneğin; Gaz kaçağı belirlemede)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Kalite Çalışmalarında,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Genel Araştırma ve Eğitim Bilimlerinde,</a:t>
            </a:r>
          </a:p>
          <a:p>
            <a:r>
              <a:rPr lang="tr-TR" dirty="0" smtClean="0"/>
              <a:t>Ve daha bir çok alanda kullanılmaktadır. </a:t>
            </a:r>
          </a:p>
          <a:p>
            <a:r>
              <a:rPr lang="tr-TR" dirty="0" smtClean="0"/>
              <a:t>En yaygın Data Logger kullanıcı profili Hastane ve </a:t>
            </a:r>
          </a:p>
          <a:p>
            <a:r>
              <a:rPr lang="tr-TR" dirty="0" smtClean="0"/>
              <a:t>Ecza Depoları dır , çünkü hassas sıcaklıklarda </a:t>
            </a:r>
          </a:p>
          <a:p>
            <a:r>
              <a:rPr lang="tr-TR" dirty="0" smtClean="0"/>
              <a:t>saklanması gereken ilaç ve medikal malzeme</a:t>
            </a:r>
          </a:p>
          <a:p>
            <a:r>
              <a:rPr lang="tr-TR" dirty="0" smtClean="0"/>
              <a:t> bulundurulan alanlarda sıcaklık kontrolü şarttır. </a:t>
            </a:r>
          </a:p>
          <a:p>
            <a:r>
              <a:rPr lang="tr-TR" dirty="0" smtClean="0"/>
              <a:t>Sağlık Bakanlığı da bu konuda hassas davranmakta ve Data loggerlardan elde edilen geçmişe dönük veriler sayesinde kurum ve kuruluşları etkin bir şekilde denetleyebilmektedir.</a:t>
            </a:r>
            <a:endParaRPr lang="tr-TR" dirty="0"/>
          </a:p>
        </p:txBody>
      </p:sp>
      <p:pic>
        <p:nvPicPr>
          <p:cNvPr id="6146" name="Picture 2" descr="C:\Users\NASA\Desktop\2013 - 2014 4.Grade\EEM 491 PROJE DOSYASI\elektor_070745-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5"/>
            <a:ext cx="28575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90872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Projede Kullanılacak  Devre Elemanlarının Tanıtılması</a:t>
            </a:r>
            <a:endParaRPr lang="tr-TR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484784"/>
            <a:ext cx="8064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1) 40W Monokristal Güneş Paneli (12 Volt):</a:t>
            </a:r>
            <a:endParaRPr lang="tr-TR" sz="2200" u="sng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NASA\Desktop\2013 - 2014 4.Grade\EEM 491 PROJE DOSYASI\Adsı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46" y="1700227"/>
            <a:ext cx="2261646" cy="260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48691" y="2047909"/>
            <a:ext cx="4824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Paneli Monokristal seçme sebebimiz polikristal ve diğer panel türlerine göre daha verimli(yaklaşık %20) ve daha dayanıklı olmasıdır.Böylece daha az yer kaplayarak daha verimli enerji elde etmek amaçlanmıştır.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Panelin teknik verileri aşağıdaki tabloda belirtilmiştir;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77292"/>
              </p:ext>
            </p:extLst>
          </p:nvPr>
        </p:nvGraphicFramePr>
        <p:xfrm>
          <a:off x="1488751" y="4221088"/>
          <a:ext cx="3744416" cy="1890210"/>
        </p:xfrm>
        <a:graphic>
          <a:graphicData uri="http://schemas.openxmlformats.org/drawingml/2006/table">
            <a:tbl>
              <a:tblPr firstRow="1" firstCol="1" bandRow="1"/>
              <a:tblGrid>
                <a:gridCol w="1577914"/>
                <a:gridCol w="2166502"/>
              </a:tblGrid>
              <a:tr h="2700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PM</a:t>
                      </a:r>
                      <a:endParaRPr lang="tr-TR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40W</a:t>
                      </a:r>
                      <a:endParaRPr lang="tr-TR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Voc</a:t>
                      </a:r>
                      <a:endParaRPr lang="tr-TR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21.8V</a:t>
                      </a: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Isc</a:t>
                      </a:r>
                      <a:endParaRPr lang="tr-TR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2.67A</a:t>
                      </a: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Vmp</a:t>
                      </a:r>
                      <a:endParaRPr lang="tr-TR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17.6V</a:t>
                      </a: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Max</a:t>
                      </a:r>
                      <a:r>
                        <a:rPr lang="tr-TR" sz="1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sistem voltajı</a:t>
                      </a:r>
                      <a:endParaRPr lang="tr-TR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1000V</a:t>
                      </a:r>
                      <a:endParaRPr lang="tr-TR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Ölçüler</a:t>
                      </a:r>
                      <a:endParaRPr lang="tr-TR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64.5cm x 54.5cm x 2.3cm</a:t>
                      </a: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Test Şartları</a:t>
                      </a:r>
                      <a:endParaRPr lang="tr-TR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AM 1.5 1000W /  M25C</a:t>
                      </a: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8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76672"/>
            <a:ext cx="8064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u="sng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tr-TR" sz="2200" u="sng" dirty="0" smtClean="0">
                <a:solidFill>
                  <a:schemeClr val="accent2">
                    <a:lumMod val="75000"/>
                  </a:schemeClr>
                </a:solidFill>
              </a:rPr>
              <a:t>) 10A MPPT (Maximum Power Point Tracking) Solar Şarj Cihazı:</a:t>
            </a:r>
            <a:endParaRPr lang="tr-TR" sz="22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052736"/>
            <a:ext cx="77768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Güneş Panelinden elde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edilen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çıkış gücünün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sistemin maksimum verimle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çalışabilmesi  için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sürekli olarak en yüksek seviyede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olması gerekmektedir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Sistemin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çıkış gücünün sürekli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olarak  en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yüksek seviyede tutulması işlemine “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maksimum  güç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noktası takip işlemi” (MPPT) adı verilmektedir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Bu işlem sayesinde </a:t>
            </a:r>
            <a:r>
              <a:rPr lang="tr-TR" sz="2200" b="1" u="sng" dirty="0" smtClean="0">
                <a:latin typeface="Times New Roman" pitchFamily="18" charset="0"/>
                <a:cs typeface="Times New Roman" pitchFamily="18" charset="0"/>
              </a:rPr>
              <a:t>sistemin verimi %36 oranında arttırıldığı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kanıtlanmıştır. </a:t>
            </a:r>
          </a:p>
          <a:p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Bu durum sonraki slayttaki  grafikte daha detaylı olarak gösterilmektedir.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5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727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 Güneş Enerjisi Sistemleri  için Veri Toplama Devresi Tasarımı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Logger (Veri Toplama) Devresi Ne işe yarar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SilentAll 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Güneş Enerjisi Sistemi için Veri Toplama Devresi Tasarımı</dc:title>
  <dc:creator>NASA</dc:creator>
  <cp:lastModifiedBy>NASA</cp:lastModifiedBy>
  <cp:revision>25</cp:revision>
  <dcterms:created xsi:type="dcterms:W3CDTF">2013-10-22T20:20:50Z</dcterms:created>
  <dcterms:modified xsi:type="dcterms:W3CDTF">2013-11-06T23:39:02Z</dcterms:modified>
</cp:coreProperties>
</file>