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69" r:id="rId4"/>
    <p:sldId id="270" r:id="rId5"/>
    <p:sldId id="260" r:id="rId6"/>
    <p:sldId id="259" r:id="rId7"/>
    <p:sldId id="264" r:id="rId8"/>
    <p:sldId id="271" r:id="rId9"/>
    <p:sldId id="267" r:id="rId10"/>
    <p:sldId id="258" r:id="rId11"/>
    <p:sldId id="272" r:id="rId12"/>
    <p:sldId id="261" r:id="rId13"/>
    <p:sldId id="262" r:id="rId14"/>
    <p:sldId id="263" r:id="rId15"/>
    <p:sldId id="265" r:id="rId16"/>
    <p:sldId id="266" r:id="rId17"/>
    <p:sldId id="268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78" r:id="rId27"/>
    <p:sldId id="279" r:id="rId2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SA\Desktop\2013%20-%202014%204.Grade\EEM%20491%20PROJE%20DOSYASI\Proje%20B&#252;t&#231;e%20Planlamas&#30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tr-TR" sz="2200" dirty="0" smtClean="0">
                <a:solidFill>
                  <a:srgbClr val="FF0000"/>
                </a:solidFill>
              </a:rPr>
              <a:t>Bütçe</a:t>
            </a:r>
            <a:r>
              <a:rPr lang="tr-TR" sz="2200" baseline="0" dirty="0" smtClean="0">
                <a:solidFill>
                  <a:srgbClr val="FF0000"/>
                </a:solidFill>
              </a:rPr>
              <a:t> Dağılımı</a:t>
            </a:r>
            <a:endParaRPr lang="tr-TR" sz="2200" dirty="0">
              <a:solidFill>
                <a:srgbClr val="FF0000"/>
              </a:solidFill>
            </a:endParaRP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Fiyat</c:v>
                </c:pt>
              </c:strCache>
            </c:strRef>
          </c:tx>
          <c:cat>
            <c:strRef>
              <c:f>Sheet1!$A$3:$A$12</c:f>
              <c:strCache>
                <c:ptCount val="10"/>
                <c:pt idx="0">
                  <c:v>Kuru Tip 7Ah Akü </c:v>
                </c:pt>
                <c:pt idx="1">
                  <c:v>40W MonoKristal Panel</c:v>
                </c:pt>
                <c:pt idx="2">
                  <c:v>MPPT Solar Şarj Kontrolcüsü</c:v>
                </c:pt>
                <c:pt idx="3">
                  <c:v>LDR</c:v>
                </c:pt>
                <c:pt idx="4">
                  <c:v>DS18B20 Sıcaklık Sensörü</c:v>
                </c:pt>
                <c:pt idx="5">
                  <c:v>Arduino MEGA 2560 Kit</c:v>
                </c:pt>
                <c:pt idx="6">
                  <c:v>Arduino SD Card Reader</c:v>
                </c:pt>
                <c:pt idx="7">
                  <c:v>Arduino Voltaj Sensörü</c:v>
                </c:pt>
                <c:pt idx="8">
                  <c:v>Arduino Akım Sensörü</c:v>
                </c:pt>
                <c:pt idx="9">
                  <c:v>TOPLAM:</c:v>
                </c:pt>
              </c:strCache>
            </c:strRef>
          </c:cat>
          <c:val>
            <c:numRef>
              <c:f>Sheet1!$B$3:$B$12</c:f>
              <c:numCache>
                <c:formatCode>_-* #,##0.00\ [$TL-41F]_-;\-* #,##0.00\ [$TL-41F]_-;_-* "-"??\ [$TL-41F]_-;_-@_-</c:formatCode>
                <c:ptCount val="10"/>
                <c:pt idx="0">
                  <c:v>30</c:v>
                </c:pt>
                <c:pt idx="1">
                  <c:v>102</c:v>
                </c:pt>
                <c:pt idx="2">
                  <c:v>70</c:v>
                </c:pt>
                <c:pt idx="3">
                  <c:v>0.3</c:v>
                </c:pt>
                <c:pt idx="4">
                  <c:v>11</c:v>
                </c:pt>
                <c:pt idx="5">
                  <c:v>170</c:v>
                </c:pt>
                <c:pt idx="6">
                  <c:v>23</c:v>
                </c:pt>
                <c:pt idx="7">
                  <c:v>11</c:v>
                </c:pt>
                <c:pt idx="8">
                  <c:v>13</c:v>
                </c:pt>
                <c:pt idx="9" formatCode="_(&quot;TL&quot;* #,##0.00_);_(&quot;TL&quot;* \(#,##0.00\);_(&quot;TL&quot;* &quot;-&quot;??_);_(@_)">
                  <c:v>430.3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tr-TR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B0831-2235-4427-B3CB-23796897C8E4}" type="datetimeFigureOut">
              <a:rPr lang="tr-TR" smtClean="0"/>
              <a:t>22.11.2013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477B0-E454-477D-9581-92C4DAF5E5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97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3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630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286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82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05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1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22.11.2013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635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22.11.2013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78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22.11.2013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1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98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BBD5-8044-4B60-A018-A3E71DCBF4F1}" type="datetimeFigureOut">
              <a:rPr lang="tr-TR" smtClean="0"/>
              <a:t>22.11.2013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572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BBD5-8044-4B60-A018-A3E71DCBF4F1}" type="datetimeFigureOut">
              <a:rPr lang="tr-TR" smtClean="0"/>
              <a:t>22.11.2013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D092-A622-4C69-8F49-1FFD532617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154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3.bp.blogspot.com/-iimYGMOgjrs/TryPbS8gdUI/AAAAAAAAACo/z1qos7s2KKs/s1600/Arduino_4.p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" TargetMode="External"/><Relationship Id="rId2" Type="http://schemas.openxmlformats.org/officeDocument/2006/relationships/hyperlink" Target="http://www.eie.gov.tr/yenilenebilir/g_enj_tekno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zgarturbini.gen.tr/product.php?id_product=386" TargetMode="External"/><Relationship Id="rId5" Type="http://schemas.openxmlformats.org/officeDocument/2006/relationships/hyperlink" Target="http://www.sanalpazar.com/" TargetMode="External"/><Relationship Id="rId4" Type="http://schemas.openxmlformats.org/officeDocument/2006/relationships/hyperlink" Target="http://gsmkontrol.blogspo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376772"/>
            <a:ext cx="777686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600" dirty="0" smtClean="0">
                <a:solidFill>
                  <a:schemeClr val="bg2"/>
                </a:solidFill>
              </a:rPr>
              <a:t/>
            </a:r>
            <a:br>
              <a:rPr lang="tr-TR" sz="3600" dirty="0" smtClean="0">
                <a:solidFill>
                  <a:schemeClr val="bg2"/>
                </a:solidFill>
              </a:rPr>
            </a:br>
            <a:r>
              <a:rPr lang="tr-TR" sz="3600" dirty="0">
                <a:solidFill>
                  <a:schemeClr val="bg2"/>
                </a:solidFill>
              </a:rPr>
              <a:t/>
            </a:r>
            <a:br>
              <a:rPr lang="tr-TR" sz="3600" dirty="0">
                <a:solidFill>
                  <a:schemeClr val="bg2"/>
                </a:solidFill>
              </a:rPr>
            </a:br>
            <a:r>
              <a:rPr lang="tr-TR" sz="3600" dirty="0" smtClean="0">
                <a:solidFill>
                  <a:schemeClr val="bg2"/>
                </a:solidFill>
              </a:rPr>
              <a:t/>
            </a:r>
            <a:br>
              <a:rPr lang="tr-TR" sz="3600" dirty="0" smtClean="0">
                <a:solidFill>
                  <a:schemeClr val="bg2"/>
                </a:solidFill>
              </a:rPr>
            </a:br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Güneş </a:t>
            </a:r>
            <a:r>
              <a:rPr lang="tr-T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Enerjisi </a:t>
            </a:r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  </a:t>
            </a:r>
            <a:r>
              <a:rPr lang="tr-T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için Veri </a:t>
            </a:r>
            <a:r>
              <a:rPr lang="tr-T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Toplama </a:t>
            </a:r>
            <a:r>
              <a:rPr lang="tr-T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Devresi Tasarımı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140968"/>
            <a:ext cx="7056784" cy="2952328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70000"/>
              </a:lnSpc>
            </a:pPr>
            <a:r>
              <a:rPr lang="tr-TR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Adı-Soyadı: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Canberk ŞAHİN</a:t>
            </a:r>
          </a:p>
          <a:p>
            <a:pPr algn="l">
              <a:lnSpc>
                <a:spcPct val="170000"/>
              </a:lnSpc>
            </a:pPr>
            <a:r>
              <a:rPr lang="tr-TR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Numarası: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21095835</a:t>
            </a:r>
          </a:p>
          <a:p>
            <a:pPr algn="l">
              <a:lnSpc>
                <a:spcPct val="170000"/>
              </a:lnSpc>
            </a:pPr>
            <a:r>
              <a:rPr lang="tr-TR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 Danışmanı: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Doç.Dr. Hamit ERDEM</a:t>
            </a:r>
          </a:p>
          <a:p>
            <a:pPr algn="l">
              <a:lnSpc>
                <a:spcPct val="170000"/>
              </a:lnSpc>
            </a:pPr>
            <a:r>
              <a:rPr lang="tr-TR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 Süresi(Yarıyıl):</a:t>
            </a:r>
            <a:r>
              <a:rPr lang="tr-T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 algn="l"/>
            <a:endParaRPr lang="tr-TR" dirty="0"/>
          </a:p>
        </p:txBody>
      </p:sp>
      <p:pic>
        <p:nvPicPr>
          <p:cNvPr id="1027" name="Picture 3" descr="C:\Users\NASA\Desktop\2013 - 2014 4.Grade\EEM 491 PROJE DOSYASI\2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41" y="160838"/>
            <a:ext cx="3096344" cy="182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33" y="22995"/>
            <a:ext cx="7543800" cy="582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200" u="sng" dirty="0" smtClean="0">
                <a:solidFill>
                  <a:srgbClr val="FF0000"/>
                </a:solidFill>
              </a:rPr>
              <a:t>Güneş Enerjisi Sistemleri için Veri Toplama Devresi Tasarımı</a:t>
            </a:r>
            <a:endParaRPr lang="tr-TR" sz="2200" u="sng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NASA\Desktop\2013 - 2014 4.Grade\EEM 491 PROJE DOSYASI\Sematik dosyası resm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" y="431800"/>
            <a:ext cx="9075551" cy="64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4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88" y="476672"/>
            <a:ext cx="8229600" cy="562074"/>
          </a:xfrm>
        </p:spPr>
        <p:txBody>
          <a:bodyPr>
            <a:normAutofit/>
          </a:bodyPr>
          <a:lstStyle/>
          <a:p>
            <a:r>
              <a:rPr lang="tr-TR" sz="2200" dirty="0" smtClean="0">
                <a:solidFill>
                  <a:srgbClr val="FF0000"/>
                </a:solidFill>
              </a:rPr>
              <a:t>Projede Kullanılacak Devre Elemanları  </a:t>
            </a:r>
            <a:endParaRPr lang="tr-TR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980" y="1412776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tr-TR" dirty="0" smtClean="0"/>
              <a:t>1 adet 40W Monokristal Güneş Paneli (12V)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tr-TR" dirty="0" smtClean="0"/>
              <a:t>1 adet 10 A MPPT Devresi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tr-TR" dirty="0" smtClean="0"/>
              <a:t>1 adet Eurostar 12V / 7Ah Kuru Tip Akü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tr-TR" dirty="0" smtClean="0"/>
              <a:t>1 adet  DS18B20 Sıcaklık Sensörü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tr-TR" dirty="0" smtClean="0"/>
              <a:t>2 </a:t>
            </a:r>
            <a:r>
              <a:rPr lang="tr-TR" dirty="0"/>
              <a:t>adet  Arduino  Akım </a:t>
            </a:r>
            <a:r>
              <a:rPr lang="tr-TR" dirty="0" smtClean="0"/>
              <a:t>Sensörü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tr-TR" dirty="0" smtClean="0"/>
              <a:t>2 adet  Arduino Voltaj Sensörü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tr-TR" dirty="0"/>
              <a:t>1 adet  LDR Işık Sensörü </a:t>
            </a:r>
            <a:endParaRPr lang="tr-TR" dirty="0" smtClean="0"/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tr-TR" dirty="0" smtClean="0"/>
              <a:t>1 adet Arduino MEGA 2560 Kit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tr-TR" dirty="0" smtClean="0"/>
              <a:t>1 adet Arduino GSM / GPRS Communication Kit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tr-TR" dirty="0" smtClean="0"/>
              <a:t>1 adet Arduino Micro SD Kart Modülü</a:t>
            </a:r>
          </a:p>
          <a:p>
            <a:pPr marL="342900" indent="-34290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47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1113" y="548679"/>
            <a:ext cx="8064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u="sng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1) 40W Monokristal Güneş Paneli (12 Volt):</a:t>
            </a:r>
            <a:endParaRPr lang="tr-TR" sz="2200" b="1" u="sng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3074" name="Picture 2" descr="C:\Users\NASA\Desktop\2013 - 2014 4.Grade\EEM 491 PROJE DOSYASI\Adsı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247" y="835610"/>
            <a:ext cx="2261646" cy="260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1124744"/>
            <a:ext cx="482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Paneli Monokristal seçme sebebimiz polikristal ve diğer panel türlerine göre daha verimli(yaklaşık %20) ve daha dayanıklı olmasıdır.Böylece daha az yer kaplayarak daha verimli enerji elde etmek amaçlanmıştır.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Panelin teknik verileri aşağıdaki tabloda belirtilmiştir;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133161"/>
              </p:ext>
            </p:extLst>
          </p:nvPr>
        </p:nvGraphicFramePr>
        <p:xfrm>
          <a:off x="1367644" y="3573016"/>
          <a:ext cx="3744416" cy="1890210"/>
        </p:xfrm>
        <a:graphic>
          <a:graphicData uri="http://schemas.openxmlformats.org/drawingml/2006/table">
            <a:tbl>
              <a:tblPr firstRow="1" firstCol="1" bandRow="1"/>
              <a:tblGrid>
                <a:gridCol w="1577914"/>
                <a:gridCol w="2166502"/>
              </a:tblGrid>
              <a:tr h="2700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PM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40W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Voc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21.8V</a:t>
                      </a: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Isc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2.67A</a:t>
                      </a: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Vmp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17.6V</a:t>
                      </a: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Max</a:t>
                      </a:r>
                      <a:r>
                        <a:rPr lang="tr-TR" sz="14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sistem voltajı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1000V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Ölçüler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64.5cm x 54.5cm x 2.3cm</a:t>
                      </a: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Test Şartları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AM 1.5 1000W /  M25C</a:t>
                      </a:r>
                      <a:r>
                        <a:rPr lang="tr-TR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8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8496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u="sng" dirty="0">
                <a:solidFill>
                  <a:srgbClr val="FF0000"/>
                </a:solidFill>
                <a:latin typeface="Calibri (Headings)"/>
              </a:rPr>
              <a:t>2</a:t>
            </a:r>
            <a:r>
              <a:rPr lang="tr-TR" sz="2200" u="sng" dirty="0" smtClean="0">
                <a:solidFill>
                  <a:srgbClr val="FF0000"/>
                </a:solidFill>
                <a:latin typeface="Calibri (Headings)"/>
              </a:rPr>
              <a:t>) 10A MPPT (Maximum Power Point Tracking) Solar Şarj Cihazı:</a:t>
            </a:r>
            <a:endParaRPr lang="tr-TR" sz="2200" u="sng" dirty="0">
              <a:solidFill>
                <a:srgbClr val="FF0000"/>
              </a:solidFill>
              <a:latin typeface="Calibri (Headings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052736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Güneş Panelinden elde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edilen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çıkış gücünün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sistemin maksimum verimle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çalışabilmesi  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için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sürekli olarak en yüksek seviyede 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olması gerekmektedir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. 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Sistemin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çıkış gücünün sürekli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olarak 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en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yüksek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seviyede tutulması işlemine </a:t>
            </a:r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“maksimum  güç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noktası takip işlemi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(MPPT) adı verilmektedir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Bu işlem sayesinde </a:t>
            </a:r>
            <a:r>
              <a:rPr lang="tr-TR" b="1" u="sng" dirty="0" smtClean="0">
                <a:latin typeface="Times New Roman" pitchFamily="18" charset="0"/>
                <a:cs typeface="Times New Roman" pitchFamily="18" charset="0"/>
              </a:rPr>
              <a:t>sistemin verimi %36 oranında arttırıldığı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kanıtlanmıştır. </a:t>
            </a:r>
          </a:p>
          <a:p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Bu durum sonraki slayttaki  grafikte daha detaylı olarak gösterilmektedir.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NASA\Desktop\2013 - 2014 4.Grade\EEM 491 PROJE DOSYASI\MPPT İşlemi için devreler\386-648-thick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52736"/>
            <a:ext cx="2909410" cy="290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5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ASA\Desktop\2013 - 2014 4.Grade\EEM 491 PROJE DOSYASI\mpptgrafig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" y="548680"/>
            <a:ext cx="8935698" cy="512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7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24252" y="423338"/>
            <a:ext cx="60934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2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3) Eurostar 12 Volt 7 Ah Kuru Tip Akü:</a:t>
            </a:r>
            <a:endParaRPr kumimoji="0" lang="tr-TR" sz="2200" b="0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1" name="Picture 1" descr="Description: EuroStar 12 Volt 7 AH Kuru tip Ak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12333"/>
            <a:ext cx="2569468" cy="256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4252" y="980728"/>
            <a:ext cx="4536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Projemizde Eurostar 12V 7Ah kuru tip akü kullanılması düşünülmüştür.</a:t>
            </a:r>
          </a:p>
          <a:p>
            <a:r>
              <a:rPr lang="tr-TR" dirty="0" smtClean="0"/>
              <a:t>Bu ürünün seçilme nedeni aşağıda belirtilmiştir;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/>
              <a:t>S</a:t>
            </a:r>
            <a:r>
              <a:rPr lang="tr-TR" dirty="0" smtClean="0"/>
              <a:t>olar akülerden çok daha uygun fiyatlı olması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Sahip olduğumuz Güneş Panelinin sağlıyacağı  enerjiyi depo edebilecek kapasitede olması.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Bakıma ihtiyaç duymaması</a:t>
            </a:r>
          </a:p>
          <a:p>
            <a:endParaRPr lang="tr-T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24252" y="4120049"/>
            <a:ext cx="6644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u="sng" dirty="0" smtClean="0">
                <a:solidFill>
                  <a:srgbClr val="FF0000"/>
                </a:solidFill>
              </a:rPr>
              <a:t>4) DS18B20 Sıcaklık Sensörü:</a:t>
            </a:r>
            <a:endParaRPr lang="tr-TR" sz="2200" b="1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4653136"/>
            <a:ext cx="489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Projemizde Güneş Panelimizin kurulduğu bölgedeki Sıcaklık değerlerini takip ederek Sıcaklığın Güneş Panelinden elektrik üretimindeki etkisini incelemek için kullandığımız su geçirmez 0.5 derece hassasiyette ölçüm yapabilen Sensörümüzdür.</a:t>
            </a:r>
            <a:endParaRPr lang="tr-TR" dirty="0"/>
          </a:p>
        </p:txBody>
      </p:sp>
      <p:pic>
        <p:nvPicPr>
          <p:cNvPr id="5124" name="Picture 4" descr="C:\Users\NASA\Desktop\2013 - 2014 4.Grade\EEM 491 PROJE DOSYASI\indir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812" y="4120049"/>
            <a:ext cx="2447704" cy="24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620689"/>
            <a:ext cx="51845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u="sng" dirty="0" smtClean="0">
                <a:solidFill>
                  <a:srgbClr val="FF0000"/>
                </a:solidFill>
              </a:rPr>
              <a:t>5) Akım Sensörü:</a:t>
            </a:r>
          </a:p>
          <a:p>
            <a:endParaRPr lang="tr-TR" u="sng" dirty="0">
              <a:solidFill>
                <a:schemeClr val="accent2"/>
              </a:solidFill>
            </a:endParaRPr>
          </a:p>
          <a:p>
            <a:r>
              <a:rPr lang="en-US" dirty="0" smtClean="0"/>
              <a:t>ACS712 </a:t>
            </a:r>
            <a:r>
              <a:rPr lang="tr-TR" dirty="0" smtClean="0"/>
              <a:t>0 - 5A</a:t>
            </a:r>
            <a:r>
              <a:rPr lang="en-US" dirty="0" smtClean="0"/>
              <a:t> </a:t>
            </a:r>
            <a:r>
              <a:rPr lang="en-US" dirty="0" err="1" smtClean="0"/>
              <a:t>aralığı</a:t>
            </a:r>
            <a:r>
              <a:rPr lang="tr-TR" dirty="0" smtClean="0"/>
              <a:t>nda ölçüm yapabilen Akım    </a:t>
            </a:r>
            <a:r>
              <a:rPr lang="en-US" dirty="0" err="1" smtClean="0"/>
              <a:t>sensör</a:t>
            </a:r>
            <a:r>
              <a:rPr lang="tr-TR" dirty="0" smtClean="0"/>
              <a:t>ü</a:t>
            </a:r>
            <a:r>
              <a:rPr lang="en-US" dirty="0" smtClean="0"/>
              <a:t> </a:t>
            </a:r>
            <a:r>
              <a:rPr lang="tr-TR" dirty="0"/>
              <a:t>m</a:t>
            </a:r>
            <a:r>
              <a:rPr lang="en-US" dirty="0" err="1" smtClean="0"/>
              <a:t>odülü</a:t>
            </a:r>
            <a:r>
              <a:rPr lang="tr-TR" dirty="0" smtClean="0"/>
              <a:t> projemizde kullanılmaktadır. B u modül Data Logger olarak kullanacağımız Ardunio modülüne uyumlu olmak ile birlite aynı zamanda ekonomik ve güvenli bri tercih olmaktadır.</a:t>
            </a:r>
          </a:p>
          <a:p>
            <a:endParaRPr lang="en-US" dirty="0"/>
          </a:p>
          <a:p>
            <a:endParaRPr lang="tr-TR" u="sng" dirty="0"/>
          </a:p>
        </p:txBody>
      </p:sp>
      <p:pic>
        <p:nvPicPr>
          <p:cNvPr id="7170" name="Picture 2" descr="C:\Users\NASA\Desktop\2013 - 2014 4.Grade\EEM 491 PROJE DOSYASI\ndtunf13456119371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6409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NASA\Desktop\2013 - 2014 4.Grade\EEM 491 PROJE DOSYASI\Voltage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45024"/>
            <a:ext cx="2813298" cy="280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584" y="3789040"/>
            <a:ext cx="468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Voltaj Sensörü olarak Ardunio Voltage sensörünü seçmiş bulunmaktayız.Akım sensöründeki gibi Data logger yapımıza  uyumluluğu ve Çözünürlüğünün yüksek olması aynı zamanda ekonomik olarak uygun olması tercih sebebidir.</a:t>
            </a:r>
            <a:endParaRPr lang="tr-TR" dirty="0"/>
          </a:p>
        </p:txBody>
      </p:sp>
      <p:sp>
        <p:nvSpPr>
          <p:cNvPr id="2" name="Rectangle 1"/>
          <p:cNvSpPr/>
          <p:nvPr/>
        </p:nvSpPr>
        <p:spPr>
          <a:xfrm>
            <a:off x="833645" y="3204849"/>
            <a:ext cx="22463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b="1" u="sng" dirty="0" smtClean="0">
                <a:solidFill>
                  <a:srgbClr val="FF0000"/>
                </a:solidFill>
              </a:rPr>
              <a:t>6) Voltaj </a:t>
            </a:r>
            <a:r>
              <a:rPr lang="tr-TR" sz="2200" b="1" u="sng" dirty="0">
                <a:solidFill>
                  <a:srgbClr val="FF0000"/>
                </a:solidFill>
              </a:rPr>
              <a:t>Sensörü:</a:t>
            </a:r>
          </a:p>
        </p:txBody>
      </p:sp>
    </p:spTree>
    <p:extLst>
      <p:ext uri="{BB962C8B-B14F-4D97-AF65-F5344CB8AC3E}">
        <p14:creationId xmlns:p14="http://schemas.microsoft.com/office/powerpoint/2010/main" val="15190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u="sng" dirty="0" smtClean="0">
                <a:solidFill>
                  <a:srgbClr val="FF0000"/>
                </a:solidFill>
              </a:rPr>
              <a:t>7) LDR (Işık Sensörü):</a:t>
            </a:r>
            <a:endParaRPr lang="tr-TR" sz="22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196752"/>
            <a:ext cx="7128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Işığı belirli bir çözünürlük içerisinde takip etmemize </a:t>
            </a:r>
          </a:p>
          <a:p>
            <a:r>
              <a:rPr lang="tr-TR" dirty="0" smtClean="0"/>
              <a:t>yarayan sensördür. LDR bir direnç gibi davranır ve </a:t>
            </a:r>
          </a:p>
          <a:p>
            <a:r>
              <a:rPr lang="tr-TR" dirty="0" smtClean="0"/>
              <a:t>üzerine gelen ışık LDR nin direnç değerini değiştirir.</a:t>
            </a:r>
          </a:p>
          <a:p>
            <a:r>
              <a:rPr lang="tr-TR" dirty="0" smtClean="0"/>
              <a:t>Bu işlem sonucunda LDR nin bacaklarındaki voltaj</a:t>
            </a:r>
          </a:p>
          <a:p>
            <a:r>
              <a:rPr lang="tr-TR" dirty="0" smtClean="0"/>
              <a:t>Miktarında değişme olur.Mikro işlemciye bağlı olan </a:t>
            </a:r>
          </a:p>
          <a:p>
            <a:r>
              <a:rPr lang="tr-TR" dirty="0" smtClean="0"/>
              <a:t>ayaklardaki voltaj miktarı değişimi ADC den </a:t>
            </a:r>
          </a:p>
          <a:p>
            <a:r>
              <a:rPr lang="tr-TR" dirty="0" smtClean="0"/>
              <a:t>algılanarak Işık şiddeti bulunur.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Bu sensörün seçilme nedeni bizim yapacağımız devredeki LDR ihtiyacını yeterli ölçüde karşılaması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Piyasada ucuz ve bol miktarda bulunur olması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Bozulma ihtimalinin oldukça düşük olması</a:t>
            </a:r>
            <a:endParaRPr lang="tr-TR" dirty="0"/>
          </a:p>
        </p:txBody>
      </p:sp>
      <p:pic>
        <p:nvPicPr>
          <p:cNvPr id="6146" name="Picture 2" descr="C:\Users\NASA\Desktop\2013 - 2014 4.Grade\EEM 491 PROJE DOSYASI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586" y="108495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tr-TR" sz="2200" b="1" u="sng" dirty="0" smtClean="0">
                <a:solidFill>
                  <a:srgbClr val="FF0000"/>
                </a:solidFill>
              </a:rPr>
              <a:t>8) Arduino MEGA 2560 Mikroişlemci Kit:</a:t>
            </a:r>
            <a:endParaRPr lang="tr-TR" sz="22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20888"/>
              </p:ext>
            </p:extLst>
          </p:nvPr>
        </p:nvGraphicFramePr>
        <p:xfrm>
          <a:off x="467544" y="3789040"/>
          <a:ext cx="8229600" cy="2944368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Microcontroller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190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ATmega2560</a:t>
                      </a:r>
                      <a:endParaRPr lang="tr-T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Operating Voltage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190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5V</a:t>
                      </a:r>
                      <a:endParaRPr lang="tr-T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Input Voltage (recommended)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190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7-12V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Input Voltage (limits)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190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6-20V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Digital I/O Pins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190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54 (of which 15 provide PWM output)</a:t>
                      </a:r>
                      <a:endParaRPr lang="tr-T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Analog Input Pins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190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16</a:t>
                      </a:r>
                      <a:endParaRPr lang="tr-T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DC Current per I/O Pin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190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40 mA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DC Current for 3.3V Pin</a:t>
                      </a:r>
                      <a:endParaRPr lang="tr-T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190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50 mA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Flash Memory</a:t>
                      </a:r>
                      <a:endParaRPr lang="tr-T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190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256 KB of which 8 KB used by bootloader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SRAM</a:t>
                      </a:r>
                      <a:endParaRPr lang="tr-T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190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8 KB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EEPROM</a:t>
                      </a:r>
                      <a:endParaRPr lang="tr-T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190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4 KB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Clock Speed</a:t>
                      </a:r>
                      <a:endParaRPr lang="tr-T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1905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16 MHz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0" marR="0" marT="0" marB="0" anchor="ctr"/>
                </a:tc>
              </a:tr>
            </a:tbl>
          </a:graphicData>
        </a:graphic>
      </p:graphicFrame>
      <p:pic>
        <p:nvPicPr>
          <p:cNvPr id="7169" name="Picture 1" descr="C:\Users\NASA\Desktop\2013 - 2014 4.Grade\EEM 491 PROJE DOSYASI\ArduinoMega2560_R3_Fro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463" y="1268760"/>
            <a:ext cx="4824536" cy="234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2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490066"/>
          </a:xfrm>
        </p:spPr>
        <p:txBody>
          <a:bodyPr>
            <a:normAutofit/>
          </a:bodyPr>
          <a:lstStyle/>
          <a:p>
            <a:r>
              <a:rPr lang="tr-TR" sz="2200" b="1" u="sng" dirty="0" smtClean="0">
                <a:solidFill>
                  <a:srgbClr val="FF0000"/>
                </a:solidFill>
              </a:rPr>
              <a:t>Neden Arduino MEGA 2560 ?</a:t>
            </a:r>
            <a:endParaRPr lang="tr-TR" sz="22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124744"/>
            <a:ext cx="70567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Aşağıda belirtilen sebepler neticesinde Projemizde Arduino Mega 2560 kullanılmasına karar verilmiştir;</a:t>
            </a:r>
          </a:p>
          <a:p>
            <a:pPr marL="285750" indent="-285750">
              <a:buFont typeface="Arial" pitchFamily="34" charset="0"/>
              <a:buChar char="•"/>
            </a:pPr>
            <a:endParaRPr lang="tr-TR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Arduino uluslararası tanınan ve Türkiye de dağıtıcısı bulunan bir firma,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Ürünleri fabrikadan test edilmiş olarak gelmekte ve garanti kapsamında,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Kendi yazılım programıyla gelmekte ve ATMEL firmasına ait mikroişlemciler kullanmaktadır,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Arduino MEGA 2560 da 54 tane Digital port bulunması PWM uygulamalarında kullanılabilmesi,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16 adet ADC girişinin bulunması,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Üzerine GSM / GPRS Modüllerin bindirilebilmesi,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Türkiye şartlarına göre fiyatlarının diğer markalardan çok daha uygun olması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Arduino Türkiye forum gibi bir platforma sahip olması ve örnek sayısının yüksek olması,</a:t>
            </a:r>
          </a:p>
          <a:p>
            <a:endParaRPr lang="tr-TR" dirty="0" smtClean="0"/>
          </a:p>
          <a:p>
            <a:pPr marL="285750" indent="-285750">
              <a:buFont typeface="Arial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2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7" y="836712"/>
            <a:ext cx="7632848" cy="3669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Projenin birinci yarıyıl hedefleri aşağıda sıralanmıştır;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268760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Güneş pillerinin çalışması araştırılacak,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Gerilim dönüştürücülerin çalışması incelenecek,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Düşük güçlü Güneş Enerji Sistemi oluşturulacak,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Data Logger (Veri Toplama ve Kaydetme cihazı) çalışma yapısı incelenecek,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2924944"/>
            <a:ext cx="741682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</a:rPr>
              <a:t>Güneş Enerjisi </a:t>
            </a:r>
            <a:r>
              <a:rPr lang="tr-TR" sz="2000" dirty="0">
                <a:solidFill>
                  <a:srgbClr val="FF0000"/>
                </a:solidFill>
              </a:rPr>
              <a:t>n</a:t>
            </a:r>
            <a:r>
              <a:rPr lang="tr-TR" sz="2000" dirty="0" smtClean="0">
                <a:solidFill>
                  <a:srgbClr val="FF0000"/>
                </a:solidFill>
              </a:rPr>
              <a:t>eden Bu kadar </a:t>
            </a:r>
            <a:r>
              <a:rPr lang="tr-TR" sz="2000" dirty="0">
                <a:solidFill>
                  <a:srgbClr val="FF0000"/>
                </a:solidFill>
              </a:rPr>
              <a:t>ö</a:t>
            </a:r>
            <a:r>
              <a:rPr lang="tr-TR" sz="2000" dirty="0" smtClean="0">
                <a:solidFill>
                  <a:srgbClr val="FF0000"/>
                </a:solidFill>
              </a:rPr>
              <a:t>nemli ?</a:t>
            </a:r>
          </a:p>
          <a:p>
            <a:r>
              <a:rPr lang="tr-TR" dirty="0" smtClean="0"/>
              <a:t>Güneş Enerjisi başlangıç maliyetinde sonra hiç bir ek masraf gerektirmeden yıllarca sorunsuz çalışabilen sonsuz bir enerji kaynağı dolayısıyla  Uzun vade </a:t>
            </a:r>
          </a:p>
          <a:p>
            <a:endParaRPr lang="tr-TR" dirty="0"/>
          </a:p>
        </p:txBody>
      </p:sp>
      <p:pic>
        <p:nvPicPr>
          <p:cNvPr id="1026" name="Picture 2" descr="C:\Users\NASA\Desktop\2013 - 2014 4.Grade\EEM 491 PROJE DOSYASI\ind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61996" y="428596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Ucuz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Çevreci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Sonsuz bir kaynak oluşu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Bakım Maliyeti Olmaması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23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tr-TR" sz="2200" b="1" u="sng" dirty="0" smtClean="0">
                <a:solidFill>
                  <a:srgbClr val="FF0000"/>
                </a:solidFill>
              </a:rPr>
              <a:t>9) Arduino GSM / GPRS Modül:</a:t>
            </a:r>
            <a:endParaRPr lang="tr-TR" sz="22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Kullandığımız Mega 2560 a uyum sağlayan ve projemizde sensör verilerini göndermemizi sağlayacak olan GPRS Modülümüzün teknik  verileri aşağıda sıralanmıştır ;</a:t>
            </a:r>
            <a:endParaRPr lang="tr-TR" dirty="0"/>
          </a:p>
        </p:txBody>
      </p:sp>
      <p:pic>
        <p:nvPicPr>
          <p:cNvPr id="5" name="Picture 4" descr="http://3.bp.blogspot.com/-iimYGMOgjrs/TryPbS8gdUI/AAAAAAAAACo/z1qos7s2KKs/s400/Arduino_4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60189"/>
            <a:ext cx="381000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23528" y="2395278"/>
            <a:ext cx="4248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Quad-Band </a:t>
            </a:r>
            <a:r>
              <a:rPr lang="tr-TR" dirty="0"/>
              <a:t>850/ 900/ 1800/ 1900 </a:t>
            </a:r>
            <a:r>
              <a:rPr lang="tr-TR" dirty="0" smtClean="0"/>
              <a:t>MHz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GPRS </a:t>
            </a:r>
            <a:r>
              <a:rPr lang="tr-TR" dirty="0"/>
              <a:t>multi-slot class </a:t>
            </a:r>
            <a:r>
              <a:rPr lang="tr-TR" dirty="0" smtClean="0"/>
              <a:t>10/8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GPRS </a:t>
            </a:r>
            <a:r>
              <a:rPr lang="tr-TR" dirty="0"/>
              <a:t>mobile station class </a:t>
            </a:r>
            <a:r>
              <a:rPr lang="tr-TR" dirty="0" smtClean="0"/>
              <a:t>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Compliant </a:t>
            </a:r>
            <a:r>
              <a:rPr lang="tr-TR" dirty="0"/>
              <a:t>to GSM phase 2/2+</a:t>
            </a:r>
            <a:br>
              <a:rPr lang="tr-TR" dirty="0"/>
            </a:br>
            <a:r>
              <a:rPr lang="tr-TR" dirty="0"/>
              <a:t>  – Class 4 (2 W @850/ 900 MHz)</a:t>
            </a:r>
            <a:br>
              <a:rPr lang="tr-TR" dirty="0"/>
            </a:br>
            <a:r>
              <a:rPr lang="tr-TR" dirty="0"/>
              <a:t>  – Class 1 (1 W @ 1800/1900MHz</a:t>
            </a:r>
            <a:r>
              <a:rPr lang="tr-T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Boyutlar: 24*24*3mm</a:t>
            </a:r>
            <a:endParaRPr lang="tr-TR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Ağırlık : 3.4g</a:t>
            </a:r>
            <a:endParaRPr lang="tr-TR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Control </a:t>
            </a:r>
            <a:r>
              <a:rPr lang="tr-TR" dirty="0"/>
              <a:t>via AT commands (GSM 07.07 ,07.05 and SIMCOM enhanced AT </a:t>
            </a:r>
            <a:r>
              <a:rPr lang="tr-TR" dirty="0" smtClean="0"/>
              <a:t>Commands)</a:t>
            </a:r>
            <a:endParaRPr lang="tr-TR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Düşük Enerji Tüketimi: </a:t>
            </a:r>
            <a:r>
              <a:rPr lang="tr-TR" dirty="0"/>
              <a:t>1.0mA(sleep mode)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74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tr-TR" sz="2200" b="1" u="sng" dirty="0" smtClean="0">
                <a:solidFill>
                  <a:srgbClr val="FF0000"/>
                </a:solidFill>
              </a:rPr>
              <a:t>10)Arduino Micro SD Kart Okuyucu :</a:t>
            </a:r>
            <a:endParaRPr lang="tr-TR" sz="2200" b="1" u="sng" dirty="0">
              <a:solidFill>
                <a:srgbClr val="FF0000"/>
              </a:solidFill>
            </a:endParaRPr>
          </a:p>
        </p:txBody>
      </p:sp>
      <p:pic>
        <p:nvPicPr>
          <p:cNvPr id="4" name="Picture 3" descr="http://www.elektrovadi.com/class/INNOVAEditor/assets/ITEAD/im120525008_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24744"/>
            <a:ext cx="3384798" cy="27162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83568" y="1340768"/>
            <a:ext cx="7416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Kurucağımız sistemde veri Micro SD kart modüle yazılarak </a:t>
            </a:r>
          </a:p>
          <a:p>
            <a:r>
              <a:rPr lang="tr-TR" dirty="0" smtClean="0"/>
              <a:t>burada muhafaza edilecek ve eğer internet ortamına </a:t>
            </a:r>
          </a:p>
          <a:p>
            <a:r>
              <a:rPr lang="tr-TR" dirty="0" smtClean="0"/>
              <a:t>erişimde sorun yaşanırsa depolama alanı sağlayacaktır.</a:t>
            </a:r>
          </a:p>
          <a:p>
            <a:endParaRPr lang="tr-TR" dirty="0"/>
          </a:p>
          <a:p>
            <a:endParaRPr lang="tr-TR" u="sng" dirty="0" smtClean="0"/>
          </a:p>
          <a:p>
            <a:endParaRPr lang="tr-TR" u="sng" dirty="0"/>
          </a:p>
          <a:p>
            <a:r>
              <a:rPr lang="tr-TR" u="sng" dirty="0" smtClean="0"/>
              <a:t>Teknik Özellikleri ve Avantajları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5 V  veya 3.3 V I/O operasyon seviyesinde çalışır.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5 V  veya 3.3 V operasyon voltajının kart modül üzerinde bulunan anahtar yardımıyla değiştirilmesi sağlanır.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Tüm kartlara uyumludur.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SD ve Mikro SD girişleri sayesinde sistemdeki kullanıcılara istedikleri miktarda depolama alanı sağlar.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Boyutlar : 4.8 x 4.3 x 1.2 cm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Ağırlık : 15 gram </a:t>
            </a:r>
          </a:p>
          <a:p>
            <a:pPr marL="285750" indent="-285750">
              <a:buFont typeface="Arial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42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tr-TR" sz="2200" dirty="0" smtClean="0">
                <a:solidFill>
                  <a:srgbClr val="FF0000"/>
                </a:solidFill>
              </a:rPr>
              <a:t>Projenin Data Logger ( Veri Toplama) Bölümü  </a:t>
            </a:r>
            <a:endParaRPr lang="tr-TR" sz="2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NASA\Desktop\2013 - 2014 4.Grade\EEM 491 PROJE DOSYASI\VERİ TOPLA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8" y="764704"/>
            <a:ext cx="7848871" cy="592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4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19256" cy="562074"/>
          </a:xfrm>
        </p:spPr>
        <p:txBody>
          <a:bodyPr>
            <a:normAutofit/>
          </a:bodyPr>
          <a:lstStyle/>
          <a:p>
            <a:r>
              <a:rPr lang="tr-TR" sz="2200" b="1" dirty="0" smtClean="0">
                <a:solidFill>
                  <a:srgbClr val="FF0000"/>
                </a:solidFill>
              </a:rPr>
              <a:t>İlk Sensör </a:t>
            </a:r>
            <a:r>
              <a:rPr lang="tr-TR" sz="2200" b="1" dirty="0">
                <a:solidFill>
                  <a:srgbClr val="FF0000"/>
                </a:solidFill>
              </a:rPr>
              <a:t>V</a:t>
            </a:r>
            <a:r>
              <a:rPr lang="tr-TR" sz="2200" b="1" dirty="0" smtClean="0">
                <a:solidFill>
                  <a:srgbClr val="FF0000"/>
                </a:solidFill>
              </a:rPr>
              <a:t>erisi </a:t>
            </a:r>
            <a:r>
              <a:rPr lang="tr-TR" sz="2200" b="1" dirty="0">
                <a:solidFill>
                  <a:srgbClr val="FF0000"/>
                </a:solidFill>
              </a:rPr>
              <a:t>A</a:t>
            </a:r>
            <a:r>
              <a:rPr lang="tr-TR" sz="2200" b="1" dirty="0" smtClean="0">
                <a:solidFill>
                  <a:srgbClr val="FF0000"/>
                </a:solidFill>
              </a:rPr>
              <a:t>lımı (USB port ile) </a:t>
            </a:r>
            <a:endParaRPr lang="tr-TR" sz="22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NASA\Desktop\2013 - 2014 4.Grade\EEM 491 PROJE DOSYASI\Sensör Veri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07" y="908720"/>
            <a:ext cx="7656934" cy="549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7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22255"/>
              </p:ext>
            </p:extLst>
          </p:nvPr>
        </p:nvGraphicFramePr>
        <p:xfrm>
          <a:off x="1115616" y="908720"/>
          <a:ext cx="7200800" cy="5328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529"/>
                <a:gridCol w="1858271"/>
              </a:tblGrid>
              <a:tr h="484417"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sng" strike="noStrike" dirty="0">
                          <a:effectLst/>
                        </a:rPr>
                        <a:t>Birim</a:t>
                      </a:r>
                      <a:endParaRPr lang="tr-TR" sz="18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sng" strike="noStrike">
                          <a:effectLst/>
                        </a:rPr>
                        <a:t>Fiyat</a:t>
                      </a:r>
                      <a:endParaRPr lang="tr-TR" sz="1800" b="1" i="0" u="sng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4417"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 dirty="0">
                          <a:effectLst/>
                        </a:rPr>
                        <a:t>Kuru Tip 7Ah Akü </a:t>
                      </a:r>
                      <a:endParaRPr lang="tr-TR" sz="18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>
                          <a:effectLst/>
                        </a:rPr>
                        <a:t>     30,00 TL </a:t>
                      </a:r>
                      <a:endParaRPr lang="tr-TR" sz="18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4417"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 dirty="0">
                          <a:effectLst/>
                        </a:rPr>
                        <a:t>40W MonoKristal Panel</a:t>
                      </a:r>
                      <a:endParaRPr lang="tr-TR" sz="18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>
                          <a:effectLst/>
                        </a:rPr>
                        <a:t>   102,00 TL </a:t>
                      </a:r>
                      <a:endParaRPr lang="tr-TR" sz="18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4417"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 dirty="0">
                          <a:effectLst/>
                        </a:rPr>
                        <a:t>MPPT Solar Şarj Kontrolcüsü</a:t>
                      </a:r>
                      <a:endParaRPr lang="tr-TR" sz="18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>
                          <a:effectLst/>
                        </a:rPr>
                        <a:t>     70,00 TL </a:t>
                      </a:r>
                      <a:endParaRPr lang="tr-TR" sz="18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4417"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 dirty="0">
                          <a:effectLst/>
                        </a:rPr>
                        <a:t>LDR</a:t>
                      </a:r>
                      <a:endParaRPr lang="tr-TR" sz="18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>
                          <a:effectLst/>
                        </a:rPr>
                        <a:t>       0,30 TL </a:t>
                      </a:r>
                      <a:endParaRPr lang="tr-TR" sz="18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4417"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 dirty="0">
                          <a:effectLst/>
                        </a:rPr>
                        <a:t>DS18B20 Sıcaklık Sensörü</a:t>
                      </a:r>
                      <a:endParaRPr lang="tr-TR" sz="18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>
                          <a:effectLst/>
                        </a:rPr>
                        <a:t>     11,00 TL </a:t>
                      </a:r>
                      <a:endParaRPr lang="tr-TR" sz="18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4417"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 dirty="0">
                          <a:effectLst/>
                        </a:rPr>
                        <a:t>Arduino MEGA 2560 Kit</a:t>
                      </a:r>
                      <a:endParaRPr lang="tr-TR" sz="18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>
                          <a:effectLst/>
                        </a:rPr>
                        <a:t>   170,00 TL </a:t>
                      </a:r>
                      <a:endParaRPr lang="tr-TR" sz="18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4417"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 dirty="0">
                          <a:effectLst/>
                        </a:rPr>
                        <a:t>Arduino SD Card Reader</a:t>
                      </a:r>
                      <a:endParaRPr lang="tr-TR" sz="18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>
                          <a:effectLst/>
                        </a:rPr>
                        <a:t>     23,00 TL </a:t>
                      </a:r>
                      <a:endParaRPr lang="tr-TR" sz="18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4417"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 dirty="0">
                          <a:effectLst/>
                        </a:rPr>
                        <a:t>Arduino Voltaj Sensörü</a:t>
                      </a:r>
                      <a:endParaRPr lang="tr-TR" sz="18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>
                          <a:effectLst/>
                        </a:rPr>
                        <a:t>     11,00 TL </a:t>
                      </a:r>
                      <a:endParaRPr lang="tr-TR" sz="18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4417"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 dirty="0">
                          <a:effectLst/>
                        </a:rPr>
                        <a:t>Arduino Akım Sensörü</a:t>
                      </a:r>
                      <a:endParaRPr lang="tr-TR" sz="18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>
                          <a:effectLst/>
                        </a:rPr>
                        <a:t>     13,00 TL </a:t>
                      </a:r>
                      <a:endParaRPr lang="tr-TR" sz="18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4417"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 dirty="0">
                          <a:effectLst/>
                        </a:rPr>
                        <a:t>TOPLAM:</a:t>
                      </a:r>
                      <a:endParaRPr lang="tr-T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800" u="none" strike="noStrike" dirty="0">
                          <a:effectLst/>
                        </a:rPr>
                        <a:t>   430,30 TL </a:t>
                      </a:r>
                      <a:endParaRPr lang="tr-TR" sz="18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476672"/>
            <a:ext cx="7128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b="1" dirty="0" smtClean="0">
                <a:solidFill>
                  <a:srgbClr val="FF0000"/>
                </a:solidFill>
              </a:rPr>
              <a:t>Bütçe Planlaması</a:t>
            </a:r>
            <a:endParaRPr lang="tr-TR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85693"/>
              </p:ext>
            </p:extLst>
          </p:nvPr>
        </p:nvGraphicFramePr>
        <p:xfrm>
          <a:off x="467544" y="692696"/>
          <a:ext cx="7992888" cy="5688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8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200" b="1" u="sng" dirty="0" smtClean="0">
                <a:solidFill>
                  <a:srgbClr val="FF0000"/>
                </a:solidFill>
              </a:rPr>
              <a:t>1. Dönem Sonuna kadar yapılması planlananlar:</a:t>
            </a:r>
            <a:endParaRPr lang="tr-TR" sz="22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Data Logger Yapısı kurarak sensörlerden alınan verileri </a:t>
            </a:r>
            <a:r>
              <a:rPr lang="tr-TR" dirty="0" smtClean="0"/>
              <a:t>okumak</a:t>
            </a:r>
          </a:p>
          <a:p>
            <a:endParaRPr lang="tr-T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GPRS iletişimi için gerekli olan altyapıyı hazırlamak </a:t>
            </a:r>
            <a:endParaRPr lang="tr-TR" dirty="0" smtClean="0"/>
          </a:p>
          <a:p>
            <a:endParaRPr lang="tr-T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Güneş Paneli Sistemini çalışır hale getirmek</a:t>
            </a:r>
          </a:p>
          <a:p>
            <a:pPr marL="285750" indent="-285750">
              <a:buFont typeface="Arial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97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200" b="1" u="sng" dirty="0" smtClean="0">
                <a:solidFill>
                  <a:srgbClr val="FF0000"/>
                </a:solidFill>
              </a:rPr>
              <a:t>KAYNAKÇA</a:t>
            </a:r>
            <a:endParaRPr lang="tr-TR" sz="22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 smtClean="0">
                <a:hlinkClick r:id="rId2"/>
              </a:rPr>
              <a:t>http</a:t>
            </a:r>
            <a:r>
              <a:rPr lang="tr-TR" sz="1800" dirty="0">
                <a:hlinkClick r:id="rId2"/>
              </a:rPr>
              <a:t>://</a:t>
            </a:r>
            <a:r>
              <a:rPr lang="tr-TR" sz="1800" dirty="0" smtClean="0">
                <a:hlinkClick r:id="rId2"/>
              </a:rPr>
              <a:t>www.eie.gov.tr/yenilenebilir/g_enj_tekno.aspx</a:t>
            </a:r>
            <a:endParaRPr lang="tr-TR" sz="1800" dirty="0" smtClean="0"/>
          </a:p>
          <a:p>
            <a:r>
              <a:rPr lang="tr-TR" sz="1800" dirty="0">
                <a:hlinkClick r:id="rId3"/>
              </a:rPr>
              <a:t>http://arduino.cc</a:t>
            </a:r>
            <a:r>
              <a:rPr lang="tr-TR" sz="1800" dirty="0" smtClean="0">
                <a:hlinkClick r:id="rId3"/>
              </a:rPr>
              <a:t>/</a:t>
            </a:r>
            <a:endParaRPr lang="tr-TR" sz="1800" dirty="0" smtClean="0"/>
          </a:p>
          <a:p>
            <a:r>
              <a:rPr lang="tr-TR" sz="1800" dirty="0" smtClean="0"/>
              <a:t>Prof.Dr.Olcay Kıncay  , Yenilenebilir </a:t>
            </a:r>
            <a:r>
              <a:rPr lang="tr-TR" sz="1800" dirty="0"/>
              <a:t>Enerji Ders </a:t>
            </a:r>
            <a:r>
              <a:rPr lang="tr-TR" sz="1800" dirty="0" smtClean="0"/>
              <a:t>Notları ,Yıldız Teknik Üniversitesi </a:t>
            </a:r>
          </a:p>
          <a:p>
            <a:r>
              <a:rPr lang="tr-TR" sz="1800" dirty="0">
                <a:hlinkClick r:id="rId4"/>
              </a:rPr>
              <a:t>http://gsmkontrol.blogspot.com</a:t>
            </a:r>
            <a:r>
              <a:rPr lang="tr-TR" sz="1800" dirty="0" smtClean="0">
                <a:hlinkClick r:id="rId4"/>
              </a:rPr>
              <a:t>/</a:t>
            </a:r>
            <a:r>
              <a:rPr lang="tr-TR" sz="1800" dirty="0" smtClean="0"/>
              <a:t> </a:t>
            </a:r>
          </a:p>
          <a:p>
            <a:r>
              <a:rPr lang="tr-TR" sz="1800" dirty="0" smtClean="0"/>
              <a:t>Dünya Enerji Konseyi Türk Milli Komitesi </a:t>
            </a:r>
            <a:r>
              <a:rPr lang="tr-TR" sz="1800" dirty="0" smtClean="0">
                <a:latin typeface="Calibri (Body)"/>
              </a:rPr>
              <a:t>(Dünya’da ve Türkiyede Güneş Enerjisi Araştırması) Haziran, 2009</a:t>
            </a:r>
          </a:p>
          <a:p>
            <a:r>
              <a:rPr lang="tr-TR" sz="1800" dirty="0">
                <a:hlinkClick r:id="rId5"/>
              </a:rPr>
              <a:t>http://</a:t>
            </a:r>
            <a:r>
              <a:rPr lang="tr-TR" sz="1800" dirty="0" smtClean="0">
                <a:hlinkClick r:id="rId5"/>
              </a:rPr>
              <a:t>www.sanalpazar.com</a:t>
            </a:r>
            <a:endParaRPr lang="tr-TR" sz="1800" dirty="0" smtClean="0"/>
          </a:p>
          <a:p>
            <a:r>
              <a:rPr lang="tr-TR" sz="1800" dirty="0">
                <a:hlinkClick r:id="rId6"/>
              </a:rPr>
              <a:t>http://</a:t>
            </a:r>
            <a:r>
              <a:rPr lang="tr-TR" sz="1800" dirty="0" smtClean="0">
                <a:hlinkClick r:id="rId6"/>
              </a:rPr>
              <a:t>www.ruzgarturbini.gen.tr/product.php?id_product=386</a:t>
            </a:r>
            <a:endParaRPr lang="tr-TR" sz="1800" dirty="0" smtClean="0"/>
          </a:p>
          <a:p>
            <a:r>
              <a:rPr lang="tr-TR" sz="1800" dirty="0" smtClean="0">
                <a:latin typeface="Calibri (Body)"/>
              </a:rPr>
              <a:t>Güneş Enerjisi Eğitim Seti Tasarım ve Uygulaması İbrahim </a:t>
            </a:r>
            <a:r>
              <a:rPr lang="tr-TR" sz="1800" dirty="0">
                <a:latin typeface="Calibri (Body)"/>
              </a:rPr>
              <a:t>SEFA, Mehmet DEMİRTAŞ, Ramazan </a:t>
            </a:r>
            <a:r>
              <a:rPr lang="tr-TR" sz="1800" dirty="0" smtClean="0">
                <a:latin typeface="Calibri (Body)"/>
              </a:rPr>
              <a:t>BAYINDIR .Gazi </a:t>
            </a:r>
            <a:r>
              <a:rPr lang="tr-TR" sz="1800" dirty="0">
                <a:latin typeface="Calibri (Body)"/>
              </a:rPr>
              <a:t>Üniversitesi, Teknik Eğitim Fakültesi, Elektrik Eğitimi </a:t>
            </a:r>
            <a:r>
              <a:rPr lang="tr-TR" sz="1800" dirty="0" smtClean="0">
                <a:latin typeface="Calibri (Body)"/>
              </a:rPr>
              <a:t>Bölümü</a:t>
            </a:r>
          </a:p>
          <a:p>
            <a:endParaRPr lang="tr-TR" sz="1800" dirty="0" smtClean="0">
              <a:latin typeface="Calibri (Body)"/>
            </a:endParaRPr>
          </a:p>
          <a:p>
            <a:endParaRPr lang="tr-TR" sz="1800" dirty="0" smtClean="0"/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6437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tr-TR" sz="2200" dirty="0" smtClean="0">
                <a:solidFill>
                  <a:srgbClr val="FF0000"/>
                </a:solidFill>
              </a:rPr>
              <a:t>Dünyada Güneş Enerjisinin Yeri</a:t>
            </a:r>
            <a:endParaRPr lang="tr-TR" sz="2200" dirty="0">
              <a:solidFill>
                <a:srgbClr val="FF0000"/>
              </a:solidFill>
            </a:endParaRPr>
          </a:p>
        </p:txBody>
      </p:sp>
      <p:pic>
        <p:nvPicPr>
          <p:cNvPr id="2052" name="Picture 4" descr="C:\Users\NASA\Desktop\2013 - 2014 4.Grade\EEM 491 PROJE DOSYASI\solar-global-PV-capacity-top-countr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41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530120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Dünyada en büyük güneş enerjisi kullanıcısı görüldüğü gibi Almanyadır.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67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395536" y="836712"/>
            <a:ext cx="8219256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>
                <a:cs typeface="Times New Roman" pitchFamily="18" charset="0"/>
              </a:rPr>
              <a:t>Ülkemiz, coğrafi konumu nedeniyle sahip olduğu güneş enerjisi potansiyeli açısından birçok ülkeye göre şanslı durumdadır. </a:t>
            </a:r>
            <a:r>
              <a:rPr lang="tr-TR" sz="1800" dirty="0" smtClean="0">
                <a:cs typeface="Times New Roman" pitchFamily="18" charset="0"/>
              </a:rPr>
              <a:t> EİE </a:t>
            </a:r>
            <a:r>
              <a:rPr lang="tr-TR" sz="1800" dirty="0">
                <a:cs typeface="Times New Roman" pitchFamily="18" charset="0"/>
              </a:rPr>
              <a:t>tarafından yapılan çalışmaya göre Türkiye nin ortalama yıllık toplam güneşlenme süresi 2640 saat (</a:t>
            </a:r>
            <a:r>
              <a:rPr lang="tr-TR" sz="1800" u="sng" dirty="0">
                <a:cs typeface="Times New Roman" pitchFamily="18" charset="0"/>
              </a:rPr>
              <a:t>günlük toplam 7,2 saat</a:t>
            </a:r>
            <a:r>
              <a:rPr lang="tr-TR" sz="1800" dirty="0">
                <a:cs typeface="Times New Roman" pitchFamily="18" charset="0"/>
              </a:rPr>
              <a:t>), ortalama toplam ışınım şiddeti  1311 kWh/m²-yıl (</a:t>
            </a:r>
            <a:r>
              <a:rPr lang="tr-TR" sz="1800" u="sng" dirty="0">
                <a:cs typeface="Times New Roman" pitchFamily="18" charset="0"/>
              </a:rPr>
              <a:t>günlük toplam 3,6 kWh/m²</a:t>
            </a:r>
            <a:r>
              <a:rPr lang="tr-TR" sz="1800" dirty="0">
                <a:cs typeface="Times New Roman" pitchFamily="18" charset="0"/>
              </a:rPr>
              <a:t>) olduğu tespit edilmiştir.   </a:t>
            </a:r>
          </a:p>
          <a:p>
            <a:pPr marL="0" indent="0">
              <a:buNone/>
            </a:pPr>
            <a:r>
              <a:rPr lang="tr-TR" sz="1800" dirty="0">
                <a:cs typeface="Times New Roman" pitchFamily="18" charset="0"/>
              </a:rPr>
              <a:t> </a:t>
            </a:r>
          </a:p>
          <a:p>
            <a:r>
              <a:rPr lang="tr-TR" sz="1800" dirty="0">
                <a:cs typeface="Times New Roman" pitchFamily="18" charset="0"/>
              </a:rPr>
              <a:t>Güneydoğu Anadolu Bölgesi : 3016 saat</a:t>
            </a:r>
          </a:p>
          <a:p>
            <a:r>
              <a:rPr lang="tr-TR" sz="1800" dirty="0">
                <a:cs typeface="Times New Roman" pitchFamily="18" charset="0"/>
              </a:rPr>
              <a:t>Akdeniz Bölgesi : 2923 saat</a:t>
            </a:r>
          </a:p>
          <a:p>
            <a:r>
              <a:rPr lang="tr-TR" sz="1800" dirty="0">
                <a:cs typeface="Times New Roman" pitchFamily="18" charset="0"/>
              </a:rPr>
              <a:t>Ege Bölgesi : 2726 saat</a:t>
            </a:r>
          </a:p>
          <a:p>
            <a:r>
              <a:rPr lang="tr-TR" sz="1800" dirty="0">
                <a:cs typeface="Times New Roman" pitchFamily="18" charset="0"/>
              </a:rPr>
              <a:t>İç Anadolu Bölgesi : 2712 saat</a:t>
            </a:r>
          </a:p>
          <a:p>
            <a:r>
              <a:rPr lang="tr-TR" sz="1800" dirty="0">
                <a:cs typeface="Times New Roman" pitchFamily="18" charset="0"/>
              </a:rPr>
              <a:t>Doğu Anadolu Bölgesi : 2693 saat</a:t>
            </a:r>
          </a:p>
          <a:p>
            <a:r>
              <a:rPr lang="tr-TR" sz="1800" dirty="0">
                <a:cs typeface="Times New Roman" pitchFamily="18" charset="0"/>
              </a:rPr>
              <a:t>Marmara Bölgesi : 2528 saat</a:t>
            </a:r>
          </a:p>
          <a:p>
            <a:r>
              <a:rPr lang="tr-TR" sz="1800" dirty="0">
                <a:cs typeface="Times New Roman" pitchFamily="18" charset="0"/>
              </a:rPr>
              <a:t>Karadeniz Bölgesi : 1966 saat</a:t>
            </a:r>
          </a:p>
          <a:p>
            <a:pPr marL="0" indent="0">
              <a:buNone/>
            </a:pPr>
            <a:r>
              <a:rPr lang="tr-TR" sz="1800" dirty="0"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tr-TR" sz="1800" dirty="0">
                <a:cs typeface="Times New Roman" pitchFamily="18" charset="0"/>
              </a:rPr>
              <a:t>Güneşlenme süresi yönünden en zengin bölge Güneydoğu Anadolu bölgesi olup bunu sırası ile Akdeniz, Ege , İç Anadolu, Doğu Anadolu, Marmara ve Karadeniz Bölgesi izlemektedir.</a:t>
            </a:r>
          </a:p>
          <a:p>
            <a:endParaRPr lang="tr-TR" sz="18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0808" y="494154"/>
            <a:ext cx="64087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200" dirty="0" smtClean="0">
                <a:solidFill>
                  <a:srgbClr val="FF0000"/>
                </a:solidFill>
              </a:rPr>
              <a:t>Türkiye 'de </a:t>
            </a:r>
            <a:r>
              <a:rPr lang="tr-TR" sz="2200" dirty="0">
                <a:solidFill>
                  <a:srgbClr val="FF0000"/>
                </a:solidFill>
              </a:rPr>
              <a:t>Güneş Enerjisinin Yeri</a:t>
            </a:r>
            <a:endParaRPr lang="tr-TR" sz="2200" dirty="0"/>
          </a:p>
        </p:txBody>
      </p:sp>
      <p:pic>
        <p:nvPicPr>
          <p:cNvPr id="7" name="Picture 6" descr="C:\Users\NASA\Desktop\2013 - 2014 4.Grade\EEM 491 PROJE DOSYASI\TurkeySolar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47" y="2924944"/>
            <a:ext cx="4644008" cy="232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19256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endParaRPr lang="tr-TR" sz="1800" dirty="0">
              <a:latin typeface="+mj-lt"/>
            </a:endParaRPr>
          </a:p>
        </p:txBody>
      </p:sp>
      <p:pic>
        <p:nvPicPr>
          <p:cNvPr id="3074" name="Picture 2" descr="C:\Users\NASA\Desktop\2013 - 2014 4.Grade\EEM 491 PROJE DOSYASI\guneslenme-saatleri-kiyaslama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1903"/>
            <a:ext cx="8292716" cy="534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85510" y="462571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Türkiyenin Diğer Ülkelere göre Güneşlenme Süresi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1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600" dirty="0">
                <a:solidFill>
                  <a:srgbClr val="92D050"/>
                </a:solidFill>
              </a:rPr>
              <a:t> </a:t>
            </a:r>
            <a:r>
              <a:rPr lang="tr-TR" sz="2600" dirty="0" smtClean="0">
                <a:solidFill>
                  <a:srgbClr val="92D050"/>
                </a:solidFill>
              </a:rPr>
              <a:t>   Güneş Panelleri ve Tarihi</a:t>
            </a:r>
            <a:endParaRPr lang="tr-TR" sz="2600" dirty="0">
              <a:solidFill>
                <a:srgbClr val="92D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268760"/>
            <a:ext cx="792088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1839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Foto - galvanik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etkinin keşfi 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1883 Güneş pili  Charles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Fritts.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1954  Ilk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kristal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silikon hücre yapıldı. </a:t>
            </a:r>
            <a:endParaRPr lang="tr-T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1958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Silisyum piller uydularda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kullanılmaya</a:t>
            </a:r>
          </a:p>
          <a:p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başlandı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1982 1MW’lk ilk PV santrali kuruldu, Dünya PV üretim kapasitesi 9 MW.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1990 Almanya 1000 çatı üzerine güneş pili uygulama programını başlattı. 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1993 Japonya evlerde çatı üzerine güneş pili uygulama programını başlattı.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1999 Almanya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100.000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çatı üzerine güneş pili uygulama programını başlattı. </a:t>
            </a:r>
          </a:p>
        </p:txBody>
      </p:sp>
      <p:pic>
        <p:nvPicPr>
          <p:cNvPr id="2052" name="Picture 4" descr="C:\Users\NASA\Desktop\2013 - 2014 4.Grade\EEM 491 PROJE DOSYASI\b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41" y="908720"/>
            <a:ext cx="2352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3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410083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Güneş Panelleri Işığı Nasıl Enerjiye Dönüştürüyor ?</a:t>
            </a:r>
            <a:endParaRPr lang="tr-TR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NASA\Desktop\2013 - 2014 4.Grade\EEM 491 PROJE DOSYASI\pv_kes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748" y="893112"/>
            <a:ext cx="4203700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9441" y="1412776"/>
            <a:ext cx="3717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Hücreye güneş ışığı vurduğunda, güneşin enerjisi her iki katmandaki elektronlara vurur ve boşa çıkartır. Boşta kalan elektronlar n-tip katmandan p-tip katmana hareket etmek ister ancak P-N birleşimindeki elektrik alanı bunu engeller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/>
              <a:t>Dış bir elektrik devresinin varlığı elektronların hareket etmesini sağlar. N-tip katmanın üst yüzünde bulunan çok ince kablolar işte bu dış devreyi sağlar ve bu devre üzerinde hareket eden elektronlar da ihtiyaç duyulan elektriği üretmiş olurlar.</a:t>
            </a:r>
          </a:p>
        </p:txBody>
      </p:sp>
    </p:spTree>
    <p:extLst>
      <p:ext uri="{BB962C8B-B14F-4D97-AF65-F5344CB8AC3E}">
        <p14:creationId xmlns:p14="http://schemas.microsoft.com/office/powerpoint/2010/main" val="28085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tr-TR" sz="2200" dirty="0" smtClean="0">
                <a:solidFill>
                  <a:srgbClr val="FF0000"/>
                </a:solidFill>
              </a:rPr>
              <a:t>Örnek Bir Güneş Enerjisi Sistemi</a:t>
            </a:r>
            <a:endParaRPr lang="tr-TR" sz="22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NASA\Desktop\2013 - 2014 4.Grade\EEM 491 PROJE DOSYASI\domestic_solar_power_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1905"/>
            <a:ext cx="5400600" cy="456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tr-TR" sz="2200" dirty="0" smtClean="0">
                <a:solidFill>
                  <a:srgbClr val="FF0000"/>
                </a:solidFill>
              </a:rPr>
              <a:t>Data Logger (Veri Toplama) Devresi Ne işe yarar ?</a:t>
            </a:r>
            <a:endParaRPr lang="tr-TR" sz="2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052736"/>
            <a:ext cx="77048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Datalogger bir bilgiyi önceden ayarlanmış zaman aralıklarına göre kaydedebilen cihazlardır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Data Loggerlar ile </a:t>
            </a:r>
            <a:r>
              <a:rPr lang="tr-TR" dirty="0" smtClean="0">
                <a:solidFill>
                  <a:schemeClr val="accent1"/>
                </a:solidFill>
              </a:rPr>
              <a:t>sıcaklık</a:t>
            </a:r>
            <a:r>
              <a:rPr lang="tr-TR" dirty="0" smtClean="0"/>
              <a:t> , </a:t>
            </a:r>
            <a:r>
              <a:rPr lang="tr-TR" dirty="0" smtClean="0">
                <a:solidFill>
                  <a:schemeClr val="accent1"/>
                </a:solidFill>
              </a:rPr>
              <a:t>nem</a:t>
            </a:r>
            <a:r>
              <a:rPr lang="tr-TR" dirty="0" smtClean="0"/>
              <a:t> , </a:t>
            </a:r>
            <a:r>
              <a:rPr lang="tr-TR" dirty="0" smtClean="0">
                <a:solidFill>
                  <a:schemeClr val="accent1"/>
                </a:solidFill>
              </a:rPr>
              <a:t>basınç , voltaj </a:t>
            </a:r>
            <a:r>
              <a:rPr lang="tr-TR" dirty="0" smtClean="0"/>
              <a:t>,</a:t>
            </a:r>
            <a:r>
              <a:rPr lang="tr-TR" dirty="0" smtClean="0">
                <a:solidFill>
                  <a:schemeClr val="accent1"/>
                </a:solidFill>
              </a:rPr>
              <a:t>su seviyesi  </a:t>
            </a:r>
            <a:r>
              <a:rPr lang="tr-TR" dirty="0" smtClean="0"/>
              <a:t>gibi birçok parametreyi bu yapılara bağladığımız sensörlerden algılayarak kayıt edebilmekte ve gerektiğinde kullanabilmekteyiz.</a:t>
            </a:r>
          </a:p>
          <a:p>
            <a:endParaRPr lang="tr-TR" dirty="0"/>
          </a:p>
          <a:p>
            <a:r>
              <a:rPr lang="tr-TR" dirty="0" smtClean="0"/>
              <a:t>Data Loggerların kullanım alanları aşağıda belirtilmektedir 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Isıtma / Soğutma Sistemlerinde 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Sorun belirlemede,(Örneğin; Gaz kaçağı belirlemede)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Kalite Çalışmalarında,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Genel Araştırma ve Eğitim Bilimlerinde,</a:t>
            </a:r>
          </a:p>
          <a:p>
            <a:r>
              <a:rPr lang="tr-TR" dirty="0" smtClean="0"/>
              <a:t>Ve daha bir çok alanda kullanılmaktadır. </a:t>
            </a:r>
          </a:p>
          <a:p>
            <a:endParaRPr lang="tr-TR" dirty="0" smtClean="0"/>
          </a:p>
          <a:p>
            <a:r>
              <a:rPr lang="tr-TR" dirty="0" smtClean="0"/>
              <a:t>   En yaygın Data Logger kullanıcı profili Hastane ve </a:t>
            </a:r>
          </a:p>
          <a:p>
            <a:r>
              <a:rPr lang="tr-TR" dirty="0" smtClean="0"/>
              <a:t>Ecza Depoları dır , çünkü hassas sıcaklıklarda </a:t>
            </a:r>
          </a:p>
          <a:p>
            <a:r>
              <a:rPr lang="tr-TR" dirty="0" smtClean="0"/>
              <a:t>saklanması gereken ilaç ve medikal malzeme</a:t>
            </a:r>
          </a:p>
          <a:p>
            <a:r>
              <a:rPr lang="tr-TR" dirty="0" smtClean="0"/>
              <a:t> bulundurulan alanlarda sıcaklık kontrolü şarttır. </a:t>
            </a:r>
          </a:p>
        </p:txBody>
      </p:sp>
      <p:pic>
        <p:nvPicPr>
          <p:cNvPr id="6146" name="Picture 2" descr="C:\Users\NASA\Desktop\2013 - 2014 4.Grade\EEM 491 PROJE DOSYASI\elektor_070745-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18220"/>
            <a:ext cx="237322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1389</Words>
  <Application>Microsoft Office PowerPoint</Application>
  <PresentationFormat>On-screen Show (4:3)</PresentationFormat>
  <Paragraphs>235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   Güneş Enerjisi Sistemleri  için Veri Toplama Devresi Tasarımı</vt:lpstr>
      <vt:lpstr>PowerPoint Presentation</vt:lpstr>
      <vt:lpstr>Dünyada Güneş Enerjisinin Yeri</vt:lpstr>
      <vt:lpstr>PowerPoint Presentation</vt:lpstr>
      <vt:lpstr>PowerPoint Presentation</vt:lpstr>
      <vt:lpstr>PowerPoint Presentation</vt:lpstr>
      <vt:lpstr>PowerPoint Presentation</vt:lpstr>
      <vt:lpstr>Örnek Bir Güneş Enerjisi Sistemi</vt:lpstr>
      <vt:lpstr>Data Logger (Veri Toplama) Devresi Ne işe yarar ?</vt:lpstr>
      <vt:lpstr>PowerPoint Presentation</vt:lpstr>
      <vt:lpstr>Projede Kullanılacak Devre Elemanları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8) Arduino MEGA 2560 Mikroişlemci Kit:</vt:lpstr>
      <vt:lpstr>Neden Arduino MEGA 2560 ?</vt:lpstr>
      <vt:lpstr>9) Arduino GSM / GPRS Modül:</vt:lpstr>
      <vt:lpstr>10)Arduino Micro SD Kart Okuyucu :</vt:lpstr>
      <vt:lpstr>Projenin Data Logger ( Veri Toplama) Bölümü  </vt:lpstr>
      <vt:lpstr>İlk Sensör Verisi Alımı (USB port ile) </vt:lpstr>
      <vt:lpstr>PowerPoint Presentation</vt:lpstr>
      <vt:lpstr>PowerPoint Presentation</vt:lpstr>
      <vt:lpstr>1. Dönem Sonuna kadar yapılması planlananlar:</vt:lpstr>
      <vt:lpstr>KAYNAKÇA</vt:lpstr>
    </vt:vector>
  </TitlesOfParts>
  <Company>SilentAll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Güneş Enerjisi Sistemi için Veri Toplama Devresi Tasarımı</dc:title>
  <dc:creator>NASA</dc:creator>
  <cp:lastModifiedBy>NASA</cp:lastModifiedBy>
  <cp:revision>48</cp:revision>
  <dcterms:created xsi:type="dcterms:W3CDTF">2013-10-22T20:20:50Z</dcterms:created>
  <dcterms:modified xsi:type="dcterms:W3CDTF">2013-11-22T14:11:21Z</dcterms:modified>
</cp:coreProperties>
</file>