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8"/>
  </p:notesMasterIdLst>
  <p:sldIdLst>
    <p:sldId id="256" r:id="rId2"/>
    <p:sldId id="296" r:id="rId3"/>
    <p:sldId id="273" r:id="rId4"/>
    <p:sldId id="274" r:id="rId5"/>
    <p:sldId id="275" r:id="rId6"/>
    <p:sldId id="285" r:id="rId7"/>
    <p:sldId id="276" r:id="rId8"/>
    <p:sldId id="286" r:id="rId9"/>
    <p:sldId id="277" r:id="rId10"/>
    <p:sldId id="278" r:id="rId11"/>
    <p:sldId id="279" r:id="rId12"/>
    <p:sldId id="292" r:id="rId13"/>
    <p:sldId id="291" r:id="rId14"/>
    <p:sldId id="287" r:id="rId15"/>
    <p:sldId id="289" r:id="rId16"/>
    <p:sldId id="290" r:id="rId17"/>
    <p:sldId id="281" r:id="rId18"/>
    <p:sldId id="293" r:id="rId19"/>
    <p:sldId id="294" r:id="rId20"/>
    <p:sldId id="282" r:id="rId21"/>
    <p:sldId id="295" r:id="rId22"/>
    <p:sldId id="297" r:id="rId23"/>
    <p:sldId id="298" r:id="rId24"/>
    <p:sldId id="299" r:id="rId25"/>
    <p:sldId id="283" r:id="rId26"/>
    <p:sldId id="288" r:id="rId27"/>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590" autoAdjust="0"/>
  </p:normalViewPr>
  <p:slideViewPr>
    <p:cSldViewPr>
      <p:cViewPr varScale="1">
        <p:scale>
          <a:sx n="71" d="100"/>
          <a:sy n="71" d="100"/>
        </p:scale>
        <p:origin x="-1344"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8B0831-2235-4427-B3CB-23796897C8E4}" type="datetimeFigureOut">
              <a:rPr lang="tr-TR" smtClean="0"/>
              <a:t>16.01.2014</a:t>
            </a:fld>
            <a:endParaRPr lang="tr-T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477B0-E454-477D-9581-92C4DAF5E540}" type="slidenum">
              <a:rPr lang="tr-TR" smtClean="0"/>
              <a:t>‹#›</a:t>
            </a:fld>
            <a:endParaRPr lang="tr-TR"/>
          </a:p>
        </p:txBody>
      </p:sp>
    </p:spTree>
    <p:extLst>
      <p:ext uri="{BB962C8B-B14F-4D97-AF65-F5344CB8AC3E}">
        <p14:creationId xmlns:p14="http://schemas.microsoft.com/office/powerpoint/2010/main" val="682979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tr-T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tr-TR"/>
          </a:p>
        </p:txBody>
      </p:sp>
      <p:sp>
        <p:nvSpPr>
          <p:cNvPr id="4" name="Date Placeholder 3"/>
          <p:cNvSpPr>
            <a:spLocks noGrp="1"/>
          </p:cNvSpPr>
          <p:nvPr>
            <p:ph type="dt" sz="half" idx="10"/>
          </p:nvPr>
        </p:nvSpPr>
        <p:spPr/>
        <p:txBody>
          <a:bodyPr/>
          <a:lstStyle/>
          <a:p>
            <a:fld id="{BC57BBD5-8044-4B60-A018-A3E71DCBF4F1}" type="datetimeFigureOut">
              <a:rPr lang="tr-TR" smtClean="0"/>
              <a:t>16.01.2014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1EED092-A622-4C69-8F49-1FFD53261751}" type="slidenum">
              <a:rPr lang="tr-TR" smtClean="0"/>
              <a:t>‹#›</a:t>
            </a:fld>
            <a:endParaRPr lang="tr-TR"/>
          </a:p>
        </p:txBody>
      </p:sp>
    </p:spTree>
    <p:extLst>
      <p:ext uri="{BB962C8B-B14F-4D97-AF65-F5344CB8AC3E}">
        <p14:creationId xmlns:p14="http://schemas.microsoft.com/office/powerpoint/2010/main" val="2132366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BC57BBD5-8044-4B60-A018-A3E71DCBF4F1}" type="datetimeFigureOut">
              <a:rPr lang="tr-TR" smtClean="0"/>
              <a:t>16.01.2014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1EED092-A622-4C69-8F49-1FFD53261751}" type="slidenum">
              <a:rPr lang="tr-TR" smtClean="0"/>
              <a:t>‹#›</a:t>
            </a:fld>
            <a:endParaRPr lang="tr-TR"/>
          </a:p>
        </p:txBody>
      </p:sp>
    </p:spTree>
    <p:extLst>
      <p:ext uri="{BB962C8B-B14F-4D97-AF65-F5344CB8AC3E}">
        <p14:creationId xmlns:p14="http://schemas.microsoft.com/office/powerpoint/2010/main" val="1666302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tr-T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BC57BBD5-8044-4B60-A018-A3E71DCBF4F1}" type="datetimeFigureOut">
              <a:rPr lang="tr-TR" smtClean="0"/>
              <a:t>16.01.2014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1EED092-A622-4C69-8F49-1FFD53261751}" type="slidenum">
              <a:rPr lang="tr-TR" smtClean="0"/>
              <a:t>‹#›</a:t>
            </a:fld>
            <a:endParaRPr lang="tr-TR"/>
          </a:p>
        </p:txBody>
      </p:sp>
    </p:spTree>
    <p:extLst>
      <p:ext uri="{BB962C8B-B14F-4D97-AF65-F5344CB8AC3E}">
        <p14:creationId xmlns:p14="http://schemas.microsoft.com/office/powerpoint/2010/main" val="3132863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BC57BBD5-8044-4B60-A018-A3E71DCBF4F1}" type="datetimeFigureOut">
              <a:rPr lang="tr-TR" smtClean="0"/>
              <a:t>16.01.2014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1EED092-A622-4C69-8F49-1FFD53261751}" type="slidenum">
              <a:rPr lang="tr-TR" smtClean="0"/>
              <a:t>‹#›</a:t>
            </a:fld>
            <a:endParaRPr lang="tr-TR"/>
          </a:p>
        </p:txBody>
      </p:sp>
    </p:spTree>
    <p:extLst>
      <p:ext uri="{BB962C8B-B14F-4D97-AF65-F5344CB8AC3E}">
        <p14:creationId xmlns:p14="http://schemas.microsoft.com/office/powerpoint/2010/main" val="2799826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tr-T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57BBD5-8044-4B60-A018-A3E71DCBF4F1}" type="datetimeFigureOut">
              <a:rPr lang="tr-TR" smtClean="0"/>
              <a:t>16.01.2014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1EED092-A622-4C69-8F49-1FFD53261751}" type="slidenum">
              <a:rPr lang="tr-TR" smtClean="0"/>
              <a:t>‹#›</a:t>
            </a:fld>
            <a:endParaRPr lang="tr-TR"/>
          </a:p>
        </p:txBody>
      </p:sp>
    </p:spTree>
    <p:extLst>
      <p:ext uri="{BB962C8B-B14F-4D97-AF65-F5344CB8AC3E}">
        <p14:creationId xmlns:p14="http://schemas.microsoft.com/office/powerpoint/2010/main" val="1065053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Date Placeholder 4"/>
          <p:cNvSpPr>
            <a:spLocks noGrp="1"/>
          </p:cNvSpPr>
          <p:nvPr>
            <p:ph type="dt" sz="half" idx="10"/>
          </p:nvPr>
        </p:nvSpPr>
        <p:spPr/>
        <p:txBody>
          <a:bodyPr/>
          <a:lstStyle/>
          <a:p>
            <a:fld id="{BC57BBD5-8044-4B60-A018-A3E71DCBF4F1}" type="datetimeFigureOut">
              <a:rPr lang="tr-TR" smtClean="0"/>
              <a:t>16.01.2014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1EED092-A622-4C69-8F49-1FFD53261751}" type="slidenum">
              <a:rPr lang="tr-TR" smtClean="0"/>
              <a:t>‹#›</a:t>
            </a:fld>
            <a:endParaRPr lang="tr-TR"/>
          </a:p>
        </p:txBody>
      </p:sp>
    </p:spTree>
    <p:extLst>
      <p:ext uri="{BB962C8B-B14F-4D97-AF65-F5344CB8AC3E}">
        <p14:creationId xmlns:p14="http://schemas.microsoft.com/office/powerpoint/2010/main" val="3761050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tr-T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7" name="Date Placeholder 6"/>
          <p:cNvSpPr>
            <a:spLocks noGrp="1"/>
          </p:cNvSpPr>
          <p:nvPr>
            <p:ph type="dt" sz="half" idx="10"/>
          </p:nvPr>
        </p:nvSpPr>
        <p:spPr/>
        <p:txBody>
          <a:bodyPr/>
          <a:lstStyle/>
          <a:p>
            <a:fld id="{BC57BBD5-8044-4B60-A018-A3E71DCBF4F1}" type="datetimeFigureOut">
              <a:rPr lang="tr-TR" smtClean="0"/>
              <a:t>16.01.2014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01EED092-A622-4C69-8F49-1FFD53261751}" type="slidenum">
              <a:rPr lang="tr-TR" smtClean="0"/>
              <a:t>‹#›</a:t>
            </a:fld>
            <a:endParaRPr lang="tr-TR"/>
          </a:p>
        </p:txBody>
      </p:sp>
    </p:spTree>
    <p:extLst>
      <p:ext uri="{BB962C8B-B14F-4D97-AF65-F5344CB8AC3E}">
        <p14:creationId xmlns:p14="http://schemas.microsoft.com/office/powerpoint/2010/main" val="2866359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Date Placeholder 2"/>
          <p:cNvSpPr>
            <a:spLocks noGrp="1"/>
          </p:cNvSpPr>
          <p:nvPr>
            <p:ph type="dt" sz="half" idx="10"/>
          </p:nvPr>
        </p:nvSpPr>
        <p:spPr/>
        <p:txBody>
          <a:bodyPr/>
          <a:lstStyle/>
          <a:p>
            <a:fld id="{BC57BBD5-8044-4B60-A018-A3E71DCBF4F1}" type="datetimeFigureOut">
              <a:rPr lang="tr-TR" smtClean="0"/>
              <a:t>16.01.2014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01EED092-A622-4C69-8F49-1FFD53261751}" type="slidenum">
              <a:rPr lang="tr-TR" smtClean="0"/>
              <a:t>‹#›</a:t>
            </a:fld>
            <a:endParaRPr lang="tr-TR"/>
          </a:p>
        </p:txBody>
      </p:sp>
    </p:spTree>
    <p:extLst>
      <p:ext uri="{BB962C8B-B14F-4D97-AF65-F5344CB8AC3E}">
        <p14:creationId xmlns:p14="http://schemas.microsoft.com/office/powerpoint/2010/main" val="2281784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57BBD5-8044-4B60-A018-A3E71DCBF4F1}" type="datetimeFigureOut">
              <a:rPr lang="tr-TR" smtClean="0"/>
              <a:t>16.01.2014</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01EED092-A622-4C69-8F49-1FFD53261751}" type="slidenum">
              <a:rPr lang="tr-TR" smtClean="0"/>
              <a:t>‹#›</a:t>
            </a:fld>
            <a:endParaRPr lang="tr-TR"/>
          </a:p>
        </p:txBody>
      </p:sp>
    </p:spTree>
    <p:extLst>
      <p:ext uri="{BB962C8B-B14F-4D97-AF65-F5344CB8AC3E}">
        <p14:creationId xmlns:p14="http://schemas.microsoft.com/office/powerpoint/2010/main" val="286119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tr-T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57BBD5-8044-4B60-A018-A3E71DCBF4F1}" type="datetimeFigureOut">
              <a:rPr lang="tr-TR" smtClean="0"/>
              <a:t>16.01.2014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1EED092-A622-4C69-8F49-1FFD53261751}" type="slidenum">
              <a:rPr lang="tr-TR" smtClean="0"/>
              <a:t>‹#›</a:t>
            </a:fld>
            <a:endParaRPr lang="tr-TR"/>
          </a:p>
        </p:txBody>
      </p:sp>
    </p:spTree>
    <p:extLst>
      <p:ext uri="{BB962C8B-B14F-4D97-AF65-F5344CB8AC3E}">
        <p14:creationId xmlns:p14="http://schemas.microsoft.com/office/powerpoint/2010/main" val="2263982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tr-T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57BBD5-8044-4B60-A018-A3E71DCBF4F1}" type="datetimeFigureOut">
              <a:rPr lang="tr-TR" smtClean="0"/>
              <a:t>16.01.2014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1EED092-A622-4C69-8F49-1FFD53261751}" type="slidenum">
              <a:rPr lang="tr-TR" smtClean="0"/>
              <a:t>‹#›</a:t>
            </a:fld>
            <a:endParaRPr lang="tr-TR"/>
          </a:p>
        </p:txBody>
      </p:sp>
    </p:spTree>
    <p:extLst>
      <p:ext uri="{BB962C8B-B14F-4D97-AF65-F5344CB8AC3E}">
        <p14:creationId xmlns:p14="http://schemas.microsoft.com/office/powerpoint/2010/main" val="455728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tr-T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57BBD5-8044-4B60-A018-A3E71DCBF4F1}" type="datetimeFigureOut">
              <a:rPr lang="tr-TR" smtClean="0"/>
              <a:t>16.01.2014</a:t>
            </a:fld>
            <a:endParaRPr lang="tr-T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EED092-A622-4C69-8F49-1FFD53261751}" type="slidenum">
              <a:rPr lang="tr-TR" smtClean="0"/>
              <a:t>‹#›</a:t>
            </a:fld>
            <a:endParaRPr lang="tr-TR"/>
          </a:p>
        </p:txBody>
      </p:sp>
    </p:spTree>
    <p:extLst>
      <p:ext uri="{BB962C8B-B14F-4D97-AF65-F5344CB8AC3E}">
        <p14:creationId xmlns:p14="http://schemas.microsoft.com/office/powerpoint/2010/main" val="64154913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tr.wikipedia.org/wiki/SD_kart" TargetMode="External"/><Relationship Id="rId3" Type="http://schemas.openxmlformats.org/officeDocument/2006/relationships/hyperlink" Target="http://www.eie.gov.tr/yenilenebilir/g_enj_tekno.aspx" TargetMode="External"/><Relationship Id="rId7" Type="http://schemas.openxmlformats.org/officeDocument/2006/relationships/hyperlink" Target="http://arduinodiy.wordpress.com/" TargetMode="External"/><Relationship Id="rId2" Type="http://schemas.openxmlformats.org/officeDocument/2006/relationships/hyperlink" Target="http://www.techelex.com/2012/09/12v-lead-acid-battery-monitor.html" TargetMode="External"/><Relationship Id="rId1" Type="http://schemas.openxmlformats.org/officeDocument/2006/relationships/slideLayout" Target="../slideLayouts/slideLayout2.xml"/><Relationship Id="rId6" Type="http://schemas.openxmlformats.org/officeDocument/2006/relationships/hyperlink" Target="http://www.hiquel.com/fileadmin/userfiles/AppNotes/Englisch/HIQUEL_AppNote_Lux_EN_0102.pdf" TargetMode="External"/><Relationship Id="rId5" Type="http://schemas.openxmlformats.org/officeDocument/2006/relationships/hyperlink" Target="http://lukemiller.org/index.php/2010/08/a-thermocouple-datalogger-based-onthearduino-platform/" TargetMode="External"/><Relationship Id="rId10" Type="http://schemas.openxmlformats.org/officeDocument/2006/relationships/hyperlink" Target="http://ramazansural.blogspot.com/2009/09/spi-nedir-nasil-calisir-spi.html" TargetMode="External"/><Relationship Id="rId4" Type="http://schemas.openxmlformats.org/officeDocument/2006/relationships/hyperlink" Target="http://en.wikipedia.org/wiki/Lux" TargetMode="External"/><Relationship Id="rId9" Type="http://schemas.openxmlformats.org/officeDocument/2006/relationships/hyperlink" Target="http://www.technologystudent.com/elec1/ldr1.htm"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1376772"/>
            <a:ext cx="7776864" cy="936104"/>
          </a:xfrm>
        </p:spPr>
        <p:txBody>
          <a:bodyPr>
            <a:normAutofit fontScale="90000"/>
          </a:bodyPr>
          <a:lstStyle/>
          <a:p>
            <a:pPr algn="ctr"/>
            <a:r>
              <a:rPr lang="tr-TR" sz="3600" dirty="0" smtClean="0">
                <a:solidFill>
                  <a:schemeClr val="bg2"/>
                </a:solidFill>
              </a:rPr>
              <a:t/>
            </a:r>
            <a:br>
              <a:rPr lang="tr-TR" sz="3600" dirty="0" smtClean="0">
                <a:solidFill>
                  <a:schemeClr val="bg2"/>
                </a:solidFill>
              </a:rPr>
            </a:br>
            <a:r>
              <a:rPr lang="tr-TR" sz="3600" dirty="0">
                <a:solidFill>
                  <a:schemeClr val="bg2"/>
                </a:solidFill>
              </a:rPr>
              <a:t/>
            </a:r>
            <a:br>
              <a:rPr lang="tr-TR" sz="3600" dirty="0">
                <a:solidFill>
                  <a:schemeClr val="bg2"/>
                </a:solidFill>
              </a:rPr>
            </a:br>
            <a:r>
              <a:rPr lang="tr-TR" sz="3600" dirty="0" smtClean="0">
                <a:solidFill>
                  <a:schemeClr val="bg2"/>
                </a:solidFill>
              </a:rPr>
              <a:t/>
            </a:r>
            <a:br>
              <a:rPr lang="tr-TR" sz="3600" dirty="0" smtClean="0">
                <a:solidFill>
                  <a:schemeClr val="bg2"/>
                </a:solidFill>
              </a:rPr>
            </a:br>
            <a:r>
              <a:rPr lang="tr-TR" sz="3600" b="1" dirty="0" smtClean="0">
                <a:solidFill>
                  <a:srgbClr val="FF0000"/>
                </a:solidFill>
                <a:effectLst>
                  <a:outerShdw blurRad="38100" dist="38100" dir="2700000" algn="tl">
                    <a:srgbClr val="000000">
                      <a:alpha val="43137"/>
                    </a:srgbClr>
                  </a:outerShdw>
                </a:effectLst>
              </a:rPr>
              <a:t>Güneş </a:t>
            </a:r>
            <a:r>
              <a:rPr lang="tr-TR" sz="3600" b="1" dirty="0">
                <a:solidFill>
                  <a:srgbClr val="FF0000"/>
                </a:solidFill>
                <a:effectLst>
                  <a:outerShdw blurRad="38100" dist="38100" dir="2700000" algn="tl">
                    <a:srgbClr val="000000">
                      <a:alpha val="43137"/>
                    </a:srgbClr>
                  </a:outerShdw>
                </a:effectLst>
              </a:rPr>
              <a:t>Enerjisi </a:t>
            </a:r>
            <a:r>
              <a:rPr lang="tr-TR" sz="3600" b="1" dirty="0" smtClean="0">
                <a:solidFill>
                  <a:srgbClr val="FF0000"/>
                </a:solidFill>
                <a:effectLst>
                  <a:outerShdw blurRad="38100" dist="38100" dir="2700000" algn="tl">
                    <a:srgbClr val="000000">
                      <a:alpha val="43137"/>
                    </a:srgbClr>
                  </a:outerShdw>
                </a:effectLst>
              </a:rPr>
              <a:t>Sistemleri  </a:t>
            </a:r>
            <a:r>
              <a:rPr lang="tr-TR" sz="3600" b="1" dirty="0">
                <a:solidFill>
                  <a:srgbClr val="FF0000"/>
                </a:solidFill>
                <a:effectLst>
                  <a:outerShdw blurRad="38100" dist="38100" dir="2700000" algn="tl">
                    <a:srgbClr val="000000">
                      <a:alpha val="43137"/>
                    </a:srgbClr>
                  </a:outerShdw>
                </a:effectLst>
              </a:rPr>
              <a:t>için Veri </a:t>
            </a:r>
            <a:r>
              <a:rPr lang="tr-TR" sz="3600" b="1" dirty="0" smtClean="0">
                <a:solidFill>
                  <a:srgbClr val="FF0000"/>
                </a:solidFill>
                <a:effectLst>
                  <a:outerShdw blurRad="38100" dist="38100" dir="2700000" algn="tl">
                    <a:srgbClr val="000000">
                      <a:alpha val="43137"/>
                    </a:srgbClr>
                  </a:outerShdw>
                </a:effectLst>
              </a:rPr>
              <a:t>Toplama </a:t>
            </a:r>
            <a:r>
              <a:rPr lang="tr-TR" sz="3600" b="1" dirty="0">
                <a:solidFill>
                  <a:srgbClr val="FF0000"/>
                </a:solidFill>
                <a:effectLst>
                  <a:outerShdw blurRad="38100" dist="38100" dir="2700000" algn="tl">
                    <a:srgbClr val="000000">
                      <a:alpha val="43137"/>
                    </a:srgbClr>
                  </a:outerShdw>
                </a:effectLst>
              </a:rPr>
              <a:t>Devresi Tasarımı</a:t>
            </a:r>
          </a:p>
        </p:txBody>
      </p:sp>
      <p:sp>
        <p:nvSpPr>
          <p:cNvPr id="3" name="Subtitle 2"/>
          <p:cNvSpPr>
            <a:spLocks noGrp="1"/>
          </p:cNvSpPr>
          <p:nvPr>
            <p:ph type="subTitle" idx="1"/>
          </p:nvPr>
        </p:nvSpPr>
        <p:spPr>
          <a:xfrm>
            <a:off x="971600" y="3140968"/>
            <a:ext cx="7056784" cy="2952328"/>
          </a:xfrm>
        </p:spPr>
        <p:txBody>
          <a:bodyPr>
            <a:normAutofit fontScale="85000" lnSpcReduction="20000"/>
          </a:bodyPr>
          <a:lstStyle/>
          <a:p>
            <a:pPr algn="l">
              <a:lnSpc>
                <a:spcPct val="170000"/>
              </a:lnSpc>
            </a:pPr>
            <a:r>
              <a:rPr lang="tr-TR" u="sng" dirty="0" smtClean="0">
                <a:solidFill>
                  <a:schemeClr val="tx1"/>
                </a:solidFill>
                <a:latin typeface="Times New Roman" pitchFamily="18" charset="0"/>
                <a:cs typeface="Times New Roman" pitchFamily="18" charset="0"/>
              </a:rPr>
              <a:t>Adı-Soyadı:</a:t>
            </a:r>
            <a:r>
              <a:rPr lang="tr-TR" dirty="0" smtClean="0">
                <a:solidFill>
                  <a:schemeClr val="tx1"/>
                </a:solidFill>
                <a:latin typeface="Times New Roman" pitchFamily="18" charset="0"/>
                <a:cs typeface="Times New Roman" pitchFamily="18" charset="0"/>
              </a:rPr>
              <a:t> Canberk ŞAHİN</a:t>
            </a:r>
          </a:p>
          <a:p>
            <a:pPr algn="l">
              <a:lnSpc>
                <a:spcPct val="170000"/>
              </a:lnSpc>
            </a:pPr>
            <a:r>
              <a:rPr lang="tr-TR" u="sng" dirty="0" smtClean="0">
                <a:solidFill>
                  <a:schemeClr val="tx1"/>
                </a:solidFill>
                <a:latin typeface="Times New Roman" pitchFamily="18" charset="0"/>
                <a:cs typeface="Times New Roman" pitchFamily="18" charset="0"/>
              </a:rPr>
              <a:t>Numarası:</a:t>
            </a:r>
            <a:r>
              <a:rPr lang="tr-TR" dirty="0" smtClean="0">
                <a:solidFill>
                  <a:schemeClr val="tx1"/>
                </a:solidFill>
                <a:latin typeface="Times New Roman" pitchFamily="18" charset="0"/>
                <a:cs typeface="Times New Roman" pitchFamily="18" charset="0"/>
              </a:rPr>
              <a:t> 21095835</a:t>
            </a:r>
          </a:p>
          <a:p>
            <a:pPr algn="l">
              <a:lnSpc>
                <a:spcPct val="170000"/>
              </a:lnSpc>
            </a:pPr>
            <a:r>
              <a:rPr lang="tr-TR" u="sng" dirty="0" smtClean="0">
                <a:solidFill>
                  <a:schemeClr val="tx1"/>
                </a:solidFill>
                <a:latin typeface="Times New Roman" pitchFamily="18" charset="0"/>
                <a:cs typeface="Times New Roman" pitchFamily="18" charset="0"/>
              </a:rPr>
              <a:t>Proje Danışmanı:</a:t>
            </a:r>
            <a:r>
              <a:rPr lang="tr-TR" dirty="0" smtClean="0">
                <a:solidFill>
                  <a:schemeClr val="tx1"/>
                </a:solidFill>
                <a:latin typeface="Times New Roman" pitchFamily="18" charset="0"/>
                <a:cs typeface="Times New Roman" pitchFamily="18" charset="0"/>
              </a:rPr>
              <a:t> Doç.Dr. Hamit ERDEM</a:t>
            </a:r>
          </a:p>
          <a:p>
            <a:pPr algn="l">
              <a:lnSpc>
                <a:spcPct val="170000"/>
              </a:lnSpc>
            </a:pPr>
            <a:r>
              <a:rPr lang="tr-TR" u="sng" dirty="0" smtClean="0">
                <a:solidFill>
                  <a:schemeClr val="tx1"/>
                </a:solidFill>
                <a:latin typeface="Times New Roman" pitchFamily="18" charset="0"/>
                <a:cs typeface="Times New Roman" pitchFamily="18" charset="0"/>
              </a:rPr>
              <a:t>Proje Süresi(Yarıyıl):</a:t>
            </a:r>
            <a:r>
              <a:rPr lang="tr-TR" dirty="0" smtClean="0">
                <a:solidFill>
                  <a:schemeClr val="tx1"/>
                </a:solidFill>
                <a:latin typeface="Times New Roman" pitchFamily="18" charset="0"/>
                <a:cs typeface="Times New Roman" pitchFamily="18" charset="0"/>
              </a:rPr>
              <a:t> 2</a:t>
            </a:r>
          </a:p>
          <a:p>
            <a:pPr algn="l"/>
            <a:endParaRPr lang="tr-TR" dirty="0"/>
          </a:p>
        </p:txBody>
      </p:sp>
      <p:pic>
        <p:nvPicPr>
          <p:cNvPr id="1027" name="Picture 3" descr="C:\Users\NASA\Desktop\2013 - 2014 4.Grade\EEM 491 PROJE DOSYASI\20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2141" y="160838"/>
            <a:ext cx="3096344" cy="182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3089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a:bodyPr>
          <a:lstStyle/>
          <a:p>
            <a:r>
              <a:rPr lang="tr-TR" sz="2200" b="1" u="sng" dirty="0" smtClean="0">
                <a:solidFill>
                  <a:srgbClr val="FF0000"/>
                </a:solidFill>
              </a:rPr>
              <a:t>Sıcaklık Sensörü</a:t>
            </a:r>
            <a:endParaRPr lang="tr-TR" sz="2200" b="1" u="sng" dirty="0">
              <a:solidFill>
                <a:srgbClr val="FF0000"/>
              </a:solidFill>
            </a:endParaRPr>
          </a:p>
        </p:txBody>
      </p:sp>
      <p:pic>
        <p:nvPicPr>
          <p:cNvPr id="5122" name="Picture 2" descr="C:\Users\NASA\Desktop\Proje\EEM 491 PROJE DOSYASIu\sensör\indir (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151" y="1196752"/>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55576" y="1196752"/>
            <a:ext cx="4896544" cy="4524315"/>
          </a:xfrm>
          <a:prstGeom prst="rect">
            <a:avLst/>
          </a:prstGeom>
          <a:noFill/>
        </p:spPr>
        <p:txBody>
          <a:bodyPr wrap="square" rtlCol="0">
            <a:spAutoFit/>
          </a:bodyPr>
          <a:lstStyle/>
          <a:p>
            <a:pPr marL="285750" indent="-285750">
              <a:lnSpc>
                <a:spcPct val="150000"/>
              </a:lnSpc>
              <a:buFont typeface="Arial" pitchFamily="34" charset="0"/>
              <a:buChar char="•"/>
            </a:pPr>
            <a:r>
              <a:rPr lang="tr-TR" dirty="0" smtClean="0"/>
              <a:t>DS18B20 sensörü dijital sensördür.</a:t>
            </a:r>
          </a:p>
          <a:p>
            <a:pPr marL="285750" indent="-285750">
              <a:lnSpc>
                <a:spcPct val="150000"/>
              </a:lnSpc>
              <a:buFont typeface="Arial" pitchFamily="34" charset="0"/>
              <a:buChar char="•"/>
            </a:pPr>
            <a:r>
              <a:rPr lang="tr-TR" dirty="0" smtClean="0"/>
              <a:t>9 ile 12 bit arasında seçilebilir çözünürlüğe sahiptir.</a:t>
            </a:r>
          </a:p>
          <a:p>
            <a:pPr marL="285750" indent="-285750">
              <a:lnSpc>
                <a:spcPct val="150000"/>
              </a:lnSpc>
              <a:buFont typeface="Arial" pitchFamily="34" charset="0"/>
              <a:buChar char="•"/>
            </a:pPr>
            <a:r>
              <a:rPr lang="tr-TR" dirty="0" smtClean="0"/>
              <a:t>-10 dereceye kadar 0.01 derece hassasiyette daha düşük sıcaklıklarda 0.5 derece hassasiyette ölçüm yapar.</a:t>
            </a:r>
          </a:p>
          <a:p>
            <a:pPr marL="285750" indent="-285750">
              <a:lnSpc>
                <a:spcPct val="150000"/>
              </a:lnSpc>
              <a:buFont typeface="Arial" pitchFamily="34" charset="0"/>
              <a:buChar char="•"/>
            </a:pPr>
            <a:r>
              <a:rPr lang="tr-TR" dirty="0" smtClean="0"/>
              <a:t>One Wire (Tek Kablo )  iletişim türünü kullanır.</a:t>
            </a:r>
          </a:p>
          <a:p>
            <a:pPr marL="285750" indent="-285750">
              <a:lnSpc>
                <a:spcPct val="150000"/>
              </a:lnSpc>
              <a:buFont typeface="Arial" pitchFamily="34" charset="0"/>
              <a:buChar char="•"/>
            </a:pPr>
            <a:r>
              <a:rPr lang="tr-TR" dirty="0" smtClean="0"/>
              <a:t>3V – 5V aralığında çalışabilmektedir.</a:t>
            </a:r>
          </a:p>
          <a:p>
            <a:pPr marL="285750" indent="-285750">
              <a:lnSpc>
                <a:spcPct val="150000"/>
              </a:lnSpc>
              <a:buFont typeface="Arial" pitchFamily="34" charset="0"/>
              <a:buChar char="•"/>
            </a:pPr>
            <a:r>
              <a:rPr lang="tr-TR" dirty="0" smtClean="0"/>
              <a:t>Su geçirmez ve paslanmazdır.</a:t>
            </a:r>
          </a:p>
          <a:p>
            <a:pPr marL="285750" indent="-285750">
              <a:lnSpc>
                <a:spcPct val="150000"/>
              </a:lnSpc>
              <a:buFont typeface="Arial" pitchFamily="34" charset="0"/>
              <a:buChar char="•"/>
            </a:pPr>
            <a:endParaRPr lang="tr-TR" dirty="0" smtClean="0"/>
          </a:p>
          <a:p>
            <a:endParaRPr lang="tr-TR" dirty="0"/>
          </a:p>
        </p:txBody>
      </p:sp>
    </p:spTree>
    <p:extLst>
      <p:ext uri="{BB962C8B-B14F-4D97-AF65-F5344CB8AC3E}">
        <p14:creationId xmlns:p14="http://schemas.microsoft.com/office/powerpoint/2010/main" val="37249289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2200" b="1" u="sng" dirty="0" smtClean="0">
                <a:solidFill>
                  <a:srgbClr val="FF0000"/>
                </a:solidFill>
              </a:rPr>
              <a:t>Voltaj Sensörü</a:t>
            </a:r>
            <a:endParaRPr lang="tr-TR" sz="2200" b="1" u="sng" dirty="0">
              <a:solidFill>
                <a:srgbClr val="FF0000"/>
              </a:solidFill>
            </a:endParaRPr>
          </a:p>
        </p:txBody>
      </p:sp>
      <p:pic>
        <p:nvPicPr>
          <p:cNvPr id="6146" name="Picture 2" descr="C:\Users\NASA\Desktop\Proje\ilk rapor kullanılan dosya ve şemalar\voltage-divider(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268760"/>
            <a:ext cx="4133850" cy="3409950"/>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C:\Users\NASA\Desktop\Proje\ilk rapor kullanılan dosya ve şemalar\415e91d513b35ad4092e9c5eb59980f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5085219"/>
            <a:ext cx="2760472" cy="73503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83568" y="1268760"/>
            <a:ext cx="3672408" cy="5078313"/>
          </a:xfrm>
          <a:prstGeom prst="rect">
            <a:avLst/>
          </a:prstGeom>
          <a:noFill/>
        </p:spPr>
        <p:txBody>
          <a:bodyPr wrap="square" rtlCol="0">
            <a:spAutoFit/>
          </a:bodyPr>
          <a:lstStyle/>
          <a:p>
            <a:r>
              <a:rPr lang="tr-TR" dirty="0" smtClean="0"/>
              <a:t>Voltaj değerimizi aşağıdaki formüle göre hesaplayarak bir voltaj bölücü devreden elde etmekteyiz.</a:t>
            </a:r>
          </a:p>
          <a:p>
            <a:endParaRPr lang="tr-TR" dirty="0"/>
          </a:p>
          <a:p>
            <a:pPr marL="285750" indent="-285750">
              <a:buFont typeface="Arial" pitchFamily="34" charset="0"/>
              <a:buChar char="•"/>
            </a:pPr>
            <a:r>
              <a:rPr lang="tr-TR" dirty="0" smtClean="0"/>
              <a:t>Bu devre MPPT çıkışının voltajını  ve batarya voltajını ölçerken kullanılmıştır. </a:t>
            </a:r>
          </a:p>
          <a:p>
            <a:pPr marL="285750" indent="-285750">
              <a:buFont typeface="Arial" pitchFamily="34" charset="0"/>
              <a:buChar char="•"/>
            </a:pPr>
            <a:endParaRPr lang="tr-TR" dirty="0"/>
          </a:p>
          <a:p>
            <a:pPr marL="285750" indent="-285750">
              <a:buFont typeface="Arial" pitchFamily="34" charset="0"/>
              <a:buChar char="•"/>
            </a:pPr>
            <a:r>
              <a:rPr lang="tr-TR" dirty="0" smtClean="0"/>
              <a:t>Vout çıkışımız mikroişlemcimizin analog portuna gitmekte ve orda ADC den geçerek formüller ile gerçek değeri hesaplanmaktadır.</a:t>
            </a:r>
          </a:p>
          <a:p>
            <a:pPr marL="285750" indent="-285750">
              <a:buFont typeface="Arial" pitchFamily="34" charset="0"/>
              <a:buChar char="•"/>
            </a:pPr>
            <a:endParaRPr lang="tr-TR" dirty="0"/>
          </a:p>
          <a:p>
            <a:pPr marL="285750" indent="-285750">
              <a:buFont typeface="Arial" pitchFamily="34" charset="0"/>
              <a:buChar char="•"/>
            </a:pPr>
            <a:r>
              <a:rPr lang="tr-TR" dirty="0" smtClean="0"/>
              <a:t>Dikkat edilmesi gereken Vout Voltajının 5 V u geçmiyecek şekilde tasarlanmasıdır. Aksi takdirde mikroişlemci zarar görebilir.</a:t>
            </a:r>
          </a:p>
        </p:txBody>
      </p:sp>
    </p:spTree>
    <p:extLst>
      <p:ext uri="{BB962C8B-B14F-4D97-AF65-F5344CB8AC3E}">
        <p14:creationId xmlns:p14="http://schemas.microsoft.com/office/powerpoint/2010/main" val="2892140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1143000"/>
          </a:xfrm>
        </p:spPr>
        <p:txBody>
          <a:bodyPr>
            <a:normAutofit/>
          </a:bodyPr>
          <a:lstStyle/>
          <a:p>
            <a:r>
              <a:rPr lang="tr-TR" sz="2200" b="1" u="sng" dirty="0" smtClean="0">
                <a:solidFill>
                  <a:srgbClr val="FF0000"/>
                </a:solidFill>
              </a:rPr>
              <a:t>Mikroişlemci</a:t>
            </a:r>
            <a:endParaRPr lang="tr-TR" sz="2200" b="1" u="sng" dirty="0">
              <a:solidFill>
                <a:srgbClr val="FF0000"/>
              </a:solidFill>
            </a:endParaRPr>
          </a:p>
        </p:txBody>
      </p:sp>
      <p:sp>
        <p:nvSpPr>
          <p:cNvPr id="3" name="Content Placeholder 2"/>
          <p:cNvSpPr>
            <a:spLocks noGrp="1"/>
          </p:cNvSpPr>
          <p:nvPr>
            <p:ph idx="1"/>
          </p:nvPr>
        </p:nvSpPr>
        <p:spPr>
          <a:xfrm>
            <a:off x="467544" y="1268760"/>
            <a:ext cx="8219256" cy="5256584"/>
          </a:xfrm>
        </p:spPr>
        <p:txBody>
          <a:bodyPr>
            <a:normAutofit/>
          </a:bodyPr>
          <a:lstStyle/>
          <a:p>
            <a:pPr marL="0" indent="0">
              <a:buNone/>
            </a:pPr>
            <a:endParaRPr lang="tr-TR" sz="1800" dirty="0" smtClean="0"/>
          </a:p>
          <a:p>
            <a:pPr marL="0" indent="0">
              <a:buNone/>
            </a:pPr>
            <a:endParaRPr lang="tr-TR" sz="1800" dirty="0"/>
          </a:p>
          <a:p>
            <a:pPr marL="0" indent="0">
              <a:buNone/>
            </a:pPr>
            <a:endParaRPr lang="tr-TR" sz="1800" dirty="0" smtClean="0"/>
          </a:p>
          <a:p>
            <a:pPr marL="0" indent="0">
              <a:buNone/>
            </a:pPr>
            <a:endParaRPr lang="tr-TR" sz="1800" dirty="0"/>
          </a:p>
          <a:p>
            <a:pPr marL="0" indent="0">
              <a:buNone/>
            </a:pPr>
            <a:endParaRPr lang="tr-TR" sz="1800" dirty="0" smtClean="0"/>
          </a:p>
          <a:p>
            <a:pPr marL="0" indent="0">
              <a:buNone/>
            </a:pPr>
            <a:endParaRPr lang="tr-TR" sz="1800" dirty="0"/>
          </a:p>
          <a:p>
            <a:pPr marL="0" indent="0">
              <a:buNone/>
            </a:pPr>
            <a:r>
              <a:rPr lang="tr-TR" sz="1800" dirty="0" smtClean="0"/>
              <a:t>Projemizde toplamda 6 adet Sensör , GPRS Modül , 2x16 </a:t>
            </a:r>
            <a:r>
              <a:rPr lang="tr-TR" sz="1800" dirty="0"/>
              <a:t>LCD</a:t>
            </a:r>
            <a:r>
              <a:rPr lang="tr-TR" sz="1800" dirty="0" smtClean="0"/>
              <a:t> Ekran ,SD Modül , DS1307 Gerçek zamanlı saat devresi gibi bir çok donanım kullanılacaktır. </a:t>
            </a:r>
          </a:p>
          <a:p>
            <a:pPr marL="0" indent="0">
              <a:buNone/>
            </a:pPr>
            <a:r>
              <a:rPr lang="tr-TR" sz="1800" dirty="0" smtClean="0"/>
              <a:t>Tüm bu donanımların mikroişlemciye bağlanabilmesi için  bir çok giriş ve çıkış pinleri ihtiyaç duyduk.  </a:t>
            </a:r>
          </a:p>
          <a:p>
            <a:pPr marL="0" indent="0">
              <a:buNone/>
            </a:pPr>
            <a:r>
              <a:rPr lang="tr-TR" sz="1800" dirty="0" smtClean="0"/>
              <a:t>Sonuç olarak Ardunio MEGA2560 kısaca aşağıdaki sebeplerden dolayı seçilmiştir;</a:t>
            </a:r>
          </a:p>
          <a:p>
            <a:r>
              <a:rPr lang="tr-TR" sz="1800" dirty="0"/>
              <a:t>B</a:t>
            </a:r>
            <a:r>
              <a:rPr lang="tr-TR" sz="1800" dirty="0" smtClean="0"/>
              <a:t>irçok örnek uygulaması olması,</a:t>
            </a:r>
          </a:p>
          <a:p>
            <a:pPr marL="285750" indent="-285750"/>
            <a:r>
              <a:rPr lang="tr-TR" sz="1800" dirty="0"/>
              <a:t>16 adet ADC girişinin bulunması,</a:t>
            </a:r>
          </a:p>
          <a:p>
            <a:pPr marL="285750" indent="-285750"/>
            <a:r>
              <a:rPr lang="tr-TR" sz="1800" dirty="0"/>
              <a:t>Üzerine GSM / GPRS Modüllerin </a:t>
            </a:r>
            <a:r>
              <a:rPr lang="tr-TR" sz="1800" dirty="0" smtClean="0"/>
              <a:t>bindirilebilmesi,</a:t>
            </a:r>
          </a:p>
          <a:p>
            <a:pPr marL="285750" indent="-285750"/>
            <a:r>
              <a:rPr lang="tr-TR" sz="1800" dirty="0"/>
              <a:t>Ürünleri fabrikadan test edilmiş olarak gelmekte ve garanti </a:t>
            </a:r>
            <a:r>
              <a:rPr lang="tr-TR" sz="1800" dirty="0" smtClean="0"/>
              <a:t>kapsamında olması </a:t>
            </a:r>
          </a:p>
        </p:txBody>
      </p:sp>
      <p:pic>
        <p:nvPicPr>
          <p:cNvPr id="4" name="Picture 2" descr="C:\Users\NASA\Desktop\ArduinoMega2560_R3_Front_450p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9561" y="980728"/>
            <a:ext cx="4490864" cy="2185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88091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a:bodyPr>
          <a:lstStyle/>
          <a:p>
            <a:r>
              <a:rPr lang="tr-TR" sz="2200" b="1" u="sng" dirty="0" smtClean="0">
                <a:solidFill>
                  <a:srgbClr val="FF0000"/>
                </a:solidFill>
              </a:rPr>
              <a:t>Mikroişlemci Teknik Özellikleri</a:t>
            </a:r>
            <a:endParaRPr lang="tr-TR" sz="2200" b="1" u="sng" dirty="0">
              <a:solidFill>
                <a:srgbClr val="FF00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739241134"/>
              </p:ext>
            </p:extLst>
          </p:nvPr>
        </p:nvGraphicFramePr>
        <p:xfrm>
          <a:off x="1763688" y="1484784"/>
          <a:ext cx="5838444" cy="4841433"/>
        </p:xfrm>
        <a:graphic>
          <a:graphicData uri="http://schemas.openxmlformats.org/drawingml/2006/table">
            <a:tbl>
              <a:tblPr firstRow="1" firstCol="1" bandRow="1">
                <a:tableStyleId>{5C22544A-7EE6-4342-B048-85BDC9FD1C3A}</a:tableStyleId>
              </a:tblPr>
              <a:tblGrid>
                <a:gridCol w="2919222"/>
                <a:gridCol w="2919222"/>
              </a:tblGrid>
              <a:tr h="301731">
                <a:tc>
                  <a:txBody>
                    <a:bodyPr/>
                    <a:lstStyle/>
                    <a:p>
                      <a:pPr>
                        <a:lnSpc>
                          <a:spcPct val="115000"/>
                        </a:lnSpc>
                        <a:spcAft>
                          <a:spcPts val="0"/>
                        </a:spcAft>
                      </a:pPr>
                      <a:r>
                        <a:rPr lang="tr-TR" sz="1700" dirty="0" smtClean="0">
                          <a:effectLst/>
                        </a:rPr>
                        <a:t> Mikroişlemci</a:t>
                      </a:r>
                      <a:endParaRPr lang="tr-TR" sz="1100" dirty="0">
                        <a:effectLst/>
                        <a:latin typeface="Calibri"/>
                        <a:ea typeface="Calibri"/>
                        <a:cs typeface="Times New Roman"/>
                      </a:endParaRPr>
                    </a:p>
                  </a:txBody>
                  <a:tcPr marL="0" marR="182205" marT="0" marB="0" anchor="ctr"/>
                </a:tc>
                <a:tc>
                  <a:txBody>
                    <a:bodyPr/>
                    <a:lstStyle/>
                    <a:p>
                      <a:pPr>
                        <a:lnSpc>
                          <a:spcPct val="115000"/>
                        </a:lnSpc>
                        <a:spcAft>
                          <a:spcPts val="0"/>
                        </a:spcAft>
                      </a:pPr>
                      <a:r>
                        <a:rPr lang="tr-TR" sz="1700" dirty="0">
                          <a:effectLst/>
                        </a:rPr>
                        <a:t>ATmega2560</a:t>
                      </a:r>
                      <a:endParaRPr lang="tr-TR" sz="1100" dirty="0">
                        <a:effectLst/>
                        <a:latin typeface="Calibri"/>
                        <a:ea typeface="Calibri"/>
                        <a:cs typeface="Times New Roman"/>
                      </a:endParaRPr>
                    </a:p>
                  </a:txBody>
                  <a:tcPr marL="182205" marR="0" marT="0" marB="0" anchor="ctr"/>
                </a:tc>
              </a:tr>
              <a:tr h="301731">
                <a:tc>
                  <a:txBody>
                    <a:bodyPr/>
                    <a:lstStyle/>
                    <a:p>
                      <a:pPr>
                        <a:lnSpc>
                          <a:spcPct val="115000"/>
                        </a:lnSpc>
                        <a:spcAft>
                          <a:spcPts val="0"/>
                        </a:spcAft>
                      </a:pPr>
                      <a:r>
                        <a:rPr lang="tr-TR" sz="1700" dirty="0" smtClean="0">
                          <a:effectLst/>
                          <a:latin typeface="+mn-lt"/>
                          <a:ea typeface="+mn-ea"/>
                          <a:cs typeface="+mn-cs"/>
                        </a:rPr>
                        <a:t> Çalışma</a:t>
                      </a:r>
                      <a:r>
                        <a:rPr lang="tr-TR" sz="1700" baseline="0" dirty="0" smtClean="0">
                          <a:effectLst/>
                          <a:latin typeface="+mn-lt"/>
                          <a:ea typeface="+mn-ea"/>
                          <a:cs typeface="+mn-cs"/>
                        </a:rPr>
                        <a:t> Voltajı</a:t>
                      </a:r>
                      <a:endParaRPr lang="tr-TR" sz="1100" dirty="0">
                        <a:effectLst/>
                        <a:latin typeface="Calibri"/>
                        <a:ea typeface="Calibri"/>
                        <a:cs typeface="Times New Roman"/>
                      </a:endParaRPr>
                    </a:p>
                  </a:txBody>
                  <a:tcPr marL="0" marR="182205" marT="0" marB="0" anchor="ctr"/>
                </a:tc>
                <a:tc>
                  <a:txBody>
                    <a:bodyPr/>
                    <a:lstStyle/>
                    <a:p>
                      <a:pPr>
                        <a:lnSpc>
                          <a:spcPct val="115000"/>
                        </a:lnSpc>
                        <a:spcAft>
                          <a:spcPts val="0"/>
                        </a:spcAft>
                      </a:pPr>
                      <a:r>
                        <a:rPr lang="tr-TR" sz="1700" dirty="0">
                          <a:effectLst/>
                        </a:rPr>
                        <a:t>5V</a:t>
                      </a:r>
                      <a:endParaRPr lang="tr-TR" sz="1100" dirty="0">
                        <a:effectLst/>
                        <a:latin typeface="Calibri"/>
                        <a:ea typeface="Calibri"/>
                        <a:cs typeface="Times New Roman"/>
                      </a:endParaRPr>
                    </a:p>
                  </a:txBody>
                  <a:tcPr marL="182205" marR="0" marT="0" marB="0" anchor="ctr"/>
                </a:tc>
              </a:tr>
              <a:tr h="603462">
                <a:tc>
                  <a:txBody>
                    <a:bodyPr/>
                    <a:lstStyle/>
                    <a:p>
                      <a:pPr>
                        <a:lnSpc>
                          <a:spcPct val="115000"/>
                        </a:lnSpc>
                        <a:spcAft>
                          <a:spcPts val="0"/>
                        </a:spcAft>
                      </a:pPr>
                      <a:r>
                        <a:rPr lang="tr-TR" sz="1700" dirty="0" smtClean="0">
                          <a:effectLst/>
                        </a:rPr>
                        <a:t> Önerilen</a:t>
                      </a:r>
                      <a:r>
                        <a:rPr lang="tr-TR" sz="1700" baseline="0" dirty="0" smtClean="0">
                          <a:effectLst/>
                        </a:rPr>
                        <a:t> Giriş Voltajı</a:t>
                      </a:r>
                      <a:endParaRPr lang="tr-TR" sz="1100" dirty="0">
                        <a:effectLst/>
                        <a:latin typeface="Calibri"/>
                        <a:ea typeface="Calibri"/>
                        <a:cs typeface="Times New Roman"/>
                      </a:endParaRPr>
                    </a:p>
                  </a:txBody>
                  <a:tcPr marL="0" marR="182205" marT="0" marB="0" anchor="ctr"/>
                </a:tc>
                <a:tc>
                  <a:txBody>
                    <a:bodyPr/>
                    <a:lstStyle/>
                    <a:p>
                      <a:pPr>
                        <a:lnSpc>
                          <a:spcPct val="115000"/>
                        </a:lnSpc>
                        <a:spcAft>
                          <a:spcPts val="0"/>
                        </a:spcAft>
                      </a:pPr>
                      <a:r>
                        <a:rPr lang="tr-TR" sz="1700" dirty="0">
                          <a:effectLst/>
                        </a:rPr>
                        <a:t>7-12V</a:t>
                      </a:r>
                      <a:endParaRPr lang="tr-TR" sz="1100" dirty="0">
                        <a:effectLst/>
                        <a:latin typeface="Calibri"/>
                        <a:ea typeface="Calibri"/>
                        <a:cs typeface="Times New Roman"/>
                      </a:endParaRPr>
                    </a:p>
                  </a:txBody>
                  <a:tcPr marL="182205" marR="0" marT="0" marB="0" anchor="ctr"/>
                </a:tc>
              </a:tr>
              <a:tr h="301731">
                <a:tc>
                  <a:txBody>
                    <a:bodyPr/>
                    <a:lstStyle/>
                    <a:p>
                      <a:pPr>
                        <a:lnSpc>
                          <a:spcPct val="115000"/>
                        </a:lnSpc>
                        <a:spcAft>
                          <a:spcPts val="0"/>
                        </a:spcAft>
                      </a:pPr>
                      <a:r>
                        <a:rPr lang="tr-TR" sz="1700" dirty="0" smtClean="0">
                          <a:effectLst/>
                          <a:latin typeface="+mn-lt"/>
                          <a:ea typeface="+mn-ea"/>
                          <a:cs typeface="+mn-cs"/>
                        </a:rPr>
                        <a:t> Giriş</a:t>
                      </a:r>
                      <a:r>
                        <a:rPr lang="tr-TR" sz="1700" baseline="0" dirty="0" smtClean="0">
                          <a:effectLst/>
                          <a:latin typeface="+mn-lt"/>
                          <a:ea typeface="+mn-ea"/>
                          <a:cs typeface="+mn-cs"/>
                        </a:rPr>
                        <a:t> Voltajı Limitleri</a:t>
                      </a:r>
                      <a:endParaRPr lang="tr-TR" sz="1100" dirty="0">
                        <a:effectLst/>
                        <a:latin typeface="Calibri"/>
                        <a:ea typeface="Calibri"/>
                        <a:cs typeface="Times New Roman"/>
                      </a:endParaRPr>
                    </a:p>
                  </a:txBody>
                  <a:tcPr marL="0" marR="182205" marT="0" marB="0" anchor="ctr"/>
                </a:tc>
                <a:tc>
                  <a:txBody>
                    <a:bodyPr/>
                    <a:lstStyle/>
                    <a:p>
                      <a:pPr>
                        <a:lnSpc>
                          <a:spcPct val="115000"/>
                        </a:lnSpc>
                        <a:spcAft>
                          <a:spcPts val="0"/>
                        </a:spcAft>
                      </a:pPr>
                      <a:r>
                        <a:rPr lang="tr-TR" sz="1700" dirty="0">
                          <a:effectLst/>
                        </a:rPr>
                        <a:t>6-20V</a:t>
                      </a:r>
                      <a:endParaRPr lang="tr-TR" sz="1100" dirty="0">
                        <a:effectLst/>
                        <a:latin typeface="Calibri"/>
                        <a:ea typeface="Calibri"/>
                        <a:cs typeface="Times New Roman"/>
                      </a:endParaRPr>
                    </a:p>
                  </a:txBody>
                  <a:tcPr marL="182205" marR="0" marT="0" marB="0" anchor="ctr"/>
                </a:tc>
              </a:tr>
              <a:tr h="603462">
                <a:tc>
                  <a:txBody>
                    <a:bodyPr/>
                    <a:lstStyle/>
                    <a:p>
                      <a:pPr>
                        <a:lnSpc>
                          <a:spcPct val="115000"/>
                        </a:lnSpc>
                        <a:spcAft>
                          <a:spcPts val="0"/>
                        </a:spcAft>
                      </a:pPr>
                      <a:r>
                        <a:rPr lang="tr-TR" sz="1700" dirty="0" smtClean="0">
                          <a:effectLst/>
                        </a:rPr>
                        <a:t> Dijital</a:t>
                      </a:r>
                      <a:r>
                        <a:rPr lang="tr-TR" sz="1700" baseline="0" dirty="0" smtClean="0">
                          <a:effectLst/>
                        </a:rPr>
                        <a:t>  I/O  Port Sayısı</a:t>
                      </a:r>
                      <a:endParaRPr lang="tr-TR" sz="1100" dirty="0">
                        <a:effectLst/>
                        <a:latin typeface="Calibri"/>
                        <a:ea typeface="Calibri"/>
                        <a:cs typeface="Times New Roman"/>
                      </a:endParaRPr>
                    </a:p>
                  </a:txBody>
                  <a:tcPr marL="0" marR="182205" marT="0" marB="0" anchor="ctr"/>
                </a:tc>
                <a:tc>
                  <a:txBody>
                    <a:bodyPr/>
                    <a:lstStyle/>
                    <a:p>
                      <a:pPr>
                        <a:lnSpc>
                          <a:spcPct val="115000"/>
                        </a:lnSpc>
                        <a:spcAft>
                          <a:spcPts val="0"/>
                        </a:spcAft>
                      </a:pPr>
                      <a:r>
                        <a:rPr lang="tr-TR" sz="1700" dirty="0">
                          <a:effectLst/>
                        </a:rPr>
                        <a:t>54 </a:t>
                      </a:r>
                      <a:r>
                        <a:rPr lang="tr-TR" sz="1700" dirty="0" smtClean="0">
                          <a:effectLst/>
                        </a:rPr>
                        <a:t>(15</a:t>
                      </a:r>
                      <a:r>
                        <a:rPr lang="tr-TR" sz="1700" baseline="0" dirty="0" smtClean="0">
                          <a:effectLst/>
                        </a:rPr>
                        <a:t> pin PWM kullanımı sağlıyor.</a:t>
                      </a:r>
                      <a:r>
                        <a:rPr lang="tr-TR" sz="1700" dirty="0" smtClean="0">
                          <a:effectLst/>
                        </a:rPr>
                        <a:t>)</a:t>
                      </a:r>
                      <a:endParaRPr lang="tr-TR" sz="1100" dirty="0">
                        <a:effectLst/>
                        <a:latin typeface="Calibri"/>
                        <a:ea typeface="Calibri"/>
                        <a:cs typeface="Times New Roman"/>
                      </a:endParaRPr>
                    </a:p>
                  </a:txBody>
                  <a:tcPr marL="182205" marR="0" marT="0" marB="0" anchor="ctr"/>
                </a:tc>
              </a:tr>
              <a:tr h="301731">
                <a:tc>
                  <a:txBody>
                    <a:bodyPr/>
                    <a:lstStyle/>
                    <a:p>
                      <a:pPr>
                        <a:lnSpc>
                          <a:spcPct val="115000"/>
                        </a:lnSpc>
                        <a:spcAft>
                          <a:spcPts val="0"/>
                        </a:spcAft>
                      </a:pPr>
                      <a:r>
                        <a:rPr lang="tr-TR" sz="1700" dirty="0" smtClean="0">
                          <a:effectLst/>
                          <a:latin typeface="+mn-lt"/>
                          <a:ea typeface="+mn-ea"/>
                          <a:cs typeface="+mn-cs"/>
                        </a:rPr>
                        <a:t> Analog</a:t>
                      </a:r>
                      <a:r>
                        <a:rPr lang="tr-TR" sz="1700" baseline="0" dirty="0" smtClean="0">
                          <a:effectLst/>
                          <a:latin typeface="+mn-lt"/>
                          <a:ea typeface="+mn-ea"/>
                          <a:cs typeface="+mn-cs"/>
                        </a:rPr>
                        <a:t> Pin Sayısı</a:t>
                      </a:r>
                      <a:endParaRPr lang="tr-TR" sz="1100" dirty="0">
                        <a:effectLst/>
                        <a:latin typeface="Calibri"/>
                        <a:ea typeface="Calibri"/>
                        <a:cs typeface="Times New Roman"/>
                      </a:endParaRPr>
                    </a:p>
                  </a:txBody>
                  <a:tcPr marL="0" marR="182205" marT="0" marB="0" anchor="ctr"/>
                </a:tc>
                <a:tc>
                  <a:txBody>
                    <a:bodyPr/>
                    <a:lstStyle/>
                    <a:p>
                      <a:pPr>
                        <a:lnSpc>
                          <a:spcPct val="115000"/>
                        </a:lnSpc>
                        <a:spcAft>
                          <a:spcPts val="0"/>
                        </a:spcAft>
                      </a:pPr>
                      <a:r>
                        <a:rPr lang="tr-TR" sz="1700">
                          <a:effectLst/>
                        </a:rPr>
                        <a:t>16</a:t>
                      </a:r>
                      <a:endParaRPr lang="tr-TR" sz="1100">
                        <a:effectLst/>
                        <a:latin typeface="Calibri"/>
                        <a:ea typeface="Calibri"/>
                        <a:cs typeface="Times New Roman"/>
                      </a:endParaRPr>
                    </a:p>
                  </a:txBody>
                  <a:tcPr marL="182205" marR="0" marT="0" marB="0" anchor="ctr"/>
                </a:tc>
              </a:tr>
              <a:tr h="301731">
                <a:tc>
                  <a:txBody>
                    <a:bodyPr/>
                    <a:lstStyle/>
                    <a:p>
                      <a:pPr>
                        <a:lnSpc>
                          <a:spcPct val="115000"/>
                        </a:lnSpc>
                        <a:spcAft>
                          <a:spcPts val="0"/>
                        </a:spcAft>
                      </a:pPr>
                      <a:r>
                        <a:rPr lang="tr-TR" sz="1700" dirty="0" smtClean="0">
                          <a:effectLst/>
                          <a:latin typeface="+mn-lt"/>
                          <a:ea typeface="+mn-ea"/>
                          <a:cs typeface="+mn-cs"/>
                        </a:rPr>
                        <a:t> Her</a:t>
                      </a:r>
                      <a:r>
                        <a:rPr lang="tr-TR" sz="1700" baseline="0" dirty="0" smtClean="0">
                          <a:effectLst/>
                          <a:latin typeface="+mn-lt"/>
                          <a:ea typeface="+mn-ea"/>
                          <a:cs typeface="+mn-cs"/>
                        </a:rPr>
                        <a:t> I/O Pin için DC Akım</a:t>
                      </a:r>
                      <a:endParaRPr lang="tr-TR" sz="1100" dirty="0">
                        <a:effectLst/>
                        <a:latin typeface="Calibri"/>
                        <a:ea typeface="Calibri"/>
                        <a:cs typeface="Times New Roman"/>
                      </a:endParaRPr>
                    </a:p>
                  </a:txBody>
                  <a:tcPr marL="0" marR="182205" marT="0" marB="0" anchor="ctr"/>
                </a:tc>
                <a:tc>
                  <a:txBody>
                    <a:bodyPr/>
                    <a:lstStyle/>
                    <a:p>
                      <a:pPr>
                        <a:lnSpc>
                          <a:spcPct val="115000"/>
                        </a:lnSpc>
                        <a:spcAft>
                          <a:spcPts val="0"/>
                        </a:spcAft>
                      </a:pPr>
                      <a:r>
                        <a:rPr lang="tr-TR" sz="1700" dirty="0">
                          <a:effectLst/>
                        </a:rPr>
                        <a:t>40 mA</a:t>
                      </a:r>
                      <a:endParaRPr lang="tr-TR" sz="1100" dirty="0">
                        <a:effectLst/>
                        <a:latin typeface="Calibri"/>
                        <a:ea typeface="Calibri"/>
                        <a:cs typeface="Times New Roman"/>
                      </a:endParaRPr>
                    </a:p>
                  </a:txBody>
                  <a:tcPr marL="182205" marR="0" marT="0" marB="0" anchor="ctr"/>
                </a:tc>
              </a:tr>
              <a:tr h="301731">
                <a:tc>
                  <a:txBody>
                    <a:bodyPr/>
                    <a:lstStyle/>
                    <a:p>
                      <a:pPr>
                        <a:lnSpc>
                          <a:spcPct val="115000"/>
                        </a:lnSpc>
                        <a:spcAft>
                          <a:spcPts val="0"/>
                        </a:spcAft>
                      </a:pPr>
                      <a:r>
                        <a:rPr lang="tr-TR" sz="1700" dirty="0" smtClean="0">
                          <a:effectLst/>
                        </a:rPr>
                        <a:t> </a:t>
                      </a:r>
                      <a:r>
                        <a:rPr lang="tr-TR" sz="1700" dirty="0">
                          <a:effectLst/>
                        </a:rPr>
                        <a:t>3.3V </a:t>
                      </a:r>
                      <a:r>
                        <a:rPr lang="tr-TR" sz="1700" dirty="0" smtClean="0">
                          <a:effectLst/>
                        </a:rPr>
                        <a:t>Pin için DC Akım</a:t>
                      </a:r>
                      <a:endParaRPr lang="tr-TR" sz="1100" dirty="0">
                        <a:effectLst/>
                        <a:latin typeface="Calibri"/>
                        <a:ea typeface="Calibri"/>
                        <a:cs typeface="Times New Roman"/>
                      </a:endParaRPr>
                    </a:p>
                  </a:txBody>
                  <a:tcPr marL="0" marR="182205" marT="0" marB="0" anchor="ctr"/>
                </a:tc>
                <a:tc>
                  <a:txBody>
                    <a:bodyPr/>
                    <a:lstStyle/>
                    <a:p>
                      <a:pPr>
                        <a:lnSpc>
                          <a:spcPct val="115000"/>
                        </a:lnSpc>
                        <a:spcAft>
                          <a:spcPts val="0"/>
                        </a:spcAft>
                      </a:pPr>
                      <a:r>
                        <a:rPr lang="tr-TR" sz="1700">
                          <a:effectLst/>
                        </a:rPr>
                        <a:t>50 mA</a:t>
                      </a:r>
                      <a:endParaRPr lang="tr-TR" sz="1100">
                        <a:effectLst/>
                        <a:latin typeface="Calibri"/>
                        <a:ea typeface="Calibri"/>
                        <a:cs typeface="Times New Roman"/>
                      </a:endParaRPr>
                    </a:p>
                  </a:txBody>
                  <a:tcPr marL="182205" marR="0" marT="0" marB="0" anchor="ctr"/>
                </a:tc>
              </a:tr>
              <a:tr h="603462">
                <a:tc>
                  <a:txBody>
                    <a:bodyPr/>
                    <a:lstStyle/>
                    <a:p>
                      <a:pPr>
                        <a:lnSpc>
                          <a:spcPct val="115000"/>
                        </a:lnSpc>
                        <a:spcAft>
                          <a:spcPts val="0"/>
                        </a:spcAft>
                      </a:pPr>
                      <a:r>
                        <a:rPr lang="tr-TR" sz="1700" dirty="0" smtClean="0">
                          <a:effectLst/>
                        </a:rPr>
                        <a:t> Flash </a:t>
                      </a:r>
                      <a:r>
                        <a:rPr lang="tr-TR" sz="1700" dirty="0">
                          <a:effectLst/>
                        </a:rPr>
                        <a:t>Memory</a:t>
                      </a:r>
                      <a:endParaRPr lang="tr-TR" sz="1100" dirty="0">
                        <a:effectLst/>
                        <a:latin typeface="Calibri"/>
                        <a:ea typeface="Calibri"/>
                        <a:cs typeface="Times New Roman"/>
                      </a:endParaRPr>
                    </a:p>
                  </a:txBody>
                  <a:tcPr marL="0" marR="182205" marT="0" marB="0" anchor="ctr"/>
                </a:tc>
                <a:tc>
                  <a:txBody>
                    <a:bodyPr/>
                    <a:lstStyle/>
                    <a:p>
                      <a:pPr>
                        <a:lnSpc>
                          <a:spcPct val="115000"/>
                        </a:lnSpc>
                        <a:spcAft>
                          <a:spcPts val="0"/>
                        </a:spcAft>
                      </a:pPr>
                      <a:r>
                        <a:rPr lang="tr-TR" sz="1700" dirty="0">
                          <a:effectLst/>
                        </a:rPr>
                        <a:t>256 KB </a:t>
                      </a:r>
                      <a:endParaRPr lang="tr-TR" sz="1100" dirty="0">
                        <a:effectLst/>
                        <a:latin typeface="Calibri"/>
                        <a:ea typeface="Calibri"/>
                        <a:cs typeface="Times New Roman"/>
                      </a:endParaRPr>
                    </a:p>
                  </a:txBody>
                  <a:tcPr marL="182205" marR="0" marT="0" marB="0" anchor="ctr"/>
                </a:tc>
              </a:tr>
              <a:tr h="301731">
                <a:tc>
                  <a:txBody>
                    <a:bodyPr/>
                    <a:lstStyle/>
                    <a:p>
                      <a:pPr>
                        <a:lnSpc>
                          <a:spcPct val="115000"/>
                        </a:lnSpc>
                        <a:spcAft>
                          <a:spcPts val="0"/>
                        </a:spcAft>
                      </a:pPr>
                      <a:r>
                        <a:rPr lang="tr-TR" sz="1700" dirty="0" smtClean="0">
                          <a:effectLst/>
                        </a:rPr>
                        <a:t> SRAM</a:t>
                      </a:r>
                      <a:endParaRPr lang="tr-TR" sz="1100" dirty="0">
                        <a:effectLst/>
                        <a:latin typeface="Calibri"/>
                        <a:ea typeface="Calibri"/>
                        <a:cs typeface="Times New Roman"/>
                      </a:endParaRPr>
                    </a:p>
                  </a:txBody>
                  <a:tcPr marL="0" marR="182205" marT="0" marB="0" anchor="ctr"/>
                </a:tc>
                <a:tc>
                  <a:txBody>
                    <a:bodyPr/>
                    <a:lstStyle/>
                    <a:p>
                      <a:pPr>
                        <a:lnSpc>
                          <a:spcPct val="115000"/>
                        </a:lnSpc>
                        <a:spcAft>
                          <a:spcPts val="0"/>
                        </a:spcAft>
                      </a:pPr>
                      <a:r>
                        <a:rPr lang="tr-TR" sz="1700" dirty="0">
                          <a:effectLst/>
                        </a:rPr>
                        <a:t>8 KB</a:t>
                      </a:r>
                      <a:endParaRPr lang="tr-TR" sz="1100" dirty="0">
                        <a:effectLst/>
                        <a:latin typeface="Calibri"/>
                        <a:ea typeface="Calibri"/>
                        <a:cs typeface="Times New Roman"/>
                      </a:endParaRPr>
                    </a:p>
                  </a:txBody>
                  <a:tcPr marL="182205" marR="0" marT="0" marB="0" anchor="ctr"/>
                </a:tc>
              </a:tr>
              <a:tr h="301731">
                <a:tc>
                  <a:txBody>
                    <a:bodyPr/>
                    <a:lstStyle/>
                    <a:p>
                      <a:pPr>
                        <a:lnSpc>
                          <a:spcPct val="115000"/>
                        </a:lnSpc>
                        <a:spcAft>
                          <a:spcPts val="0"/>
                        </a:spcAft>
                      </a:pPr>
                      <a:r>
                        <a:rPr lang="tr-TR" sz="1700" dirty="0" smtClean="0">
                          <a:effectLst/>
                        </a:rPr>
                        <a:t> EEPROM</a:t>
                      </a:r>
                      <a:endParaRPr lang="tr-TR" sz="1100" dirty="0">
                        <a:effectLst/>
                        <a:latin typeface="Calibri"/>
                        <a:ea typeface="Calibri"/>
                        <a:cs typeface="Times New Roman"/>
                      </a:endParaRPr>
                    </a:p>
                  </a:txBody>
                  <a:tcPr marL="0" marR="182205" marT="0" marB="0" anchor="ctr"/>
                </a:tc>
                <a:tc>
                  <a:txBody>
                    <a:bodyPr/>
                    <a:lstStyle/>
                    <a:p>
                      <a:pPr>
                        <a:lnSpc>
                          <a:spcPct val="115000"/>
                        </a:lnSpc>
                        <a:spcAft>
                          <a:spcPts val="0"/>
                        </a:spcAft>
                      </a:pPr>
                      <a:r>
                        <a:rPr lang="tr-TR" sz="1700" dirty="0">
                          <a:effectLst/>
                        </a:rPr>
                        <a:t>4 KB</a:t>
                      </a:r>
                      <a:endParaRPr lang="tr-TR" sz="1100" dirty="0">
                        <a:effectLst/>
                        <a:latin typeface="Calibri"/>
                        <a:ea typeface="Calibri"/>
                        <a:cs typeface="Times New Roman"/>
                      </a:endParaRPr>
                    </a:p>
                  </a:txBody>
                  <a:tcPr marL="182205" marR="0" marT="0" marB="0" anchor="ctr"/>
                </a:tc>
              </a:tr>
              <a:tr h="301731">
                <a:tc>
                  <a:txBody>
                    <a:bodyPr/>
                    <a:lstStyle/>
                    <a:p>
                      <a:pPr>
                        <a:lnSpc>
                          <a:spcPct val="115000"/>
                        </a:lnSpc>
                        <a:spcAft>
                          <a:spcPts val="0"/>
                        </a:spcAft>
                      </a:pPr>
                      <a:r>
                        <a:rPr lang="tr-TR" sz="1700" dirty="0" smtClean="0">
                          <a:effectLst/>
                        </a:rPr>
                        <a:t> Clock </a:t>
                      </a:r>
                      <a:r>
                        <a:rPr lang="tr-TR" sz="1700" dirty="0">
                          <a:effectLst/>
                        </a:rPr>
                        <a:t>Speed</a:t>
                      </a:r>
                      <a:endParaRPr lang="tr-TR" sz="1100" dirty="0">
                        <a:effectLst/>
                        <a:latin typeface="Calibri"/>
                        <a:ea typeface="Calibri"/>
                        <a:cs typeface="Times New Roman"/>
                      </a:endParaRPr>
                    </a:p>
                  </a:txBody>
                  <a:tcPr marL="0" marR="182205" marT="0" marB="0" anchor="ctr"/>
                </a:tc>
                <a:tc>
                  <a:txBody>
                    <a:bodyPr/>
                    <a:lstStyle/>
                    <a:p>
                      <a:pPr>
                        <a:lnSpc>
                          <a:spcPct val="115000"/>
                        </a:lnSpc>
                        <a:spcAft>
                          <a:spcPts val="0"/>
                        </a:spcAft>
                      </a:pPr>
                      <a:r>
                        <a:rPr lang="tr-TR" sz="1700" dirty="0">
                          <a:effectLst/>
                        </a:rPr>
                        <a:t>16 MHz</a:t>
                      </a:r>
                      <a:endParaRPr lang="tr-TR" sz="1100" dirty="0">
                        <a:effectLst/>
                        <a:latin typeface="Calibri"/>
                        <a:ea typeface="Calibri"/>
                        <a:cs typeface="Times New Roman"/>
                      </a:endParaRPr>
                    </a:p>
                  </a:txBody>
                  <a:tcPr marL="182205" marR="0" marT="0" marB="0" anchor="ctr"/>
                </a:tc>
              </a:tr>
              <a:tr h="301731">
                <a:tc>
                  <a:txBody>
                    <a:bodyPr/>
                    <a:lstStyle/>
                    <a:p>
                      <a:pPr>
                        <a:lnSpc>
                          <a:spcPct val="115000"/>
                        </a:lnSpc>
                        <a:spcAft>
                          <a:spcPts val="0"/>
                        </a:spcAft>
                      </a:pPr>
                      <a:r>
                        <a:rPr lang="tr-TR" sz="1800" dirty="0" smtClean="0">
                          <a:effectLst/>
                          <a:latin typeface="Calibri"/>
                          <a:ea typeface="Calibri"/>
                          <a:cs typeface="Times New Roman"/>
                        </a:rPr>
                        <a:t> ADC</a:t>
                      </a:r>
                      <a:endParaRPr lang="tr-TR" sz="1800" dirty="0">
                        <a:effectLst/>
                        <a:latin typeface="Calibri"/>
                        <a:ea typeface="Calibri"/>
                        <a:cs typeface="Times New Roman"/>
                      </a:endParaRPr>
                    </a:p>
                  </a:txBody>
                  <a:tcPr marL="0" marR="182205" marT="0" marB="0" anchor="ctr"/>
                </a:tc>
                <a:tc>
                  <a:txBody>
                    <a:bodyPr/>
                    <a:lstStyle/>
                    <a:p>
                      <a:pPr>
                        <a:lnSpc>
                          <a:spcPct val="115000"/>
                        </a:lnSpc>
                        <a:spcAft>
                          <a:spcPts val="0"/>
                        </a:spcAft>
                      </a:pPr>
                      <a:r>
                        <a:rPr lang="tr-TR" sz="1800" dirty="0" smtClean="0">
                          <a:effectLst/>
                          <a:latin typeface="Calibri"/>
                          <a:ea typeface="Calibri"/>
                          <a:cs typeface="Times New Roman"/>
                        </a:rPr>
                        <a:t>10</a:t>
                      </a:r>
                      <a:r>
                        <a:rPr lang="tr-TR" sz="1800" baseline="0" dirty="0" smtClean="0">
                          <a:effectLst/>
                          <a:latin typeface="Calibri"/>
                          <a:ea typeface="Calibri"/>
                          <a:cs typeface="Times New Roman"/>
                        </a:rPr>
                        <a:t> - bit</a:t>
                      </a:r>
                      <a:endParaRPr lang="tr-TR" sz="1800" dirty="0">
                        <a:effectLst/>
                        <a:latin typeface="Calibri"/>
                        <a:ea typeface="Calibri"/>
                        <a:cs typeface="Times New Roman"/>
                      </a:endParaRPr>
                    </a:p>
                  </a:txBody>
                  <a:tcPr marL="182205" marR="0" marT="0" marB="0" anchor="ctr"/>
                </a:tc>
              </a:tr>
            </a:tbl>
          </a:graphicData>
        </a:graphic>
      </p:graphicFrame>
    </p:spTree>
    <p:extLst>
      <p:ext uri="{BB962C8B-B14F-4D97-AF65-F5344CB8AC3E}">
        <p14:creationId xmlns:p14="http://schemas.microsoft.com/office/powerpoint/2010/main" val="31210763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2200" b="1" u="sng" dirty="0" smtClean="0">
                <a:solidFill>
                  <a:srgbClr val="FF0000"/>
                </a:solidFill>
              </a:rPr>
              <a:t>SD KART </a:t>
            </a:r>
            <a:endParaRPr lang="tr-TR" sz="2200" b="1" u="sng" dirty="0">
              <a:solidFill>
                <a:srgbClr val="FF0000"/>
              </a:solidFill>
            </a:endParaRPr>
          </a:p>
        </p:txBody>
      </p:sp>
      <p:pic>
        <p:nvPicPr>
          <p:cNvPr id="7170" name="Picture 2" descr="C:\Users\NASA\Desktop\s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128" y="1266825"/>
            <a:ext cx="3028950" cy="43243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11560" y="1266825"/>
            <a:ext cx="4896544" cy="4247317"/>
          </a:xfrm>
          <a:prstGeom prst="rect">
            <a:avLst/>
          </a:prstGeom>
          <a:noFill/>
        </p:spPr>
        <p:txBody>
          <a:bodyPr wrap="square" rtlCol="0">
            <a:spAutoFit/>
          </a:bodyPr>
          <a:lstStyle/>
          <a:p>
            <a:r>
              <a:rPr lang="tr-TR" b="1" dirty="0"/>
              <a:t>SD Memory Card</a:t>
            </a:r>
            <a:r>
              <a:rPr lang="tr-TR" dirty="0"/>
              <a:t> ("Secure Digital Memory Card" in kısaltmasıdır. Türkçesi: "Güvenli Sayısal Hafıza Kartı") bir hafıza </a:t>
            </a:r>
            <a:r>
              <a:rPr lang="tr-TR" dirty="0" smtClean="0"/>
              <a:t>kartı</a:t>
            </a:r>
            <a:r>
              <a:rPr lang="tr-TR" dirty="0"/>
              <a:t> standardıdır.</a:t>
            </a:r>
          </a:p>
          <a:p>
            <a:r>
              <a:rPr lang="tr-TR" dirty="0"/>
              <a:t>SecureDigital kartları </a:t>
            </a:r>
            <a:r>
              <a:rPr lang="tr-TR" u="sng" dirty="0" smtClean="0"/>
              <a:t>2001</a:t>
            </a:r>
            <a:r>
              <a:rPr lang="tr-TR" dirty="0" smtClean="0"/>
              <a:t>  yılında SanDisk tarafından, daha </a:t>
            </a:r>
            <a:r>
              <a:rPr lang="tr-TR" dirty="0"/>
              <a:t>eski bir standart olan </a:t>
            </a:r>
            <a:r>
              <a:rPr lang="tr-TR" dirty="0" smtClean="0"/>
              <a:t>MMC</a:t>
            </a:r>
            <a:r>
              <a:rPr lang="tr-TR" dirty="0"/>
              <a:t> </a:t>
            </a:r>
            <a:r>
              <a:rPr lang="tr-TR" dirty="0" smtClean="0"/>
              <a:t>(Multimedia Card) kartının </a:t>
            </a:r>
            <a:r>
              <a:rPr lang="tr-TR" dirty="0"/>
              <a:t>geliştirilmesiyle ortaya çıkmıştır. </a:t>
            </a:r>
            <a:endParaRPr lang="tr-TR" dirty="0" smtClean="0"/>
          </a:p>
          <a:p>
            <a:endParaRPr lang="tr-TR" dirty="0"/>
          </a:p>
          <a:p>
            <a:r>
              <a:rPr lang="tr-TR" dirty="0" smtClean="0"/>
              <a:t>Secure Digital </a:t>
            </a:r>
            <a:r>
              <a:rPr lang="tr-TR" dirty="0"/>
              <a:t>ismi, donanımsal olarak içerdiği Digital Rights </a:t>
            </a:r>
            <a:r>
              <a:rPr lang="tr-TR" dirty="0" smtClean="0"/>
              <a:t>Management </a:t>
            </a:r>
            <a:r>
              <a:rPr lang="tr-TR" dirty="0"/>
              <a:t>fonksiyonundan ileri gelmektedir. İçindeki kullanıcı tarafından görünemeyen bir hafıza alanı, yasal olmayan dosyaların kullanımını engellemek için ayrılmıştır.</a:t>
            </a:r>
          </a:p>
          <a:p>
            <a:endParaRPr lang="tr-TR" dirty="0"/>
          </a:p>
        </p:txBody>
      </p:sp>
    </p:spTree>
    <p:extLst>
      <p:ext uri="{BB962C8B-B14F-4D97-AF65-F5344CB8AC3E}">
        <p14:creationId xmlns:p14="http://schemas.microsoft.com/office/powerpoint/2010/main" val="40772808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395536" y="548680"/>
            <a:ext cx="8229600" cy="5688632"/>
          </a:xfrm>
        </p:spPr>
        <p:txBody>
          <a:bodyPr>
            <a:normAutofit/>
          </a:bodyPr>
          <a:lstStyle/>
          <a:p>
            <a:pPr marL="0" indent="0" algn="ctr">
              <a:buNone/>
            </a:pPr>
            <a:r>
              <a:rPr lang="tr-TR" sz="2200" b="1" u="sng" dirty="0" smtClean="0">
                <a:solidFill>
                  <a:srgbClr val="FF0000"/>
                </a:solidFill>
              </a:rPr>
              <a:t>SD kartların gelişimi ;</a:t>
            </a:r>
          </a:p>
          <a:p>
            <a:endParaRPr lang="tr-TR" sz="1800" dirty="0" smtClean="0"/>
          </a:p>
          <a:p>
            <a:r>
              <a:rPr lang="tr-TR" sz="1800" dirty="0" smtClean="0"/>
              <a:t>SD </a:t>
            </a:r>
            <a:r>
              <a:rPr lang="tr-TR" sz="1800" dirty="0"/>
              <a:t>1.1 standardına göre kartların kapasitesi 8 </a:t>
            </a:r>
            <a:r>
              <a:rPr lang="tr-TR" sz="1800" dirty="0" smtClean="0"/>
              <a:t>MB </a:t>
            </a:r>
            <a:r>
              <a:rPr lang="tr-TR" sz="1800" dirty="0"/>
              <a:t> ile başlayıp FAT16 dosya sisteminin sınırı olan 2 GB'a kadar katlanarak çıkmaktadır. </a:t>
            </a:r>
            <a:endParaRPr lang="tr-TR" sz="1800" dirty="0" smtClean="0"/>
          </a:p>
          <a:p>
            <a:endParaRPr lang="tr-TR" sz="1800" dirty="0" smtClean="0"/>
          </a:p>
          <a:p>
            <a:r>
              <a:rPr lang="tr-TR" sz="1800" dirty="0" smtClean="0"/>
              <a:t>SD </a:t>
            </a:r>
            <a:r>
              <a:rPr lang="tr-TR" sz="1800" dirty="0"/>
              <a:t>2.0 veya SDHC olarak bilinen standart ile beraber ise kapasite 32 GB'a ulaşmıştır</a:t>
            </a:r>
            <a:r>
              <a:rPr lang="tr-TR" sz="1800" dirty="0" smtClean="0"/>
              <a:t>.</a:t>
            </a:r>
          </a:p>
          <a:p>
            <a:endParaRPr lang="tr-TR" sz="1800" dirty="0" smtClean="0"/>
          </a:p>
          <a:p>
            <a:r>
              <a:rPr lang="tr-TR" sz="1800" dirty="0" smtClean="0"/>
              <a:t> </a:t>
            </a:r>
            <a:r>
              <a:rPr lang="tr-TR" sz="1800" dirty="0"/>
              <a:t>SD 3.0 veya SDXC olarak bilinen standart ile beraber ise en yüksek kapasite teorik olarak 2 TB'a erişmiştir. </a:t>
            </a:r>
            <a:endParaRPr lang="tr-TR" sz="1800" dirty="0" smtClean="0"/>
          </a:p>
          <a:p>
            <a:endParaRPr lang="tr-TR" sz="1800" dirty="0" smtClean="0"/>
          </a:p>
          <a:p>
            <a:r>
              <a:rPr lang="tr-TR" sz="1800" dirty="0" smtClean="0"/>
              <a:t>Ayrıca </a:t>
            </a:r>
            <a:r>
              <a:rPr lang="tr-TR" sz="1800" dirty="0"/>
              <a:t>kartlar üzerinde bir adet yazım koruma tırnağı mevcuttur</a:t>
            </a:r>
            <a:r>
              <a:rPr lang="tr-TR" sz="1800" dirty="0" smtClean="0"/>
              <a:t>.</a:t>
            </a:r>
          </a:p>
          <a:p>
            <a:pPr marL="0" indent="0">
              <a:buNone/>
            </a:pPr>
            <a:endParaRPr lang="tr-TR" sz="1800" dirty="0" smtClean="0"/>
          </a:p>
          <a:p>
            <a:pPr marL="0" indent="0">
              <a:buNone/>
            </a:pPr>
            <a:r>
              <a:rPr lang="tr-TR" sz="1800" dirty="0"/>
              <a:t>Üretime başlandığında ortalama </a:t>
            </a:r>
            <a:r>
              <a:rPr lang="tr-TR" sz="1800" u="sng" dirty="0"/>
              <a:t>3,6 MB/s </a:t>
            </a:r>
            <a:r>
              <a:rPr lang="tr-TR" sz="1800" dirty="0"/>
              <a:t>okuma ve </a:t>
            </a:r>
            <a:r>
              <a:rPr lang="tr-TR" sz="1800" u="sng" dirty="0"/>
              <a:t>0,8 MB/s </a:t>
            </a:r>
            <a:r>
              <a:rPr lang="tr-TR" sz="1800" dirty="0"/>
              <a:t>yazım hızına sahip </a:t>
            </a:r>
            <a:r>
              <a:rPr lang="tr-TR" sz="1800" dirty="0" smtClean="0"/>
              <a:t>iken,</a:t>
            </a:r>
          </a:p>
          <a:p>
            <a:pPr marL="0" indent="0">
              <a:buNone/>
            </a:pPr>
            <a:r>
              <a:rPr lang="tr-TR" sz="1800" dirty="0"/>
              <a:t>G</a:t>
            </a:r>
            <a:r>
              <a:rPr lang="tr-TR" sz="1800" dirty="0" smtClean="0"/>
              <a:t>ünümüz kartları </a:t>
            </a:r>
            <a:r>
              <a:rPr lang="tr-TR" sz="1800" u="sng" dirty="0"/>
              <a:t>2 MB/s </a:t>
            </a:r>
            <a:r>
              <a:rPr lang="tr-TR" sz="1800" dirty="0"/>
              <a:t> ile veri aktarabilmektedir. </a:t>
            </a:r>
            <a:endParaRPr lang="tr-TR" sz="1800" dirty="0" smtClean="0"/>
          </a:p>
          <a:p>
            <a:pPr marL="0" indent="0">
              <a:buNone/>
            </a:pPr>
            <a:r>
              <a:rPr lang="tr-TR" sz="1800" dirty="0" smtClean="0"/>
              <a:t>High-speed </a:t>
            </a:r>
            <a:r>
              <a:rPr lang="tr-TR" sz="1800" dirty="0"/>
              <a:t>olarak nitelendirilen kartlar (SanDisk Ultra IV) ise </a:t>
            </a:r>
            <a:r>
              <a:rPr lang="tr-TR" sz="1800" u="sng" dirty="0"/>
              <a:t>40 MB/s </a:t>
            </a:r>
            <a:r>
              <a:rPr lang="tr-TR" sz="1800" dirty="0"/>
              <a:t>hızında okuma ve yazım yapabilmektedir.</a:t>
            </a:r>
          </a:p>
          <a:p>
            <a:pPr marL="0" indent="0">
              <a:buNone/>
            </a:pPr>
            <a:endParaRPr lang="tr-TR" sz="2600" dirty="0"/>
          </a:p>
          <a:p>
            <a:pPr marL="0" indent="0">
              <a:buNone/>
            </a:pPr>
            <a:endParaRPr lang="tr-TR" sz="1800" dirty="0"/>
          </a:p>
        </p:txBody>
      </p:sp>
    </p:spTree>
    <p:extLst>
      <p:ext uri="{BB962C8B-B14F-4D97-AF65-F5344CB8AC3E}">
        <p14:creationId xmlns:p14="http://schemas.microsoft.com/office/powerpoint/2010/main" val="14431731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404664"/>
            <a:ext cx="8291264" cy="5721499"/>
          </a:xfrm>
        </p:spPr>
        <p:txBody>
          <a:bodyPr>
            <a:normAutofit/>
          </a:bodyPr>
          <a:lstStyle/>
          <a:p>
            <a:pPr marL="0" indent="0" algn="ctr">
              <a:buNone/>
            </a:pPr>
            <a:r>
              <a:rPr lang="tr-TR" sz="2200" b="1" u="sng" dirty="0">
                <a:solidFill>
                  <a:srgbClr val="FF0000"/>
                </a:solidFill>
              </a:rPr>
              <a:t>Transfer Hızı</a:t>
            </a:r>
          </a:p>
          <a:p>
            <a:pPr marL="0" indent="0">
              <a:buNone/>
            </a:pPr>
            <a:r>
              <a:rPr lang="tr-TR" sz="1800" dirty="0" smtClean="0"/>
              <a:t>En </a:t>
            </a:r>
            <a:r>
              <a:rPr lang="tr-TR" sz="1800" dirty="0"/>
              <a:t>yüksek değerler, üreticiye ve kullanılan cihaza göre değişebilir. Çoğunlukla aktarım hızı doğrudan verilmez, bunun yerine CD okuma hızı baz alınarak verilir </a:t>
            </a:r>
            <a:endParaRPr lang="tr-TR" sz="1800" dirty="0" smtClean="0"/>
          </a:p>
          <a:p>
            <a:pPr marL="0" indent="0">
              <a:buNone/>
            </a:pPr>
            <a:r>
              <a:rPr lang="tr-TR" sz="1800" dirty="0" smtClean="0"/>
              <a:t>(ortalama </a:t>
            </a:r>
            <a:r>
              <a:rPr lang="tr-TR" sz="1800" dirty="0"/>
              <a:t>150 kB/s , 1x </a:t>
            </a:r>
            <a:r>
              <a:rPr lang="tr-TR" sz="1800" dirty="0" smtClean="0"/>
              <a:t>sürücüler de denir.). </a:t>
            </a:r>
          </a:p>
          <a:p>
            <a:pPr marL="0" indent="0">
              <a:buNone/>
            </a:pPr>
            <a:r>
              <a:rPr lang="tr-TR" sz="1800" dirty="0" smtClean="0"/>
              <a:t>Bu </a:t>
            </a:r>
            <a:r>
              <a:rPr lang="tr-TR" sz="1800" dirty="0"/>
              <a:t>yazım metodu CD-Yazıcılar ve diğer yazılabilir medyalar için de bir standart halini almıştır. </a:t>
            </a:r>
          </a:p>
          <a:p>
            <a:pPr marL="0" indent="0">
              <a:buNone/>
            </a:pPr>
            <a:r>
              <a:rPr lang="tr-TR" sz="1800" dirty="0" smtClean="0"/>
              <a:t>	Örneğin</a:t>
            </a:r>
            <a:r>
              <a:rPr lang="tr-TR" sz="1800" dirty="0"/>
              <a:t>; High-speed SD card 50x = ortalama 7,5 MB/s yazım hızına denk gelir. 267X'e kadar SD Card'lar mevcuttur</a:t>
            </a:r>
            <a:r>
              <a:rPr lang="tr-TR" sz="1800" dirty="0" smtClean="0"/>
              <a:t>.</a:t>
            </a:r>
            <a:endParaRPr lang="tr-TR" sz="1800" dirty="0"/>
          </a:p>
          <a:p>
            <a:pPr marL="0" indent="0">
              <a:buNone/>
            </a:pPr>
            <a:r>
              <a:rPr lang="tr-TR" sz="1800" dirty="0"/>
              <a:t>High Speed SD kartlar aşağıda verildiği gibi "</a:t>
            </a:r>
            <a:r>
              <a:rPr lang="tr-TR" sz="1800" u="sng" dirty="0"/>
              <a:t>hız sınıfı dereceleri</a:t>
            </a:r>
            <a:r>
              <a:rPr lang="tr-TR" sz="1800" dirty="0"/>
              <a:t>"'ne sahiptir. </a:t>
            </a:r>
            <a:endParaRPr lang="tr-TR" sz="1800" dirty="0" smtClean="0"/>
          </a:p>
          <a:p>
            <a:pPr marL="0" indent="0">
              <a:buNone/>
            </a:pPr>
            <a:endParaRPr lang="tr-TR" sz="1800" dirty="0" smtClean="0"/>
          </a:p>
          <a:p>
            <a:pPr marL="0" indent="0">
              <a:buNone/>
            </a:pPr>
            <a:r>
              <a:rPr lang="tr-TR" sz="1800" dirty="0" smtClean="0"/>
              <a:t>Bunlar </a:t>
            </a:r>
            <a:r>
              <a:rPr lang="tr-TR" sz="1800" dirty="0"/>
              <a:t>garanti edilen en düşük yazma hızlarıdır</a:t>
            </a:r>
            <a:r>
              <a:rPr lang="tr-TR" sz="1800" dirty="0" smtClean="0"/>
              <a:t>.</a:t>
            </a:r>
          </a:p>
          <a:p>
            <a:pPr marL="0" indent="0">
              <a:buNone/>
            </a:pPr>
            <a:endParaRPr lang="tr-TR" sz="1800" dirty="0"/>
          </a:p>
          <a:p>
            <a:r>
              <a:rPr lang="tr-TR" sz="1800" dirty="0"/>
              <a:t>Class 2: 16 Mbit/s (2 MB/s)</a:t>
            </a:r>
          </a:p>
          <a:p>
            <a:r>
              <a:rPr lang="tr-TR" sz="1800" dirty="0"/>
              <a:t>Class 4: 32 Mbit/s (4 MB/s)</a:t>
            </a:r>
          </a:p>
          <a:p>
            <a:r>
              <a:rPr lang="tr-TR" sz="1800" dirty="0"/>
              <a:t>Class 6: 48 Mbit/s (6 MB/s)</a:t>
            </a:r>
          </a:p>
          <a:p>
            <a:r>
              <a:rPr lang="tr-TR" sz="1800" dirty="0"/>
              <a:t>Class 10: 80 Mbit/s (10 MB/s)</a:t>
            </a:r>
          </a:p>
          <a:p>
            <a:endParaRPr lang="tr-TR" sz="1800" dirty="0"/>
          </a:p>
        </p:txBody>
      </p:sp>
    </p:spTree>
    <p:extLst>
      <p:ext uri="{BB962C8B-B14F-4D97-AF65-F5344CB8AC3E}">
        <p14:creationId xmlns:p14="http://schemas.microsoft.com/office/powerpoint/2010/main" val="13760132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lstStyle/>
          <a:p>
            <a:r>
              <a:rPr lang="tr-TR" sz="2200" b="1" u="sng" dirty="0" smtClean="0">
                <a:solidFill>
                  <a:srgbClr val="FF0000"/>
                </a:solidFill>
              </a:rPr>
              <a:t>SD Kart Okuyucu</a:t>
            </a:r>
            <a:endParaRPr lang="tr-TR" sz="2200" b="1" u="sng" dirty="0">
              <a:solidFill>
                <a:srgbClr val="FF0000"/>
              </a:solidFill>
            </a:endParaRPr>
          </a:p>
        </p:txBody>
      </p:sp>
      <p:pic>
        <p:nvPicPr>
          <p:cNvPr id="8194" name="Picture 2" descr="C:\Users\NASA\Desktop\Adsız.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24128" y="1124744"/>
            <a:ext cx="3030213" cy="186223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755576" y="1052736"/>
            <a:ext cx="4536504" cy="4247317"/>
          </a:xfrm>
          <a:prstGeom prst="rect">
            <a:avLst/>
          </a:prstGeom>
          <a:noFill/>
        </p:spPr>
        <p:txBody>
          <a:bodyPr wrap="square" rtlCol="0">
            <a:spAutoFit/>
          </a:bodyPr>
          <a:lstStyle/>
          <a:p>
            <a:r>
              <a:rPr lang="tr-TR" dirty="0" smtClean="0"/>
              <a:t>Projemizde ağırlıklı olarak veri kaydetme işlemi yapacağımız için ;</a:t>
            </a:r>
          </a:p>
          <a:p>
            <a:endParaRPr lang="tr-TR" dirty="0" smtClean="0"/>
          </a:p>
          <a:p>
            <a:r>
              <a:rPr lang="tr-TR" dirty="0" smtClean="0"/>
              <a:t>Verilerimizi Uzak kullanıcıya göndermeden önce bir bellekte depolayarak güvenliğe almamız ve eğer uzak kullanıcıya yollama işlemimiz herhangi bir sebepten dolayı aksar ise bu süre içerisinde veri toplamaya verimli olarak devam edebilmemiz için sistemimiz de SD karta yazma işlemi gerçekleştireceğiz.</a:t>
            </a:r>
          </a:p>
          <a:p>
            <a:r>
              <a:rPr lang="tr-TR" dirty="0" smtClean="0"/>
              <a:t>Bu işlem için kullandığım devrede </a:t>
            </a:r>
          </a:p>
          <a:p>
            <a:r>
              <a:rPr lang="tr-TR" dirty="0" smtClean="0"/>
              <a:t>SPI (Serial </a:t>
            </a:r>
            <a:r>
              <a:rPr lang="tr-TR" dirty="0"/>
              <a:t>Perihpheral </a:t>
            </a:r>
            <a:r>
              <a:rPr lang="tr-TR" dirty="0" smtClean="0"/>
              <a:t>Interface) bağlantı türünü kullanacağız.</a:t>
            </a:r>
          </a:p>
          <a:p>
            <a:endParaRPr lang="tr-TR" dirty="0"/>
          </a:p>
          <a:p>
            <a:r>
              <a:rPr lang="tr-TR" dirty="0" smtClean="0"/>
              <a:t>Kısaca SPI  iletişimden bahsedecek olursak;</a:t>
            </a:r>
            <a:endParaRPr lang="tr-TR" dirty="0"/>
          </a:p>
        </p:txBody>
      </p:sp>
    </p:spTree>
    <p:extLst>
      <p:ext uri="{BB962C8B-B14F-4D97-AF65-F5344CB8AC3E}">
        <p14:creationId xmlns:p14="http://schemas.microsoft.com/office/powerpoint/2010/main" val="34615578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2200" b="1" u="sng" dirty="0" smtClean="0">
                <a:solidFill>
                  <a:srgbClr val="FF0000"/>
                </a:solidFill>
              </a:rPr>
              <a:t>SPI(</a:t>
            </a:r>
            <a:r>
              <a:rPr lang="tr-TR" sz="2400" b="1" u="sng" dirty="0">
                <a:solidFill>
                  <a:srgbClr val="FF0000"/>
                </a:solidFill>
              </a:rPr>
              <a:t>Serial Perihpheral Interface</a:t>
            </a:r>
            <a:r>
              <a:rPr lang="tr-TR" sz="2200" b="1" u="sng" dirty="0" smtClean="0">
                <a:solidFill>
                  <a:srgbClr val="FF0000"/>
                </a:solidFill>
              </a:rPr>
              <a:t>)</a:t>
            </a:r>
            <a:endParaRPr lang="tr-TR" sz="2200" b="1" u="sng" dirty="0">
              <a:solidFill>
                <a:srgbClr val="FF0000"/>
              </a:solidFill>
            </a:endParaRPr>
          </a:p>
        </p:txBody>
      </p:sp>
      <p:sp>
        <p:nvSpPr>
          <p:cNvPr id="3" name="Content Placeholder 2"/>
          <p:cNvSpPr>
            <a:spLocks noGrp="1"/>
          </p:cNvSpPr>
          <p:nvPr>
            <p:ph idx="1"/>
          </p:nvPr>
        </p:nvSpPr>
        <p:spPr>
          <a:xfrm>
            <a:off x="179512" y="1196752"/>
            <a:ext cx="8640960" cy="5400600"/>
          </a:xfrm>
        </p:spPr>
        <p:txBody>
          <a:bodyPr>
            <a:normAutofit/>
          </a:bodyPr>
          <a:lstStyle/>
          <a:p>
            <a:pPr marL="0" indent="0">
              <a:buNone/>
            </a:pPr>
            <a:r>
              <a:rPr lang="tr-TR" sz="1800" dirty="0"/>
              <a:t>SPI ismi Motorola tarafından bulunumuştur. SPI standardının bir diğer adı </a:t>
            </a:r>
            <a:r>
              <a:rPr lang="tr-TR" sz="1800" dirty="0" smtClean="0"/>
              <a:t>ise Microwire'dır</a:t>
            </a:r>
          </a:p>
          <a:p>
            <a:pPr marL="0" indent="0">
              <a:buNone/>
            </a:pPr>
            <a:endParaRPr lang="tr-TR" sz="1800" dirty="0" smtClean="0"/>
          </a:p>
          <a:p>
            <a:pPr marL="0" indent="0">
              <a:buNone/>
            </a:pPr>
            <a:r>
              <a:rPr lang="tr-TR" sz="1800" dirty="0" smtClean="0"/>
              <a:t>SPI</a:t>
            </a:r>
            <a:r>
              <a:rPr lang="tr-TR" sz="1800" dirty="0"/>
              <a:t>, full duplex(eş zamanlı çift yönlü çalışabilen), senkron(datanın saat darbeleriyle birlikte eşzamanlı olarak aktarıldığı) bir seri haberleşme standardıdır ve pek çok </a:t>
            </a:r>
            <a:r>
              <a:rPr lang="tr-TR" sz="1800" dirty="0" smtClean="0"/>
              <a:t>devre </a:t>
            </a:r>
            <a:r>
              <a:rPr lang="tr-TR" sz="1800" dirty="0"/>
              <a:t>tarafından donanımsal olarak desteklenmektedir</a:t>
            </a:r>
            <a:r>
              <a:rPr lang="tr-TR" sz="1800" dirty="0" smtClean="0"/>
              <a:t>.</a:t>
            </a:r>
          </a:p>
          <a:p>
            <a:pPr marL="0" indent="0">
              <a:buNone/>
            </a:pPr>
            <a:endParaRPr lang="tr-TR" sz="1800" dirty="0" smtClean="0"/>
          </a:p>
          <a:p>
            <a:pPr marL="0" indent="0">
              <a:buNone/>
            </a:pPr>
            <a:r>
              <a:rPr lang="tr-TR" sz="1800" dirty="0" smtClean="0"/>
              <a:t>SPI</a:t>
            </a:r>
            <a:r>
              <a:rPr lang="tr-TR" sz="1800" dirty="0"/>
              <a:t>, 4 sinyal hattı </a:t>
            </a:r>
            <a:r>
              <a:rPr lang="tr-TR" sz="1800" dirty="0" smtClean="0"/>
              <a:t>tanımlar.</a:t>
            </a:r>
          </a:p>
          <a:p>
            <a:pPr marL="0" indent="0">
              <a:buNone/>
            </a:pPr>
            <a:r>
              <a:rPr lang="tr-TR" sz="1800" dirty="0" smtClean="0"/>
              <a:t>Bunlar; </a:t>
            </a:r>
          </a:p>
          <a:p>
            <a:r>
              <a:rPr lang="tr-TR" sz="1800" dirty="0" smtClean="0"/>
              <a:t>SCK(clock-saat</a:t>
            </a:r>
            <a:r>
              <a:rPr lang="tr-TR" sz="1800" dirty="0"/>
              <a:t>), </a:t>
            </a:r>
            <a:endParaRPr lang="tr-TR" sz="1800" dirty="0" smtClean="0"/>
          </a:p>
          <a:p>
            <a:r>
              <a:rPr lang="tr-TR" sz="1800" dirty="0" smtClean="0"/>
              <a:t>SDI(SerialDataIn-veri </a:t>
            </a:r>
            <a:r>
              <a:rPr lang="tr-TR" sz="1800" dirty="0"/>
              <a:t>girişi), </a:t>
            </a:r>
            <a:endParaRPr lang="tr-TR" sz="1800" dirty="0" smtClean="0"/>
          </a:p>
          <a:p>
            <a:r>
              <a:rPr lang="tr-TR" sz="1800" dirty="0" smtClean="0"/>
              <a:t>SDO(SerialDataOut-veri </a:t>
            </a:r>
            <a:r>
              <a:rPr lang="tr-TR" sz="1800" dirty="0"/>
              <a:t>çıkışı), </a:t>
            </a:r>
            <a:endParaRPr lang="tr-TR" sz="1800" dirty="0" smtClean="0"/>
          </a:p>
          <a:p>
            <a:r>
              <a:rPr lang="tr-TR" sz="1800" dirty="0" smtClean="0"/>
              <a:t>CS(Chip Select-devre </a:t>
            </a:r>
            <a:r>
              <a:rPr lang="tr-TR" sz="1800" dirty="0"/>
              <a:t>seçimi) sinyallerini taşırlar.</a:t>
            </a:r>
          </a:p>
        </p:txBody>
      </p:sp>
    </p:spTree>
    <p:extLst>
      <p:ext uri="{BB962C8B-B14F-4D97-AF65-F5344CB8AC3E}">
        <p14:creationId xmlns:p14="http://schemas.microsoft.com/office/powerpoint/2010/main" val="4532256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3356992"/>
            <a:ext cx="8424936" cy="3096343"/>
          </a:xfrm>
        </p:spPr>
        <p:txBody>
          <a:bodyPr/>
          <a:lstStyle/>
          <a:p>
            <a:pPr marL="0" indent="0">
              <a:buNone/>
            </a:pPr>
            <a:r>
              <a:rPr lang="tr-TR" sz="1800" dirty="0" smtClean="0"/>
              <a:t>Master – Slave arasındaki iletişim şöyle gerçekleşir ;</a:t>
            </a:r>
          </a:p>
          <a:p>
            <a:pPr marL="0" indent="0">
              <a:buNone/>
            </a:pPr>
            <a:endParaRPr lang="tr-TR" sz="1800" dirty="0" smtClean="0"/>
          </a:p>
          <a:p>
            <a:r>
              <a:rPr lang="tr-TR" sz="1800" dirty="0" smtClean="0"/>
              <a:t>Master, istediği  slave in  chip – select ini pull low yapar. Bu tüm cihazlara iletişim için hazırlanın mesajıdır.</a:t>
            </a:r>
          </a:p>
          <a:p>
            <a:r>
              <a:rPr lang="tr-TR" sz="1800" dirty="0" smtClean="0"/>
              <a:t>Master </a:t>
            </a:r>
            <a:r>
              <a:rPr lang="tr-TR" sz="1800" dirty="0"/>
              <a:t>SPI </a:t>
            </a:r>
            <a:r>
              <a:rPr lang="tr-TR" sz="1800" dirty="0" smtClean="0"/>
              <a:t>modda, clock pulse üretmeye başlar böylece hem master hemde slave 1 clock pulse da 1 bit transfer ederler.</a:t>
            </a:r>
          </a:p>
          <a:p>
            <a:r>
              <a:rPr lang="tr-TR" sz="1800" dirty="0" smtClean="0"/>
              <a:t>1 bit gönderildiğinde master chip – selectini yükseltir.</a:t>
            </a:r>
          </a:p>
          <a:p>
            <a:pPr marL="0" indent="0">
              <a:buNone/>
            </a:pPr>
            <a:endParaRPr lang="tr-TR"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9292" y="692696"/>
            <a:ext cx="6276975" cy="219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84526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404664"/>
            <a:ext cx="8219256" cy="5721499"/>
          </a:xfrm>
        </p:spPr>
        <p:txBody>
          <a:bodyPr>
            <a:normAutofit/>
          </a:bodyPr>
          <a:lstStyle/>
          <a:p>
            <a:pPr marL="0" indent="0" algn="ctr">
              <a:buNone/>
            </a:pPr>
            <a:r>
              <a:rPr lang="tr-TR" sz="2200" b="1" u="sng" dirty="0" smtClean="0">
                <a:solidFill>
                  <a:srgbClr val="FF0000"/>
                </a:solidFill>
              </a:rPr>
              <a:t>Projede İlk Dönem Gelinen Nokta </a:t>
            </a:r>
          </a:p>
          <a:p>
            <a:pPr marL="0" indent="0" algn="ctr">
              <a:buNone/>
            </a:pPr>
            <a:endParaRPr lang="tr-TR" sz="2200" b="1" u="sng" dirty="0" smtClean="0">
              <a:solidFill>
                <a:srgbClr val="FF0000"/>
              </a:solidFill>
            </a:endParaRPr>
          </a:p>
          <a:p>
            <a:pPr>
              <a:lnSpc>
                <a:spcPct val="200000"/>
              </a:lnSpc>
              <a:buFont typeface="Wingdings" pitchFamily="2" charset="2"/>
              <a:buChar char="ü"/>
            </a:pPr>
            <a:r>
              <a:rPr lang="tr-TR" sz="1800" dirty="0" smtClean="0"/>
              <a:t>Datalogger</a:t>
            </a:r>
            <a:r>
              <a:rPr lang="tr-TR" sz="1800" dirty="0"/>
              <a:t> (Veri Toplama ve Kaydetme cihazı)</a:t>
            </a:r>
            <a:r>
              <a:rPr lang="tr-TR" sz="1800" dirty="0" smtClean="0"/>
              <a:t> sistemleri incelendi.</a:t>
            </a:r>
          </a:p>
          <a:p>
            <a:pPr>
              <a:lnSpc>
                <a:spcPct val="200000"/>
              </a:lnSpc>
              <a:buFont typeface="Wingdings" pitchFamily="2" charset="2"/>
              <a:buChar char="ü"/>
            </a:pPr>
            <a:r>
              <a:rPr lang="tr-TR" sz="1800" dirty="0" smtClean="0"/>
              <a:t>Güneş Pilleri araştırıldı.</a:t>
            </a:r>
          </a:p>
          <a:p>
            <a:pPr>
              <a:lnSpc>
                <a:spcPct val="200000"/>
              </a:lnSpc>
              <a:buFont typeface="Wingdings" pitchFamily="2" charset="2"/>
              <a:buChar char="ü"/>
            </a:pPr>
            <a:r>
              <a:rPr lang="tr-TR" sz="1800" dirty="0" smtClean="0"/>
              <a:t>Sensör seçimleri yapıldı ve sisteme entegre edildi.</a:t>
            </a:r>
          </a:p>
          <a:p>
            <a:pPr>
              <a:lnSpc>
                <a:spcPct val="200000"/>
              </a:lnSpc>
              <a:buFont typeface="Wingdings" pitchFamily="2" charset="2"/>
              <a:buChar char="ü"/>
            </a:pPr>
            <a:r>
              <a:rPr lang="tr-TR" sz="1800" dirty="0" smtClean="0"/>
              <a:t>Küçük boyutta bir güneş enerjisi sistemi kuruldu ve çalışır hale getirildi.</a:t>
            </a:r>
          </a:p>
          <a:p>
            <a:pPr>
              <a:lnSpc>
                <a:spcPct val="200000"/>
              </a:lnSpc>
              <a:buFont typeface="Wingdings" pitchFamily="2" charset="2"/>
              <a:buChar char="ü"/>
            </a:pPr>
            <a:r>
              <a:rPr lang="tr-TR" sz="1800" dirty="0" smtClean="0"/>
              <a:t>SD kart okuyucu sisteme entegre edildi ve SD karta veri yazıldı.</a:t>
            </a:r>
          </a:p>
          <a:p>
            <a:pPr>
              <a:lnSpc>
                <a:spcPct val="200000"/>
              </a:lnSpc>
              <a:buFont typeface="Wingdings" pitchFamily="2" charset="2"/>
              <a:buChar char="ü"/>
            </a:pPr>
            <a:r>
              <a:rPr lang="tr-TR" sz="1800" dirty="0" smtClean="0"/>
              <a:t>Gerçek zaman değeri almak için gerçek zamanlı saat devresi sisteme eklendi.</a:t>
            </a:r>
          </a:p>
          <a:p>
            <a:pPr>
              <a:lnSpc>
                <a:spcPct val="200000"/>
              </a:lnSpc>
              <a:buFont typeface="Wingdings" pitchFamily="2" charset="2"/>
              <a:buChar char="ü"/>
            </a:pPr>
            <a:endParaRPr lang="tr-TR" sz="1800" dirty="0" smtClean="0"/>
          </a:p>
          <a:p>
            <a:pPr>
              <a:buFont typeface="Wingdings" pitchFamily="2" charset="2"/>
              <a:buChar char="ü"/>
            </a:pPr>
            <a:endParaRPr lang="tr-TR" sz="1800" dirty="0" smtClean="0"/>
          </a:p>
          <a:p>
            <a:pPr>
              <a:buFont typeface="Wingdings" pitchFamily="2" charset="2"/>
              <a:buChar char="ü"/>
            </a:pPr>
            <a:endParaRPr lang="tr-TR" sz="1800" dirty="0"/>
          </a:p>
        </p:txBody>
      </p:sp>
    </p:spTree>
    <p:extLst>
      <p:ext uri="{BB962C8B-B14F-4D97-AF65-F5344CB8AC3E}">
        <p14:creationId xmlns:p14="http://schemas.microsoft.com/office/powerpoint/2010/main" val="34371072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tr-TR" sz="2200" b="1" u="sng" dirty="0" smtClean="0">
                <a:solidFill>
                  <a:srgbClr val="FF0000"/>
                </a:solidFill>
              </a:rPr>
              <a:t>DS1307 Gerçek Zamanlı Saat Devresi</a:t>
            </a:r>
            <a:endParaRPr lang="tr-TR" sz="2200" b="1" u="sng" dirty="0">
              <a:solidFill>
                <a:srgbClr val="FF0000"/>
              </a:solidFill>
            </a:endParaRPr>
          </a:p>
        </p:txBody>
      </p:sp>
      <p:pic>
        <p:nvPicPr>
          <p:cNvPr id="10242" name="Picture 2" descr="C:\Users\NASA\Desktop\Proje\ilk rapor kullanılan dosya ve şemalar\pr_01_3080_mi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200" y="1378240"/>
            <a:ext cx="2218556" cy="151601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27584" y="1268760"/>
            <a:ext cx="5328592" cy="4247317"/>
          </a:xfrm>
          <a:prstGeom prst="rect">
            <a:avLst/>
          </a:prstGeom>
          <a:noFill/>
        </p:spPr>
        <p:txBody>
          <a:bodyPr wrap="square" rtlCol="0">
            <a:spAutoFit/>
          </a:bodyPr>
          <a:lstStyle/>
          <a:p>
            <a:r>
              <a:rPr lang="tr-TR" dirty="0" smtClean="0"/>
              <a:t>Veri Toplama işleminde en önemli noktalardan biriside verinin ne zaman alındığıdır. Bu işlem için içerisinde  DS1307 entegresi barındır bir devre kullanılmıştır.</a:t>
            </a:r>
          </a:p>
          <a:p>
            <a:endParaRPr lang="tr-TR" dirty="0"/>
          </a:p>
          <a:p>
            <a:r>
              <a:rPr lang="tr-TR" dirty="0" smtClean="0"/>
              <a:t>Bu devre saat ve tarih gibi değerleri ilk ayarlamadan sonra tutmaya başlayarak mikroişlemci istekte bulunduğu takdirde mikroişlemciye I2C (</a:t>
            </a:r>
            <a:r>
              <a:rPr lang="tr-TR" dirty="0"/>
              <a:t>Inter-Integrated Circuit </a:t>
            </a:r>
            <a:r>
              <a:rPr lang="tr-TR" dirty="0" smtClean="0"/>
              <a:t>Protocol) iletişim yöntemiyle gerçekleştirmektedir.</a:t>
            </a:r>
          </a:p>
          <a:p>
            <a:endParaRPr lang="tr-TR" dirty="0"/>
          </a:p>
          <a:p>
            <a:r>
              <a:rPr lang="tr-TR" dirty="0" smtClean="0"/>
              <a:t>Devrenin üstünde 3V  yuvarlak pil girişide bulunmakta böylece devre beslenemese bile saat değerini kaldığı yerden devam ettirebilmektedir.</a:t>
            </a:r>
          </a:p>
          <a:p>
            <a:endParaRPr lang="tr-TR" dirty="0" smtClean="0"/>
          </a:p>
          <a:p>
            <a:r>
              <a:rPr lang="tr-TR" dirty="0" smtClean="0"/>
              <a:t>I2C den kısaca bahsetmek gerekirse ;</a:t>
            </a:r>
            <a:endParaRPr lang="tr-TR" dirty="0"/>
          </a:p>
        </p:txBody>
      </p:sp>
    </p:spTree>
    <p:extLst>
      <p:ext uri="{BB962C8B-B14F-4D97-AF65-F5344CB8AC3E}">
        <p14:creationId xmlns:p14="http://schemas.microsoft.com/office/powerpoint/2010/main" val="35578675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692696"/>
            <a:ext cx="8229600" cy="4525963"/>
          </a:xfrm>
        </p:spPr>
        <p:txBody>
          <a:bodyPr>
            <a:normAutofit/>
          </a:bodyPr>
          <a:lstStyle/>
          <a:p>
            <a:pPr marL="0" indent="0" algn="ctr">
              <a:buNone/>
            </a:pPr>
            <a:r>
              <a:rPr lang="tr-TR" sz="2200" b="1" u="sng" dirty="0">
                <a:solidFill>
                  <a:srgbClr val="FF0000"/>
                </a:solidFill>
              </a:rPr>
              <a:t>I²C (Inter-Integrated Circuit)</a:t>
            </a:r>
            <a:r>
              <a:rPr lang="tr-TR" sz="1800" dirty="0"/>
              <a:t> </a:t>
            </a:r>
            <a:endParaRPr lang="tr-TR" sz="1800" dirty="0" smtClean="0"/>
          </a:p>
          <a:p>
            <a:pPr marL="0" indent="0">
              <a:buNone/>
            </a:pPr>
            <a:r>
              <a:rPr lang="tr-TR" sz="1800" dirty="0" smtClean="0"/>
              <a:t>Philips tarafından geliştirilmiş, düşük hızlı çevre birimlerini anakart, gömülü sistem ya da cep telefonuna bağlamak için kullanılan toprağa referanslı, çok denetleyicili bir seri  veriyoludur.</a:t>
            </a:r>
          </a:p>
          <a:p>
            <a:r>
              <a:rPr lang="tr-TR" sz="1800" dirty="0" smtClean="0"/>
              <a:t>İki adet kablo ile iletişim sağlanır.</a:t>
            </a:r>
          </a:p>
          <a:p>
            <a:r>
              <a:rPr lang="tr-TR" sz="1800" dirty="0" smtClean="0"/>
              <a:t>Half – duplex (aynı anda karşılıklı veri iletişimi yok ) bir yapıdır.</a:t>
            </a:r>
            <a:endParaRPr lang="tr-TR" sz="1800" dirty="0"/>
          </a:p>
          <a:p>
            <a:endParaRPr lang="tr-TR" sz="1800" dirty="0" smtClean="0"/>
          </a:p>
          <a:p>
            <a:pPr marL="0" indent="0">
              <a:buNone/>
            </a:pPr>
            <a:r>
              <a:rPr lang="tr-TR" sz="1800" dirty="0"/>
              <a:t> </a:t>
            </a:r>
            <a:r>
              <a:rPr lang="tr-TR" sz="1800" dirty="0" smtClean="0"/>
              <a:t>       I2C çalışma yapısı ;</a:t>
            </a:r>
          </a:p>
          <a:p>
            <a:r>
              <a:rPr lang="tr-TR" sz="1800" dirty="0" smtClean="0"/>
              <a:t>Eğer SDA(Serial Data)  , SCL (Serial Clock) pini 1 iken 1 --&gt; 0 a düşer ise I2C iletişim başlar,</a:t>
            </a:r>
          </a:p>
          <a:p>
            <a:r>
              <a:rPr lang="tr-TR" sz="1800" dirty="0"/>
              <a:t>Eğer SDA(Serial Data)  , SCL (Serial Clock) pini 1 iken </a:t>
            </a:r>
            <a:r>
              <a:rPr lang="tr-TR" sz="1800" dirty="0" smtClean="0"/>
              <a:t>0 </a:t>
            </a:r>
            <a:r>
              <a:rPr lang="tr-TR" sz="1800" dirty="0"/>
              <a:t>--&gt; </a:t>
            </a:r>
            <a:r>
              <a:rPr lang="tr-TR" sz="1800" dirty="0" smtClean="0"/>
              <a:t>1 e yükseliyor </a:t>
            </a:r>
            <a:r>
              <a:rPr lang="tr-TR" sz="1800" dirty="0"/>
              <a:t>ise I2C iletişim </a:t>
            </a:r>
            <a:r>
              <a:rPr lang="tr-TR" sz="1800" dirty="0" smtClean="0"/>
              <a:t>sonlanır.</a:t>
            </a:r>
            <a:endParaRPr lang="tr-TR" sz="1800" dirty="0"/>
          </a:p>
          <a:p>
            <a:pPr marL="0" indent="0">
              <a:buNone/>
            </a:pPr>
            <a:endParaRPr lang="tr-TR" sz="1800" dirty="0" smtClean="0"/>
          </a:p>
        </p:txBody>
      </p:sp>
    </p:spTree>
    <p:extLst>
      <p:ext uri="{BB962C8B-B14F-4D97-AF65-F5344CB8AC3E}">
        <p14:creationId xmlns:p14="http://schemas.microsoft.com/office/powerpoint/2010/main" val="1503101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tr-TR" sz="2200" b="1" u="sng" dirty="0" smtClean="0">
                <a:solidFill>
                  <a:srgbClr val="FF0000"/>
                </a:solidFill>
              </a:rPr>
              <a:t>Projeden Alınanlar </a:t>
            </a:r>
            <a:endParaRPr lang="tr-TR" sz="2200" b="1" u="sng" dirty="0">
              <a:solidFill>
                <a:srgbClr val="FF0000"/>
              </a:solidFill>
            </a:endParaRPr>
          </a:p>
        </p:txBody>
      </p:sp>
      <p:pic>
        <p:nvPicPr>
          <p:cNvPr id="12290" name="Picture 2" descr="C:\Users\NASA\Desktop\Adshhız.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8" y="1052736"/>
            <a:ext cx="7802029" cy="5544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95803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C:\Users\NASA\Pictures\LD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82" y="1052736"/>
            <a:ext cx="9036496" cy="51845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77970" y="509590"/>
            <a:ext cx="4752528" cy="430887"/>
          </a:xfrm>
          <a:prstGeom prst="rect">
            <a:avLst/>
          </a:prstGeom>
          <a:noFill/>
        </p:spPr>
        <p:txBody>
          <a:bodyPr wrap="square" rtlCol="0">
            <a:spAutoFit/>
          </a:bodyPr>
          <a:lstStyle/>
          <a:p>
            <a:pPr algn="ctr"/>
            <a:r>
              <a:rPr lang="tr-TR" sz="2200" b="1" u="sng" dirty="0" smtClean="0">
                <a:solidFill>
                  <a:srgbClr val="FF0000"/>
                </a:solidFill>
              </a:rPr>
              <a:t>Alınan LDR Değeri Grafiği</a:t>
            </a:r>
            <a:endParaRPr lang="tr-TR" sz="2200" b="1" u="sng" dirty="0">
              <a:solidFill>
                <a:srgbClr val="FF0000"/>
              </a:solidFill>
            </a:endParaRPr>
          </a:p>
        </p:txBody>
      </p:sp>
    </p:spTree>
    <p:extLst>
      <p:ext uri="{BB962C8B-B14F-4D97-AF65-F5344CB8AC3E}">
        <p14:creationId xmlns:p14="http://schemas.microsoft.com/office/powerpoint/2010/main" val="14657259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2200" b="1" u="sng" dirty="0" smtClean="0">
                <a:solidFill>
                  <a:srgbClr val="FF0000"/>
                </a:solidFill>
              </a:rPr>
              <a:t>Projenin İkinci Dönem Hedefleri</a:t>
            </a:r>
            <a:endParaRPr lang="tr-TR" sz="2200" b="1" u="sng" dirty="0">
              <a:solidFill>
                <a:srgbClr val="FF0000"/>
              </a:solidFill>
            </a:endParaRPr>
          </a:p>
        </p:txBody>
      </p:sp>
      <p:sp>
        <p:nvSpPr>
          <p:cNvPr id="3" name="Content Placeholder 2"/>
          <p:cNvSpPr>
            <a:spLocks noGrp="1"/>
          </p:cNvSpPr>
          <p:nvPr>
            <p:ph idx="1"/>
          </p:nvPr>
        </p:nvSpPr>
        <p:spPr/>
        <p:txBody>
          <a:bodyPr>
            <a:normAutofit/>
          </a:bodyPr>
          <a:lstStyle/>
          <a:p>
            <a:pPr>
              <a:lnSpc>
                <a:spcPct val="200000"/>
              </a:lnSpc>
            </a:pPr>
            <a:r>
              <a:rPr lang="tr-TR" sz="1800" dirty="0" smtClean="0"/>
              <a:t>GPRS Modülü kurmak,</a:t>
            </a:r>
          </a:p>
          <a:p>
            <a:pPr>
              <a:lnSpc>
                <a:spcPct val="200000"/>
              </a:lnSpc>
            </a:pPr>
            <a:r>
              <a:rPr lang="tr-TR" sz="1800" dirty="0" smtClean="0"/>
              <a:t>Eksik olan akım ve voltaj sensörlerini tamamlamak, </a:t>
            </a:r>
          </a:p>
          <a:p>
            <a:pPr>
              <a:lnSpc>
                <a:spcPct val="200000"/>
              </a:lnSpc>
            </a:pPr>
            <a:r>
              <a:rPr lang="tr-TR" sz="1800" dirty="0" smtClean="0"/>
              <a:t>Uzak kullanıcı için  arayüz oluştumak,</a:t>
            </a:r>
          </a:p>
          <a:p>
            <a:pPr>
              <a:lnSpc>
                <a:spcPct val="200000"/>
              </a:lnSpc>
            </a:pPr>
            <a:r>
              <a:rPr lang="tr-TR" sz="1800" dirty="0" smtClean="0"/>
              <a:t>Sistemi tamamiyle çalışır hale getirmek.</a:t>
            </a:r>
            <a:endParaRPr lang="tr-TR" sz="1800" dirty="0"/>
          </a:p>
        </p:txBody>
      </p:sp>
    </p:spTree>
    <p:extLst>
      <p:ext uri="{BB962C8B-B14F-4D97-AF65-F5344CB8AC3E}">
        <p14:creationId xmlns:p14="http://schemas.microsoft.com/office/powerpoint/2010/main" val="6563561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2200" b="1" u="sng" dirty="0" smtClean="0">
                <a:solidFill>
                  <a:srgbClr val="FF0000"/>
                </a:solidFill>
              </a:rPr>
              <a:t>KAYNAKLAR</a:t>
            </a:r>
            <a:endParaRPr lang="tr-TR" sz="2200" b="1" u="sng" dirty="0">
              <a:solidFill>
                <a:srgbClr val="FF0000"/>
              </a:solidFill>
            </a:endParaRPr>
          </a:p>
        </p:txBody>
      </p:sp>
      <p:sp>
        <p:nvSpPr>
          <p:cNvPr id="3" name="Content Placeholder 2"/>
          <p:cNvSpPr>
            <a:spLocks noGrp="1"/>
          </p:cNvSpPr>
          <p:nvPr>
            <p:ph idx="1"/>
          </p:nvPr>
        </p:nvSpPr>
        <p:spPr>
          <a:xfrm>
            <a:off x="395536" y="1268760"/>
            <a:ext cx="8291264" cy="4857403"/>
          </a:xfrm>
        </p:spPr>
        <p:txBody>
          <a:bodyPr>
            <a:normAutofit lnSpcReduction="10000"/>
          </a:bodyPr>
          <a:lstStyle/>
          <a:p>
            <a:r>
              <a:rPr lang="tr-TR" sz="1800" dirty="0"/>
              <a:t>Güneş Enerjisi Eğitim Seti Tasarım Uygulamaları, </a:t>
            </a:r>
            <a:r>
              <a:rPr lang="tr-TR" sz="1800" dirty="0" smtClean="0"/>
              <a:t>İbrahim  SEFA,Mehmet </a:t>
            </a:r>
            <a:r>
              <a:rPr lang="tr-TR" sz="1800" dirty="0"/>
              <a:t>Demirtaş,Ramazan Bayındır</a:t>
            </a:r>
          </a:p>
          <a:p>
            <a:r>
              <a:rPr lang="en-US" sz="1800" dirty="0" err="1" smtClean="0"/>
              <a:t>Arduino</a:t>
            </a:r>
            <a:r>
              <a:rPr lang="en-US" sz="1800" dirty="0" smtClean="0"/>
              <a:t> </a:t>
            </a:r>
            <a:r>
              <a:rPr lang="en-US" sz="1800" dirty="0"/>
              <a:t>Your Home &amp; Environment: Voltage </a:t>
            </a:r>
            <a:r>
              <a:rPr lang="en-US" sz="1800" dirty="0" smtClean="0"/>
              <a:t>Monitor</a:t>
            </a:r>
            <a:endParaRPr lang="en-US" sz="1800" dirty="0"/>
          </a:p>
          <a:p>
            <a:r>
              <a:rPr lang="tr-TR" sz="1800" dirty="0" smtClean="0"/>
              <a:t>arduino-info </a:t>
            </a:r>
            <a:r>
              <a:rPr lang="tr-TR" sz="1800" dirty="0"/>
              <a:t>- </a:t>
            </a:r>
            <a:r>
              <a:rPr lang="tr-TR" sz="1800" dirty="0" smtClean="0"/>
              <a:t>SD-Cards</a:t>
            </a:r>
            <a:endParaRPr lang="tr-TR" sz="1800" dirty="0"/>
          </a:p>
          <a:p>
            <a:r>
              <a:rPr lang="tr-TR" sz="1800" dirty="0" smtClean="0">
                <a:hlinkClick r:id="rId2"/>
              </a:rPr>
              <a:t>http</a:t>
            </a:r>
            <a:r>
              <a:rPr lang="tr-TR" sz="1800" dirty="0">
                <a:hlinkClick r:id="rId2"/>
              </a:rPr>
              <a:t>://</a:t>
            </a:r>
            <a:r>
              <a:rPr lang="tr-TR" sz="1800" dirty="0" smtClean="0">
                <a:hlinkClick r:id="rId2"/>
              </a:rPr>
              <a:t>www.techelex.com/2012/09/12v-lead-acid-battery-monitor.html</a:t>
            </a:r>
            <a:endParaRPr lang="tr-TR" sz="1800" dirty="0"/>
          </a:p>
          <a:p>
            <a:r>
              <a:rPr lang="tr-TR" sz="1800" dirty="0" smtClean="0">
                <a:hlinkClick r:id="rId3"/>
              </a:rPr>
              <a:t>http</a:t>
            </a:r>
            <a:r>
              <a:rPr lang="tr-TR" sz="1800" dirty="0">
                <a:hlinkClick r:id="rId3"/>
              </a:rPr>
              <a:t>://</a:t>
            </a:r>
            <a:r>
              <a:rPr lang="tr-TR" sz="1800" dirty="0" smtClean="0">
                <a:hlinkClick r:id="rId3"/>
              </a:rPr>
              <a:t>www.eie.gov.tr/yenilenebilir/g_enj_tekno.aspx</a:t>
            </a:r>
            <a:endParaRPr lang="tr-TR" sz="1800" dirty="0"/>
          </a:p>
          <a:p>
            <a:r>
              <a:rPr lang="tr-TR" sz="1800" dirty="0" smtClean="0"/>
              <a:t>Tübitak </a:t>
            </a:r>
            <a:r>
              <a:rPr lang="tr-TR" sz="1800" dirty="0"/>
              <a:t>,Güneş Enerjisi </a:t>
            </a:r>
            <a:r>
              <a:rPr lang="tr-TR" sz="1800" dirty="0" smtClean="0"/>
              <a:t>Sitemleri</a:t>
            </a:r>
          </a:p>
          <a:p>
            <a:r>
              <a:rPr lang="tr-TR" sz="1800" dirty="0">
                <a:hlinkClick r:id="rId4"/>
              </a:rPr>
              <a:t>http://</a:t>
            </a:r>
            <a:r>
              <a:rPr lang="tr-TR" sz="1800" dirty="0" smtClean="0">
                <a:hlinkClick r:id="rId4"/>
              </a:rPr>
              <a:t>en.wikipedia.org/wiki/Lux</a:t>
            </a:r>
            <a:endParaRPr lang="tr-TR" sz="1800" dirty="0" smtClean="0"/>
          </a:p>
          <a:p>
            <a:r>
              <a:rPr lang="tr-TR" sz="1800" dirty="0">
                <a:hlinkClick r:id="rId5"/>
              </a:rPr>
              <a:t>http://</a:t>
            </a:r>
            <a:r>
              <a:rPr lang="tr-TR" sz="1800" dirty="0" smtClean="0">
                <a:hlinkClick r:id="rId5"/>
              </a:rPr>
              <a:t>lukemiller.org/index.php/2010/08/a-thermocouple-datalogger-based-onthearduino-platform/</a:t>
            </a:r>
            <a:endParaRPr lang="tr-TR" sz="1800" dirty="0" smtClean="0"/>
          </a:p>
          <a:p>
            <a:r>
              <a:rPr lang="tr-TR" sz="1800" dirty="0">
                <a:hlinkClick r:id="rId6"/>
              </a:rPr>
              <a:t>http://</a:t>
            </a:r>
            <a:r>
              <a:rPr lang="tr-TR" sz="1800" dirty="0" smtClean="0">
                <a:hlinkClick r:id="rId6"/>
              </a:rPr>
              <a:t>www.hiquel.com/fileadmin/userfiles/AppNotes/Englisch/HIQUEL_AppNote_Lux_EN_0102.pdf</a:t>
            </a:r>
            <a:endParaRPr lang="tr-TR" sz="1800" dirty="0" smtClean="0"/>
          </a:p>
          <a:p>
            <a:r>
              <a:rPr lang="tr-TR" sz="1800" dirty="0">
                <a:hlinkClick r:id="rId7"/>
              </a:rPr>
              <a:t>http://arduinodiy.wordpress.com</a:t>
            </a:r>
            <a:r>
              <a:rPr lang="tr-TR" sz="1800" dirty="0" smtClean="0">
                <a:hlinkClick r:id="rId7"/>
              </a:rPr>
              <a:t>/</a:t>
            </a:r>
            <a:endParaRPr lang="tr-TR" sz="1800" dirty="0" smtClean="0"/>
          </a:p>
          <a:p>
            <a:r>
              <a:rPr lang="tr-TR" sz="1800" dirty="0">
                <a:hlinkClick r:id="rId8"/>
              </a:rPr>
              <a:t>http://</a:t>
            </a:r>
            <a:r>
              <a:rPr lang="tr-TR" sz="1800" dirty="0" smtClean="0">
                <a:hlinkClick r:id="rId8"/>
              </a:rPr>
              <a:t>tr.wikipedia.org/wiki/SD_kart</a:t>
            </a:r>
            <a:endParaRPr lang="tr-TR" sz="1800" dirty="0" smtClean="0"/>
          </a:p>
          <a:p>
            <a:r>
              <a:rPr lang="tr-TR" sz="1800" dirty="0">
                <a:hlinkClick r:id="rId9"/>
              </a:rPr>
              <a:t>http://</a:t>
            </a:r>
            <a:r>
              <a:rPr lang="tr-TR" sz="1800" dirty="0" smtClean="0">
                <a:hlinkClick r:id="rId9"/>
              </a:rPr>
              <a:t>www.technologystudent.com/elec1/ldr1.htm</a:t>
            </a:r>
            <a:endParaRPr lang="tr-TR" sz="1800" dirty="0" smtClean="0"/>
          </a:p>
          <a:p>
            <a:r>
              <a:rPr lang="tr-TR" sz="1800" dirty="0">
                <a:hlinkClick r:id="rId10"/>
              </a:rPr>
              <a:t>http://ramazansural.blogspot.com/2009/09/spi-nedir-nasil-calisir-spi.html</a:t>
            </a:r>
            <a:endParaRPr lang="tr-TR" sz="1800" dirty="0" smtClean="0"/>
          </a:p>
          <a:p>
            <a:endParaRPr lang="tr-TR" sz="1800" dirty="0"/>
          </a:p>
          <a:p>
            <a:endParaRPr lang="tr-TR" sz="1800" dirty="0"/>
          </a:p>
        </p:txBody>
      </p:sp>
    </p:spTree>
    <p:extLst>
      <p:ext uri="{BB962C8B-B14F-4D97-AF65-F5344CB8AC3E}">
        <p14:creationId xmlns:p14="http://schemas.microsoft.com/office/powerpoint/2010/main" val="31221345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420888"/>
            <a:ext cx="8229600" cy="1143000"/>
          </a:xfrm>
        </p:spPr>
        <p:txBody>
          <a:bodyPr/>
          <a:lstStyle/>
          <a:p>
            <a:r>
              <a:rPr lang="tr-TR" b="1" u="sng" dirty="0" smtClean="0">
                <a:solidFill>
                  <a:srgbClr val="FF0000"/>
                </a:solidFill>
                <a:effectLst>
                  <a:outerShdw blurRad="38100" dist="38100" dir="2700000" algn="tl">
                    <a:srgbClr val="000000">
                      <a:alpha val="43137"/>
                    </a:srgbClr>
                  </a:outerShdw>
                </a:effectLst>
              </a:rPr>
              <a:t>TEŞEKKÜRLER...</a:t>
            </a:r>
            <a:endParaRPr lang="tr-TR" b="1" u="sng"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301752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648"/>
            <a:ext cx="8291264" cy="418058"/>
          </a:xfrm>
        </p:spPr>
        <p:txBody>
          <a:bodyPr>
            <a:noAutofit/>
          </a:bodyPr>
          <a:lstStyle/>
          <a:p>
            <a:r>
              <a:rPr lang="tr-TR" sz="2200" b="1" u="sng" dirty="0" smtClean="0">
                <a:solidFill>
                  <a:srgbClr val="FF0000"/>
                </a:solidFill>
              </a:rPr>
              <a:t>Projenin Genel Blok Şeması</a:t>
            </a:r>
            <a:endParaRPr lang="tr-TR" sz="2200" b="1" u="sng" dirty="0">
              <a:solidFill>
                <a:srgbClr val="FF0000"/>
              </a:solidFill>
            </a:endParaRPr>
          </a:p>
        </p:txBody>
      </p:sp>
      <p:pic>
        <p:nvPicPr>
          <p:cNvPr id="1026" name="Picture 2" descr="C:\Users\NASA\Desktop\C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512" y="707280"/>
            <a:ext cx="8927976" cy="6005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57662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a:bodyPr>
          <a:lstStyle/>
          <a:p>
            <a:r>
              <a:rPr lang="tr-TR" sz="2200" b="1" u="sng" dirty="0" smtClean="0">
                <a:solidFill>
                  <a:srgbClr val="FF0000"/>
                </a:solidFill>
              </a:rPr>
              <a:t>Projenin Veri Toplama Devresi Blok Şeması</a:t>
            </a:r>
            <a:endParaRPr lang="tr-TR" sz="2200" b="1" u="sng" dirty="0">
              <a:solidFill>
                <a:srgbClr val="FF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1" y="836712"/>
            <a:ext cx="9144000" cy="5085184"/>
          </a:xfrm>
        </p:spPr>
      </p:pic>
    </p:spTree>
    <p:extLst>
      <p:ext uri="{BB962C8B-B14F-4D97-AF65-F5344CB8AC3E}">
        <p14:creationId xmlns:p14="http://schemas.microsoft.com/office/powerpoint/2010/main" val="15673823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6130"/>
          </a:xfrm>
        </p:spPr>
        <p:txBody>
          <a:bodyPr>
            <a:normAutofit/>
          </a:bodyPr>
          <a:lstStyle/>
          <a:p>
            <a:r>
              <a:rPr lang="tr-TR" sz="2200" b="1" u="sng" dirty="0" smtClean="0">
                <a:solidFill>
                  <a:srgbClr val="FF0000"/>
                </a:solidFill>
              </a:rPr>
              <a:t>MPPT</a:t>
            </a:r>
            <a:br>
              <a:rPr lang="tr-TR" sz="2200" b="1" u="sng" dirty="0" smtClean="0">
                <a:solidFill>
                  <a:srgbClr val="FF0000"/>
                </a:solidFill>
              </a:rPr>
            </a:br>
            <a:r>
              <a:rPr lang="tr-TR" sz="2200" b="1" u="sng" dirty="0" smtClean="0">
                <a:solidFill>
                  <a:srgbClr val="FF0000"/>
                </a:solidFill>
              </a:rPr>
              <a:t>(Maksimum Güç Noktası Takipçisi)</a:t>
            </a:r>
            <a:endParaRPr lang="tr-TR" sz="2200" b="1" u="sng" dirty="0">
              <a:solidFill>
                <a:srgbClr val="FF0000"/>
              </a:solidFill>
            </a:endParaRPr>
          </a:p>
        </p:txBody>
      </p:sp>
      <p:sp>
        <p:nvSpPr>
          <p:cNvPr id="3" name="Content Placeholder 2"/>
          <p:cNvSpPr>
            <a:spLocks noGrp="1"/>
          </p:cNvSpPr>
          <p:nvPr>
            <p:ph idx="1"/>
          </p:nvPr>
        </p:nvSpPr>
        <p:spPr/>
        <p:txBody>
          <a:bodyPr>
            <a:normAutofit/>
          </a:bodyPr>
          <a:lstStyle/>
          <a:p>
            <a:pPr marL="0" indent="0">
              <a:buNone/>
            </a:pPr>
            <a:r>
              <a:rPr lang="tr-TR" sz="1800" dirty="0"/>
              <a:t>MPPT kelimesinin Türkçe kelime karşılığı Maksimum Güç Noktası Takipçisidir. Adından da anlaşılacağı gibi, belirli periyotlarda elde edilen gücün peak yaptığı değeri yani tepe değerini takip ederek </a:t>
            </a:r>
            <a:r>
              <a:rPr lang="tr-TR" sz="1800" dirty="0" smtClean="0"/>
              <a:t>batarya ya </a:t>
            </a:r>
            <a:r>
              <a:rPr lang="tr-TR" sz="1800" dirty="0"/>
              <a:t>yollanmasını sağlar</a:t>
            </a:r>
            <a:r>
              <a:rPr lang="tr-TR" sz="1800" dirty="0" smtClean="0"/>
              <a:t>.</a:t>
            </a:r>
          </a:p>
          <a:p>
            <a:pPr marL="0" indent="0">
              <a:buNone/>
            </a:pPr>
            <a:endParaRPr lang="tr-TR" sz="1800" dirty="0"/>
          </a:p>
          <a:p>
            <a:pPr marL="0" indent="0">
              <a:buNone/>
            </a:pPr>
            <a:r>
              <a:rPr lang="tr-TR" sz="1800" b="1" dirty="0" smtClean="0">
                <a:solidFill>
                  <a:srgbClr val="000000"/>
                </a:solidFill>
                <a:latin typeface="inherit"/>
                <a:ea typeface="Times New Roman"/>
                <a:cs typeface="Times New Roman"/>
              </a:rPr>
              <a:t>Fonksiyonlar</a:t>
            </a:r>
            <a:r>
              <a:rPr lang="tr-TR" sz="1800" b="1" dirty="0">
                <a:solidFill>
                  <a:srgbClr val="000000"/>
                </a:solidFill>
                <a:latin typeface="inherit"/>
                <a:ea typeface="Times New Roman"/>
                <a:cs typeface="Times New Roman"/>
              </a:rPr>
              <a:t>: </a:t>
            </a:r>
            <a:endParaRPr lang="tr-TR" sz="1800" dirty="0" smtClean="0">
              <a:solidFill>
                <a:srgbClr val="000000"/>
              </a:solidFill>
              <a:latin typeface="inherit"/>
              <a:ea typeface="Times New Roman"/>
              <a:cs typeface="Times New Roman"/>
            </a:endParaRPr>
          </a:p>
          <a:p>
            <a:r>
              <a:rPr lang="tr-TR" sz="1800" dirty="0" smtClean="0">
                <a:solidFill>
                  <a:srgbClr val="000000"/>
                </a:solidFill>
                <a:latin typeface="inherit"/>
                <a:ea typeface="Times New Roman"/>
                <a:cs typeface="Times New Roman"/>
              </a:rPr>
              <a:t>Her </a:t>
            </a:r>
            <a:r>
              <a:rPr lang="tr-TR" sz="1800" dirty="0">
                <a:solidFill>
                  <a:srgbClr val="000000"/>
                </a:solidFill>
                <a:latin typeface="inherit"/>
                <a:ea typeface="Times New Roman"/>
                <a:cs typeface="Times New Roman"/>
              </a:rPr>
              <a:t>zaman aküleri uygun akımda şarj ederek akü </a:t>
            </a:r>
            <a:endParaRPr lang="tr-TR" sz="1800" dirty="0" smtClean="0">
              <a:solidFill>
                <a:srgbClr val="000000"/>
              </a:solidFill>
              <a:latin typeface="inherit"/>
              <a:ea typeface="Times New Roman"/>
              <a:cs typeface="Times New Roman"/>
            </a:endParaRPr>
          </a:p>
          <a:p>
            <a:pPr marL="0" indent="0">
              <a:buNone/>
            </a:pPr>
            <a:r>
              <a:rPr lang="tr-TR" sz="1800" dirty="0" smtClean="0">
                <a:solidFill>
                  <a:srgbClr val="000000"/>
                </a:solidFill>
                <a:latin typeface="inherit"/>
                <a:ea typeface="Times New Roman"/>
                <a:cs typeface="Times New Roman"/>
              </a:rPr>
              <a:t>ömrünü </a:t>
            </a:r>
            <a:r>
              <a:rPr lang="tr-TR" sz="1800" dirty="0">
                <a:solidFill>
                  <a:srgbClr val="000000"/>
                </a:solidFill>
                <a:latin typeface="inherit"/>
                <a:ea typeface="Times New Roman"/>
                <a:cs typeface="Times New Roman"/>
              </a:rPr>
              <a:t>uzatır. </a:t>
            </a:r>
            <a:endParaRPr lang="tr-TR" sz="1800" dirty="0" smtClean="0">
              <a:solidFill>
                <a:srgbClr val="000000"/>
              </a:solidFill>
              <a:latin typeface="inherit"/>
              <a:ea typeface="Times New Roman"/>
              <a:cs typeface="Times New Roman"/>
            </a:endParaRPr>
          </a:p>
          <a:p>
            <a:r>
              <a:rPr lang="tr-TR" sz="1800" dirty="0" smtClean="0">
                <a:solidFill>
                  <a:srgbClr val="000000"/>
                </a:solidFill>
                <a:latin typeface="inherit"/>
                <a:ea typeface="Times New Roman"/>
                <a:cs typeface="Times New Roman"/>
              </a:rPr>
              <a:t>Akülerin </a:t>
            </a:r>
            <a:r>
              <a:rPr lang="tr-TR" sz="1800" dirty="0">
                <a:solidFill>
                  <a:srgbClr val="000000"/>
                </a:solidFill>
                <a:latin typeface="inherit"/>
                <a:ea typeface="Times New Roman"/>
                <a:cs typeface="Times New Roman"/>
              </a:rPr>
              <a:t>aşırı şarj olmasını </a:t>
            </a:r>
            <a:r>
              <a:rPr lang="tr-TR" sz="1800" dirty="0" smtClean="0">
                <a:solidFill>
                  <a:srgbClr val="000000"/>
                </a:solidFill>
                <a:latin typeface="inherit"/>
                <a:ea typeface="Times New Roman"/>
                <a:cs typeface="Times New Roman"/>
              </a:rPr>
              <a:t>önler.</a:t>
            </a:r>
          </a:p>
          <a:p>
            <a:r>
              <a:rPr lang="tr-TR" sz="1800" dirty="0" smtClean="0">
                <a:solidFill>
                  <a:srgbClr val="000000"/>
                </a:solidFill>
                <a:latin typeface="inherit"/>
                <a:ea typeface="Times New Roman"/>
                <a:cs typeface="Times New Roman"/>
              </a:rPr>
              <a:t>Akülerinizin </a:t>
            </a:r>
            <a:r>
              <a:rPr lang="tr-TR" sz="1800" dirty="0">
                <a:solidFill>
                  <a:srgbClr val="000000"/>
                </a:solidFill>
                <a:latin typeface="inherit"/>
                <a:ea typeface="Times New Roman"/>
                <a:cs typeface="Times New Roman"/>
              </a:rPr>
              <a:t>aşırı boşalmasını </a:t>
            </a:r>
            <a:r>
              <a:rPr lang="tr-TR" sz="1800" dirty="0" smtClean="0">
                <a:solidFill>
                  <a:srgbClr val="000000"/>
                </a:solidFill>
                <a:latin typeface="inherit"/>
                <a:ea typeface="Times New Roman"/>
                <a:cs typeface="Times New Roman"/>
              </a:rPr>
              <a:t>önler.</a:t>
            </a:r>
            <a:endParaRPr lang="tr-TR" sz="1800" dirty="0">
              <a:solidFill>
                <a:srgbClr val="000000"/>
              </a:solidFill>
              <a:latin typeface="inherit"/>
              <a:ea typeface="Times New Roman"/>
              <a:cs typeface="Times New Roman"/>
            </a:endParaRPr>
          </a:p>
          <a:p>
            <a:r>
              <a:rPr lang="tr-TR" sz="1800" dirty="0" smtClean="0">
                <a:solidFill>
                  <a:srgbClr val="000000"/>
                </a:solidFill>
                <a:latin typeface="inherit"/>
                <a:ea typeface="Times New Roman"/>
                <a:cs typeface="Times New Roman"/>
              </a:rPr>
              <a:t>Geceleri </a:t>
            </a:r>
            <a:r>
              <a:rPr lang="tr-TR" sz="1800" dirty="0">
                <a:solidFill>
                  <a:srgbClr val="000000"/>
                </a:solidFill>
                <a:latin typeface="inherit"/>
                <a:ea typeface="Times New Roman"/>
                <a:cs typeface="Times New Roman"/>
              </a:rPr>
              <a:t>aküdeki enerjinin paneller üzerine </a:t>
            </a:r>
            <a:r>
              <a:rPr lang="tr-TR" sz="1800" dirty="0" smtClean="0">
                <a:solidFill>
                  <a:srgbClr val="000000"/>
                </a:solidFill>
                <a:latin typeface="inherit"/>
                <a:ea typeface="Times New Roman"/>
                <a:cs typeface="Times New Roman"/>
              </a:rPr>
              <a:t>gitmesini</a:t>
            </a:r>
          </a:p>
          <a:p>
            <a:pPr marL="0" indent="0">
              <a:buNone/>
            </a:pPr>
            <a:r>
              <a:rPr lang="tr-TR" sz="1800" dirty="0" smtClean="0">
                <a:solidFill>
                  <a:srgbClr val="000000"/>
                </a:solidFill>
                <a:latin typeface="inherit"/>
                <a:ea typeface="Times New Roman"/>
                <a:cs typeface="Times New Roman"/>
              </a:rPr>
              <a:t> önler.</a:t>
            </a:r>
          </a:p>
          <a:p>
            <a:r>
              <a:rPr lang="tr-TR" sz="1800" dirty="0" smtClean="0">
                <a:solidFill>
                  <a:srgbClr val="000000"/>
                </a:solidFill>
                <a:latin typeface="inherit"/>
                <a:ea typeface="Times New Roman"/>
                <a:cs typeface="Times New Roman"/>
              </a:rPr>
              <a:t>Aküler </a:t>
            </a:r>
            <a:r>
              <a:rPr lang="tr-TR" sz="1800" dirty="0">
                <a:solidFill>
                  <a:srgbClr val="000000"/>
                </a:solidFill>
                <a:latin typeface="inherit"/>
                <a:ea typeface="Times New Roman"/>
                <a:cs typeface="Times New Roman"/>
              </a:rPr>
              <a:t>ve Güneş Panelleri için ters kutup bağlantısı </a:t>
            </a:r>
            <a:r>
              <a:rPr lang="tr-TR" sz="1800" dirty="0" smtClean="0">
                <a:solidFill>
                  <a:srgbClr val="000000"/>
                </a:solidFill>
                <a:latin typeface="inherit"/>
                <a:ea typeface="Times New Roman"/>
                <a:cs typeface="Times New Roman"/>
              </a:rPr>
              <a:t>koruması </a:t>
            </a:r>
            <a:r>
              <a:rPr lang="tr-TR" sz="1800" dirty="0">
                <a:solidFill>
                  <a:srgbClr val="000000"/>
                </a:solidFill>
                <a:latin typeface="inherit"/>
                <a:ea typeface="Times New Roman"/>
                <a:cs typeface="Times New Roman"/>
              </a:rPr>
              <a:t>vardır</a:t>
            </a:r>
            <a:r>
              <a:rPr lang="tr-TR" sz="1800" dirty="0" smtClean="0">
                <a:solidFill>
                  <a:srgbClr val="000000"/>
                </a:solidFill>
                <a:latin typeface="inherit"/>
                <a:ea typeface="Times New Roman"/>
                <a:cs typeface="Times New Roman"/>
              </a:rPr>
              <a:t>.</a:t>
            </a:r>
          </a:p>
          <a:p>
            <a:r>
              <a:rPr lang="tr-TR" sz="1800" dirty="0" smtClean="0">
                <a:solidFill>
                  <a:srgbClr val="000000"/>
                </a:solidFill>
                <a:latin typeface="inherit"/>
                <a:ea typeface="Times New Roman"/>
                <a:cs typeface="Times New Roman"/>
              </a:rPr>
              <a:t> </a:t>
            </a:r>
            <a:r>
              <a:rPr lang="tr-TR" sz="1800" dirty="0">
                <a:solidFill>
                  <a:srgbClr val="000000"/>
                </a:solidFill>
                <a:latin typeface="inherit"/>
                <a:ea typeface="Times New Roman"/>
                <a:cs typeface="Times New Roman"/>
              </a:rPr>
              <a:t>Akülerin aşırı boşalması durumunda yük akımını keser aküleri doldurduktan sonra tekrar gücü açarak kullanıma verir böylece akülerinizi korumuş olur.</a:t>
            </a:r>
            <a:endParaRPr lang="tr-TR" sz="2800" dirty="0">
              <a:ea typeface="Calibri"/>
              <a:cs typeface="Times New Roman"/>
            </a:endParaRPr>
          </a:p>
          <a:p>
            <a:pPr marL="0" indent="0">
              <a:buNone/>
            </a:pPr>
            <a:endParaRPr lang="tr-TR" sz="1800"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5569" y="2276871"/>
            <a:ext cx="2736850" cy="2494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94173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708141814"/>
              </p:ext>
            </p:extLst>
          </p:nvPr>
        </p:nvGraphicFramePr>
        <p:xfrm>
          <a:off x="1667966" y="2492896"/>
          <a:ext cx="5849451" cy="2579196"/>
        </p:xfrm>
        <a:graphic>
          <a:graphicData uri="http://schemas.openxmlformats.org/drawingml/2006/table">
            <a:tbl>
              <a:tblPr firstRow="1" firstCol="1" bandRow="1">
                <a:tableStyleId>{5C22544A-7EE6-4342-B048-85BDC9FD1C3A}</a:tableStyleId>
              </a:tblPr>
              <a:tblGrid>
                <a:gridCol w="1665167"/>
                <a:gridCol w="4184284"/>
              </a:tblGrid>
              <a:tr h="317444">
                <a:tc>
                  <a:txBody>
                    <a:bodyPr/>
                    <a:lstStyle/>
                    <a:p>
                      <a:pPr algn="ctr" fontAlgn="base">
                        <a:lnSpc>
                          <a:spcPct val="115000"/>
                        </a:lnSpc>
                        <a:spcBef>
                          <a:spcPts val="600"/>
                        </a:spcBef>
                        <a:spcAft>
                          <a:spcPts val="600"/>
                        </a:spcAft>
                      </a:pPr>
                      <a:r>
                        <a:rPr lang="tr-TR" sz="1800" dirty="0">
                          <a:effectLst/>
                        </a:rPr>
                        <a:t>Tam Şarj Kesimi</a:t>
                      </a:r>
                      <a:endParaRPr lang="tr-TR" sz="1100" dirty="0">
                        <a:effectLst/>
                        <a:latin typeface="Calibri"/>
                        <a:ea typeface="Calibri"/>
                        <a:cs typeface="Times New Roman"/>
                      </a:endParaRPr>
                    </a:p>
                  </a:txBody>
                  <a:tcPr marL="0" marR="0" marT="0" marB="0" anchor="b"/>
                </a:tc>
                <a:tc>
                  <a:txBody>
                    <a:bodyPr/>
                    <a:lstStyle/>
                    <a:p>
                      <a:pPr algn="ctr" fontAlgn="base">
                        <a:lnSpc>
                          <a:spcPct val="115000"/>
                        </a:lnSpc>
                        <a:spcBef>
                          <a:spcPts val="600"/>
                        </a:spcBef>
                        <a:spcAft>
                          <a:spcPts val="600"/>
                        </a:spcAft>
                      </a:pPr>
                      <a:r>
                        <a:rPr lang="tr-TR" sz="1800" dirty="0" smtClean="0">
                          <a:effectLst/>
                        </a:rPr>
                        <a:t>～</a:t>
                      </a:r>
                      <a:r>
                        <a:rPr lang="tr-TR" sz="1800" dirty="0">
                          <a:effectLst/>
                        </a:rPr>
                        <a:t>14.4V</a:t>
                      </a:r>
                      <a:endParaRPr lang="tr-TR" sz="1100" dirty="0">
                        <a:effectLst/>
                        <a:latin typeface="Calibri"/>
                        <a:ea typeface="Calibri"/>
                        <a:cs typeface="Times New Roman"/>
                      </a:endParaRPr>
                    </a:p>
                  </a:txBody>
                  <a:tcPr marL="0" marR="0" marT="0" marB="0" anchor="b"/>
                </a:tc>
              </a:tr>
              <a:tr h="654710">
                <a:tc>
                  <a:txBody>
                    <a:bodyPr/>
                    <a:lstStyle/>
                    <a:p>
                      <a:pPr algn="ctr" fontAlgn="base">
                        <a:lnSpc>
                          <a:spcPct val="115000"/>
                        </a:lnSpc>
                        <a:spcBef>
                          <a:spcPts val="600"/>
                        </a:spcBef>
                        <a:spcAft>
                          <a:spcPts val="600"/>
                        </a:spcAft>
                      </a:pPr>
                      <a:r>
                        <a:rPr lang="tr-TR" sz="1800">
                          <a:effectLst/>
                        </a:rPr>
                        <a:t>Düşük Voltaj Kesimi </a:t>
                      </a:r>
                      <a:endParaRPr lang="tr-TR" sz="1100">
                        <a:effectLst/>
                        <a:latin typeface="Calibri"/>
                        <a:ea typeface="Calibri"/>
                        <a:cs typeface="Times New Roman"/>
                      </a:endParaRPr>
                    </a:p>
                  </a:txBody>
                  <a:tcPr marL="0" marR="0" marT="0" marB="0" anchor="b"/>
                </a:tc>
                <a:tc>
                  <a:txBody>
                    <a:bodyPr/>
                    <a:lstStyle/>
                    <a:p>
                      <a:pPr algn="ctr" fontAlgn="base">
                        <a:lnSpc>
                          <a:spcPct val="115000"/>
                        </a:lnSpc>
                        <a:spcBef>
                          <a:spcPts val="600"/>
                        </a:spcBef>
                        <a:spcAft>
                          <a:spcPts val="600"/>
                        </a:spcAft>
                      </a:pPr>
                      <a:r>
                        <a:rPr lang="tr-TR" sz="1800" dirty="0">
                          <a:effectLst/>
                        </a:rPr>
                        <a:t>10.5V～llV </a:t>
                      </a:r>
                      <a:endParaRPr lang="tr-TR" sz="1100" dirty="0">
                        <a:effectLst/>
                        <a:latin typeface="Calibri"/>
                        <a:ea typeface="Calibri"/>
                        <a:cs typeface="Times New Roman"/>
                      </a:endParaRPr>
                    </a:p>
                  </a:txBody>
                  <a:tcPr marL="0" marR="0" marT="0" marB="0" anchor="b"/>
                </a:tc>
              </a:tr>
              <a:tr h="317444">
                <a:tc>
                  <a:txBody>
                    <a:bodyPr/>
                    <a:lstStyle/>
                    <a:p>
                      <a:pPr algn="ctr" fontAlgn="base">
                        <a:lnSpc>
                          <a:spcPct val="115000"/>
                        </a:lnSpc>
                        <a:spcBef>
                          <a:spcPts val="600"/>
                        </a:spcBef>
                        <a:spcAft>
                          <a:spcPts val="600"/>
                        </a:spcAft>
                      </a:pPr>
                      <a:r>
                        <a:rPr lang="tr-TR" sz="1800">
                          <a:effectLst/>
                        </a:rPr>
                        <a:t>Sıcaklık Etkisi</a:t>
                      </a:r>
                      <a:endParaRPr lang="tr-TR" sz="1100">
                        <a:effectLst/>
                        <a:latin typeface="Calibri"/>
                        <a:ea typeface="Calibri"/>
                        <a:cs typeface="Times New Roman"/>
                      </a:endParaRPr>
                    </a:p>
                  </a:txBody>
                  <a:tcPr marL="0" marR="0" marT="0" marB="0" anchor="b"/>
                </a:tc>
                <a:tc>
                  <a:txBody>
                    <a:bodyPr/>
                    <a:lstStyle/>
                    <a:p>
                      <a:pPr algn="ctr" fontAlgn="base">
                        <a:lnSpc>
                          <a:spcPct val="115000"/>
                        </a:lnSpc>
                        <a:spcBef>
                          <a:spcPts val="600"/>
                        </a:spcBef>
                        <a:spcAft>
                          <a:spcPts val="600"/>
                        </a:spcAft>
                      </a:pPr>
                      <a:r>
                        <a:rPr lang="tr-TR" sz="1800">
                          <a:effectLst/>
                        </a:rPr>
                        <a:t>-3mV/℃/cell</a:t>
                      </a:r>
                      <a:endParaRPr lang="tr-TR" sz="1100">
                        <a:effectLst/>
                        <a:latin typeface="Calibri"/>
                        <a:ea typeface="Calibri"/>
                        <a:cs typeface="Times New Roman"/>
                      </a:endParaRPr>
                    </a:p>
                  </a:txBody>
                  <a:tcPr marL="0" marR="0" marT="0" marB="0" anchor="b"/>
                </a:tc>
              </a:tr>
              <a:tr h="317444">
                <a:tc>
                  <a:txBody>
                    <a:bodyPr/>
                    <a:lstStyle/>
                    <a:p>
                      <a:pPr algn="ctr" fontAlgn="base">
                        <a:lnSpc>
                          <a:spcPct val="115000"/>
                        </a:lnSpc>
                        <a:spcBef>
                          <a:spcPts val="600"/>
                        </a:spcBef>
                        <a:spcAft>
                          <a:spcPts val="600"/>
                        </a:spcAft>
                      </a:pPr>
                      <a:r>
                        <a:rPr lang="tr-TR" sz="1800">
                          <a:effectLst/>
                        </a:rPr>
                        <a:t>Yüksüz Kayıp</a:t>
                      </a:r>
                      <a:endParaRPr lang="tr-TR" sz="1100">
                        <a:effectLst/>
                        <a:latin typeface="Calibri"/>
                        <a:ea typeface="Calibri"/>
                        <a:cs typeface="Times New Roman"/>
                      </a:endParaRPr>
                    </a:p>
                  </a:txBody>
                  <a:tcPr marL="0" marR="0" marT="0" marB="0" anchor="b"/>
                </a:tc>
                <a:tc>
                  <a:txBody>
                    <a:bodyPr/>
                    <a:lstStyle/>
                    <a:p>
                      <a:pPr algn="ctr" fontAlgn="base">
                        <a:lnSpc>
                          <a:spcPct val="115000"/>
                        </a:lnSpc>
                        <a:spcBef>
                          <a:spcPts val="600"/>
                        </a:spcBef>
                        <a:spcAft>
                          <a:spcPts val="600"/>
                        </a:spcAft>
                      </a:pPr>
                      <a:r>
                        <a:rPr lang="tr-TR" sz="1800">
                          <a:effectLst/>
                        </a:rPr>
                        <a:t>≤10mV</a:t>
                      </a:r>
                      <a:endParaRPr lang="tr-TR" sz="1100">
                        <a:effectLst/>
                        <a:latin typeface="Calibri"/>
                        <a:ea typeface="Calibri"/>
                        <a:cs typeface="Times New Roman"/>
                      </a:endParaRPr>
                    </a:p>
                  </a:txBody>
                  <a:tcPr marL="0" marR="0" marT="0" marB="0" anchor="b"/>
                </a:tc>
              </a:tr>
              <a:tr h="317444">
                <a:tc>
                  <a:txBody>
                    <a:bodyPr/>
                    <a:lstStyle/>
                    <a:p>
                      <a:pPr algn="ctr" fontAlgn="base">
                        <a:lnSpc>
                          <a:spcPct val="115000"/>
                        </a:lnSpc>
                        <a:spcBef>
                          <a:spcPts val="600"/>
                        </a:spcBef>
                        <a:spcAft>
                          <a:spcPts val="600"/>
                        </a:spcAft>
                      </a:pPr>
                      <a:r>
                        <a:rPr lang="tr-TR" sz="1800">
                          <a:effectLst/>
                        </a:rPr>
                        <a:t>Verimlilik</a:t>
                      </a:r>
                      <a:endParaRPr lang="tr-TR" sz="1100">
                        <a:effectLst/>
                        <a:latin typeface="Calibri"/>
                        <a:ea typeface="Calibri"/>
                        <a:cs typeface="Times New Roman"/>
                      </a:endParaRPr>
                    </a:p>
                  </a:txBody>
                  <a:tcPr marL="0" marR="0" marT="0" marB="0" anchor="b"/>
                </a:tc>
                <a:tc>
                  <a:txBody>
                    <a:bodyPr/>
                    <a:lstStyle/>
                    <a:p>
                      <a:pPr algn="ctr" fontAlgn="base">
                        <a:lnSpc>
                          <a:spcPct val="115000"/>
                        </a:lnSpc>
                        <a:spcBef>
                          <a:spcPts val="600"/>
                        </a:spcBef>
                        <a:spcAft>
                          <a:spcPts val="600"/>
                        </a:spcAft>
                      </a:pPr>
                      <a:r>
                        <a:rPr lang="tr-TR" sz="1800">
                          <a:effectLst/>
                        </a:rPr>
                        <a:t>95%～97%</a:t>
                      </a:r>
                      <a:endParaRPr lang="tr-TR" sz="1100">
                        <a:effectLst/>
                        <a:latin typeface="Calibri"/>
                        <a:ea typeface="Calibri"/>
                        <a:cs typeface="Times New Roman"/>
                      </a:endParaRPr>
                    </a:p>
                  </a:txBody>
                  <a:tcPr marL="0" marR="0" marT="0" marB="0" anchor="b"/>
                </a:tc>
              </a:tr>
              <a:tr h="654710">
                <a:tc>
                  <a:txBody>
                    <a:bodyPr/>
                    <a:lstStyle/>
                    <a:p>
                      <a:pPr algn="ctr" fontAlgn="base">
                        <a:lnSpc>
                          <a:spcPct val="115000"/>
                        </a:lnSpc>
                        <a:spcBef>
                          <a:spcPts val="600"/>
                        </a:spcBef>
                        <a:spcAft>
                          <a:spcPts val="600"/>
                        </a:spcAft>
                      </a:pPr>
                      <a:r>
                        <a:rPr lang="tr-TR" sz="1800">
                          <a:effectLst/>
                        </a:rPr>
                        <a:t>Çalışabilme Aralığı</a:t>
                      </a:r>
                      <a:endParaRPr lang="tr-TR" sz="1100">
                        <a:effectLst/>
                        <a:latin typeface="Calibri"/>
                        <a:ea typeface="Calibri"/>
                        <a:cs typeface="Times New Roman"/>
                      </a:endParaRPr>
                    </a:p>
                  </a:txBody>
                  <a:tcPr marL="0" marR="0" marT="0" marB="0" anchor="b"/>
                </a:tc>
                <a:tc>
                  <a:txBody>
                    <a:bodyPr/>
                    <a:lstStyle/>
                    <a:p>
                      <a:pPr algn="ctr" fontAlgn="base">
                        <a:lnSpc>
                          <a:spcPct val="115000"/>
                        </a:lnSpc>
                        <a:spcBef>
                          <a:spcPts val="600"/>
                        </a:spcBef>
                        <a:spcAft>
                          <a:spcPts val="600"/>
                        </a:spcAft>
                      </a:pPr>
                      <a:r>
                        <a:rPr lang="tr-TR" sz="1800" dirty="0">
                          <a:effectLst/>
                        </a:rPr>
                        <a:t>-25℃—55℃</a:t>
                      </a:r>
                      <a:endParaRPr lang="tr-TR" sz="1100" dirty="0">
                        <a:effectLst/>
                        <a:latin typeface="Calibri"/>
                        <a:ea typeface="Calibri"/>
                        <a:cs typeface="Times New Roman"/>
                      </a:endParaRPr>
                    </a:p>
                  </a:txBody>
                  <a:tcPr marL="0" marR="0" marT="0" marB="0" anchor="b"/>
                </a:tc>
              </a:tr>
            </a:tbl>
          </a:graphicData>
        </a:graphic>
      </p:graphicFrame>
      <p:sp>
        <p:nvSpPr>
          <p:cNvPr id="6" name="Rectangle 5"/>
          <p:cNvSpPr/>
          <p:nvPr/>
        </p:nvSpPr>
        <p:spPr>
          <a:xfrm>
            <a:off x="1259632" y="497302"/>
            <a:ext cx="6666120" cy="430887"/>
          </a:xfrm>
          <a:prstGeom prst="rect">
            <a:avLst/>
          </a:prstGeom>
        </p:spPr>
        <p:txBody>
          <a:bodyPr wrap="none">
            <a:spAutoFit/>
          </a:bodyPr>
          <a:lstStyle/>
          <a:p>
            <a:r>
              <a:rPr lang="tr-TR" sz="2200" b="1" u="sng" dirty="0" smtClean="0">
                <a:solidFill>
                  <a:srgbClr val="FF0000"/>
                </a:solidFill>
              </a:rPr>
              <a:t>Maksimum </a:t>
            </a:r>
            <a:r>
              <a:rPr lang="tr-TR" sz="2200" b="1" u="sng" dirty="0">
                <a:solidFill>
                  <a:srgbClr val="FF0000"/>
                </a:solidFill>
              </a:rPr>
              <a:t>Güç Noktası </a:t>
            </a:r>
            <a:r>
              <a:rPr lang="tr-TR" sz="2200" b="1" u="sng" dirty="0" smtClean="0">
                <a:solidFill>
                  <a:srgbClr val="FF0000"/>
                </a:solidFill>
              </a:rPr>
              <a:t>Takipçisine Ait Teknik Özellikler</a:t>
            </a:r>
            <a:endParaRPr lang="tr-TR" sz="2200" dirty="0"/>
          </a:p>
        </p:txBody>
      </p:sp>
      <p:sp>
        <p:nvSpPr>
          <p:cNvPr id="7" name="TextBox 6"/>
          <p:cNvSpPr txBox="1"/>
          <p:nvPr/>
        </p:nvSpPr>
        <p:spPr>
          <a:xfrm>
            <a:off x="1403648" y="1124744"/>
            <a:ext cx="6336704" cy="646331"/>
          </a:xfrm>
          <a:prstGeom prst="rect">
            <a:avLst/>
          </a:prstGeom>
          <a:noFill/>
        </p:spPr>
        <p:txBody>
          <a:bodyPr wrap="square" rtlCol="0">
            <a:spAutoFit/>
          </a:bodyPr>
          <a:lstStyle/>
          <a:p>
            <a:r>
              <a:rPr lang="tr-TR" dirty="0" smtClean="0"/>
              <a:t>MPPT(Maksimum Güç Takipçisi) , güneş panelinden gelen gücün verimini  %10 - %36 aralığında artırmaktadır. </a:t>
            </a:r>
            <a:endParaRPr lang="tr-TR" dirty="0"/>
          </a:p>
        </p:txBody>
      </p:sp>
    </p:spTree>
    <p:extLst>
      <p:ext uri="{BB962C8B-B14F-4D97-AF65-F5344CB8AC3E}">
        <p14:creationId xmlns:p14="http://schemas.microsoft.com/office/powerpoint/2010/main" val="26210834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229600" cy="634082"/>
          </a:xfrm>
        </p:spPr>
        <p:txBody>
          <a:bodyPr>
            <a:normAutofit/>
          </a:bodyPr>
          <a:lstStyle/>
          <a:p>
            <a:r>
              <a:rPr lang="tr-TR" sz="2200" b="1" u="sng" dirty="0" smtClean="0">
                <a:solidFill>
                  <a:srgbClr val="FF0000"/>
                </a:solidFill>
              </a:rPr>
              <a:t>Akü </a:t>
            </a:r>
            <a:endParaRPr lang="tr-TR" sz="2200" b="1" u="sng" dirty="0">
              <a:solidFill>
                <a:srgbClr val="FF0000"/>
              </a:solidFill>
            </a:endParaRPr>
          </a:p>
        </p:txBody>
      </p:sp>
      <p:pic>
        <p:nvPicPr>
          <p:cNvPr id="3074" name="Picture 2" descr="C:\Users\NASA\Desktop\Proje\ilk rapor kullanılan dosya ve şemalar\akü.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128" y="1196752"/>
            <a:ext cx="2476846" cy="208626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55576" y="1196752"/>
            <a:ext cx="7704856" cy="4247317"/>
          </a:xfrm>
          <a:prstGeom prst="rect">
            <a:avLst/>
          </a:prstGeom>
          <a:noFill/>
        </p:spPr>
        <p:txBody>
          <a:bodyPr wrap="square" rtlCol="0">
            <a:spAutoFit/>
          </a:bodyPr>
          <a:lstStyle/>
          <a:p>
            <a:r>
              <a:rPr lang="tr-TR" dirty="0" smtClean="0"/>
              <a:t>Sistemimizde 2 adet 12 V 7Ah akü kullanılmıştır.</a:t>
            </a:r>
          </a:p>
          <a:p>
            <a:endParaRPr lang="tr-TR" dirty="0" smtClean="0"/>
          </a:p>
          <a:p>
            <a:pPr marL="285750" indent="-285750">
              <a:buFont typeface="Arial" pitchFamily="34" charset="0"/>
              <a:buChar char="•"/>
            </a:pPr>
            <a:r>
              <a:rPr lang="tr-TR" dirty="0" smtClean="0"/>
              <a:t>Akünün Tam Dolu iken çıkış voltajı </a:t>
            </a:r>
          </a:p>
          <a:p>
            <a:r>
              <a:rPr lang="tr-TR" dirty="0" smtClean="0"/>
              <a:t>     13.5V – 13.8V  dur.</a:t>
            </a:r>
          </a:p>
          <a:p>
            <a:endParaRPr lang="tr-TR" dirty="0" smtClean="0"/>
          </a:p>
          <a:p>
            <a:pPr marL="285750" indent="-285750">
              <a:buFont typeface="Arial" pitchFamily="34" charset="0"/>
              <a:buChar char="•"/>
            </a:pPr>
            <a:r>
              <a:rPr lang="tr-TR" dirty="0" smtClean="0"/>
              <a:t>14.4V – 14.7V  aralığında ve 700 mA akımında şarj</a:t>
            </a:r>
          </a:p>
          <a:p>
            <a:r>
              <a:rPr lang="tr-TR" dirty="0"/>
              <a:t>y</a:t>
            </a:r>
            <a:r>
              <a:rPr lang="tr-TR" dirty="0" smtClean="0"/>
              <a:t>apılması uygundur.</a:t>
            </a:r>
          </a:p>
          <a:p>
            <a:endParaRPr lang="tr-TR" dirty="0" smtClean="0"/>
          </a:p>
          <a:p>
            <a:pPr marL="285750" indent="-285750">
              <a:buFont typeface="Arial" pitchFamily="34" charset="0"/>
              <a:buChar char="•"/>
            </a:pPr>
            <a:r>
              <a:rPr lang="tr-TR" dirty="0" smtClean="0"/>
              <a:t>Akünün 10.5 V değerinin altındaki bir değere düşmesi </a:t>
            </a:r>
          </a:p>
          <a:p>
            <a:r>
              <a:rPr lang="tr-TR" dirty="0"/>
              <a:t>a</a:t>
            </a:r>
            <a:r>
              <a:rPr lang="tr-TR" dirty="0" smtClean="0"/>
              <a:t>künün daha fazla çalışmaması gerektiğini gösterir.</a:t>
            </a:r>
            <a:endParaRPr lang="tr-TR" dirty="0"/>
          </a:p>
          <a:p>
            <a:endParaRPr lang="tr-TR" dirty="0" smtClean="0"/>
          </a:p>
          <a:p>
            <a:r>
              <a:rPr lang="tr-TR" dirty="0" smtClean="0"/>
              <a:t>Akümüzün şarj değerini tasarladığımız bir voltaj bölücü devre sayesinde akünün voltajını 0 -5V aralığına indirgeyerek analog porttan ölçmekteyiz.</a:t>
            </a:r>
          </a:p>
          <a:p>
            <a:endParaRPr lang="tr-TR" dirty="0"/>
          </a:p>
          <a:p>
            <a:r>
              <a:rPr lang="tr-TR" dirty="0" smtClean="0"/>
              <a:t> </a:t>
            </a:r>
            <a:endParaRPr lang="tr-TR" dirty="0"/>
          </a:p>
        </p:txBody>
      </p:sp>
    </p:spTree>
    <p:extLst>
      <p:ext uri="{BB962C8B-B14F-4D97-AF65-F5344CB8AC3E}">
        <p14:creationId xmlns:p14="http://schemas.microsoft.com/office/powerpoint/2010/main" val="4289419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normAutofit/>
          </a:bodyPr>
          <a:lstStyle/>
          <a:p>
            <a:r>
              <a:rPr lang="tr-TR" sz="1800" dirty="0"/>
              <a:t>PinVoltajı  = </a:t>
            </a:r>
            <a:r>
              <a:rPr lang="tr-TR" sz="1800" dirty="0" smtClean="0"/>
              <a:t>Adc Değeri  x   </a:t>
            </a:r>
            <a:r>
              <a:rPr lang="tr-TR" sz="1800" dirty="0">
                <a:solidFill>
                  <a:srgbClr val="FF0000"/>
                </a:solidFill>
              </a:rPr>
              <a:t>0.00488</a:t>
            </a:r>
            <a:r>
              <a:rPr lang="tr-TR" sz="1800" dirty="0"/>
              <a:t>   </a:t>
            </a:r>
            <a:r>
              <a:rPr lang="tr-TR" sz="1800" dirty="0">
                <a:sym typeface="Wingdings" pitchFamily="2" charset="2"/>
              </a:rPr>
              <a:t>  </a:t>
            </a:r>
            <a:r>
              <a:rPr lang="tr-TR" sz="1800" dirty="0">
                <a:solidFill>
                  <a:srgbClr val="FF0000"/>
                </a:solidFill>
                <a:sym typeface="Wingdings" pitchFamily="2" charset="2"/>
              </a:rPr>
              <a:t>5V / </a:t>
            </a:r>
            <a:r>
              <a:rPr lang="tr-TR" sz="1800" dirty="0" smtClean="0">
                <a:solidFill>
                  <a:srgbClr val="FF0000"/>
                </a:solidFill>
                <a:sym typeface="Wingdings" pitchFamily="2" charset="2"/>
              </a:rPr>
              <a:t>1024 (2</a:t>
            </a:r>
            <a:r>
              <a:rPr lang="tr-TR" sz="1800" baseline="30000" dirty="0" smtClean="0">
                <a:solidFill>
                  <a:srgbClr val="FF0000"/>
                </a:solidFill>
                <a:sym typeface="Wingdings" pitchFamily="2" charset="2"/>
              </a:rPr>
              <a:t>10</a:t>
            </a:r>
            <a:r>
              <a:rPr lang="tr-TR" sz="1800" dirty="0" smtClean="0">
                <a:solidFill>
                  <a:srgbClr val="FF0000"/>
                </a:solidFill>
                <a:sym typeface="Wingdings" pitchFamily="2" charset="2"/>
              </a:rPr>
              <a:t>)</a:t>
            </a:r>
            <a:r>
              <a:rPr lang="tr-TR" sz="1800" dirty="0" smtClean="0">
                <a:sym typeface="Wingdings" pitchFamily="2" charset="2"/>
              </a:rPr>
              <a:t> </a:t>
            </a:r>
            <a:r>
              <a:rPr lang="tr-TR" sz="1800" dirty="0">
                <a:sym typeface="Wingdings" pitchFamily="2" charset="2"/>
              </a:rPr>
              <a:t>den gelmektedir.</a:t>
            </a:r>
            <a:endParaRPr lang="tr-TR" sz="1800" dirty="0"/>
          </a:p>
          <a:p>
            <a:pPr marL="0" indent="0">
              <a:buNone/>
            </a:pPr>
            <a:r>
              <a:rPr lang="tr-TR" sz="1800" dirty="0"/>
              <a:t> </a:t>
            </a:r>
            <a:r>
              <a:rPr lang="tr-TR" sz="1800" dirty="0" smtClean="0"/>
              <a:t>                                                                                              (ADC 10 – bit )</a:t>
            </a:r>
            <a:endParaRPr lang="tr-TR" sz="1800" dirty="0"/>
          </a:p>
          <a:p>
            <a:r>
              <a:rPr lang="tr-TR" sz="1800" dirty="0"/>
              <a:t>Gerçek Voltaj Değeri =  PinVoltajı * </a:t>
            </a:r>
            <a:r>
              <a:rPr lang="tr-TR" sz="1800" dirty="0" smtClean="0"/>
              <a:t> </a:t>
            </a:r>
            <a:r>
              <a:rPr lang="tr-TR" sz="1800" dirty="0" smtClean="0">
                <a:solidFill>
                  <a:srgbClr val="FF0000"/>
                </a:solidFill>
              </a:rPr>
              <a:t>Oran</a:t>
            </a:r>
            <a:r>
              <a:rPr lang="tr-TR" sz="1800" dirty="0" smtClean="0"/>
              <a:t>  (</a:t>
            </a:r>
            <a:r>
              <a:rPr lang="tr-TR" sz="1800" dirty="0">
                <a:solidFill>
                  <a:srgbClr val="FF0000"/>
                </a:solidFill>
              </a:rPr>
              <a:t>pin voltajıyla gerçek akü değeri arasındaki</a:t>
            </a:r>
            <a:r>
              <a:rPr lang="tr-TR" sz="1800" dirty="0"/>
              <a:t> ) </a:t>
            </a:r>
          </a:p>
          <a:p>
            <a:pPr marL="0" indent="0">
              <a:buNone/>
            </a:pPr>
            <a:r>
              <a:rPr lang="tr-TR" sz="1800" dirty="0" smtClean="0"/>
              <a:t>Örneğin ; 12V ölçüm aldığımız batarya için Voltaj bölücüden  4V alıyor isek, bu  Oran değerinin 12/4 den 3 olması gerektiğini gösterir.</a:t>
            </a:r>
          </a:p>
          <a:p>
            <a:pPr marL="0" indent="0">
              <a:buNone/>
            </a:pPr>
            <a:r>
              <a:rPr lang="tr-TR" sz="1800" dirty="0" smtClean="0"/>
              <a:t> </a:t>
            </a:r>
            <a:endParaRPr lang="tr-TR" sz="1800" dirty="0"/>
          </a:p>
          <a:p>
            <a:r>
              <a:rPr lang="tr-TR" sz="1800" dirty="0"/>
              <a:t>Aradeğer = Gerçek Voltaj Değeri – </a:t>
            </a:r>
            <a:r>
              <a:rPr lang="tr-TR" sz="1800" dirty="0" smtClean="0"/>
              <a:t>10.5V  (</a:t>
            </a:r>
            <a:r>
              <a:rPr lang="tr-TR" sz="1800" dirty="0" smtClean="0">
                <a:solidFill>
                  <a:srgbClr val="FF0000"/>
                </a:solidFill>
              </a:rPr>
              <a:t>10.5 V değeri Akünün sağlıklı çalışamamaya başladığı voltaj değeri</a:t>
            </a:r>
            <a:r>
              <a:rPr lang="tr-TR" sz="1800" dirty="0" smtClean="0"/>
              <a:t>)</a:t>
            </a:r>
            <a:endParaRPr lang="tr-TR" sz="1800" dirty="0"/>
          </a:p>
          <a:p>
            <a:endParaRPr lang="tr-TR" sz="1800" dirty="0"/>
          </a:p>
          <a:p>
            <a:r>
              <a:rPr lang="tr-TR" sz="1800" dirty="0"/>
              <a:t>Ortalama Batarya Miktarı </a:t>
            </a:r>
            <a:r>
              <a:rPr lang="tr-TR" sz="1800" dirty="0" smtClean="0"/>
              <a:t> =   </a:t>
            </a:r>
            <a:r>
              <a:rPr lang="tr-TR" sz="1800" dirty="0"/>
              <a:t>(</a:t>
            </a:r>
            <a:r>
              <a:rPr lang="tr-TR" sz="1800" dirty="0" smtClean="0"/>
              <a:t>Aradeğer*100)  / 3.3 (3.3 aslında karşılığı 3.3+10.5 = 13.8 V yani, Bataryamızın  şarj durumu dışında tam dolu iken sahip olduğu çıkış voltajı)</a:t>
            </a:r>
          </a:p>
          <a:p>
            <a:endParaRPr lang="tr-TR" sz="1800" dirty="0"/>
          </a:p>
          <a:p>
            <a:r>
              <a:rPr lang="tr-TR" sz="1800" dirty="0"/>
              <a:t>Böylece akünün yüzdelik olarak ne kadar daha çalışmaya devam edebileceğini LCD ekrandan gözlemlemekteyiz.</a:t>
            </a:r>
          </a:p>
          <a:p>
            <a:endParaRPr lang="tr-TR" b="1" dirty="0"/>
          </a:p>
        </p:txBody>
      </p:sp>
    </p:spTree>
    <p:extLst>
      <p:ext uri="{BB962C8B-B14F-4D97-AF65-F5344CB8AC3E}">
        <p14:creationId xmlns:p14="http://schemas.microsoft.com/office/powerpoint/2010/main" val="10014846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a:bodyPr>
          <a:lstStyle/>
          <a:p>
            <a:r>
              <a:rPr lang="tr-TR" sz="2200" b="1" u="sng" dirty="0" smtClean="0">
                <a:solidFill>
                  <a:srgbClr val="FF0000"/>
                </a:solidFill>
              </a:rPr>
              <a:t>LDR Sensörü</a:t>
            </a:r>
            <a:endParaRPr lang="tr-TR" sz="2200" b="1" u="sng" dirty="0">
              <a:solidFill>
                <a:srgbClr val="FF0000"/>
              </a:solidFill>
            </a:endParaRPr>
          </a:p>
        </p:txBody>
      </p:sp>
      <p:pic>
        <p:nvPicPr>
          <p:cNvPr id="4098" name="Picture 2" descr="C:\Users\NASA\Desktop\Proje\EEM 491 PROJE DOSYASIu\sensör\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4208" y="620688"/>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934671" y="1052736"/>
            <a:ext cx="5472608" cy="3693319"/>
          </a:xfrm>
          <a:prstGeom prst="rect">
            <a:avLst/>
          </a:prstGeom>
          <a:noFill/>
        </p:spPr>
        <p:txBody>
          <a:bodyPr wrap="square" rtlCol="0">
            <a:spAutoFit/>
          </a:bodyPr>
          <a:lstStyle/>
          <a:p>
            <a:r>
              <a:rPr lang="tr-TR" dirty="0" smtClean="0"/>
              <a:t>LDR (Light Dependent Resistor)  türkçesi Işığa Bağımlı Direnç demektir. Işık şiddeti arttıkça direnç değeri azalır.</a:t>
            </a:r>
          </a:p>
          <a:p>
            <a:r>
              <a:rPr lang="tr-TR" dirty="0" smtClean="0"/>
              <a:t>Aynı aküde gerçekleştirildiği gibi;</a:t>
            </a:r>
          </a:p>
          <a:p>
            <a:endParaRPr lang="tr-TR" dirty="0" smtClean="0"/>
          </a:p>
          <a:p>
            <a:r>
              <a:rPr lang="tr-TR" dirty="0" smtClean="0"/>
              <a:t>PinVoltajı  </a:t>
            </a:r>
            <a:r>
              <a:rPr lang="tr-TR" dirty="0"/>
              <a:t>= Adc Değeri  x   </a:t>
            </a:r>
            <a:r>
              <a:rPr lang="tr-TR" dirty="0">
                <a:solidFill>
                  <a:srgbClr val="FF0000"/>
                </a:solidFill>
              </a:rPr>
              <a:t>0.00488</a:t>
            </a:r>
            <a:r>
              <a:rPr lang="tr-TR" dirty="0"/>
              <a:t>   </a:t>
            </a:r>
            <a:r>
              <a:rPr lang="tr-TR" dirty="0">
                <a:sym typeface="Wingdings" pitchFamily="2" charset="2"/>
              </a:rPr>
              <a:t>  </a:t>
            </a:r>
            <a:r>
              <a:rPr lang="tr-TR" dirty="0">
                <a:solidFill>
                  <a:srgbClr val="FF0000"/>
                </a:solidFill>
                <a:sym typeface="Wingdings" pitchFamily="2" charset="2"/>
              </a:rPr>
              <a:t>5V / 1024 (2</a:t>
            </a:r>
            <a:r>
              <a:rPr lang="tr-TR" baseline="30000" dirty="0">
                <a:solidFill>
                  <a:srgbClr val="FF0000"/>
                </a:solidFill>
                <a:sym typeface="Wingdings" pitchFamily="2" charset="2"/>
              </a:rPr>
              <a:t>10</a:t>
            </a:r>
            <a:r>
              <a:rPr lang="tr-TR" dirty="0">
                <a:solidFill>
                  <a:srgbClr val="FF0000"/>
                </a:solidFill>
                <a:sym typeface="Wingdings" pitchFamily="2" charset="2"/>
              </a:rPr>
              <a:t>)</a:t>
            </a:r>
            <a:r>
              <a:rPr lang="tr-TR" dirty="0">
                <a:sym typeface="Wingdings" pitchFamily="2" charset="2"/>
              </a:rPr>
              <a:t> den gelmektedir</a:t>
            </a:r>
            <a:r>
              <a:rPr lang="tr-TR" dirty="0" smtClean="0">
                <a:sym typeface="Wingdings" pitchFamily="2" charset="2"/>
              </a:rPr>
              <a:t>.</a:t>
            </a:r>
          </a:p>
          <a:p>
            <a:endParaRPr lang="tr-TR" dirty="0">
              <a:sym typeface="Wingdings" pitchFamily="2" charset="2"/>
            </a:endParaRPr>
          </a:p>
          <a:p>
            <a:endParaRPr lang="tr-TR" dirty="0" smtClean="0">
              <a:sym typeface="Wingdings" pitchFamily="2" charset="2"/>
            </a:endParaRPr>
          </a:p>
          <a:p>
            <a:r>
              <a:rPr lang="tr-TR" dirty="0" smtClean="0">
                <a:sym typeface="Wingdings" pitchFamily="2" charset="2"/>
              </a:rPr>
              <a:t>Ara islem =((10000/Pin Voltajı)-</a:t>
            </a:r>
            <a:r>
              <a:rPr lang="tr-TR" dirty="0">
                <a:sym typeface="Wingdings" pitchFamily="2" charset="2"/>
              </a:rPr>
              <a:t>500</a:t>
            </a:r>
            <a:r>
              <a:rPr lang="tr-TR" dirty="0" smtClean="0">
                <a:sym typeface="Wingdings" pitchFamily="2" charset="2"/>
              </a:rPr>
              <a:t>)</a:t>
            </a:r>
          </a:p>
          <a:p>
            <a:endParaRPr lang="tr-TR" dirty="0" smtClean="0">
              <a:sym typeface="Wingdings" pitchFamily="2" charset="2"/>
            </a:endParaRPr>
          </a:p>
          <a:p>
            <a:r>
              <a:rPr lang="tr-TR" dirty="0" smtClean="0">
                <a:sym typeface="Wingdings" pitchFamily="2" charset="2"/>
              </a:rPr>
              <a:t>  </a:t>
            </a:r>
            <a:r>
              <a:rPr lang="tr-TR" dirty="0">
                <a:sym typeface="Wingdings" pitchFamily="2" charset="2"/>
              </a:rPr>
              <a:t> 500  hata payı</a:t>
            </a:r>
            <a:endParaRPr lang="tr-TR" dirty="0"/>
          </a:p>
          <a:p>
            <a:endParaRPr lang="tr-TR" dirty="0" smtClean="0">
              <a:sym typeface="Wingdings" pitchFamily="2" charset="2"/>
            </a:endParaRPr>
          </a:p>
          <a:p>
            <a:r>
              <a:rPr lang="tr-TR" dirty="0" smtClean="0">
                <a:sym typeface="Wingdings" pitchFamily="2" charset="2"/>
              </a:rPr>
              <a:t>LUX= Ara </a:t>
            </a:r>
            <a:r>
              <a:rPr lang="tr-TR" dirty="0" smtClean="0">
                <a:sym typeface="Wingdings" pitchFamily="2" charset="2"/>
              </a:rPr>
              <a:t>islem / 10 </a:t>
            </a:r>
            <a:r>
              <a:rPr lang="tr-TR" dirty="0" smtClean="0">
                <a:sym typeface="Wingdings" pitchFamily="2" charset="2"/>
              </a:rPr>
              <a:t>    </a:t>
            </a:r>
            <a:r>
              <a:rPr lang="tr-TR" dirty="0" smtClean="0">
                <a:sym typeface="Wingdings" pitchFamily="2" charset="2"/>
              </a:rPr>
              <a:t>10 değeri ölçek </a:t>
            </a:r>
            <a:endParaRPr lang="tr-TR" dirty="0"/>
          </a:p>
        </p:txBody>
      </p:sp>
      <p:pic>
        <p:nvPicPr>
          <p:cNvPr id="4099" name="Picture 3" descr="C:\Users\NASA\Desktop\Proje\ilk rapor kullanılan dosya ve şemalar\ld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3212976"/>
            <a:ext cx="4032448" cy="2846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5696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1714</TotalTime>
  <Words>1136</Words>
  <Application>Microsoft Office PowerPoint</Application>
  <PresentationFormat>On-screen Show (4:3)</PresentationFormat>
  <Paragraphs>228</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   Güneş Enerjisi Sistemleri  için Veri Toplama Devresi Tasarımı</vt:lpstr>
      <vt:lpstr>PowerPoint Presentation</vt:lpstr>
      <vt:lpstr>Projenin Genel Blok Şeması</vt:lpstr>
      <vt:lpstr>Projenin Veri Toplama Devresi Blok Şeması</vt:lpstr>
      <vt:lpstr>MPPT (Maksimum Güç Noktası Takipçisi)</vt:lpstr>
      <vt:lpstr>PowerPoint Presentation</vt:lpstr>
      <vt:lpstr>Akü </vt:lpstr>
      <vt:lpstr>PowerPoint Presentation</vt:lpstr>
      <vt:lpstr>LDR Sensörü</vt:lpstr>
      <vt:lpstr>Sıcaklık Sensörü</vt:lpstr>
      <vt:lpstr>Voltaj Sensörü</vt:lpstr>
      <vt:lpstr>Mikroişlemci</vt:lpstr>
      <vt:lpstr>Mikroişlemci Teknik Özellikleri</vt:lpstr>
      <vt:lpstr>SD KART </vt:lpstr>
      <vt:lpstr>PowerPoint Presentation</vt:lpstr>
      <vt:lpstr>PowerPoint Presentation</vt:lpstr>
      <vt:lpstr>SD Kart Okuyucu</vt:lpstr>
      <vt:lpstr>SPI(Serial Perihpheral Interface)</vt:lpstr>
      <vt:lpstr>PowerPoint Presentation</vt:lpstr>
      <vt:lpstr>DS1307 Gerçek Zamanlı Saat Devresi</vt:lpstr>
      <vt:lpstr>PowerPoint Presentation</vt:lpstr>
      <vt:lpstr>Projeden Alınanlar </vt:lpstr>
      <vt:lpstr>PowerPoint Presentation</vt:lpstr>
      <vt:lpstr>Projenin İkinci Dönem Hedefleri</vt:lpstr>
      <vt:lpstr>KAYNAKLAR</vt:lpstr>
      <vt:lpstr>TEŞEKKÜRLER...</vt:lpstr>
    </vt:vector>
  </TitlesOfParts>
  <Company>SilentAll Team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Güneş Enerjisi Sistemi için Veri Toplama Devresi Tasarımı</dc:title>
  <dc:creator>NASA</dc:creator>
  <cp:lastModifiedBy>NASA</cp:lastModifiedBy>
  <cp:revision>91</cp:revision>
  <dcterms:created xsi:type="dcterms:W3CDTF">2013-10-22T20:20:50Z</dcterms:created>
  <dcterms:modified xsi:type="dcterms:W3CDTF">2014-01-16T11:13:00Z</dcterms:modified>
</cp:coreProperties>
</file>