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1" r:id="rId6"/>
    <p:sldId id="274" r:id="rId7"/>
    <p:sldId id="273" r:id="rId8"/>
    <p:sldId id="275" r:id="rId9"/>
    <p:sldId id="276" r:id="rId10"/>
    <p:sldId id="278" r:id="rId11"/>
    <p:sldId id="277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5B6BF2C-1507-4F99-9738-ECCEAC34F611}" type="datetimeFigureOut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5D9EDA2-9E20-42E2-80BA-AB3B404AA78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11879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FF903A8-92AA-4712-AD17-83182DB9FD4C}" type="datetimeFigureOut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A54FA78-A493-4F38-BEEA-60230DF7FC9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54340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ayt Görüntüsü Yer Tutucus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 Yer Tutucusu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2299598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ayt Görüntüsü Yer Tutucus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 Yer Tutucusu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62831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79EB0-E55C-4DD7-A92E-8528CD0FAEA1}" type="datetime1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C8DBC23-1F37-47CE-A6B3-2DF1E9BBC9D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128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5F880-CA45-49B6-B92D-1EC3B14532CB}" type="datetime1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AFDE0-3B38-40A5-8926-44AD6CCE827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68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128D-BBEC-481C-A397-4484D02ABAF3}" type="datetime1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4609E-08A8-481A-A157-E03D852B4FE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372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FB26D-1BE9-4F35-A62D-267AFD99DF3A}" type="datetime1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60A90-71C7-4C85-A9C7-8E111B28BD0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28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5D46E-4B4B-4C5F-A0F1-8852DD2797FD}" type="datetime1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9BE63-4C7E-4EDB-A7FB-E727C629E12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915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13B48-8978-47FF-9E1C-961528578AE1}" type="datetime1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CC805-ACEC-48BD-927B-B0C4B90B282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515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37360-942C-44AF-BB6B-E444CE1C9750}" type="datetime1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F0AE9-19DE-4DB4-BD40-B28D4274BCD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008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344BC-D9F9-4BB9-B6DD-16C6A409CD02}" type="datetime1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67B32-2CA4-4AAF-91CE-BBAB6D33B43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914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0FDAB-5DB0-454E-BB39-FD898FD4EC5E}" type="datetime1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40B29-F938-4FFB-AB05-2067348FAC6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930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CE535-6AD5-411B-9366-651542B75B5C}" type="datetime1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59982-2699-4266-A97A-2933F462580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064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9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tr-TR" noProof="0" smtClean="0"/>
              <a:t>Resim eklemek için simgeyi tıklatın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62F5A-0D77-4575-B9C6-76282E251039}" type="datetime1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C361B87-053C-4C24-9443-550525ACCB5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99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AA81771-FED8-4EEB-9182-00CEF5E7F73C}" type="datetime1">
              <a:rPr lang="tr-TR"/>
              <a:pPr>
                <a:defRPr/>
              </a:pPr>
              <a:t>16.4.2014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A731FC8-2435-46D4-8E15-269028FD8FA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9" r:id="rId9"/>
    <p:sldLayoutId id="2147484046" r:id="rId10"/>
    <p:sldLayoutId id="214748404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ntura.com.tr/" TargetMode="External"/><Relationship Id="rId2" Type="http://schemas.openxmlformats.org/officeDocument/2006/relationships/hyperlink" Target="http://320volt.com/pic16f877-hakkind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sirion.com/fileadmin/user_upload/customers/sensirion/Dokumente/Humidity/Sensirion_Humidity_SHT1x_Datasheet_V5.pdf" TargetMode="External"/><Relationship Id="rId5" Type="http://schemas.openxmlformats.org/officeDocument/2006/relationships/hyperlink" Target="http://www.teknobakis.com/" TargetMode="External"/><Relationship Id="rId4" Type="http://schemas.openxmlformats.org/officeDocument/2006/relationships/hyperlink" Target="http://www.baskent.edu.tr/~auraz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468313" y="404813"/>
            <a:ext cx="8351837" cy="2952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Sera </a:t>
            </a:r>
            <a:b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İklimlendirme </a:t>
            </a:r>
            <a:b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sz="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Tasarımı</a:t>
            </a:r>
            <a:r>
              <a:rPr lang="tr-T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tr-T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tr-T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96900" y="4365625"/>
            <a:ext cx="7416800" cy="9223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Hazırlayan : Yasin Akın Ayturan ~ 20893427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tr-TR" dirty="0">
              <a:solidFill>
                <a:schemeClr val="accent1">
                  <a:lumMod val="50000"/>
                </a:schemeClr>
              </a:solidFill>
              <a:latin typeface="+mn-lt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Proje Danışmanı : Prof. Dr. Alper Uraz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513" cy="1371600"/>
          </a:xfrm>
        </p:spPr>
        <p:txBody>
          <a:bodyPr/>
          <a:lstStyle/>
          <a:p>
            <a:pPr marL="342900" indent="-342900" eaLnBrk="1" fontAlgn="auto" hangingPunct="1">
              <a:defRPr/>
            </a:pPr>
            <a:r>
              <a:rPr lang="tr-TR" dirty="0" smtClean="0"/>
              <a:t>Röle (5V 10A)</a:t>
            </a:r>
            <a:endParaRPr lang="tr-TR" dirty="0"/>
          </a:p>
        </p:txBody>
      </p:sp>
      <p:sp>
        <p:nvSpPr>
          <p:cNvPr id="16388" name="2 İçerik Yer Tutucusu"/>
          <p:cNvSpPr>
            <a:spLocks noGrp="1"/>
          </p:cNvSpPr>
          <p:nvPr>
            <p:ph idx="1"/>
          </p:nvPr>
        </p:nvSpPr>
        <p:spPr>
          <a:xfrm>
            <a:off x="442326" y="1707242"/>
            <a:ext cx="8229600" cy="4537075"/>
          </a:xfrm>
        </p:spPr>
        <p:txBody>
          <a:bodyPr/>
          <a:lstStyle/>
          <a:p>
            <a:pPr marL="0" indent="0" eaLnBrk="1" hangingPunct="1"/>
            <a:r>
              <a:rPr lang="tr-TR" b="0" dirty="0" smtClean="0"/>
              <a:t>Burada </a:t>
            </a:r>
            <a:r>
              <a:rPr lang="tr-TR" b="0" dirty="0" smtClean="0"/>
              <a:t>rölenin görevi; ısıtıcının kullanılacağı </a:t>
            </a:r>
            <a:r>
              <a:rPr lang="tr-TR" b="0" dirty="0" smtClean="0"/>
              <a:t>220V veya soğutucu için </a:t>
            </a:r>
            <a:r>
              <a:rPr lang="tr-TR" b="0" dirty="0" smtClean="0"/>
              <a:t>istenilen voltaj </a:t>
            </a:r>
            <a:r>
              <a:rPr lang="tr-TR" b="0" dirty="0" smtClean="0"/>
              <a:t>değerini mikroişlemciden gelen 5V </a:t>
            </a:r>
            <a:r>
              <a:rPr lang="tr-TR" b="0" dirty="0" err="1" smtClean="0"/>
              <a:t>luk</a:t>
            </a:r>
            <a:r>
              <a:rPr lang="tr-TR" b="0" dirty="0" smtClean="0"/>
              <a:t> gerilim ile tetiklemeyi sağlamaktır.</a:t>
            </a:r>
            <a:endParaRPr lang="tr-TR" b="0" dirty="0" smtClean="0"/>
          </a:p>
          <a:p>
            <a:pPr marL="0" indent="0" eaLnBrk="1" hangingPunct="1">
              <a:buFont typeface="Wingdings" panose="05000000000000000000" pitchFamily="2" charset="2"/>
              <a:buChar char="ü"/>
            </a:pPr>
            <a:endParaRPr lang="tr-TR" dirty="0" smtClean="0"/>
          </a:p>
        </p:txBody>
      </p:sp>
      <p:sp>
        <p:nvSpPr>
          <p:cNvPr id="9220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dirty="0"/>
              <a:t>Sera İklimlendirme Tasarımı</a:t>
            </a:r>
          </a:p>
        </p:txBody>
      </p:sp>
      <p:sp>
        <p:nvSpPr>
          <p:cNvPr id="16390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4A6A29EC-465B-4DAD-B04A-CA15B2BBC8BA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10</a:t>
            </a:fld>
            <a:endParaRPr lang="tr-TR" sz="2400" smtClean="0">
              <a:solidFill>
                <a:schemeClr val="tx2"/>
              </a:solidFill>
            </a:endParaRPr>
          </a:p>
        </p:txBody>
      </p:sp>
      <p:pic>
        <p:nvPicPr>
          <p:cNvPr id="31746" name="Picture 2" descr="röle.jpg (550×55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126" y="2720667"/>
            <a:ext cx="2510224" cy="2510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9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dirty="0"/>
              <a:t>Sera İklimlendirme Tasarımı</a:t>
            </a:r>
          </a:p>
        </p:txBody>
      </p:sp>
      <p:sp>
        <p:nvSpPr>
          <p:cNvPr id="16390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4A6A29EC-465B-4DAD-B04A-CA15B2BBC8BA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11</a:t>
            </a:fld>
            <a:endParaRPr lang="tr-TR" sz="2400" smtClean="0">
              <a:solidFill>
                <a:schemeClr val="tx2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9" y="372268"/>
            <a:ext cx="80391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52400"/>
            <a:ext cx="814705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Dönem Sonuna Kadar Yapılacaklar</a:t>
            </a:r>
            <a:endParaRPr lang="tr-TR" dirty="0"/>
          </a:p>
        </p:txBody>
      </p:sp>
      <p:sp>
        <p:nvSpPr>
          <p:cNvPr id="17411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075613" cy="3916363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Char char="ü"/>
            </a:pPr>
            <a:endParaRPr lang="tr-TR" smtClean="0"/>
          </a:p>
          <a:p>
            <a:pPr marL="0" indent="-182563" algn="just" eaLnBrk="1" hangingPunct="1"/>
            <a:r>
              <a:rPr lang="tr-TR" smtClean="0"/>
              <a:t>  - Denetim eylemlerinden  uygulanabilecekler (Var-yok, Oransal, Tümlevsel ve Türevsel) gerçekleştirilecek.</a:t>
            </a:r>
          </a:p>
          <a:p>
            <a:pPr marL="0" indent="-182563" algn="just" eaLnBrk="1" hangingPunct="1"/>
            <a:r>
              <a:rPr lang="tr-TR" smtClean="0"/>
              <a:t>  - Enerji verimliliği ölçümleri yapılarak ve karşılaştırmalı çizelge oluşturulacaktır.</a:t>
            </a:r>
          </a:p>
        </p:txBody>
      </p:sp>
      <p:sp>
        <p:nvSpPr>
          <p:cNvPr id="10244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17413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650CB03A-7CC0-40A3-9D2A-3EE514669071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12</a:t>
            </a:fld>
            <a:endParaRPr lang="tr-TR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Kaynakça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31800" y="1700213"/>
            <a:ext cx="838835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buFont typeface="Wingdings" pitchFamily="2" charset="2"/>
              <a:buChar char="ü"/>
              <a:defRPr/>
            </a:pPr>
            <a:r>
              <a:rPr lang="tr-TR" dirty="0" smtClean="0">
                <a:hlinkClick r:id="rId2"/>
              </a:rPr>
              <a:t>http</a:t>
            </a:r>
            <a:r>
              <a:rPr lang="tr-TR" dirty="0">
                <a:hlinkClick r:id="rId2"/>
              </a:rPr>
              <a:t>:// </a:t>
            </a:r>
            <a:r>
              <a:rPr lang="tr-TR" dirty="0" smtClean="0">
                <a:hlinkClick r:id="rId3"/>
              </a:rPr>
              <a:t>www.ventura.com.tr</a:t>
            </a:r>
            <a:endParaRPr lang="tr-TR" dirty="0"/>
          </a:p>
          <a:p>
            <a:pPr eaLnBrk="1" fontAlgn="auto" hangingPunct="1">
              <a:buFont typeface="Wingdings" pitchFamily="2" charset="2"/>
              <a:buChar char="ü"/>
              <a:defRPr/>
            </a:pPr>
            <a:r>
              <a:rPr lang="tr-TR" dirty="0">
                <a:hlinkClick r:id="rId2"/>
              </a:rPr>
              <a:t>http:// </a:t>
            </a:r>
            <a:r>
              <a:rPr lang="tr-TR" dirty="0">
                <a:hlinkClick r:id="rId4"/>
              </a:rPr>
              <a:t>www.baskent.edu.tr/~</a:t>
            </a:r>
            <a:r>
              <a:rPr lang="tr-TR" dirty="0" smtClean="0">
                <a:hlinkClick r:id="rId4"/>
              </a:rPr>
              <a:t>auraz/</a:t>
            </a:r>
            <a:endParaRPr lang="tr-TR" dirty="0"/>
          </a:p>
          <a:p>
            <a:pPr eaLnBrk="1" fontAlgn="auto" hangingPunct="1">
              <a:buFont typeface="Wingdings" pitchFamily="2" charset="2"/>
              <a:buChar char="ü"/>
              <a:defRPr/>
            </a:pPr>
            <a:r>
              <a:rPr lang="tr-TR" dirty="0">
                <a:hlinkClick r:id="rId5"/>
              </a:rPr>
              <a:t>http://</a:t>
            </a:r>
            <a:r>
              <a:rPr lang="tr-TR" dirty="0" smtClean="0">
                <a:hlinkClick r:id="rId5"/>
              </a:rPr>
              <a:t>www.teknobakis.com</a:t>
            </a:r>
            <a:endParaRPr lang="tr-TR" dirty="0" smtClean="0"/>
          </a:p>
          <a:p>
            <a:pPr eaLnBrk="1" fontAlgn="auto" hangingPunct="1">
              <a:buFont typeface="Wingdings" pitchFamily="2" charset="2"/>
              <a:buChar char="ü"/>
              <a:defRPr/>
            </a:pPr>
            <a:r>
              <a:rPr lang="tr-TR" dirty="0" smtClean="0">
                <a:hlinkClick r:id="rId6"/>
              </a:rPr>
              <a:t>http</a:t>
            </a:r>
            <a:r>
              <a:rPr lang="tr-TR" dirty="0">
                <a:hlinkClick r:id="rId6"/>
              </a:rPr>
              <a:t>://</a:t>
            </a:r>
            <a:r>
              <a:rPr lang="tr-TR" dirty="0" smtClean="0">
                <a:hlinkClick r:id="rId6"/>
              </a:rPr>
              <a:t>www.sensirion.com/fileadmin/user_upload/customers/sensirion/Dokumente/Humidity/Sensirion_Humidity_SHT1x_Datasheet_V5.pdf</a:t>
            </a:r>
            <a:endParaRPr lang="tr-TR" dirty="0" smtClean="0"/>
          </a:p>
          <a:p>
            <a:pPr marL="0" indent="0" eaLnBrk="1" fontAlgn="auto" hangingPunct="1">
              <a:defRPr/>
            </a:pPr>
            <a:endParaRPr lang="tr-TR" dirty="0"/>
          </a:p>
        </p:txBody>
      </p:sp>
      <p:sp>
        <p:nvSpPr>
          <p:cNvPr id="11268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18437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D7B65698-0240-40F9-95D6-82EC62C9772C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13</a:t>
            </a:fld>
            <a:endParaRPr lang="tr-TR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13" y="2133600"/>
            <a:ext cx="7869237" cy="7858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 smtClean="0"/>
              <a:t>TeşekkÜrler</a:t>
            </a:r>
            <a:r>
              <a:rPr lang="tr-TR" dirty="0" smtClean="0"/>
              <a:t>…</a:t>
            </a:r>
            <a:endParaRPr lang="tr-TR" dirty="0"/>
          </a:p>
        </p:txBody>
      </p:sp>
      <p:sp>
        <p:nvSpPr>
          <p:cNvPr id="12291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19460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27529040-4326-4CEE-9D4C-AB309321E5EB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14</a:t>
            </a:fld>
            <a:endParaRPr lang="tr-TR" sz="2400" smtClean="0">
              <a:solidFill>
                <a:schemeClr val="tx2"/>
              </a:solidFill>
            </a:endParaRPr>
          </a:p>
        </p:txBody>
      </p:sp>
      <p:sp>
        <p:nvSpPr>
          <p:cNvPr id="3" name="1 Başlık"/>
          <p:cNvSpPr txBox="1">
            <a:spLocks/>
          </p:cNvSpPr>
          <p:nvPr/>
        </p:nvSpPr>
        <p:spPr>
          <a:xfrm>
            <a:off x="6443663" y="5876925"/>
            <a:ext cx="2117725" cy="5762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tr-TR" sz="1400" dirty="0" smtClean="0">
                <a:latin typeface="+mn-lt"/>
              </a:rPr>
              <a:t>bizimakin@gmail.com</a:t>
            </a:r>
            <a:endParaRPr lang="tr-TR" sz="1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Sunum İçeriği</a:t>
            </a:r>
            <a:endParaRPr lang="tr-TR" dirty="0"/>
          </a:p>
        </p:txBody>
      </p:sp>
      <p:sp>
        <p:nvSpPr>
          <p:cNvPr id="8195" name="2 İçerik Yer Tutucusu"/>
          <p:cNvSpPr>
            <a:spLocks noGrp="1"/>
          </p:cNvSpPr>
          <p:nvPr>
            <p:ph idx="1"/>
          </p:nvPr>
        </p:nvSpPr>
        <p:spPr>
          <a:xfrm>
            <a:off x="468313" y="1916113"/>
            <a:ext cx="7620000" cy="38893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tr-TR" dirty="0" smtClean="0"/>
              <a:t>Proje Tanımı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tr-TR" dirty="0" smtClean="0"/>
              <a:t>Hedefler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tr-TR" dirty="0" smtClean="0">
                <a:cs typeface="Times New Roman" panose="02020603050405020304" pitchFamily="18" charset="0"/>
              </a:rPr>
              <a:t>Projenin Akış Diyagramı</a:t>
            </a:r>
            <a:endParaRPr lang="tr-TR" dirty="0" smtClean="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tr-TR" dirty="0" smtClean="0"/>
              <a:t>Sistemi Oluşturan Elemanlar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tr-TR" dirty="0" smtClean="0"/>
              <a:t>Devre </a:t>
            </a:r>
            <a:r>
              <a:rPr lang="tr-TR" dirty="0" smtClean="0"/>
              <a:t>Şeması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tr-TR" dirty="0" smtClean="0"/>
          </a:p>
          <a:p>
            <a:pPr eaLnBrk="1" hangingPunct="1">
              <a:buFont typeface="Wingdings" panose="05000000000000000000" pitchFamily="2" charset="2"/>
              <a:buChar char="ü"/>
            </a:pPr>
            <a:endParaRPr lang="tr-TR" dirty="0" smtClean="0"/>
          </a:p>
        </p:txBody>
      </p:sp>
      <p:sp>
        <p:nvSpPr>
          <p:cNvPr id="5124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8197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AB1ED0F9-E277-46E8-920F-395824FAACDF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</a:t>
            </a:fld>
            <a:endParaRPr lang="tr-TR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95288" y="174625"/>
            <a:ext cx="57912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Proje </a:t>
            </a:r>
            <a:r>
              <a:rPr lang="tr-TR" dirty="0" smtClean="0"/>
              <a:t>Tanımı</a:t>
            </a:r>
            <a:endParaRPr lang="tr-TR" dirty="0"/>
          </a:p>
        </p:txBody>
      </p:sp>
      <p:sp>
        <p:nvSpPr>
          <p:cNvPr id="10243" name="2 İçerik Yer Tutucusu"/>
          <p:cNvSpPr>
            <a:spLocks noGrp="1"/>
          </p:cNvSpPr>
          <p:nvPr>
            <p:ph idx="1"/>
          </p:nvPr>
        </p:nvSpPr>
        <p:spPr>
          <a:xfrm>
            <a:off x="395288" y="1916113"/>
            <a:ext cx="8280400" cy="3889375"/>
          </a:xfrm>
        </p:spPr>
        <p:txBody>
          <a:bodyPr/>
          <a:lstStyle/>
          <a:p>
            <a:pPr marL="0" indent="0" algn="just" eaLnBrk="1" hangingPunct="1"/>
            <a:r>
              <a:rPr lang="tr-TR" dirty="0" smtClean="0"/>
              <a:t>Bu projede, </a:t>
            </a:r>
            <a:endParaRPr lang="tr-TR" dirty="0" smtClean="0"/>
          </a:p>
          <a:p>
            <a:pPr marL="0" indent="0" algn="just" eaLnBrk="1" hangingPunct="1"/>
            <a:r>
              <a:rPr lang="tr-TR" dirty="0"/>
              <a:t> </a:t>
            </a:r>
            <a:r>
              <a:rPr lang="tr-TR" dirty="0" smtClean="0"/>
              <a:t>- Pilot </a:t>
            </a:r>
            <a:r>
              <a:rPr lang="tr-TR" dirty="0" smtClean="0"/>
              <a:t>serada ki sıcaklık ve nem ölçülmekte</a:t>
            </a:r>
            <a:r>
              <a:rPr lang="tr-TR" dirty="0" smtClean="0"/>
              <a:t>,</a:t>
            </a:r>
          </a:p>
          <a:p>
            <a:pPr marL="0" indent="0" algn="just" eaLnBrk="1" hangingPunct="1"/>
            <a:r>
              <a:rPr lang="tr-TR" dirty="0"/>
              <a:t> </a:t>
            </a:r>
            <a:r>
              <a:rPr lang="tr-TR" dirty="0" smtClean="0"/>
              <a:t>- Ölçülen </a:t>
            </a:r>
            <a:r>
              <a:rPr lang="tr-TR" dirty="0" smtClean="0"/>
              <a:t>sıcaklık ve nem bilgisi bir ekranda </a:t>
            </a:r>
            <a:r>
              <a:rPr lang="tr-TR" dirty="0" smtClean="0"/>
              <a:t>gösterilmekte,</a:t>
            </a:r>
          </a:p>
          <a:p>
            <a:pPr marL="0" indent="0" algn="just" eaLnBrk="1" hangingPunct="1"/>
            <a:r>
              <a:rPr lang="tr-TR" dirty="0"/>
              <a:t> </a:t>
            </a:r>
            <a:r>
              <a:rPr lang="tr-TR" dirty="0" smtClean="0"/>
              <a:t>- Sera </a:t>
            </a:r>
            <a:r>
              <a:rPr lang="tr-TR" dirty="0" smtClean="0"/>
              <a:t>ortamında ölçülen sıcaklık </a:t>
            </a:r>
            <a:r>
              <a:rPr lang="tr-TR" dirty="0" smtClean="0"/>
              <a:t>bilgisi </a:t>
            </a:r>
            <a:r>
              <a:rPr lang="tr-TR" dirty="0" smtClean="0"/>
              <a:t>geri beslemeli olarak </a:t>
            </a:r>
            <a:r>
              <a:rPr lang="tr-TR" dirty="0" err="1" smtClean="0"/>
              <a:t>mikrodenetleçe</a:t>
            </a:r>
            <a:r>
              <a:rPr lang="tr-TR" dirty="0" smtClean="0"/>
              <a:t> </a:t>
            </a:r>
            <a:r>
              <a:rPr lang="tr-TR" dirty="0" smtClean="0"/>
              <a:t>aktarılmakta,</a:t>
            </a:r>
          </a:p>
          <a:p>
            <a:pPr marL="0" indent="0" algn="just" eaLnBrk="1" hangingPunct="1"/>
            <a:r>
              <a:rPr lang="tr-TR" dirty="0"/>
              <a:t> </a:t>
            </a:r>
            <a:r>
              <a:rPr lang="tr-TR" dirty="0" smtClean="0"/>
              <a:t>- İstenilen </a:t>
            </a:r>
            <a:r>
              <a:rPr lang="tr-TR" dirty="0" smtClean="0"/>
              <a:t>sıcaklık </a:t>
            </a:r>
            <a:r>
              <a:rPr lang="tr-TR" dirty="0" smtClean="0"/>
              <a:t>sağlanmaktadır.</a:t>
            </a:r>
            <a:endParaRPr lang="tr-TR" dirty="0" smtClean="0"/>
          </a:p>
        </p:txBody>
      </p:sp>
      <p:sp>
        <p:nvSpPr>
          <p:cNvPr id="6148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10245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053D64CA-DF95-47E1-91CD-0B1CA1506543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lang="tr-TR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Hedefler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3850" y="1557338"/>
            <a:ext cx="8496300" cy="4319587"/>
          </a:xfrm>
        </p:spPr>
        <p:txBody>
          <a:bodyPr rtlCol="0">
            <a:noAutofit/>
          </a:bodyPr>
          <a:lstStyle/>
          <a:p>
            <a:pPr algn="just" eaLnBrk="1" fontAlgn="auto" hangingPunct="1">
              <a:buFont typeface="Wingdings" pitchFamily="2" charset="2"/>
              <a:buChar char="Ø"/>
              <a:defRPr/>
            </a:pPr>
            <a:r>
              <a:rPr lang="tr-TR" dirty="0" smtClean="0"/>
              <a:t> Birinci Yarıyıl </a:t>
            </a:r>
            <a:r>
              <a:rPr lang="tr-TR" dirty="0" smtClean="0"/>
              <a:t>Yapılanlar</a:t>
            </a:r>
            <a:endParaRPr lang="tr-TR" dirty="0" smtClean="0"/>
          </a:p>
          <a:p>
            <a:pPr lvl="1" indent="-182880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tr-TR" dirty="0" smtClean="0"/>
              <a:t> Sıcaklık ve nem ölçüm teknikleri araştırılacak.</a:t>
            </a:r>
          </a:p>
          <a:p>
            <a:pPr lvl="1" indent="-182880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tr-TR" dirty="0" smtClean="0"/>
              <a:t> </a:t>
            </a:r>
            <a:r>
              <a:rPr lang="tr-TR" dirty="0" err="1" smtClean="0"/>
              <a:t>Mikrodenetleç</a:t>
            </a:r>
            <a:r>
              <a:rPr lang="tr-TR" dirty="0" smtClean="0"/>
              <a:t> tabanlı sıcaklık ve nem ölçümü bir pilot sera üzerinde gerçekleştirilmeli ve bir ekranda gösterilecek.</a:t>
            </a:r>
          </a:p>
          <a:p>
            <a:pPr lvl="1" indent="-182880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endParaRPr lang="tr-TR" dirty="0" smtClean="0"/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tr-TR" dirty="0" smtClean="0"/>
              <a:t>İkinci </a:t>
            </a:r>
            <a:r>
              <a:rPr lang="tr-TR" dirty="0"/>
              <a:t>Yarıyıl </a:t>
            </a:r>
            <a:r>
              <a:rPr lang="tr-TR" dirty="0" smtClean="0"/>
              <a:t>Hedefleri</a:t>
            </a:r>
          </a:p>
          <a:p>
            <a:pPr marL="800100" lvl="1" indent="-342900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tr-TR" dirty="0"/>
              <a:t>İstenen sıcaklığı sağlayabilmek için </a:t>
            </a:r>
            <a:r>
              <a:rPr lang="tr-TR" dirty="0" smtClean="0"/>
              <a:t>denetim </a:t>
            </a:r>
            <a:r>
              <a:rPr lang="tr-TR" dirty="0"/>
              <a:t>eylemlerinden </a:t>
            </a:r>
            <a:r>
              <a:rPr lang="tr-TR" dirty="0" smtClean="0"/>
              <a:t>(Var-yok, Oransal, </a:t>
            </a:r>
            <a:r>
              <a:rPr lang="tr-TR" dirty="0" err="1" smtClean="0"/>
              <a:t>Tümlevsel</a:t>
            </a:r>
            <a:r>
              <a:rPr lang="tr-TR" dirty="0" smtClean="0"/>
              <a:t> </a:t>
            </a:r>
            <a:r>
              <a:rPr lang="tr-TR" dirty="0"/>
              <a:t>ve </a:t>
            </a:r>
            <a:r>
              <a:rPr lang="tr-TR" dirty="0" smtClean="0"/>
              <a:t>Türevsel) uygulanabilecekleri </a:t>
            </a:r>
            <a:r>
              <a:rPr lang="tr-TR" dirty="0"/>
              <a:t>seçilmeli ve bunlar </a:t>
            </a:r>
            <a:r>
              <a:rPr lang="tr-TR" dirty="0" smtClean="0"/>
              <a:t>gerçekleştirilecek.</a:t>
            </a:r>
            <a:endParaRPr lang="tr-TR" dirty="0"/>
          </a:p>
          <a:p>
            <a:pPr marL="800100" lvl="1" indent="-342900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tr-TR" dirty="0"/>
              <a:t>Tüm denetim eylemlerinin </a:t>
            </a:r>
            <a:r>
              <a:rPr lang="tr-TR" dirty="0" smtClean="0"/>
              <a:t>enerji </a:t>
            </a:r>
            <a:r>
              <a:rPr lang="tr-TR" dirty="0"/>
              <a:t>verimliliği ölçümleri yapılmalı ve karşılaştırmalı çizelge </a:t>
            </a:r>
            <a:r>
              <a:rPr lang="tr-TR" dirty="0" smtClean="0"/>
              <a:t>oluşturulacak.</a:t>
            </a:r>
            <a:endParaRPr lang="tr-TR" dirty="0"/>
          </a:p>
          <a:p>
            <a:pPr lvl="2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tr-TR" dirty="0" smtClean="0"/>
          </a:p>
        </p:txBody>
      </p:sp>
      <p:sp>
        <p:nvSpPr>
          <p:cNvPr id="7172" name="Altbilgi Yer Tutucusu 7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11269" name="Slayt Numarası Yer Tutucusu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E176F037-AC0D-44A7-BA46-286345D9D412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</a:t>
            </a:fld>
            <a:endParaRPr lang="tr-TR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513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Sıcaklık </a:t>
            </a:r>
            <a:r>
              <a:rPr lang="tr-TR" dirty="0"/>
              <a:t>ve Nem Ölçüm </a:t>
            </a:r>
            <a:r>
              <a:rPr lang="tr-TR" dirty="0" smtClean="0"/>
              <a:t>Teknikleri</a:t>
            </a:r>
            <a:endParaRPr lang="tr-TR" dirty="0"/>
          </a:p>
        </p:txBody>
      </p:sp>
      <p:sp>
        <p:nvSpPr>
          <p:cNvPr id="12291" name="2 İçerik Yer Tutucusu"/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42481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 Sıcaklık Ölçüm Teknikleri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Daldırma </a:t>
            </a:r>
            <a:r>
              <a:rPr lang="tr-TR" dirty="0" smtClean="0"/>
              <a:t>Algılayıcısı</a:t>
            </a:r>
            <a:endParaRPr lang="tr-TR" dirty="0" smtClean="0"/>
          </a:p>
          <a:p>
            <a:pPr marL="800100" lvl="1" indent="-342900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Hava </a:t>
            </a:r>
            <a:r>
              <a:rPr lang="tr-TR" dirty="0" smtClean="0"/>
              <a:t>Algılayıcısı</a:t>
            </a:r>
            <a:endParaRPr lang="tr-TR" dirty="0" smtClean="0"/>
          </a:p>
          <a:p>
            <a:pPr marL="800100" lvl="1" indent="-342900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Yüzey </a:t>
            </a:r>
            <a:r>
              <a:rPr lang="tr-TR" dirty="0" smtClean="0"/>
              <a:t>Algılayıcısı</a:t>
            </a:r>
            <a:endParaRPr lang="tr-TR" dirty="0" smtClean="0"/>
          </a:p>
          <a:p>
            <a:pPr marL="800100" lvl="1" indent="-342900" eaLnBrk="1" hangingPunct="1">
              <a:buFont typeface="Wingdings" panose="05000000000000000000" pitchFamily="2" charset="2"/>
              <a:buChar char="Ø"/>
            </a:pPr>
            <a:endParaRPr lang="tr-TR" dirty="0" smtClean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 Nem Ölçüm Tekniği</a:t>
            </a:r>
          </a:p>
          <a:p>
            <a:pPr marL="800100" lvl="1" indent="-342900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Hava </a:t>
            </a:r>
            <a:r>
              <a:rPr lang="tr-TR" dirty="0" smtClean="0"/>
              <a:t>Algılayıcısı</a:t>
            </a:r>
            <a:endParaRPr lang="tr-TR" dirty="0" smtClean="0"/>
          </a:p>
          <a:p>
            <a:pPr marL="800100" lvl="1" indent="-342900" eaLnBrk="1" hangingPunct="1">
              <a:buFont typeface="Wingdings" panose="05000000000000000000" pitchFamily="2" charset="2"/>
              <a:buChar char="v"/>
            </a:pPr>
            <a:endParaRPr lang="tr-TR" dirty="0" smtClean="0"/>
          </a:p>
        </p:txBody>
      </p:sp>
      <p:sp>
        <p:nvSpPr>
          <p:cNvPr id="9220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dirty="0"/>
              <a:t>Sera İklimlendirme Tasarımı</a:t>
            </a:r>
          </a:p>
        </p:txBody>
      </p:sp>
      <p:sp>
        <p:nvSpPr>
          <p:cNvPr id="12293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C93C4536-74CE-46F1-90C3-90E295D3BE78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</a:t>
            </a:fld>
            <a:endParaRPr lang="tr-TR" sz="2400" smtClean="0">
              <a:solidFill>
                <a:schemeClr val="tx2"/>
              </a:solidFill>
            </a:endParaRPr>
          </a:p>
        </p:txBody>
      </p:sp>
      <p:pic>
        <p:nvPicPr>
          <p:cNvPr id="122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989013"/>
            <a:ext cx="1730375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90663"/>
            <a:ext cx="1970088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5" y="3284538"/>
            <a:ext cx="2673350" cy="274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138" y="4900613"/>
            <a:ext cx="3551237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9750" y="0"/>
            <a:ext cx="8229600" cy="9080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/>
              <a:t>AKIŞ DİYAGRAMI</a:t>
            </a:r>
          </a:p>
        </p:txBody>
      </p:sp>
      <p:sp>
        <p:nvSpPr>
          <p:cNvPr id="8196" name="Altbilgi Yer Tutucusu 5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/>
              <a:t>Sera İklimlendirme Tasarımı</a:t>
            </a:r>
          </a:p>
        </p:txBody>
      </p:sp>
      <p:sp>
        <p:nvSpPr>
          <p:cNvPr id="13316" name="Slayt Numarası Yer Tutucusu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0A983D58-939D-4011-A6C4-325BF6E27798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</a:t>
            </a:fld>
            <a:endParaRPr lang="tr-TR" sz="2400" smtClean="0">
              <a:solidFill>
                <a:schemeClr val="tx2"/>
              </a:solidFill>
            </a:endParaRPr>
          </a:p>
        </p:txBody>
      </p:sp>
      <p:pic>
        <p:nvPicPr>
          <p:cNvPr id="13317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43000"/>
            <a:ext cx="7542213" cy="500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Sistemi </a:t>
            </a:r>
            <a:r>
              <a:rPr lang="tr-TR" dirty="0"/>
              <a:t>Oluşturan </a:t>
            </a:r>
            <a:r>
              <a:rPr lang="tr-TR" dirty="0" smtClean="0"/>
              <a:t>Başlıca Elemanlar</a:t>
            </a:r>
            <a:endParaRPr lang="tr-TR" dirty="0"/>
          </a:p>
        </p:txBody>
      </p:sp>
      <p:sp>
        <p:nvSpPr>
          <p:cNvPr id="14339" name="2 İçerik Yer Tutucusu"/>
          <p:cNvSpPr>
            <a:spLocks noGrp="1"/>
          </p:cNvSpPr>
          <p:nvPr>
            <p:ph idx="1"/>
          </p:nvPr>
        </p:nvSpPr>
        <p:spPr>
          <a:xfrm>
            <a:off x="323850" y="1628775"/>
            <a:ext cx="8351838" cy="40322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Pilot Sera (70x45x35 cm)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Sıcaklık ve Nem Algılayıcısı (SHT11)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tr-TR" dirty="0" err="1" smtClean="0"/>
              <a:t>Mikrodenetleç</a:t>
            </a:r>
            <a:r>
              <a:rPr lang="tr-TR" dirty="0" smtClean="0"/>
              <a:t> ( 18F4520)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Ekran (16x2)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Tuş Takımı (4x3</a:t>
            </a:r>
            <a:r>
              <a:rPr lang="tr-TR" dirty="0" smtClean="0"/>
              <a:t>)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Röle</a:t>
            </a:r>
            <a:endParaRPr lang="tr-TR" dirty="0" smtClean="0"/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Isıtıcı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tr-TR" dirty="0" smtClean="0"/>
              <a:t>Soğutucu (Pervane)</a:t>
            </a:r>
          </a:p>
          <a:p>
            <a:pPr algn="just" eaLnBrk="1" hangingPunct="1">
              <a:buFont typeface="Wingdings" panose="05000000000000000000" pitchFamily="2" charset="2"/>
              <a:buChar char="Ø"/>
            </a:pPr>
            <a:endParaRPr lang="tr-TR" dirty="0" smtClean="0"/>
          </a:p>
        </p:txBody>
      </p:sp>
      <p:sp>
        <p:nvSpPr>
          <p:cNvPr id="7172" name="Altbilgi Yer Tutucusu 7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dirty="0"/>
              <a:t>Sera İklimlendirme Tasarımı</a:t>
            </a:r>
          </a:p>
        </p:txBody>
      </p:sp>
      <p:sp>
        <p:nvSpPr>
          <p:cNvPr id="14341" name="Slayt Numarası Yer Tutucusu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6DF6891E-B341-48E3-872A-9DFF27684F10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7</a:t>
            </a:fld>
            <a:endParaRPr lang="tr-TR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23850" y="152400"/>
            <a:ext cx="8424863" cy="1371600"/>
          </a:xfrm>
        </p:spPr>
        <p:txBody>
          <a:bodyPr>
            <a:normAutofit fontScale="90000"/>
          </a:bodyPr>
          <a:lstStyle/>
          <a:p>
            <a:pPr marL="342900" indent="-342900" eaLnBrk="1" fontAlgn="auto" hangingPunct="1">
              <a:defRPr/>
            </a:pP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 smtClean="0"/>
              <a:t>SHT11 </a:t>
            </a:r>
            <a:r>
              <a:rPr lang="tr-TR" dirty="0" smtClean="0"/>
              <a:t>Sıcaklık </a:t>
            </a:r>
            <a:r>
              <a:rPr lang="tr-TR" dirty="0"/>
              <a:t>ve </a:t>
            </a:r>
            <a:r>
              <a:rPr lang="tr-TR" dirty="0" smtClean="0"/>
              <a:t>Nem Algılayıcısı</a:t>
            </a:r>
            <a:endParaRPr lang="tr-TR" dirty="0"/>
          </a:p>
        </p:txBody>
      </p:sp>
      <p:sp>
        <p:nvSpPr>
          <p:cNvPr id="9220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dirty="0"/>
              <a:t>Sera İklimlendirme Tasarımı</a:t>
            </a:r>
          </a:p>
        </p:txBody>
      </p:sp>
      <p:sp>
        <p:nvSpPr>
          <p:cNvPr id="15364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24DE92E5-59E3-4EAF-ABA4-4A2DDD089B9C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8</a:t>
            </a:fld>
            <a:endParaRPr lang="tr-TR" sz="2400" smtClean="0">
              <a:solidFill>
                <a:schemeClr val="tx2"/>
              </a:solidFill>
            </a:endParaRPr>
          </a:p>
        </p:txBody>
      </p:sp>
      <p:sp>
        <p:nvSpPr>
          <p:cNvPr id="15365" name="Dikdörtgen 2"/>
          <p:cNvSpPr>
            <a:spLocks noChangeArrowheads="1"/>
          </p:cNvSpPr>
          <p:nvPr/>
        </p:nvSpPr>
        <p:spPr bwMode="auto">
          <a:xfrm>
            <a:off x="215900" y="1703388"/>
            <a:ext cx="5364163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01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tr-TR" sz="1800" b="0"/>
              <a:t>Ölçüm Aralıkları:</a:t>
            </a:r>
          </a:p>
          <a:p>
            <a:pPr lvl="1" eaLnBrk="1" hangingPunct="1">
              <a:spcBef>
                <a:spcPct val="0"/>
              </a:spcBef>
              <a:buClrTx/>
            </a:pPr>
            <a:r>
              <a:rPr lang="tr-TR" sz="1800"/>
              <a:t>Nem : 0%, 100% ~ ±3.5%</a:t>
            </a:r>
          </a:p>
          <a:p>
            <a:pPr lvl="1" eaLnBrk="1" hangingPunct="1">
              <a:spcBef>
                <a:spcPct val="0"/>
              </a:spcBef>
              <a:buClrTx/>
            </a:pPr>
            <a:r>
              <a:rPr lang="tr-TR" sz="1800"/>
              <a:t>Sıcaklık : -40, 123ºC ~ ±0.5 ºC</a:t>
            </a:r>
          </a:p>
          <a:p>
            <a:pPr lvl="1" eaLnBrk="1" hangingPunct="1">
              <a:spcBef>
                <a:spcPct val="0"/>
              </a:spcBef>
              <a:buClrTx/>
            </a:pPr>
            <a:endParaRPr lang="tr-TR" sz="180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tr-TR" sz="1800" b="0"/>
              <a:t>Ölçüm Tekniği:</a:t>
            </a:r>
          </a:p>
          <a:p>
            <a:pPr lvl="1" eaLnBrk="1" hangingPunct="1">
              <a:spcBef>
                <a:spcPct val="0"/>
              </a:spcBef>
              <a:buClrTx/>
            </a:pPr>
            <a:r>
              <a:rPr lang="tr-TR" sz="1800"/>
              <a:t>26 bit veri gönderimi</a:t>
            </a:r>
          </a:p>
          <a:p>
            <a:pPr lvl="2" eaLnBrk="1" hangingPunct="1">
              <a:spcBef>
                <a:spcPct val="0"/>
              </a:spcBef>
              <a:buClrTx/>
            </a:pPr>
            <a:r>
              <a:rPr lang="tr-TR"/>
              <a:t>12 bit nem</a:t>
            </a:r>
          </a:p>
          <a:p>
            <a:pPr lvl="2" eaLnBrk="1" hangingPunct="1">
              <a:spcBef>
                <a:spcPct val="0"/>
              </a:spcBef>
              <a:buClrTx/>
            </a:pPr>
            <a:r>
              <a:rPr lang="tr-TR"/>
              <a:t>14 bit sıcaklık</a:t>
            </a:r>
          </a:p>
          <a:p>
            <a:pPr lvl="2" eaLnBrk="1" hangingPunct="1">
              <a:spcBef>
                <a:spcPct val="0"/>
              </a:spcBef>
              <a:buClrTx/>
            </a:pPr>
            <a:endParaRPr lang="tr-TR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tr-TR" sz="1800" b="0"/>
              <a:t>Sapma Oranı:</a:t>
            </a: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</a:pPr>
            <a:r>
              <a:rPr lang="tr-TR" sz="1800"/>
              <a:t>Nem: En fazla %0.5 / en az %0.03 </a:t>
            </a: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</a:pPr>
            <a:r>
              <a:rPr lang="tr-TR" sz="1800"/>
              <a:t>Sıcaklık: En fazla 0.04°C / en az 0.01°C</a:t>
            </a:r>
            <a:endParaRPr lang="tr-TR"/>
          </a:p>
        </p:txBody>
      </p:sp>
      <p:pic>
        <p:nvPicPr>
          <p:cNvPr id="15366" name="Picture 9" descr="42529755.jpg (211×2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773238"/>
            <a:ext cx="20097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 descr="28078-dscn2260.jpg (800×6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768600"/>
            <a:ext cx="4859337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91513" cy="1371600"/>
          </a:xfrm>
        </p:spPr>
        <p:txBody>
          <a:bodyPr/>
          <a:lstStyle/>
          <a:p>
            <a:pPr marL="342900" indent="-342900" eaLnBrk="1" fontAlgn="auto" hangingPunct="1">
              <a:defRPr/>
            </a:pPr>
            <a:r>
              <a:rPr lang="tr-TR" dirty="0" err="1" smtClean="0"/>
              <a:t>Mikrodenetleç</a:t>
            </a:r>
            <a:r>
              <a:rPr lang="tr-TR" dirty="0" smtClean="0"/>
              <a:t> (18F4520)</a:t>
            </a:r>
            <a:endParaRPr lang="tr-TR" dirty="0"/>
          </a:p>
        </p:txBody>
      </p:sp>
      <p:sp>
        <p:nvSpPr>
          <p:cNvPr id="16388" name="2 İçerik Yer Tutucusu"/>
          <p:cNvSpPr>
            <a:spLocks noGrp="1"/>
          </p:cNvSpPr>
          <p:nvPr>
            <p:ph idx="1"/>
          </p:nvPr>
        </p:nvSpPr>
        <p:spPr>
          <a:xfrm>
            <a:off x="468313" y="1700213"/>
            <a:ext cx="8229600" cy="4537075"/>
          </a:xfrm>
        </p:spPr>
        <p:txBody>
          <a:bodyPr/>
          <a:lstStyle/>
          <a:p>
            <a:pPr marL="0" indent="0" eaLnBrk="1" hangingPunct="1"/>
            <a:r>
              <a:rPr lang="tr-TR" b="0" dirty="0" smtClean="0"/>
              <a:t>Burada mikroişlemcinin görevi; algılayıcıda ölçülen sıcaklık ve nem bilgisini yazılım yardımıyla ekranda göstermek, tuş takımından aldığı değerle karşılaştırmak ve elde ettiği sonuca göre gerekli işlemleri yaptırmak.</a:t>
            </a:r>
          </a:p>
          <a:p>
            <a:pPr marL="0" indent="0" eaLnBrk="1" hangingPunct="1">
              <a:buFont typeface="Wingdings" panose="05000000000000000000" pitchFamily="2" charset="2"/>
              <a:buChar char="ü"/>
            </a:pPr>
            <a:endParaRPr lang="tr-TR" dirty="0" smtClean="0"/>
          </a:p>
        </p:txBody>
      </p:sp>
      <p:sp>
        <p:nvSpPr>
          <p:cNvPr id="9220" name="Altbilgi Yer Tutucusu 6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tr-TR" dirty="0"/>
              <a:t>Sera İklimlendirme Tasarımı</a:t>
            </a:r>
          </a:p>
        </p:txBody>
      </p:sp>
      <p:sp>
        <p:nvSpPr>
          <p:cNvPr id="16390" name="Slayt Numarası Yer Tutucusu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4A6A29EC-465B-4DAD-B04A-CA15B2BBC8BA}" type="slidenum">
              <a:rPr lang="tr-TR" sz="2400" smtClean="0">
                <a:solidFill>
                  <a:schemeClr val="tx2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9</a:t>
            </a:fld>
            <a:endParaRPr lang="tr-TR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IN - 1. Dönem 1. SUNUM">
  <a:themeElements>
    <a:clrScheme name="Tem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Teme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e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604</TotalTime>
  <Words>421</Words>
  <Application>Microsoft Office PowerPoint</Application>
  <PresentationFormat>Ekran Gösterisi (4:3)</PresentationFormat>
  <Paragraphs>96</Paragraphs>
  <Slides>14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Times New Roman</vt:lpstr>
      <vt:lpstr>Wingdings</vt:lpstr>
      <vt:lpstr>AKIN - 1. Dönem 1. SUNUM</vt:lpstr>
      <vt:lpstr>Sera  İklimlendirme  Tasarımı </vt:lpstr>
      <vt:lpstr>Sunum İçeriği</vt:lpstr>
      <vt:lpstr>Proje Tanımı</vt:lpstr>
      <vt:lpstr>Hedefler</vt:lpstr>
      <vt:lpstr>Sıcaklık ve Nem Ölçüm Teknikleri</vt:lpstr>
      <vt:lpstr>AKIŞ DİYAGRAMI</vt:lpstr>
      <vt:lpstr>Sistemi Oluşturan Başlıca Elemanlar</vt:lpstr>
      <vt:lpstr> SHT11 Sıcaklık ve Nem Algılayıcısı</vt:lpstr>
      <vt:lpstr>Mikrodenetleç (18F4520)</vt:lpstr>
      <vt:lpstr>Röle (5V 10A)</vt:lpstr>
      <vt:lpstr>PowerPoint Sunusu</vt:lpstr>
      <vt:lpstr>Dönem Sonuna Kadar Yapılacaklar</vt:lpstr>
      <vt:lpstr>Kaynakça</vt:lpstr>
      <vt:lpstr>TeşekkÜrler…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Sera  İklİmlendİrme  TasarImI</dc:title>
  <dc:creator>AKIN</dc:creator>
  <cp:lastModifiedBy>Akın Ayturan</cp:lastModifiedBy>
  <cp:revision>43</cp:revision>
  <dcterms:created xsi:type="dcterms:W3CDTF">2013-11-24T19:51:35Z</dcterms:created>
  <dcterms:modified xsi:type="dcterms:W3CDTF">2014-04-16T19:25:04Z</dcterms:modified>
</cp:coreProperties>
</file>