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80" r:id="rId7"/>
    <p:sldId id="264" r:id="rId8"/>
    <p:sldId id="281" r:id="rId9"/>
    <p:sldId id="282" r:id="rId10"/>
    <p:sldId id="283" r:id="rId11"/>
    <p:sldId id="284" r:id="rId12"/>
    <p:sldId id="273" r:id="rId13"/>
    <p:sldId id="278" r:id="rId14"/>
    <p:sldId id="279" r:id="rId15"/>
    <p:sldId id="285" r:id="rId16"/>
    <p:sldId id="275" r:id="rId17"/>
    <p:sldId id="276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Orta Stil 1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Açık Stil 1 - Vurgu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ema Uygulanmış Stil 1 - Vurgu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Açık Stil 2 - Vurgu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C98F6-8510-4053-AC72-0B58102695D6}" type="datetimeFigureOut">
              <a:rPr lang="tr-TR" smtClean="0"/>
              <a:t>13.01.2015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C54AE-A7B5-46F9-8218-8CC31D045E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47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95C6CD7-23C7-442F-8BD9-5AA7D2E8B0DD}" type="datetimeFigureOut">
              <a:rPr lang="tr-TR" smtClean="0"/>
              <a:pPr/>
              <a:t>13.01.2015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Ping?from=Tutorial.UltrasoundSensor" TargetMode="External"/><Relationship Id="rId2" Type="http://schemas.openxmlformats.org/officeDocument/2006/relationships/hyperlink" Target="http://projects.arduinotr.com/elektronik/arduino-ultrasonik-sensor-ile-mesafe-olcumu-ve-lcdye-yazdirm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verterplc.net/sens%C3%B6rler/load-cel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2400" dirty="0" smtClean="0"/>
              <a:t>BAŞKENT ÜNİVERSİTESİ</a:t>
            </a:r>
            <a:br>
              <a:rPr lang="tr-TR" sz="2400" dirty="0" smtClean="0"/>
            </a:b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3200" dirty="0" err="1" smtClean="0"/>
              <a:t>Elektronİk</a:t>
            </a:r>
            <a:r>
              <a:rPr lang="tr-TR" sz="3200" dirty="0" smtClean="0"/>
              <a:t> boy ve </a:t>
            </a:r>
            <a:r>
              <a:rPr lang="tr-TR" sz="3200" dirty="0" err="1" smtClean="0"/>
              <a:t>ağIRLIK</a:t>
            </a:r>
            <a:r>
              <a:rPr lang="tr-TR" sz="3200" dirty="0" smtClean="0"/>
              <a:t> ÖLÇER TASARIMI</a:t>
            </a:r>
            <a:endParaRPr lang="tr-TR" sz="3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HAZIRLAYAN:Berk</a:t>
            </a:r>
            <a:r>
              <a:rPr lang="tr-TR" dirty="0" smtClean="0"/>
              <a:t> </a:t>
            </a:r>
            <a:r>
              <a:rPr lang="tr-TR" dirty="0" err="1" smtClean="0"/>
              <a:t>erBİL</a:t>
            </a:r>
            <a:r>
              <a:rPr lang="tr-TR" dirty="0" smtClean="0"/>
              <a:t> YAĞCI-21094977</a:t>
            </a:r>
          </a:p>
          <a:p>
            <a:r>
              <a:rPr lang="tr-TR" dirty="0"/>
              <a:t>Proje </a:t>
            </a:r>
            <a:r>
              <a:rPr lang="tr-TR" dirty="0" err="1"/>
              <a:t>danIŞmanI:Doç.dr.hamİt</a:t>
            </a:r>
            <a:r>
              <a:rPr lang="tr-TR" dirty="0"/>
              <a:t> erdem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34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5160" cy="1371600"/>
          </a:xfrm>
        </p:spPr>
        <p:txBody>
          <a:bodyPr>
            <a:normAutofit/>
          </a:bodyPr>
          <a:lstStyle/>
          <a:p>
            <a:r>
              <a:rPr lang="tr-TR" dirty="0" smtClean="0"/>
              <a:t>BAĞIL HATA TABLOSU VE  GRAFİĞİ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246423"/>
              </p:ext>
            </p:extLst>
          </p:nvPr>
        </p:nvGraphicFramePr>
        <p:xfrm>
          <a:off x="611560" y="1700808"/>
          <a:ext cx="2232248" cy="4608511"/>
        </p:xfrm>
        <a:graphic>
          <a:graphicData uri="http://schemas.openxmlformats.org/drawingml/2006/table">
            <a:tbl>
              <a:tblPr firstRow="1" firstCol="1" bandRow="1" bandCol="1">
                <a:tableStyleId>{5A111915-BE36-4E01-A7E5-04B1672EAD32}</a:tableStyleId>
              </a:tblPr>
              <a:tblGrid>
                <a:gridCol w="1116124"/>
                <a:gridCol w="1116124"/>
              </a:tblGrid>
              <a:tr h="313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Gerçek Değer(cm)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Bağıl Hata(%)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43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%9.00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30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%10.00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43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%7,6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30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20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%5.00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43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25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%4,56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30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%3,86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57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%4,68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96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%3,87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0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%2,75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25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%2,56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6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%2,34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26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%2,01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37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%2,35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12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%2,68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79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%2,92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14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%1,98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79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%1,36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6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%1,80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60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%1,10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56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100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%1,74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56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Ortalama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%3.708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</a:tbl>
          </a:graphicData>
        </a:graphic>
      </p:graphicFrame>
      <p:pic>
        <p:nvPicPr>
          <p:cNvPr id="6147" name="Picture 3" descr="C:\Users\TEDAS\Desktop\Olcum Degerleri Kodu ve Grafiği-Yeni\Bağıl Hata Grafiğ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800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3990865" y="5629300"/>
                <a:ext cx="4057521" cy="553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Bağıl Hata=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/>
                          </a:rPr>
                        </m:ctrlPr>
                      </m:fPr>
                      <m:num>
                        <m:r>
                          <a:rPr lang="tr-TR">
                            <a:latin typeface="Cambria Math"/>
                          </a:rPr>
                          <m:t>|Ö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l</m:t>
                        </m:r>
                        <m:r>
                          <a:rPr lang="tr-TR">
                            <a:latin typeface="Cambria Math"/>
                          </a:rPr>
                          <m:t>çü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m</m:t>
                        </m:r>
                        <m:r>
                          <a:rPr lang="tr-TR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de</m:t>
                        </m:r>
                        <m:r>
                          <a:rPr lang="tr-TR">
                            <a:latin typeface="Cambria Math"/>
                          </a:rPr>
                          <m:t>ğ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eri</m:t>
                        </m:r>
                        <m:r>
                          <a:rPr lang="tr-TR" i="1">
                            <a:latin typeface="Cambria Math"/>
                          </a:rPr>
                          <m:t>−</m:t>
                        </m:r>
                        <m:r>
                          <a:rPr lang="tr-TR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Ger</m:t>
                        </m:r>
                        <m:r>
                          <a:rPr lang="tr-TR">
                            <a:latin typeface="Cambria Math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ek</m:t>
                        </m:r>
                        <m:r>
                          <a:rPr lang="tr-TR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De</m:t>
                        </m:r>
                        <m:r>
                          <a:rPr lang="tr-TR">
                            <a:latin typeface="Cambria Math"/>
                          </a:rPr>
                          <m:t>ğ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er</m:t>
                        </m:r>
                        <m:r>
                          <a:rPr lang="tr-TR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Ger</m:t>
                        </m:r>
                        <m:r>
                          <a:rPr lang="tr-TR">
                            <a:latin typeface="Cambria Math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ek</m:t>
                        </m:r>
                        <m:r>
                          <a:rPr lang="tr-TR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De</m:t>
                        </m:r>
                        <m:r>
                          <a:rPr lang="tr-TR">
                            <a:latin typeface="Cambria Math"/>
                          </a:rPr>
                          <m:t>ğ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/>
                          </a:rPr>
                          <m:t>er</m:t>
                        </m:r>
                      </m:den>
                    </m:f>
                  </m:oMath>
                </a14:m>
                <a:r>
                  <a:rPr lang="tr-TR" dirty="0"/>
                  <a:t>*100</a:t>
                </a: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65" y="5629300"/>
                <a:ext cx="4057521" cy="553293"/>
              </a:xfrm>
              <a:prstGeom prst="rect">
                <a:avLst/>
              </a:prstGeom>
              <a:blipFill rotWithShape="1">
                <a:blip r:embed="rId3"/>
                <a:stretch>
                  <a:fillRect l="-1353" r="-602" b="-54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1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>
            <a:normAutofit/>
          </a:bodyPr>
          <a:lstStyle/>
          <a:p>
            <a:r>
              <a:rPr lang="tr-TR" dirty="0" smtClean="0"/>
              <a:t>MUTLAK HATA TABLOSU VE GRAFİĞİ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831491"/>
              </p:ext>
            </p:extLst>
          </p:nvPr>
        </p:nvGraphicFramePr>
        <p:xfrm>
          <a:off x="611560" y="1628800"/>
          <a:ext cx="2304256" cy="4608516"/>
        </p:xfrm>
        <a:graphic>
          <a:graphicData uri="http://schemas.openxmlformats.org/drawingml/2006/table">
            <a:tbl>
              <a:tblPr firstRow="1" firstCol="1" bandRow="1" bandCol="1">
                <a:tableStyleId>{5A111915-BE36-4E01-A7E5-04B1672EAD32}</a:tableStyleId>
              </a:tblPr>
              <a:tblGrid>
                <a:gridCol w="1152128"/>
                <a:gridCol w="1152128"/>
              </a:tblGrid>
              <a:tr h="313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Gerçek Değer(cm)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Mutlak Hata(cm)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43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0.45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30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1.00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43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1.14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30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1.00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43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1.14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30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1.16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57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1.64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96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1.55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0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1.24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253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1.28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6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1.29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266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1.11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37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1.53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12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1.88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79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2.19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14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1.59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79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1.66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6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1.62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60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1.05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56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100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1.74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56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Ortalama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2.726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</a:tbl>
          </a:graphicData>
        </a:graphic>
      </p:graphicFrame>
      <p:pic>
        <p:nvPicPr>
          <p:cNvPr id="7169" name="Picture 1" descr="C:\Users\TEDAS\Desktop\Olcum Degerleri Kodu ve Grafiği-Yeni\Mutlak Hata Grafiği-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3526376" y="5733256"/>
            <a:ext cx="455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Mutlak Hata=|Gerçek Değer-Ölçüm değeri|</a:t>
            </a:r>
          </a:p>
        </p:txBody>
      </p:sp>
    </p:spTree>
    <p:extLst>
      <p:ext uri="{BB962C8B-B14F-4D97-AF65-F5344CB8AC3E}">
        <p14:creationId xmlns:p14="http://schemas.microsoft.com/office/powerpoint/2010/main" val="19427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75600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Srf05 ZAMANLAMA DİYAGRAMI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endParaRPr lang="tr-TR" b="0" dirty="0"/>
          </a:p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endParaRPr lang="tr-TR" b="0" dirty="0"/>
          </a:p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r>
              <a:rPr lang="tr-TR" b="0" dirty="0" smtClean="0"/>
              <a:t>Zamanlama </a:t>
            </a:r>
            <a:r>
              <a:rPr lang="en-US" b="0" dirty="0" err="1" smtClean="0"/>
              <a:t>çizelgesi</a:t>
            </a:r>
            <a:r>
              <a:rPr lang="en-US" b="0" dirty="0" smtClean="0"/>
              <a:t> </a:t>
            </a:r>
            <a:r>
              <a:rPr lang="en-US" b="0" dirty="0" err="1" smtClean="0"/>
              <a:t>sensörden</a:t>
            </a:r>
            <a:r>
              <a:rPr lang="en-US" b="0" dirty="0" smtClean="0"/>
              <a:t> </a:t>
            </a:r>
            <a:r>
              <a:rPr lang="en-US" b="0" dirty="0" err="1" smtClean="0"/>
              <a:t>göndermek</a:t>
            </a:r>
            <a:r>
              <a:rPr lang="en-US" b="0" dirty="0" smtClean="0"/>
              <a:t> </a:t>
            </a:r>
            <a:r>
              <a:rPr lang="en-US" b="0" dirty="0" err="1" smtClean="0"/>
              <a:t>istediğimiz</a:t>
            </a:r>
            <a:r>
              <a:rPr lang="en-US" b="0" dirty="0" smtClean="0"/>
              <a:t> </a:t>
            </a:r>
            <a:r>
              <a:rPr lang="en-US" b="0" dirty="0" err="1" smtClean="0"/>
              <a:t>ultrasonik</a:t>
            </a:r>
            <a:r>
              <a:rPr lang="en-US" b="0" dirty="0" smtClean="0"/>
              <a:t> </a:t>
            </a:r>
            <a:r>
              <a:rPr lang="tr-TR" b="0" dirty="0" smtClean="0"/>
              <a:t>darbe</a:t>
            </a:r>
            <a:r>
              <a:rPr lang="en-US" b="0" dirty="0" smtClean="0"/>
              <a:t> </a:t>
            </a:r>
            <a:r>
              <a:rPr lang="en-US" b="0" dirty="0" err="1" smtClean="0"/>
              <a:t>dizisinin</a:t>
            </a:r>
            <a:r>
              <a:rPr lang="en-US" b="0" dirty="0" smtClean="0"/>
              <a:t> </a:t>
            </a:r>
            <a:r>
              <a:rPr lang="en-US" b="0" dirty="0" err="1" smtClean="0"/>
              <a:t>tetiklenmesini</a:t>
            </a:r>
            <a:r>
              <a:rPr lang="en-US" b="0" dirty="0" smtClean="0"/>
              <a:t> </a:t>
            </a:r>
            <a:r>
              <a:rPr lang="en-US" b="0" dirty="0" err="1" smtClean="0"/>
              <a:t>sağlayan</a:t>
            </a:r>
            <a:r>
              <a:rPr lang="en-US" b="0" dirty="0" smtClean="0"/>
              <a:t> </a:t>
            </a:r>
            <a:r>
              <a:rPr lang="en-US" b="0" dirty="0"/>
              <a:t>" </a:t>
            </a:r>
            <a:r>
              <a:rPr lang="tr-TR" b="0" dirty="0" smtClean="0"/>
              <a:t> </a:t>
            </a:r>
            <a:r>
              <a:rPr lang="en-US" b="0" dirty="0" smtClean="0"/>
              <a:t>Trigger </a:t>
            </a:r>
            <a:r>
              <a:rPr lang="en-US" b="0" dirty="0"/>
              <a:t>Pulse </a:t>
            </a:r>
            <a:r>
              <a:rPr lang="en-US" b="0" dirty="0" smtClean="0"/>
              <a:t>(</a:t>
            </a:r>
            <a:r>
              <a:rPr lang="en-US" b="0" dirty="0" err="1" smtClean="0"/>
              <a:t>tetikleme</a:t>
            </a:r>
            <a:r>
              <a:rPr lang="en-US" b="0" dirty="0" smtClean="0"/>
              <a:t> </a:t>
            </a:r>
            <a:r>
              <a:rPr lang="en-US" b="0" dirty="0" err="1" smtClean="0"/>
              <a:t>darbesi</a:t>
            </a:r>
            <a:r>
              <a:rPr lang="en-US" b="0" dirty="0"/>
              <a:t>) " </a:t>
            </a:r>
            <a:r>
              <a:rPr lang="en-US" b="0" dirty="0" err="1" smtClean="0"/>
              <a:t>olarak</a:t>
            </a:r>
            <a:r>
              <a:rPr lang="en-US" b="0" dirty="0" smtClean="0"/>
              <a:t> </a:t>
            </a:r>
            <a:r>
              <a:rPr lang="en-US" b="0" dirty="0" err="1" smtClean="0"/>
              <a:t>isimlendirilen</a:t>
            </a:r>
            <a:r>
              <a:rPr lang="en-US" b="0" dirty="0" smtClean="0"/>
              <a:t> </a:t>
            </a:r>
            <a:r>
              <a:rPr lang="en-US" b="0" dirty="0" err="1" smtClean="0"/>
              <a:t>sinyale</a:t>
            </a:r>
            <a:r>
              <a:rPr lang="en-US" b="0" dirty="0" smtClean="0"/>
              <a:t> </a:t>
            </a:r>
            <a:r>
              <a:rPr lang="en-US" b="0" dirty="0" err="1" smtClean="0"/>
              <a:t>ait</a:t>
            </a:r>
            <a:r>
              <a:rPr lang="tr-TR" b="0" dirty="0" smtClean="0"/>
              <a:t>tir.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0" dirty="0" err="1" smtClean="0"/>
              <a:t>Ortadaki</a:t>
            </a:r>
            <a:r>
              <a:rPr lang="en-US" b="0" dirty="0" smtClean="0"/>
              <a:t> </a:t>
            </a:r>
            <a:r>
              <a:rPr lang="en-US" b="0" dirty="0" err="1"/>
              <a:t>sinyal</a:t>
            </a:r>
            <a:r>
              <a:rPr lang="en-US" b="0" dirty="0"/>
              <a:t>, </a:t>
            </a:r>
            <a:r>
              <a:rPr lang="en-US" b="0" dirty="0" err="1"/>
              <a:t>tetikleme</a:t>
            </a:r>
            <a:r>
              <a:rPr lang="en-US" b="0" dirty="0"/>
              <a:t> </a:t>
            </a:r>
            <a:r>
              <a:rPr lang="en-US" b="0" dirty="0" err="1"/>
              <a:t>sinyaline</a:t>
            </a:r>
            <a:r>
              <a:rPr lang="en-US" b="0" dirty="0"/>
              <a:t> </a:t>
            </a:r>
            <a:r>
              <a:rPr lang="en-US" b="0" dirty="0" err="1"/>
              <a:t>göre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tarafından</a:t>
            </a:r>
            <a:r>
              <a:rPr lang="en-US" b="0" dirty="0"/>
              <a:t> </a:t>
            </a:r>
            <a:r>
              <a:rPr lang="en-US" b="0" dirty="0" err="1"/>
              <a:t>gönderilen</a:t>
            </a:r>
            <a:r>
              <a:rPr lang="en-US" b="0" dirty="0"/>
              <a:t> </a:t>
            </a:r>
            <a:r>
              <a:rPr lang="en-US" b="0" dirty="0" err="1"/>
              <a:t>darbe</a:t>
            </a:r>
            <a:r>
              <a:rPr lang="en-US" b="0" dirty="0"/>
              <a:t> </a:t>
            </a:r>
            <a:r>
              <a:rPr lang="en-US" b="0" dirty="0" err="1"/>
              <a:t>dizisinin</a:t>
            </a:r>
            <a:r>
              <a:rPr lang="en-US" b="0" dirty="0"/>
              <a:t> </a:t>
            </a:r>
            <a:r>
              <a:rPr lang="en-US" b="0" dirty="0" err="1" smtClean="0"/>
              <a:t>zamanla</a:t>
            </a:r>
            <a:r>
              <a:rPr lang="tr-TR" b="0" dirty="0" smtClean="0"/>
              <a:t>m</a:t>
            </a:r>
            <a:r>
              <a:rPr lang="en-US" b="0" dirty="0" smtClean="0"/>
              <a:t>a </a:t>
            </a:r>
            <a:r>
              <a:rPr lang="en-US" b="0" dirty="0" err="1"/>
              <a:t>çizelgesi</a:t>
            </a:r>
            <a:r>
              <a:rPr lang="tr-TR" b="0" dirty="0" err="1"/>
              <a:t>dir</a:t>
            </a:r>
            <a:r>
              <a:rPr lang="tr-TR" b="0" dirty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smtClean="0"/>
              <a:t>a</a:t>
            </a:r>
            <a:r>
              <a:rPr lang="tr-TR" b="0" dirty="0" smtClean="0"/>
              <a:t>l</a:t>
            </a:r>
            <a:r>
              <a:rPr lang="en-US" b="0" dirty="0" err="1" smtClean="0"/>
              <a:t>ttaki</a:t>
            </a:r>
            <a:r>
              <a:rPr lang="en-US" b="0" dirty="0" smtClean="0"/>
              <a:t> </a:t>
            </a:r>
            <a:r>
              <a:rPr lang="en-US" b="0" dirty="0" err="1"/>
              <a:t>ise</a:t>
            </a:r>
            <a:r>
              <a:rPr lang="en-US" b="0" dirty="0"/>
              <a:t> </a:t>
            </a:r>
            <a:r>
              <a:rPr lang="en-US" b="0" dirty="0" err="1"/>
              <a:t>gönderilen</a:t>
            </a:r>
            <a:r>
              <a:rPr lang="en-US" b="0" dirty="0"/>
              <a:t> </a:t>
            </a:r>
            <a:r>
              <a:rPr lang="en-US" b="0" dirty="0" err="1"/>
              <a:t>darbe</a:t>
            </a:r>
            <a:r>
              <a:rPr lang="en-US" b="0" dirty="0"/>
              <a:t> </a:t>
            </a:r>
            <a:r>
              <a:rPr lang="en-US" b="0" dirty="0" err="1"/>
              <a:t>dizisinin</a:t>
            </a:r>
            <a:r>
              <a:rPr lang="en-US" b="0" dirty="0"/>
              <a:t> </a:t>
            </a:r>
            <a:r>
              <a:rPr lang="en-US" b="0" dirty="0" err="1"/>
              <a:t>ekosunu</a:t>
            </a:r>
            <a:r>
              <a:rPr lang="en-US" b="0" dirty="0"/>
              <a:t> </a:t>
            </a:r>
            <a:r>
              <a:rPr lang="en-US" b="0" dirty="0" err="1"/>
              <a:t>dinlediğimiz</a:t>
            </a:r>
            <a:r>
              <a:rPr lang="en-US" b="0" dirty="0"/>
              <a:t> zaman </a:t>
            </a:r>
            <a:r>
              <a:rPr lang="en-US" b="0" dirty="0" err="1"/>
              <a:t>dilimini</a:t>
            </a:r>
            <a:r>
              <a:rPr lang="en-US" b="0" dirty="0"/>
              <a:t> </a:t>
            </a:r>
            <a:r>
              <a:rPr lang="en-US" b="0" dirty="0" err="1"/>
              <a:t>gösteren</a:t>
            </a:r>
            <a:r>
              <a:rPr lang="en-US" b="0" dirty="0"/>
              <a:t> </a:t>
            </a:r>
            <a:r>
              <a:rPr lang="en-US" b="0" dirty="0" err="1"/>
              <a:t>zamanlama</a:t>
            </a:r>
            <a:r>
              <a:rPr lang="en-US" b="0" dirty="0"/>
              <a:t> </a:t>
            </a:r>
            <a:r>
              <a:rPr lang="en-US" b="0" dirty="0" err="1"/>
              <a:t>çizelgesi</a:t>
            </a:r>
            <a:r>
              <a:rPr lang="tr-TR" b="0" dirty="0" err="1"/>
              <a:t>dir</a:t>
            </a:r>
            <a:r>
              <a:rPr lang="en-US" b="0" dirty="0"/>
              <a:t>.</a:t>
            </a:r>
            <a:endParaRPr lang="tr-TR" b="0" dirty="0"/>
          </a:p>
          <a:p>
            <a:pPr marL="514350" indent="-514350">
              <a:buFont typeface="+mj-lt"/>
              <a:buAutoNum type="romanUcPeriod"/>
            </a:pPr>
            <a:endParaRPr lang="tr-TR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65927"/>
            <a:ext cx="5616624" cy="301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4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53997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SİSTEMİN ÇALIŞMASI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>
          <a:xfrm>
            <a:off x="457200" y="836712"/>
            <a:ext cx="7620000" cy="5289451"/>
          </a:xfrm>
        </p:spPr>
        <p:txBody>
          <a:bodyPr>
            <a:normAutofit fontScale="85000" lnSpcReduction="20000"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Birinci Adım</a:t>
            </a:r>
          </a:p>
          <a:p>
            <a:r>
              <a:rPr lang="tr-TR" b="0" dirty="0" err="1" smtClean="0"/>
              <a:t>Sensörün</a:t>
            </a:r>
            <a:r>
              <a:rPr lang="tr-TR" b="0" dirty="0" smtClean="0"/>
              <a:t> </a:t>
            </a:r>
            <a:r>
              <a:rPr lang="en-US" b="0" dirty="0" smtClean="0"/>
              <a:t>"</a:t>
            </a:r>
            <a:r>
              <a:rPr lang="tr-TR" b="0" dirty="0" smtClean="0"/>
              <a:t> </a:t>
            </a:r>
            <a:r>
              <a:rPr lang="tr-TR" b="0" dirty="0" err="1" smtClean="0"/>
              <a:t>Trigger</a:t>
            </a:r>
            <a:r>
              <a:rPr lang="tr-TR" b="0" dirty="0" smtClean="0"/>
              <a:t> </a:t>
            </a:r>
            <a:r>
              <a:rPr lang="tr-TR" b="0" dirty="0" err="1" smtClean="0"/>
              <a:t>Pulse</a:t>
            </a:r>
            <a:r>
              <a:rPr lang="tr-TR" b="0" dirty="0" smtClean="0"/>
              <a:t> </a:t>
            </a:r>
            <a:r>
              <a:rPr lang="tr-TR" b="0" dirty="0" err="1" smtClean="0"/>
              <a:t>Input</a:t>
            </a:r>
            <a:r>
              <a:rPr lang="en-US" b="0" dirty="0"/>
              <a:t> "</a:t>
            </a:r>
            <a:r>
              <a:rPr lang="tr-TR" b="0" dirty="0" smtClean="0"/>
              <a:t>  bacağından zamanlama diyagramında en üstte gördüğümüz tetikleme sinyali gönderilir.</a:t>
            </a:r>
          </a:p>
          <a:p>
            <a:pPr algn="ctr"/>
            <a:r>
              <a:rPr lang="tr-TR" dirty="0" smtClean="0"/>
              <a:t>İkinci Adım</a:t>
            </a:r>
          </a:p>
          <a:p>
            <a:r>
              <a:rPr lang="tr-TR" b="0" dirty="0" smtClean="0"/>
              <a:t>Zamanlama çizelgesinde yer alan 8 darbelik </a:t>
            </a:r>
            <a:r>
              <a:rPr lang="en-US" b="0" dirty="0"/>
              <a:t>" </a:t>
            </a:r>
            <a:r>
              <a:rPr lang="tr-TR" b="0" dirty="0" err="1" smtClean="0"/>
              <a:t>sonic</a:t>
            </a:r>
            <a:r>
              <a:rPr lang="tr-TR" b="0" dirty="0" smtClean="0"/>
              <a:t> </a:t>
            </a:r>
            <a:r>
              <a:rPr lang="tr-TR" b="0" dirty="0" err="1" smtClean="0"/>
              <a:t>burst</a:t>
            </a:r>
            <a:r>
              <a:rPr lang="tr-TR" dirty="0" smtClean="0"/>
              <a:t> </a:t>
            </a:r>
            <a:r>
              <a:rPr lang="en-US" b="0" dirty="0"/>
              <a:t>"</a:t>
            </a:r>
            <a:r>
              <a:rPr lang="tr-TR" dirty="0" smtClean="0"/>
              <a:t> </a:t>
            </a:r>
            <a:r>
              <a:rPr lang="tr-TR" b="0" dirty="0" smtClean="0"/>
              <a:t>ses sinyali </a:t>
            </a:r>
            <a:r>
              <a:rPr lang="tr-TR" b="0" dirty="0" err="1" smtClean="0"/>
              <a:t>ortamda,ileri</a:t>
            </a:r>
            <a:r>
              <a:rPr lang="tr-TR" b="0" dirty="0" smtClean="0"/>
              <a:t> doğru iletilir.</a:t>
            </a:r>
          </a:p>
          <a:p>
            <a:pPr algn="ctr"/>
            <a:r>
              <a:rPr lang="tr-TR" b="0" dirty="0" smtClean="0"/>
              <a:t>                                     </a:t>
            </a:r>
            <a:endParaRPr lang="tr-TR" b="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5227"/>
            <a:ext cx="5723950" cy="308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C:\Users\TEDAS\Desktop\EEM\Bitirme Projesi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362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2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467970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577483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r>
              <a:rPr lang="tr-TR" dirty="0" smtClean="0"/>
              <a:t>Üçüncü </a:t>
            </a:r>
            <a:r>
              <a:rPr lang="tr-TR" dirty="0"/>
              <a:t>Adım </a:t>
            </a:r>
          </a:p>
          <a:p>
            <a:r>
              <a:rPr lang="tr-TR" b="0" dirty="0"/>
              <a:t>Bu adımda ortama gönderilen ses sinyali </a:t>
            </a:r>
            <a:r>
              <a:rPr lang="en-US" b="0" dirty="0"/>
              <a:t>"</a:t>
            </a:r>
            <a:r>
              <a:rPr lang="tr-TR" b="0" dirty="0"/>
              <a:t> </a:t>
            </a:r>
            <a:r>
              <a:rPr lang="tr-TR" b="0" dirty="0" err="1"/>
              <a:t>Echo</a:t>
            </a:r>
            <a:r>
              <a:rPr lang="tr-TR" b="0" dirty="0"/>
              <a:t> </a:t>
            </a:r>
            <a:r>
              <a:rPr lang="tr-TR" b="0" dirty="0" err="1"/>
              <a:t>Pulse</a:t>
            </a:r>
            <a:r>
              <a:rPr lang="tr-TR" b="0" dirty="0"/>
              <a:t> </a:t>
            </a:r>
            <a:r>
              <a:rPr lang="tr-TR" b="0" dirty="0" err="1"/>
              <a:t>Output</a:t>
            </a:r>
            <a:r>
              <a:rPr lang="en-US" b="0" dirty="0"/>
              <a:t> " </a:t>
            </a:r>
            <a:r>
              <a:rPr lang="tr-TR" b="0" dirty="0" smtClean="0"/>
              <a:t>bacağından </a:t>
            </a:r>
            <a:r>
              <a:rPr lang="tr-TR" b="0" dirty="0" err="1"/>
              <a:t>dinlenir.Bu</a:t>
            </a:r>
            <a:r>
              <a:rPr lang="tr-TR" b="0" dirty="0"/>
              <a:t> </a:t>
            </a:r>
            <a:r>
              <a:rPr lang="tr-TR" b="0" dirty="0" smtClean="0"/>
              <a:t>dinleme, </a:t>
            </a:r>
            <a:r>
              <a:rPr lang="tr-TR" b="0" dirty="0"/>
              <a:t>zamanlama çizelgesine bakıldığında en erken gelme zamanı 100 </a:t>
            </a:r>
            <a:r>
              <a:rPr lang="tr-TR" b="0" dirty="0" err="1"/>
              <a:t>mikrosaniye</a:t>
            </a:r>
            <a:r>
              <a:rPr lang="tr-TR" b="0" dirty="0"/>
              <a:t> en geç ise 25 </a:t>
            </a:r>
            <a:r>
              <a:rPr lang="tr-TR" b="0" dirty="0" err="1"/>
              <a:t>milisaniyedir.Eğer</a:t>
            </a:r>
            <a:r>
              <a:rPr lang="tr-TR" b="0" dirty="0"/>
              <a:t> </a:t>
            </a:r>
            <a:r>
              <a:rPr lang="tr-TR" b="0" dirty="0" err="1"/>
              <a:t>sensör</a:t>
            </a:r>
            <a:r>
              <a:rPr lang="tr-TR" b="0" dirty="0"/>
              <a:t> önünde engel yok ise eko sinyali bize 30 milisaniyede ulaşır.</a:t>
            </a:r>
          </a:p>
          <a:p>
            <a:pPr algn="ctr"/>
            <a:r>
              <a:rPr lang="tr-TR" dirty="0" smtClean="0"/>
              <a:t>Dördüncü Adım</a:t>
            </a:r>
          </a:p>
          <a:p>
            <a:r>
              <a:rPr lang="tr-TR" b="0" dirty="0" smtClean="0"/>
              <a:t>Aldığımız ölçüm değerlerini X=V*t/2 formülü ile hesaplarız.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0908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355160" cy="1191662"/>
          </a:xfrm>
        </p:spPr>
        <p:txBody>
          <a:bodyPr>
            <a:normAutofit/>
          </a:bodyPr>
          <a:lstStyle/>
          <a:p>
            <a:r>
              <a:rPr lang="tr-TR" dirty="0" smtClean="0"/>
              <a:t>İKİNCİ YARIYIL SONUNA KADAR YAPILACAKLAR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Ağırlık ölçümü yapılacaktır ve ekranda gösterilecektir.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Beden kitle endeksi hesaplanacaktır ve beden kitle endeksi sonucu sesli yanıt sistemi ile söylenecektir.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26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>
            <a:normAutofit fontScale="85000" lnSpcReduction="10000"/>
          </a:bodyPr>
          <a:lstStyle/>
          <a:p>
            <a:r>
              <a:rPr lang="tr-TR" sz="2800" b="0" dirty="0" err="1"/>
              <a:t>Özturna</a:t>
            </a:r>
            <a:r>
              <a:rPr lang="tr-TR" sz="2800" b="0" dirty="0"/>
              <a:t> </a:t>
            </a:r>
            <a:r>
              <a:rPr lang="tr-TR" sz="2800" b="0" dirty="0" err="1"/>
              <a:t>K.,Kaba</a:t>
            </a:r>
            <a:r>
              <a:rPr lang="tr-TR" sz="2800" b="0" dirty="0"/>
              <a:t> </a:t>
            </a:r>
            <a:r>
              <a:rPr lang="tr-TR" sz="2800" b="0" dirty="0" err="1"/>
              <a:t>Ş.,Yılmaz</a:t>
            </a:r>
            <a:r>
              <a:rPr lang="tr-TR" sz="2800" b="0" dirty="0"/>
              <a:t> E.(2013).</a:t>
            </a:r>
            <a:r>
              <a:rPr lang="en-US" sz="2800" dirty="0"/>
              <a:t> </a:t>
            </a:r>
            <a:r>
              <a:rPr lang="en-US" sz="2800" b="0" dirty="0"/>
              <a:t>D</a:t>
            </a:r>
            <a:r>
              <a:rPr lang="tr-TR" sz="2800" b="0" dirty="0" err="1"/>
              <a:t>esıgn</a:t>
            </a:r>
            <a:r>
              <a:rPr lang="en-US" sz="2800" b="0" dirty="0"/>
              <a:t> </a:t>
            </a:r>
            <a:r>
              <a:rPr lang="tr-TR" sz="2800" b="0" dirty="0"/>
              <a:t>of</a:t>
            </a:r>
            <a:r>
              <a:rPr lang="en-US" sz="2800" b="0" dirty="0"/>
              <a:t> </a:t>
            </a:r>
            <a:r>
              <a:rPr lang="tr-TR" sz="2800" b="0" dirty="0"/>
              <a:t>a</a:t>
            </a:r>
            <a:r>
              <a:rPr lang="en-US" sz="2800" b="0" dirty="0"/>
              <a:t> M</a:t>
            </a:r>
            <a:r>
              <a:rPr lang="tr-TR" sz="2800" b="0" dirty="0" err="1"/>
              <a:t>ıcrocontroller</a:t>
            </a:r>
            <a:r>
              <a:rPr lang="en-US" sz="2800" b="0" dirty="0"/>
              <a:t> B</a:t>
            </a:r>
            <a:r>
              <a:rPr lang="tr-TR" sz="2800" b="0" dirty="0" err="1"/>
              <a:t>ased</a:t>
            </a:r>
            <a:r>
              <a:rPr lang="tr-TR" sz="2800" b="0" dirty="0"/>
              <a:t> </a:t>
            </a:r>
            <a:r>
              <a:rPr lang="en-US" sz="2800" b="0" dirty="0"/>
              <a:t>U</a:t>
            </a:r>
            <a:r>
              <a:rPr lang="tr-TR" sz="2800" b="0" dirty="0" err="1"/>
              <a:t>ltrasonıc</a:t>
            </a:r>
            <a:r>
              <a:rPr lang="en-US" sz="2800" b="0" dirty="0"/>
              <a:t> M</a:t>
            </a:r>
            <a:r>
              <a:rPr lang="tr-TR" sz="2800" b="0" dirty="0" err="1"/>
              <a:t>easurıng</a:t>
            </a:r>
            <a:r>
              <a:rPr lang="en-US" sz="2800" b="0" dirty="0"/>
              <a:t> H</a:t>
            </a:r>
            <a:r>
              <a:rPr lang="tr-TR" sz="2800" b="0" dirty="0" err="1"/>
              <a:t>eıght</a:t>
            </a:r>
            <a:r>
              <a:rPr lang="tr-TR" sz="2800" b="0" dirty="0"/>
              <a:t> </a:t>
            </a:r>
            <a:r>
              <a:rPr lang="en-US" sz="2800" b="0" dirty="0"/>
              <a:t>D</a:t>
            </a:r>
            <a:r>
              <a:rPr lang="tr-TR" sz="2800" b="0" dirty="0" err="1"/>
              <a:t>evıce.Nıcosıa:Near</a:t>
            </a:r>
            <a:r>
              <a:rPr lang="tr-TR" sz="2800" b="0" dirty="0"/>
              <a:t> East </a:t>
            </a:r>
            <a:r>
              <a:rPr lang="tr-TR" sz="2800" b="0" dirty="0" err="1" smtClean="0"/>
              <a:t>Unıversıty</a:t>
            </a:r>
            <a:endParaRPr lang="tr-TR" sz="2800" b="0" dirty="0" smtClean="0"/>
          </a:p>
          <a:p>
            <a:r>
              <a:rPr lang="tr-TR" sz="2800" b="0" dirty="0"/>
              <a:t>http://tr.wikipedia.org/wiki/Ses_h%C4%B1z%C4%B1</a:t>
            </a:r>
          </a:p>
          <a:p>
            <a:r>
              <a:rPr lang="tr-TR" sz="2800" b="0" dirty="0" smtClean="0">
                <a:hlinkClick r:id="rId2"/>
              </a:rPr>
              <a:t>http</a:t>
            </a:r>
            <a:r>
              <a:rPr lang="tr-TR" sz="2800" b="0" dirty="0">
                <a:hlinkClick r:id="rId2"/>
              </a:rPr>
              <a:t>://</a:t>
            </a:r>
            <a:r>
              <a:rPr lang="tr-TR" sz="2800" b="0" dirty="0" smtClean="0">
                <a:hlinkClick r:id="rId2"/>
              </a:rPr>
              <a:t>projects.arduinotr.com/elektronik/arduino-ultrasonik-sensor-ile-mesafe-olcumu-ve-lcdye-yazdirma.html</a:t>
            </a:r>
            <a:endParaRPr lang="tr-TR" sz="2800" b="0" dirty="0" smtClean="0"/>
          </a:p>
          <a:p>
            <a:r>
              <a:rPr lang="tr-TR" sz="2800" b="0" dirty="0">
                <a:hlinkClick r:id="rId3"/>
              </a:rPr>
              <a:t>http://</a:t>
            </a:r>
            <a:r>
              <a:rPr lang="tr-TR" sz="2800" b="0" dirty="0" smtClean="0">
                <a:hlinkClick r:id="rId3"/>
              </a:rPr>
              <a:t>arduino.cc/en/Tutorial/Ping?from=Tutorial.UltrasoundSensor</a:t>
            </a:r>
            <a:endParaRPr lang="tr-TR" sz="2800" b="0" dirty="0" smtClean="0"/>
          </a:p>
          <a:p>
            <a:r>
              <a:rPr lang="tr-TR" sz="2800" b="0" dirty="0">
                <a:hlinkClick r:id="rId4"/>
              </a:rPr>
              <a:t>http://</a:t>
            </a:r>
            <a:r>
              <a:rPr lang="tr-TR" sz="2800" b="0" dirty="0" smtClean="0">
                <a:hlinkClick r:id="rId4"/>
              </a:rPr>
              <a:t>www.inverterplc.net/sens%C3%B6rler/load-cell.html</a:t>
            </a:r>
            <a:endParaRPr lang="tr-TR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4152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sz="4400" dirty="0" smtClean="0">
                <a:solidFill>
                  <a:schemeClr val="tx2"/>
                </a:solidFill>
              </a:rPr>
              <a:t>TEŞEKKÜRLER…</a:t>
            </a:r>
            <a:endParaRPr lang="tr-TR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</a:t>
            </a:r>
            <a:r>
              <a:rPr lang="tr-TR" dirty="0" err="1"/>
              <a:t>İçerİğİ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Proje Tanımı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Hedefler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Projenin Blok Diyagramı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Boy Ölçümü Akış Şeması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/>
              <a:t>Sistemi </a:t>
            </a:r>
            <a:r>
              <a:rPr lang="tr-TR" dirty="0" smtClean="0"/>
              <a:t>Oluşturan </a:t>
            </a:r>
            <a:r>
              <a:rPr lang="tr-TR" dirty="0"/>
              <a:t>E</a:t>
            </a:r>
            <a:r>
              <a:rPr lang="tr-TR" dirty="0" smtClean="0"/>
              <a:t>lemanlar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Sistemin Mesafe Ölçüm Tablosu ve Grafiği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Sistemin </a:t>
            </a:r>
            <a:r>
              <a:rPr lang="tr-TR" dirty="0"/>
              <a:t>H</a:t>
            </a:r>
            <a:r>
              <a:rPr lang="tr-TR" dirty="0" smtClean="0"/>
              <a:t>ata Grafikleri ve </a:t>
            </a:r>
            <a:r>
              <a:rPr lang="tr-TR" dirty="0"/>
              <a:t>H</a:t>
            </a:r>
            <a:r>
              <a:rPr lang="tr-TR" dirty="0" smtClean="0"/>
              <a:t>ata Değerleri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SRF05 Zamanlama Diyagramı</a:t>
            </a:r>
            <a:r>
              <a:rPr lang="tr-TR" dirty="0"/>
              <a:t/>
            </a:r>
            <a:br>
              <a:rPr lang="tr-TR" dirty="0"/>
            </a:b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6826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</a:t>
            </a:r>
            <a:r>
              <a:rPr lang="tr-TR" dirty="0" err="1" smtClean="0"/>
              <a:t>tanIMI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Boy ölçümü yapılacaktır.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Ağırlık ölçümü yapılacaktır.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Boy ve ağırlık ölçümü ekrana yansıtılacaktır.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Beden kitle endeksi hesaplanacaktır.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Sesli yanıt sistemi ile kişinin beden kitle endeksi söylenecektir.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93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7747" y="1700808"/>
            <a:ext cx="7620000" cy="4373563"/>
          </a:xfrm>
        </p:spPr>
        <p:txBody>
          <a:bodyPr>
            <a:normAutofit fontScale="85000" lnSpcReduction="20000"/>
          </a:bodyPr>
          <a:lstStyle/>
          <a:p>
            <a:r>
              <a:rPr lang="tr-TR" u="sng" dirty="0" smtClean="0"/>
              <a:t>Birinci </a:t>
            </a:r>
            <a:r>
              <a:rPr lang="tr-TR" u="sng" dirty="0"/>
              <a:t>Yarıyıl </a:t>
            </a:r>
            <a:r>
              <a:rPr lang="tr-TR" u="sng" dirty="0" smtClean="0"/>
              <a:t>Hedefleri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>
                <a:solidFill>
                  <a:srgbClr val="FF0000"/>
                </a:solidFill>
              </a:rPr>
              <a:t>Benzer cihazların çalışması araştırılacaktır.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>
                <a:solidFill>
                  <a:srgbClr val="FF0000"/>
                </a:solidFill>
              </a:rPr>
              <a:t>B</a:t>
            </a:r>
            <a:r>
              <a:rPr lang="tr-TR" b="0" dirty="0" smtClean="0">
                <a:solidFill>
                  <a:srgbClr val="FF0000"/>
                </a:solidFill>
              </a:rPr>
              <a:t>oy ölçme yöntemleri araştırılacaktır.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>
                <a:solidFill>
                  <a:srgbClr val="FF0000"/>
                </a:solidFill>
              </a:rPr>
              <a:t>Boy ölçmek için algılayıcılar seçilecek ve öğrenilecektir.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>
                <a:solidFill>
                  <a:srgbClr val="FF0000"/>
                </a:solidFill>
              </a:rPr>
              <a:t>Boy ölçümü için işlemci seçimi yapılacaktır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>
                <a:solidFill>
                  <a:srgbClr val="FF0000"/>
                </a:solidFill>
              </a:rPr>
              <a:t>Boy ölçümü için programlar geliştirilecektir</a:t>
            </a:r>
            <a:r>
              <a:rPr lang="tr-TR" dirty="0">
                <a:solidFill>
                  <a:srgbClr val="FF0000"/>
                </a:solidFill>
              </a:rPr>
              <a:t>.</a:t>
            </a:r>
            <a:endParaRPr lang="tr-TR" b="0" dirty="0" smtClean="0">
              <a:solidFill>
                <a:srgbClr val="FF0000"/>
              </a:solidFill>
            </a:endParaRPr>
          </a:p>
          <a:p>
            <a:r>
              <a:rPr lang="tr-TR" u="sng" dirty="0" smtClean="0"/>
              <a:t>İkinci Yarıyıl Hedefleri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Ağırlık ölçme yöntemleri araştırılacaktır.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/>
              <a:t>Ağırlık ölçüm </a:t>
            </a:r>
            <a:r>
              <a:rPr lang="tr-TR" b="0" dirty="0" err="1"/>
              <a:t>sensörü</a:t>
            </a:r>
            <a:r>
              <a:rPr lang="tr-TR" b="0" dirty="0"/>
              <a:t> seçilecek ve öğrenilecektir.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Kullanıcıyla iletişim için sesli yanıt sistemi ilave edilecektir.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Ölçüm değerlerini yansıtmak için gösterge ilave edilecektir.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Sistemin tamamı tasarlanacak ve test edilecektir</a:t>
            </a:r>
            <a:r>
              <a:rPr lang="tr-TR" dirty="0" smtClean="0"/>
              <a:t>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53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 DİYAGRAM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7" name="Picture 3" descr="C:\Users\TEDAS\Desktop\final akış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1307"/>
            <a:ext cx="7907144" cy="412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1198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AKIŞ ŞEMASI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20688"/>
            <a:ext cx="5904656" cy="623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2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75040" cy="1371600"/>
          </a:xfrm>
        </p:spPr>
        <p:txBody>
          <a:bodyPr/>
          <a:lstStyle/>
          <a:p>
            <a:r>
              <a:rPr lang="tr-TR" dirty="0" smtClean="0"/>
              <a:t>SİSTEMİ OLUŞTURAN ELEMANLAR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 smtClean="0"/>
              <a:t>Mikrodenetleç</a:t>
            </a:r>
            <a:r>
              <a:rPr lang="tr-TR" dirty="0" smtClean="0"/>
              <a:t> (</a:t>
            </a:r>
            <a:r>
              <a:rPr lang="tr-TR" dirty="0" err="1" smtClean="0"/>
              <a:t>Arduino</a:t>
            </a:r>
            <a:r>
              <a:rPr lang="tr-TR" dirty="0" smtClean="0"/>
              <a:t> Mega 2560)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 smtClean="0"/>
              <a:t>Ultrasonik</a:t>
            </a:r>
            <a:r>
              <a:rPr lang="tr-TR" dirty="0" smtClean="0"/>
              <a:t> </a:t>
            </a:r>
            <a:r>
              <a:rPr lang="tr-TR" dirty="0" err="1" smtClean="0"/>
              <a:t>Sensör</a:t>
            </a:r>
            <a:r>
              <a:rPr lang="tr-TR" dirty="0" smtClean="0"/>
              <a:t> (SRF05)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Ağırlık </a:t>
            </a:r>
            <a:r>
              <a:rPr lang="tr-TR" dirty="0" err="1" smtClean="0"/>
              <a:t>Sensörü</a:t>
            </a:r>
            <a:r>
              <a:rPr lang="tr-TR" dirty="0" smtClean="0"/>
              <a:t> (</a:t>
            </a:r>
            <a:r>
              <a:rPr lang="tr-TR" dirty="0" err="1" smtClean="0"/>
              <a:t>Load</a:t>
            </a:r>
            <a:r>
              <a:rPr lang="tr-TR" dirty="0" smtClean="0"/>
              <a:t> Cell)</a:t>
            </a:r>
            <a:r>
              <a:rPr lang="tr-TR" dirty="0" smtClean="0">
                <a:solidFill>
                  <a:srgbClr val="FF0000"/>
                </a:solidFill>
              </a:rPr>
              <a:t> (İkinci dönem)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LCD Ekran (16x2) (1602A-01)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Ses Kayıt ve Çalma Modülü (ISD1820) </a:t>
            </a:r>
            <a:r>
              <a:rPr lang="tr-TR" dirty="0">
                <a:solidFill>
                  <a:srgbClr val="FF0000"/>
                </a:solidFill>
              </a:rPr>
              <a:t>(İkinci dönem)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Butonlar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827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018165" cy="1371600"/>
          </a:xfrm>
        </p:spPr>
        <p:txBody>
          <a:bodyPr/>
          <a:lstStyle/>
          <a:p>
            <a:r>
              <a:rPr lang="tr-TR" dirty="0" smtClean="0"/>
              <a:t>MESAFE ÖLÇÜM TABLOSU Ve GRAFİĞİ </a:t>
            </a:r>
            <a:endParaRPr lang="tr-TR" dirty="0"/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27762"/>
              </p:ext>
            </p:extLst>
          </p:nvPr>
        </p:nvGraphicFramePr>
        <p:xfrm>
          <a:off x="683568" y="1772816"/>
          <a:ext cx="1944216" cy="4589589"/>
        </p:xfrm>
        <a:graphic>
          <a:graphicData uri="http://schemas.openxmlformats.org/drawingml/2006/table">
            <a:tbl>
              <a:tblPr firstRow="1" firstCol="1" bandRow="1" bandCol="1">
                <a:tableStyleId>{5A111915-BE36-4E01-A7E5-04B1672EAD32}</a:tableStyleId>
              </a:tblPr>
              <a:tblGrid>
                <a:gridCol w="972108"/>
                <a:gridCol w="972108"/>
              </a:tblGrid>
              <a:tr h="311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Gerçek Değer(cm)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Ölçüm Değeri(cm)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42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4.55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29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9.00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42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13.86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29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19.00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42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23.86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29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30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28.84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564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33.36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95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38.45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0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43.76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244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48.72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61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53.71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25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58.79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2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63.47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0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68.12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7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72.81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2137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78.41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7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83.34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861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88.38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60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93.95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55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100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98.26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  <a:tr h="155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 </a:t>
                      </a:r>
                      <a:endParaRPr lang="tr-T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 </a:t>
                      </a:r>
                      <a:endParaRPr lang="tr-T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03" marR="32303" marT="0" marB="0"/>
                </a:tc>
              </a:tr>
            </a:tbl>
          </a:graphicData>
        </a:graphic>
      </p:graphicFrame>
      <p:pic>
        <p:nvPicPr>
          <p:cNvPr id="10" name="Picture 2" descr="C:\Users\TEDAS\Desktop\Olcum Degerleri Kodu ve Grafiği-Yeni\Ölçüm değe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66" y="1772816"/>
            <a:ext cx="5499058" cy="41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MESAFE ÖLÇÜM TABLOSUNUN YAKINDAN </a:t>
            </a:r>
            <a:r>
              <a:rPr lang="tr-TR" dirty="0" err="1" smtClean="0"/>
              <a:t>İNCELENmesİ</a:t>
            </a:r>
            <a:endParaRPr lang="tr-TR" dirty="0"/>
          </a:p>
        </p:txBody>
      </p:sp>
      <p:pic>
        <p:nvPicPr>
          <p:cNvPr id="5122" name="Picture 2" descr="C:\Users\TEDAS\Desktop\Olcum Degerleri Kodu ve Grafiği-Yeni\Ölçüm değe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3260"/>
            <a:ext cx="4326904" cy="32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EDAS\Desktop\Olcum Degerleri Kodu ve Grafiği-Yeni\SO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81297"/>
            <a:ext cx="4504177" cy="3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2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1116</TotalTime>
  <Words>620</Words>
  <Application>Microsoft Office PowerPoint</Application>
  <PresentationFormat>Ekran Gösterisi (4:3)</PresentationFormat>
  <Paragraphs>221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Temel</vt:lpstr>
      <vt:lpstr>BAŞKENT ÜNİVERSİTESİ  Elektronİk boy ve ağIRLIK ÖLÇER TASARIMI</vt:lpstr>
      <vt:lpstr>Sunum İçerİğİ </vt:lpstr>
      <vt:lpstr>Proje tanIMI</vt:lpstr>
      <vt:lpstr>Hedefler</vt:lpstr>
      <vt:lpstr>BLOK DİYAGRAM</vt:lpstr>
      <vt:lpstr>AKIŞ ŞEMASI</vt:lpstr>
      <vt:lpstr>SİSTEMİ OLUŞTURAN ELEMANLAR</vt:lpstr>
      <vt:lpstr>MESAFE ÖLÇÜM TABLOSU Ve GRAFİĞİ </vt:lpstr>
      <vt:lpstr>MESAFE ÖLÇÜM TABLOSUNUN YAKINDAN İNCELENmesİ</vt:lpstr>
      <vt:lpstr>BAĞIL HATA TABLOSU VE  GRAFİĞİ</vt:lpstr>
      <vt:lpstr>MUTLAK HATA TABLOSU VE GRAFİĞİ</vt:lpstr>
      <vt:lpstr>Srf05 ZAMANLAMA DİYAGRAMI</vt:lpstr>
      <vt:lpstr>SİSTEMİN ÇALIŞMASI</vt:lpstr>
      <vt:lpstr>PowerPoint Sunusu</vt:lpstr>
      <vt:lpstr>İKİNCİ YARIYIL SONUNA KADAR YAPILACAKLAR</vt:lpstr>
      <vt:lpstr>KAYNAKlar</vt:lpstr>
      <vt:lpstr>PowerPoint Sunusu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Elektronİk boy ve ağIRLIK ÖLÇER TASARIMI</dc:title>
  <dc:creator>TEDAS</dc:creator>
  <cp:lastModifiedBy>TEDAS</cp:lastModifiedBy>
  <cp:revision>97</cp:revision>
  <dcterms:created xsi:type="dcterms:W3CDTF">2014-10-26T14:18:13Z</dcterms:created>
  <dcterms:modified xsi:type="dcterms:W3CDTF">2015-01-13T18:10:04Z</dcterms:modified>
</cp:coreProperties>
</file>