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1"/>
  </p:notesMasterIdLst>
  <p:sldIdLst>
    <p:sldId id="267" r:id="rId2"/>
    <p:sldId id="268" r:id="rId3"/>
    <p:sldId id="256" r:id="rId4"/>
    <p:sldId id="263" r:id="rId5"/>
    <p:sldId id="257" r:id="rId6"/>
    <p:sldId id="258" r:id="rId7"/>
    <p:sldId id="275" r:id="rId8"/>
    <p:sldId id="270" r:id="rId9"/>
    <p:sldId id="269" r:id="rId10"/>
    <p:sldId id="271" r:id="rId11"/>
    <p:sldId id="260" r:id="rId12"/>
    <p:sldId id="264" r:id="rId13"/>
    <p:sldId id="261" r:id="rId14"/>
    <p:sldId id="262" r:id="rId15"/>
    <p:sldId id="273" r:id="rId16"/>
    <p:sldId id="265" r:id="rId17"/>
    <p:sldId id="266" r:id="rId18"/>
    <p:sldId id="272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3" autoAdjust="0"/>
    <p:restoredTop sz="94667" autoAdjust="0"/>
  </p:normalViewPr>
  <p:slideViewPr>
    <p:cSldViewPr>
      <p:cViewPr>
        <p:scale>
          <a:sx n="75" d="100"/>
          <a:sy n="75" d="100"/>
        </p:scale>
        <p:origin x="-96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F56C6D-0F07-4B81-9293-DF0035C669C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8F497AB-4927-4607-9BFC-764F546EB88B}">
      <dgm:prSet phldrT="[Text]" custT="1"/>
      <dgm:spPr/>
      <dgm:t>
        <a:bodyPr/>
        <a:lstStyle/>
        <a:p>
          <a:r>
            <a:rPr lang="tr-TR" sz="1800" dirty="0" smtClean="0">
              <a:latin typeface="Times New Roman" pitchFamily="18" charset="0"/>
              <a:cs typeface="Times New Roman" pitchFamily="18" charset="0"/>
            </a:rPr>
            <a:t>ÖRNEKLEME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ECE9BB24-6ECE-4E51-A702-77ECFA7246F4}" type="parTrans" cxnId="{19A9B845-DFDB-427B-B25B-A0177131791A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A1A1A1F4-E42D-41C4-A009-157030701485}" type="sibTrans" cxnId="{19A9B845-DFDB-427B-B25B-A0177131791A}">
      <dgm:prSet custT="1"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9B086373-6454-40C5-81ED-1E8BB2FEA601}">
      <dgm:prSet phldrT="[Text]" custT="1"/>
      <dgm:spPr/>
      <dgm:t>
        <a:bodyPr/>
        <a:lstStyle/>
        <a:p>
          <a:r>
            <a:rPr lang="tr-TR" sz="1800" dirty="0" smtClean="0">
              <a:latin typeface="Times New Roman" pitchFamily="18" charset="0"/>
              <a:cs typeface="Times New Roman" pitchFamily="18" charset="0"/>
            </a:rPr>
            <a:t>DSPIC İLE HARMONİK BELİRLEME</a:t>
          </a:r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CC2D413A-0842-4154-B901-3260EB5793EF}" type="parTrans" cxnId="{C9071B7C-7C05-49E5-8E0E-5BC4D3D50581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1E6B5F04-B697-4CDA-919D-2AC77B97F3B7}" type="sibTrans" cxnId="{C9071B7C-7C05-49E5-8E0E-5BC4D3D50581}">
      <dgm:prSet custT="1"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4C820D3B-B362-478C-9A41-F49C5C601EE8}">
      <dgm:prSet phldrT="[Text]" custT="1"/>
      <dgm:spPr/>
      <dgm:t>
        <a:bodyPr/>
        <a:lstStyle/>
        <a:p>
          <a:r>
            <a:rPr lang="tr-TR" sz="1600" dirty="0" smtClean="0">
              <a:latin typeface="Times New Roman" pitchFamily="18" charset="0"/>
              <a:cs typeface="Times New Roman" pitchFamily="18" charset="0"/>
            </a:rPr>
            <a:t>HARMONİKLERİN GÖRÜNTÜLENMESİ</a:t>
          </a:r>
        </a:p>
      </dgm:t>
    </dgm:pt>
    <dgm:pt modelId="{3F776417-F86C-4A8E-93C8-81ABAA4D6D8B}" type="parTrans" cxnId="{942A4D25-B544-4243-B0CD-E12E82C57442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261AE346-F4A0-42CA-9722-42C665815E32}" type="sibTrans" cxnId="{942A4D25-B544-4243-B0CD-E12E82C57442}">
      <dgm:prSet/>
      <dgm:spPr/>
      <dgm:t>
        <a:bodyPr/>
        <a:lstStyle/>
        <a:p>
          <a:endParaRPr lang="en-US" sz="1800">
            <a:latin typeface="Times New Roman" pitchFamily="18" charset="0"/>
            <a:cs typeface="Times New Roman" pitchFamily="18" charset="0"/>
          </a:endParaRPr>
        </a:p>
      </dgm:t>
    </dgm:pt>
    <dgm:pt modelId="{1E356BA2-A03E-400C-AB65-19A869F9FAB4}" type="pres">
      <dgm:prSet presAssocID="{00F56C6D-0F07-4B81-9293-DF0035C669C4}" presName="Name0" presStyleCnt="0">
        <dgm:presLayoutVars>
          <dgm:dir/>
          <dgm:resizeHandles val="exact"/>
        </dgm:presLayoutVars>
      </dgm:prSet>
      <dgm:spPr/>
    </dgm:pt>
    <dgm:pt modelId="{0B97967D-6E69-4B05-8B9D-9773943DBFEB}" type="pres">
      <dgm:prSet presAssocID="{48F497AB-4927-4607-9BFC-764F546EB88B}" presName="node" presStyleLbl="node1" presStyleIdx="0" presStyleCnt="3" custScaleY="2013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C209F3-CFDE-4A4A-9E17-16F98D20A427}" type="pres">
      <dgm:prSet presAssocID="{A1A1A1F4-E42D-41C4-A009-15703070148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89F3FB2-A84A-47EE-BD5E-2239D304BE5B}" type="pres">
      <dgm:prSet presAssocID="{A1A1A1F4-E42D-41C4-A009-15703070148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C4F3940-109D-4CC6-8672-2995DF119ABA}" type="pres">
      <dgm:prSet presAssocID="{9B086373-6454-40C5-81ED-1E8BB2FEA601}" presName="node" presStyleLbl="node1" presStyleIdx="1" presStyleCnt="3" custScaleY="2013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A9225-ABB0-4B59-B246-D619D6A154C0}" type="pres">
      <dgm:prSet presAssocID="{1E6B5F04-B697-4CDA-919D-2AC77B97F3B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345CC24-7DEF-4400-B958-9C497D14447D}" type="pres">
      <dgm:prSet presAssocID="{1E6B5F04-B697-4CDA-919D-2AC77B97F3B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89920276-E699-4CD7-8C3A-C4D7B3B8B88F}" type="pres">
      <dgm:prSet presAssocID="{4C820D3B-B362-478C-9A41-F49C5C601EE8}" presName="node" presStyleLbl="node1" presStyleIdx="2" presStyleCnt="3" custScaleY="2013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ECEA43-125F-4366-A643-263309586221}" type="presOf" srcId="{1E6B5F04-B697-4CDA-919D-2AC77B97F3B7}" destId="{7345CC24-7DEF-4400-B958-9C497D14447D}" srcOrd="1" destOrd="0" presId="urn:microsoft.com/office/officeart/2005/8/layout/process1"/>
    <dgm:cxn modelId="{E2B7E67C-ECDC-4008-BEC9-8F9C4C992542}" type="presOf" srcId="{4C820D3B-B362-478C-9A41-F49C5C601EE8}" destId="{89920276-E699-4CD7-8C3A-C4D7B3B8B88F}" srcOrd="0" destOrd="0" presId="urn:microsoft.com/office/officeart/2005/8/layout/process1"/>
    <dgm:cxn modelId="{26CE6640-F714-40AB-B12E-AA3C98E010E6}" type="presOf" srcId="{9B086373-6454-40C5-81ED-1E8BB2FEA601}" destId="{BC4F3940-109D-4CC6-8672-2995DF119ABA}" srcOrd="0" destOrd="0" presId="urn:microsoft.com/office/officeart/2005/8/layout/process1"/>
    <dgm:cxn modelId="{F524F00B-85E8-4825-A2D4-5BEACA727F32}" type="presOf" srcId="{A1A1A1F4-E42D-41C4-A009-157030701485}" destId="{2AC209F3-CFDE-4A4A-9E17-16F98D20A427}" srcOrd="0" destOrd="0" presId="urn:microsoft.com/office/officeart/2005/8/layout/process1"/>
    <dgm:cxn modelId="{19A9B845-DFDB-427B-B25B-A0177131791A}" srcId="{00F56C6D-0F07-4B81-9293-DF0035C669C4}" destId="{48F497AB-4927-4607-9BFC-764F546EB88B}" srcOrd="0" destOrd="0" parTransId="{ECE9BB24-6ECE-4E51-A702-77ECFA7246F4}" sibTransId="{A1A1A1F4-E42D-41C4-A009-157030701485}"/>
    <dgm:cxn modelId="{C9071B7C-7C05-49E5-8E0E-5BC4D3D50581}" srcId="{00F56C6D-0F07-4B81-9293-DF0035C669C4}" destId="{9B086373-6454-40C5-81ED-1E8BB2FEA601}" srcOrd="1" destOrd="0" parTransId="{CC2D413A-0842-4154-B901-3260EB5793EF}" sibTransId="{1E6B5F04-B697-4CDA-919D-2AC77B97F3B7}"/>
    <dgm:cxn modelId="{3C666D32-B4B2-4195-B89A-A12C293F3D9C}" type="presOf" srcId="{1E6B5F04-B697-4CDA-919D-2AC77B97F3B7}" destId="{60AA9225-ABB0-4B59-B246-D619D6A154C0}" srcOrd="0" destOrd="0" presId="urn:microsoft.com/office/officeart/2005/8/layout/process1"/>
    <dgm:cxn modelId="{7300C462-2FFD-4FE6-9280-430B9F2A9E58}" type="presOf" srcId="{48F497AB-4927-4607-9BFC-764F546EB88B}" destId="{0B97967D-6E69-4B05-8B9D-9773943DBFEB}" srcOrd="0" destOrd="0" presId="urn:microsoft.com/office/officeart/2005/8/layout/process1"/>
    <dgm:cxn modelId="{942A4D25-B544-4243-B0CD-E12E82C57442}" srcId="{00F56C6D-0F07-4B81-9293-DF0035C669C4}" destId="{4C820D3B-B362-478C-9A41-F49C5C601EE8}" srcOrd="2" destOrd="0" parTransId="{3F776417-F86C-4A8E-93C8-81ABAA4D6D8B}" sibTransId="{261AE346-F4A0-42CA-9722-42C665815E32}"/>
    <dgm:cxn modelId="{13F26B5A-AA74-43C6-A28D-14C651230792}" type="presOf" srcId="{00F56C6D-0F07-4B81-9293-DF0035C669C4}" destId="{1E356BA2-A03E-400C-AB65-19A869F9FAB4}" srcOrd="0" destOrd="0" presId="urn:microsoft.com/office/officeart/2005/8/layout/process1"/>
    <dgm:cxn modelId="{5FD6FD3D-0352-48FA-A84A-B457CD35B479}" type="presOf" srcId="{A1A1A1F4-E42D-41C4-A009-157030701485}" destId="{689F3FB2-A84A-47EE-BD5E-2239D304BE5B}" srcOrd="1" destOrd="0" presId="urn:microsoft.com/office/officeart/2005/8/layout/process1"/>
    <dgm:cxn modelId="{217AD0D9-3B49-414D-A1EE-9E37BC4204CA}" type="presParOf" srcId="{1E356BA2-A03E-400C-AB65-19A869F9FAB4}" destId="{0B97967D-6E69-4B05-8B9D-9773943DBFEB}" srcOrd="0" destOrd="0" presId="urn:microsoft.com/office/officeart/2005/8/layout/process1"/>
    <dgm:cxn modelId="{8733E576-9DC7-40C5-97E8-7567E496FDC7}" type="presParOf" srcId="{1E356BA2-A03E-400C-AB65-19A869F9FAB4}" destId="{2AC209F3-CFDE-4A4A-9E17-16F98D20A427}" srcOrd="1" destOrd="0" presId="urn:microsoft.com/office/officeart/2005/8/layout/process1"/>
    <dgm:cxn modelId="{F87F16FD-1F05-4F65-844D-608FD58849DF}" type="presParOf" srcId="{2AC209F3-CFDE-4A4A-9E17-16F98D20A427}" destId="{689F3FB2-A84A-47EE-BD5E-2239D304BE5B}" srcOrd="0" destOrd="0" presId="urn:microsoft.com/office/officeart/2005/8/layout/process1"/>
    <dgm:cxn modelId="{D27A5970-2079-41B3-8171-31B1120F5D76}" type="presParOf" srcId="{1E356BA2-A03E-400C-AB65-19A869F9FAB4}" destId="{BC4F3940-109D-4CC6-8672-2995DF119ABA}" srcOrd="2" destOrd="0" presId="urn:microsoft.com/office/officeart/2005/8/layout/process1"/>
    <dgm:cxn modelId="{B2FF80F1-7753-46D4-A153-BFD3CD5059EC}" type="presParOf" srcId="{1E356BA2-A03E-400C-AB65-19A869F9FAB4}" destId="{60AA9225-ABB0-4B59-B246-D619D6A154C0}" srcOrd="3" destOrd="0" presId="urn:microsoft.com/office/officeart/2005/8/layout/process1"/>
    <dgm:cxn modelId="{37555BA5-857B-481D-977D-BAFDB1923440}" type="presParOf" srcId="{60AA9225-ABB0-4B59-B246-D619D6A154C0}" destId="{7345CC24-7DEF-4400-B958-9C497D14447D}" srcOrd="0" destOrd="0" presId="urn:microsoft.com/office/officeart/2005/8/layout/process1"/>
    <dgm:cxn modelId="{3554F5A8-1250-4820-B0BF-AAC01E22945C}" type="presParOf" srcId="{1E356BA2-A03E-400C-AB65-19A869F9FAB4}" destId="{89920276-E699-4CD7-8C3A-C4D7B3B8B88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DA485-51F4-4BD4-A26E-9134DE073B38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539CD-0A43-4E2D-AA86-EC37482239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539CD-0A43-4E2D-AA86-EC37482239E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KONU: TAŞINABİLİR HARMONİK ÖLÇER TASARIMI</a:t>
            </a:r>
          </a:p>
          <a:p>
            <a:pPr>
              <a:buNone/>
            </a:pP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DANIŞMAN: Yrd.Doc.Dr.Hamit Erdem</a:t>
            </a:r>
          </a:p>
          <a:p>
            <a:pPr algn="r">
              <a:buNone/>
            </a:pP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ERDAL ÇETİN</a:t>
            </a:r>
          </a:p>
          <a:p>
            <a:pPr algn="r">
              <a:buNone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20795065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Sayısal filtreler yavaş olmalarına rağmen doğruluk payları çok yüksektir.</a:t>
            </a:r>
          </a:p>
          <a:p>
            <a:pPr algn="just">
              <a:buFont typeface="Wingdings" pitchFamily="2" charset="2"/>
              <a:buChar char="Ø"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Sayısal filtreler harmonikleri görüntülemelerine rağmen dalgacık oluşumu ve zaman gecikmelerinden dolayı çok tercih edilen yöntemler değillerdir. </a:t>
            </a:r>
          </a:p>
          <a:p>
            <a:pPr algn="just">
              <a:buFont typeface="Wingdings" pitchFamily="2" charset="2"/>
              <a:buChar char="Ø"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Ayrıca ideal filtrelerin pratik olarak uygulanmaları zor olduğundan, filtreleri donanımsal olarak gerçekleştirmek çok karmaşık ve zordur.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900" b="0" dirty="0" smtClean="0">
                <a:effectLst/>
                <a:latin typeface="Times New Roman" pitchFamily="18" charset="0"/>
                <a:cs typeface="Times New Roman" pitchFamily="18" charset="0"/>
              </a:rPr>
              <a:t>SAYISAL FİLTRE TEKNİKLERİ</a:t>
            </a:r>
            <a:endParaRPr lang="en-US" sz="3900" b="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	Periyodik bir sinyali harmonik bileşenlerine ayırmak için kullanılan bir yöntemdir. </a:t>
            </a:r>
          </a:p>
          <a:p>
            <a:pPr>
              <a:buNone/>
            </a:pP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algn="just">
              <a:buNone/>
            </a:pP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Düşük frekanslı sinyallerde dönüşüm işlemi zaman almakta ve kalıcı durum hataları gözlenmektedir.</a:t>
            </a:r>
          </a:p>
          <a:p>
            <a:pPr algn="just">
              <a:buFont typeface="Wingdings" pitchFamily="2" charset="2"/>
              <a:buChar char="v"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Dönüşüm için karmaşık donanımlara ve yüksek bellek kapasitesine ihtiyaç duyulur. HFD işlemcilerinin donanımları pahalıdır.</a:t>
            </a:r>
          </a:p>
          <a:p>
            <a:pPr algn="just">
              <a:buNone/>
            </a:pP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tr-TR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tr-TR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tr-TR" sz="2400" dirty="0" smtClean="0"/>
          </a:p>
          <a:p>
            <a:pPr algn="just">
              <a:buNone/>
            </a:pP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900" b="0" dirty="0" smtClean="0">
                <a:effectLst/>
                <a:latin typeface="Times New Roman" pitchFamily="18" charset="0"/>
                <a:cs typeface="Times New Roman" pitchFamily="18" charset="0"/>
              </a:rPr>
              <a:t>      HFD (Hızlı Fourier Dönüşümü)</a:t>
            </a:r>
            <a:endParaRPr lang="en-US" sz="3900" b="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4618" y="2514600"/>
            <a:ext cx="5278582" cy="114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524000"/>
            <a:ext cx="3657600" cy="421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r-TR" sz="3900" b="0" dirty="0" smtClean="0">
                <a:effectLst/>
                <a:latin typeface="Times New Roman" pitchFamily="18" charset="0"/>
                <a:cs typeface="Times New Roman" pitchFamily="18" charset="0"/>
              </a:rPr>
              <a:t>PERİYODİK BİR SİNYALİN          BİLEŞENLERİNE AYRILMASI</a:t>
            </a:r>
            <a:endParaRPr lang="en-US" sz="3900" b="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657600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Bu yöntem yapısındaki basitlik ve diğer yöntemlere göre daha hızlı ve daha doğru sonuçlar verdiğinden son zamanlarda harmonik belirlemede en çok kullanılan yöntemdir.</a:t>
            </a:r>
          </a:p>
          <a:p>
            <a:pPr algn="just">
              <a:buFont typeface="Wingdings" pitchFamily="2" charset="2"/>
              <a:buChar char="Ø"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Basit olarak toplama ve çarpma işlemlerini kullandığından mikroişlemci tabanlı uygulamalarda daha kolay uygulanabilir.</a:t>
            </a:r>
          </a:p>
          <a:p>
            <a:pPr algn="just">
              <a:buFont typeface="Wingdings" pitchFamily="2" charset="2"/>
              <a:buChar char="Ø"/>
            </a:pP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HFD yönteminde kullanılan sinüs, cosinüs hesaplamalarına ve Kalman filtresinde kullanılan matris işlemlerine göre daha kolay hesaplama yapılır. Bu da donanımsal olarak uygulanmasını kolaylaştırır ve maliyet olarak büyük kazanç sağlar.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tr-TR" sz="3900" b="0" dirty="0" smtClean="0">
                <a:effectLst/>
                <a:latin typeface="Times New Roman" pitchFamily="18" charset="0"/>
                <a:cs typeface="Times New Roman" pitchFamily="18" charset="0"/>
              </a:rPr>
              <a:t>ADAPTIVE LINEAR NEURON (Adaline)</a:t>
            </a:r>
            <a:endParaRPr lang="en-US" sz="3900" b="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dirty="0" smtClean="0"/>
              <a:t/>
            </a:r>
            <a:br>
              <a:rPr lang="tr-TR" dirty="0" smtClean="0"/>
            </a:br>
            <a:r>
              <a:rPr lang="tr-TR" sz="4300" b="0" dirty="0" smtClean="0">
                <a:effectLst/>
                <a:latin typeface="Times New Roman" pitchFamily="18" charset="0"/>
                <a:cs typeface="Times New Roman" pitchFamily="18" charset="0"/>
              </a:rPr>
              <a:t>ADALINE METODU DİYAGRAMI</a:t>
            </a:r>
            <a:br>
              <a:rPr lang="tr-TR" sz="4300" b="0" dirty="0" smtClean="0"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4300" b="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C:\Users\ERDAL\Desktop\hhjj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447800"/>
            <a:ext cx="7139353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Dalgacık dönüşümü ile her bir zaman aralığında hem alçak hemde yüksek frekans bileşenlerini hesaplamak mümkündür. </a:t>
            </a: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Bu yöntemle frekansı zamanla değişen sistemlerin analizi hassas bir şekilde yapılmaktadır.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900" b="0" dirty="0" smtClean="0">
                <a:effectLst/>
              </a:rPr>
              <a:t>DALGACIK METODU</a:t>
            </a:r>
            <a:endParaRPr lang="en-US" sz="3900" b="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696200" cy="3395472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Mühendislik ve bilim alanlarındaki ve sayısal sinyal işlemedeki matematiksel hesaplamalar ( MAC )</a:t>
            </a: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Komut setinin büyüklüğü</a:t>
            </a: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Kesmelerin oluşturulma şekli</a:t>
            </a: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Geliştirme ve üretim maliyetleri</a:t>
            </a: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Pazar payı ve uzun ömrü</a:t>
            </a:r>
          </a:p>
          <a:p>
            <a:pPr>
              <a:buNone/>
            </a:pPr>
            <a:endParaRPr lang="tr-TR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tr-TR" sz="3900" b="0" dirty="0" smtClean="0">
                <a:effectLst/>
                <a:latin typeface="Times New Roman" pitchFamily="18" charset="0"/>
                <a:cs typeface="Times New Roman" pitchFamily="18" charset="0"/>
              </a:rPr>
              <a:t>NEDEN DSPIC?</a:t>
            </a:r>
            <a:endParaRPr lang="en-US" sz="3900" b="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12838"/>
          </a:xfrm>
        </p:spPr>
        <p:txBody>
          <a:bodyPr/>
          <a:lstStyle/>
          <a:p>
            <a:pPr algn="ctr"/>
            <a:r>
              <a:rPr lang="tr-TR" sz="3900" b="0" dirty="0" smtClean="0">
                <a:effectLst/>
                <a:latin typeface="Times New Roman" pitchFamily="18" charset="0"/>
                <a:cs typeface="Times New Roman" pitchFamily="18" charset="0"/>
              </a:rPr>
              <a:t>PROJE AKIŞ DİYAGRAMI</a:t>
            </a:r>
            <a:endParaRPr lang="en-US" sz="3900" b="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381000" y="838200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sz="3900" b="0" dirty="0" smtClean="0">
                <a:effectLst/>
                <a:latin typeface="Times New Roman" pitchFamily="18" charset="0"/>
                <a:cs typeface="Times New Roman" pitchFamily="18" charset="0"/>
              </a:rPr>
              <a:t>DSPIC UYGULAMA GELİŞTİRME KARTI</a:t>
            </a:r>
            <a:endParaRPr lang="en-US" sz="3900" b="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ERDAL\Desktop\bhk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371600"/>
            <a:ext cx="5943600" cy="4748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Şehir şebekesinde olan harmonikler ve harmonik belirleme yöntemleri araştırılacaktır.</a:t>
            </a:r>
          </a:p>
          <a:p>
            <a:pPr algn="just"/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Donanımı gerçekleştirmek için işlemci seçilecek ve öğrenilecektir.</a:t>
            </a:r>
          </a:p>
          <a:p>
            <a:pPr algn="just"/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Akım ve gerilim algılamak için arayüz tasarımı yapılacaktır.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3900" b="0" dirty="0" smtClean="0">
                <a:effectLst/>
                <a:latin typeface="Times New Roman" pitchFamily="18" charset="0"/>
                <a:cs typeface="Times New Roman" pitchFamily="18" charset="0"/>
              </a:rPr>
              <a:t>BİRİNCİ YARIYIL HEDEFLERİ</a:t>
            </a:r>
            <a:endParaRPr lang="en-US" sz="3900" b="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447800"/>
            <a:ext cx="7467600" cy="3700271"/>
          </a:xfrm>
        </p:spPr>
        <p:txBody>
          <a:bodyPr>
            <a:normAutofit fontScale="92500" lnSpcReduction="20000"/>
          </a:bodyPr>
          <a:lstStyle/>
          <a:p>
            <a:pPr algn="just"/>
            <a:endParaRPr lang="tr-TR" sz="2800" dirty="0" smtClean="0"/>
          </a:p>
          <a:p>
            <a:pPr algn="just">
              <a:buFont typeface="Wingdings" pitchFamily="2" charset="2"/>
              <a:buChar char="v"/>
            </a:pPr>
            <a:r>
              <a:rPr lang="tr-TR" sz="2800" dirty="0" smtClean="0">
                <a:solidFill>
                  <a:schemeClr val="tx1"/>
                </a:solidFill>
              </a:rPr>
              <a:t> </a:t>
            </a:r>
            <a:r>
              <a:rPr lang="tr-T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Temel frekans olarak adlandırılan dalga 50 Hz frekansında olup bunun dışında olan diğer dalgalar harmonik olarak adlandırılır.</a:t>
            </a:r>
          </a:p>
          <a:p>
            <a:pPr algn="just">
              <a:buFont typeface="Wingdings" pitchFamily="2" charset="2"/>
              <a:buChar char="v"/>
            </a:pPr>
            <a:r>
              <a:rPr lang="tr-T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Enerji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tr-T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ler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istenmemesine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tr-T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ğ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harmoniklerin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varlığı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bazı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elemanlar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nedeniyle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her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geçen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gün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artış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göstermektedir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Bu durum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güç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sistemlerine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bağlanan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do</a:t>
            </a:r>
            <a:r>
              <a:rPr lang="tr-T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ğrusal olmayan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elemanların</a:t>
            </a:r>
            <a:r>
              <a:rPr lang="tr-T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sayısındaki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artıştan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kaynaklanmaktadır</a:t>
            </a:r>
            <a:r>
              <a:rPr lang="tr-T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v"/>
            </a:pPr>
            <a:r>
              <a:rPr lang="tr-TR" dirty="0" smtClean="0"/>
              <a:t>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Gerilim harmoniği uluslararası standartlara göre %5 olarak belirlenmiştir. ( EN-61000-4-7 )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tr-TR" sz="3900" b="0" dirty="0" smtClean="0">
                <a:effectLst/>
                <a:latin typeface="Times New Roman" pitchFamily="18" charset="0"/>
                <a:cs typeface="Times New Roman" pitchFamily="18" charset="0"/>
              </a:rPr>
              <a:t>GİRİŞ</a:t>
            </a:r>
            <a:br>
              <a:rPr lang="tr-TR" sz="3900" b="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tr-TR" sz="3900" b="0" dirty="0" smtClean="0">
                <a:effectLst/>
                <a:latin typeface="Times New Roman" pitchFamily="18" charset="0"/>
                <a:cs typeface="Times New Roman" pitchFamily="18" charset="0"/>
              </a:rPr>
              <a:t>HARMONİK NEDİR?</a:t>
            </a:r>
            <a:endParaRPr lang="en-US" sz="3900" b="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k_terimler14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28801"/>
            <a:ext cx="3733800" cy="358737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r-TR" sz="3900" b="0" dirty="0" smtClean="0">
                <a:effectLst/>
                <a:latin typeface="Times New Roman" pitchFamily="18" charset="0"/>
                <a:cs typeface="Times New Roman" pitchFamily="18" charset="0"/>
              </a:rPr>
              <a:t>HARMONİKLER İÇEREN DALGA   ŞEKLİ</a:t>
            </a:r>
            <a:endParaRPr lang="en-US" sz="3900" b="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828800"/>
            <a:ext cx="358139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Bilgisayarlar, yazıcılar, fax makineleri</a:t>
            </a: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Transformatörler</a:t>
            </a: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Güç elektroniği elemanları</a:t>
            </a: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Kesintisiz güç kaynakları ( UPS, SMPS )</a:t>
            </a: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Döner makineler</a:t>
            </a: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Ark fırınları</a:t>
            </a: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Flüoresan lambalar</a:t>
            </a: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Statik VAR generatörleri</a:t>
            </a: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Doğru akım ile enerji nakli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r-TR" sz="3900" b="0" dirty="0" smtClean="0">
                <a:effectLst/>
                <a:latin typeface="Times New Roman" pitchFamily="18" charset="0"/>
                <a:cs typeface="Times New Roman" pitchFamily="18" charset="0"/>
              </a:rPr>
              <a:t>HARMONİK ÜRETEN BAŞLICA KAYNAKLAR</a:t>
            </a:r>
            <a:endParaRPr lang="en-US" sz="3900" b="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Ciddi boyutlarda güç kayıpları</a:t>
            </a: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Sistem ekipmanlarında aşırı ısınma</a:t>
            </a: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Sistemlerin güç kalitelerinde düşme (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THB)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3 fazlı sistemlerde trafoların aşırı ısınması ve yangın tehlikesi oluşturması</a:t>
            </a: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Elektronik kart arızaları</a:t>
            </a: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Şebeke geriliminin bozulması</a:t>
            </a:r>
          </a:p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Elektrik aygıtlarının ömrünün azalması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r-TR" sz="3900" b="0" dirty="0" smtClean="0">
                <a:effectLst/>
                <a:latin typeface="Times New Roman" pitchFamily="18" charset="0"/>
                <a:cs typeface="Times New Roman" pitchFamily="18" charset="0"/>
              </a:rPr>
              <a:t>HARMONİKLERİN YOL AÇTIĞI PROBLEMLER</a:t>
            </a:r>
            <a:endParaRPr lang="en-US" sz="3900" b="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Gerilim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harmonik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bileşenlerinin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etkin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değerlerinin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kareleri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toplamının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karekökünün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bileşenin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etkin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değerine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oranı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olan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dalga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şeklindeki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bozulmayı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ifade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eden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değer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dir.</a:t>
            </a:r>
          </a:p>
          <a:p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900" b="0" dirty="0" smtClean="0">
                <a:effectLst/>
                <a:latin typeface="Times New Roman" pitchFamily="18" charset="0"/>
                <a:cs typeface="Times New Roman" pitchFamily="18" charset="0"/>
              </a:rPr>
              <a:t>Toplam Harmonik Bozulma</a:t>
            </a:r>
            <a:endParaRPr lang="en-US" sz="3900" b="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 descr="C:\Users\ERDAL\Desktop\dasda s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124200"/>
            <a:ext cx="4191630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 smtClean="0">
                <a:latin typeface="Times New Roman" pitchFamily="18" charset="0"/>
                <a:cs typeface="Times New Roman" pitchFamily="18" charset="0"/>
              </a:rPr>
              <a:t> Doğruluk ( Accuracy )</a:t>
            </a:r>
          </a:p>
          <a:p>
            <a:r>
              <a:rPr lang="tr-TR" sz="3600" dirty="0" smtClean="0">
                <a:latin typeface="Times New Roman" pitchFamily="18" charset="0"/>
                <a:cs typeface="Times New Roman" pitchFamily="18" charset="0"/>
              </a:rPr>
              <a:t> Hız ( İşlemi gerçekleştirme )</a:t>
            </a:r>
          </a:p>
          <a:p>
            <a:r>
              <a:rPr lang="tr-TR" sz="3600" dirty="0" smtClean="0">
                <a:latin typeface="Times New Roman" pitchFamily="18" charset="0"/>
                <a:cs typeface="Times New Roman" pitchFamily="18" charset="0"/>
              </a:rPr>
              <a:t> Pratik olarak uygulanabilirlik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900" b="0" dirty="0" smtClean="0">
                <a:effectLst/>
                <a:latin typeface="Times New Roman" pitchFamily="18" charset="0"/>
                <a:cs typeface="Times New Roman" pitchFamily="18" charset="0"/>
              </a:rPr>
              <a:t>HARMONİK BELİRLEME KRİTERLERİ</a:t>
            </a:r>
            <a:endParaRPr lang="en-US" sz="3900" b="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r-TR" sz="3900" b="0" dirty="0" smtClean="0">
                <a:effectLst/>
                <a:latin typeface="Times New Roman" pitchFamily="18" charset="0"/>
                <a:cs typeface="Times New Roman" pitchFamily="18" charset="0"/>
              </a:rPr>
              <a:t>HARMONİK GÖRÜNTÜLEME YÖNTEMLERİ</a:t>
            </a:r>
            <a:endParaRPr lang="en-US" sz="3900" b="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905000"/>
          <a:ext cx="8229600" cy="1854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Zaman</a:t>
                      </a:r>
                      <a:r>
                        <a:rPr lang="tr-TR" baseline="0" dirty="0" smtClean="0"/>
                        <a:t> Bölgesi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Frekans Bölgesi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1. Sayısal</a:t>
                      </a:r>
                      <a:r>
                        <a:rPr lang="tr-TR" baseline="0" dirty="0" smtClean="0"/>
                        <a:t> Filtre Uygulamaları ( IIR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</a:t>
                      </a:r>
                      <a:r>
                        <a:rPr lang="tr-TR" baseline="0" dirty="0" smtClean="0"/>
                        <a:t> HFD ( Hızlı Fourier Dönüşümü 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2. Adaline Metodu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3. Dalgacık</a:t>
                      </a:r>
                      <a:r>
                        <a:rPr lang="tr-TR" baseline="0" dirty="0" smtClean="0"/>
                        <a:t> Metodu ( Wavelet 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4. Kalman</a:t>
                      </a:r>
                      <a:r>
                        <a:rPr lang="tr-TR" baseline="0" dirty="0" smtClean="0"/>
                        <a:t> Filtresi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1013</TotalTime>
  <Words>498</Words>
  <Application>Microsoft Office PowerPoint</Application>
  <PresentationFormat>On-screen Show (4:3)</PresentationFormat>
  <Paragraphs>93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Slide 1</vt:lpstr>
      <vt:lpstr>BİRİNCİ YARIYIL HEDEFLERİ</vt:lpstr>
      <vt:lpstr>GİRİŞ HARMONİK NEDİR?</vt:lpstr>
      <vt:lpstr>HARMONİKLER İÇEREN DALGA   ŞEKLİ</vt:lpstr>
      <vt:lpstr>HARMONİK ÜRETEN BAŞLICA KAYNAKLAR</vt:lpstr>
      <vt:lpstr>HARMONİKLERİN YOL AÇTIĞI PROBLEMLER</vt:lpstr>
      <vt:lpstr>Toplam Harmonik Bozulma</vt:lpstr>
      <vt:lpstr>HARMONİK BELİRLEME KRİTERLERİ</vt:lpstr>
      <vt:lpstr>HARMONİK GÖRÜNTÜLEME YÖNTEMLERİ</vt:lpstr>
      <vt:lpstr>SAYISAL FİLTRE TEKNİKLERİ</vt:lpstr>
      <vt:lpstr>      HFD (Hızlı Fourier Dönüşümü)</vt:lpstr>
      <vt:lpstr>PERİYODİK BİR SİNYALİN          BİLEŞENLERİNE AYRILMASI</vt:lpstr>
      <vt:lpstr>ADAPTIVE LINEAR NEURON (Adaline)</vt:lpstr>
      <vt:lpstr> ADALINE METODU DİYAGRAMI </vt:lpstr>
      <vt:lpstr>DALGACIK METODU</vt:lpstr>
      <vt:lpstr>NEDEN DSPIC?</vt:lpstr>
      <vt:lpstr>PROJE AKIŞ DİYAGRAMI</vt:lpstr>
      <vt:lpstr>DSPIC UYGULAMA GELİŞTİRME KARTI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GİRİŞ          HARMONİK NEDİR?</dc:title>
  <dc:creator>Erdal</dc:creator>
  <cp:lastModifiedBy>ERDAL</cp:lastModifiedBy>
  <cp:revision>96</cp:revision>
  <dcterms:created xsi:type="dcterms:W3CDTF">2006-08-16T00:00:00Z</dcterms:created>
  <dcterms:modified xsi:type="dcterms:W3CDTF">2009-11-23T20:11:03Z</dcterms:modified>
</cp:coreProperties>
</file>