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4"/>
  </p:notesMasterIdLst>
  <p:sldIdLst>
    <p:sldId id="267" r:id="rId2"/>
    <p:sldId id="266" r:id="rId3"/>
    <p:sldId id="268" r:id="rId4"/>
    <p:sldId id="295" r:id="rId5"/>
    <p:sldId id="256" r:id="rId6"/>
    <p:sldId id="277" r:id="rId7"/>
    <p:sldId id="298" r:id="rId8"/>
    <p:sldId id="299" r:id="rId9"/>
    <p:sldId id="300" r:id="rId10"/>
    <p:sldId id="302" r:id="rId11"/>
    <p:sldId id="303" r:id="rId12"/>
    <p:sldId id="30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94701" autoAdjust="0"/>
  </p:normalViewPr>
  <p:slideViewPr>
    <p:cSldViewPr>
      <p:cViewPr>
        <p:scale>
          <a:sx n="75" d="100"/>
          <a:sy n="75" d="100"/>
        </p:scale>
        <p:origin x="-93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4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5A2A348-7476-4D97-9672-AE721C673B27}" type="datetimeFigureOut">
              <a:rPr lang="en-US"/>
              <a:pPr>
                <a:defRPr/>
              </a:pPr>
              <a:t>1/8/2010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EF5D03B-992E-4905-BFDC-61996D238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fld id="{316B1015-BF7A-47F1-AD5E-36F0F4B6E328}" type="datetimeFigureOut">
              <a:rPr lang="en-US" smtClean="0"/>
              <a:pPr>
                <a:defRPr/>
              </a:pPr>
              <a:t>1/8/2010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E7ACFC6-8103-4D51-9618-91059A8D3F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1E3026-CB19-4022-9235-5D10D948541C}" type="datetimeFigureOut">
              <a:rPr lang="en-US" smtClean="0"/>
              <a:pPr>
                <a:defRPr/>
              </a:pPr>
              <a:t>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42AF8-AEB7-4351-A166-7E77F45243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4E14B1-BBCD-42E8-AD1F-82ABBE98420C}" type="datetimeFigureOut">
              <a:rPr lang="en-US" smtClean="0"/>
              <a:pPr>
                <a:defRPr/>
              </a:pPr>
              <a:t>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4D968-1EEA-441E-81E2-3B49048DEA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5B465E-E99F-4CF7-9EA4-995B10C2C23F}" type="datetimeFigureOut">
              <a:rPr lang="en-US" smtClean="0"/>
              <a:pPr>
                <a:defRPr/>
              </a:pPr>
              <a:t>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F2C15-3B47-4AF4-BF92-27FF3B1212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2E39EF-E5B4-4FE7-844D-48EAA37794D0}" type="datetimeFigureOut">
              <a:rPr lang="en-US" smtClean="0"/>
              <a:pPr>
                <a:defRPr/>
              </a:pPr>
              <a:t>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9EEFB-8A39-4670-9A93-EAE2A897A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A4C015-64B7-4EB6-B009-ACC5E9383EA7}" type="datetimeFigureOut">
              <a:rPr lang="en-US" smtClean="0"/>
              <a:pPr>
                <a:defRPr/>
              </a:pPr>
              <a:t>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B9CF6-EDC7-4649-8EF5-0569457BC3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A99277BA-CD8A-45F6-99D0-FF5BC57CA11E}" type="datetimeFigureOut">
              <a:rPr lang="en-US" smtClean="0"/>
              <a:pPr>
                <a:defRPr/>
              </a:pPr>
              <a:t>1/8/2010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98287818-9C18-486E-99CF-31211A4CD5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fld id="{CCB844FD-B5B5-473A-82A4-E4DF488CCCD5}" type="datetimeFigureOut">
              <a:rPr lang="en-US" smtClean="0"/>
              <a:pPr>
                <a:defRPr/>
              </a:pPr>
              <a:t>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C7C96AC1-7EF9-42F2-857F-0D9D97045A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89EB59-249E-45BE-BB91-93C66FD2030B}" type="datetimeFigureOut">
              <a:rPr lang="en-US" smtClean="0"/>
              <a:pPr>
                <a:defRPr/>
              </a:pPr>
              <a:t>1/8/2010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B25822-B553-474B-8450-4F51A58E55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E3E273-F736-40DF-9941-EA1D690A7599}" type="datetimeFigureOut">
              <a:rPr lang="en-US" smtClean="0"/>
              <a:pPr>
                <a:defRPr/>
              </a:pPr>
              <a:t>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3C277-D6CF-4AB8-B7FB-22E1103660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3C420E-5528-4F21-9002-5F27B961DD09}" type="datetimeFigureOut">
              <a:rPr lang="en-US" smtClean="0"/>
              <a:pPr>
                <a:defRPr/>
              </a:pPr>
              <a:t>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F045A0-6913-45E2-ABCD-7BDABD939D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302D8D8A-C27A-4CD2-BC47-558CA92C509D}" type="datetimeFigureOut">
              <a:rPr lang="en-US" smtClean="0"/>
              <a:pPr>
                <a:defRPr/>
              </a:pPr>
              <a:t>1/8/2010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86874DC-B2B5-46E7-A1E0-8B9058E562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1"/>
          <p:cNvSpPr>
            <a:spLocks noGrp="1"/>
          </p:cNvSpPr>
          <p:nvPr>
            <p:ph idx="4294967295"/>
          </p:nvPr>
        </p:nvSpPr>
        <p:spPr>
          <a:xfrm>
            <a:off x="0" y="1981200"/>
            <a:ext cx="8229600" cy="3886200"/>
          </a:xfrm>
        </p:spPr>
        <p:txBody>
          <a:bodyPr/>
          <a:lstStyle/>
          <a:p>
            <a:pPr marL="365125" indent="-255588" eaLnBrk="1" hangingPunct="1">
              <a:buFont typeface="Wingdings 3" pitchFamily="18" charset="2"/>
              <a:buNone/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KONU:</a:t>
            </a:r>
            <a:r>
              <a:rPr lang="tr-TR" sz="2400" dirty="0" smtClean="0">
                <a:solidFill>
                  <a:srgbClr val="37609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TAŞINABİLİR HARMONİK ÖLÇER TASARIMI</a:t>
            </a:r>
          </a:p>
          <a:p>
            <a:pPr marL="365125" indent="-255588" eaLnBrk="1" hangingPunct="1">
              <a:buFont typeface="Wingdings 3" pitchFamily="18" charset="2"/>
              <a:buNone/>
            </a:pP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 marL="365125" indent="-255588" eaLnBrk="1" hangingPunct="1">
              <a:buFont typeface="Wingdings 3" pitchFamily="18" charset="2"/>
              <a:buNone/>
            </a:pP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 marL="365125" indent="-255588" eaLnBrk="1" hangingPunct="1">
              <a:buFont typeface="Wingdings 3" pitchFamily="18" charset="2"/>
              <a:buNone/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DANIŞMAN:</a:t>
            </a:r>
            <a:r>
              <a:rPr lang="tr-TR" sz="2400" dirty="0" smtClean="0">
                <a:solidFill>
                  <a:srgbClr val="37609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Yrd.</a:t>
            </a:r>
            <a:r>
              <a:rPr lang="tr-TR" sz="2400" dirty="0" err="1" smtClean="0">
                <a:latin typeface="Comic Sans MS" pitchFamily="66" charset="0"/>
                <a:cs typeface="Times New Roman" pitchFamily="18" charset="0"/>
              </a:rPr>
              <a:t>Doc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.</a:t>
            </a:r>
            <a:r>
              <a:rPr lang="tr-TR" sz="2400" dirty="0" err="1" smtClean="0">
                <a:latin typeface="Comic Sans MS" pitchFamily="66" charset="0"/>
                <a:cs typeface="Times New Roman" pitchFamily="18" charset="0"/>
              </a:rPr>
              <a:t>Dr.Hamit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 Erdem</a:t>
            </a:r>
          </a:p>
          <a:p>
            <a:pPr marL="365125" indent="-255588" algn="r" eaLnBrk="1" hangingPunct="1">
              <a:buFont typeface="Wingdings 3" pitchFamily="18" charset="2"/>
              <a:buNone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125" indent="-255588" algn="r" eaLnBrk="1" hangingPunct="1">
              <a:buFont typeface="Wingdings 3" pitchFamily="18" charset="2"/>
              <a:buNone/>
            </a:pP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 marL="365125" indent="-255588" algn="r" eaLnBrk="1" hangingPunct="1">
              <a:buFont typeface="Wingdings 3" pitchFamily="18" charset="2"/>
              <a:buNone/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ERDAL ÇETİN</a:t>
            </a:r>
          </a:p>
          <a:p>
            <a:pPr marL="365125" indent="-255588" algn="r" eaLnBrk="1" hangingPunct="1">
              <a:buFont typeface="Wingdings 3" pitchFamily="18" charset="2"/>
              <a:buNone/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20795065</a:t>
            </a:r>
            <a:endParaRPr lang="en-US" sz="2400" dirty="0" smtClean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900" dirty="0" smtClean="0">
                <a:latin typeface="Comic Sans MS" pitchFamily="66" charset="0"/>
              </a:rPr>
              <a:t>GECİKME SAĞLAYAN FONKSİYON</a:t>
            </a:r>
            <a:endParaRPr lang="en-US" sz="39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2511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void </a:t>
            </a:r>
            <a:r>
              <a:rPr lang="en-US" dirty="0" err="1" smtClean="0">
                <a:latin typeface="Comic Sans MS" pitchFamily="66" charset="0"/>
              </a:rPr>
              <a:t>gecikme</a:t>
            </a:r>
            <a:r>
              <a:rPr lang="en-US" dirty="0" smtClean="0">
                <a:latin typeface="Comic Sans MS" pitchFamily="66" charset="0"/>
              </a:rPr>
              <a:t>(unsigned g)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</a:t>
            </a:r>
            <a:r>
              <a:rPr lang="en-US" dirty="0" err="1" smtClean="0">
                <a:latin typeface="Comic Sans MS" pitchFamily="66" charset="0"/>
              </a:rPr>
              <a:t>int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=0;</a:t>
            </a:r>
            <a:r>
              <a:rPr lang="tr-TR" dirty="0" smtClean="0">
                <a:latin typeface="Comic Sans MS" pitchFamily="66" charset="0"/>
              </a:rPr>
              <a:t>        // İlk döngü değişkeni</a:t>
            </a: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</a:t>
            </a:r>
            <a:r>
              <a:rPr lang="en-US" dirty="0" err="1" smtClean="0">
                <a:latin typeface="Comic Sans MS" pitchFamily="66" charset="0"/>
              </a:rPr>
              <a:t>int</a:t>
            </a:r>
            <a:r>
              <a:rPr lang="en-US" dirty="0" smtClean="0">
                <a:latin typeface="Comic Sans MS" pitchFamily="66" charset="0"/>
              </a:rPr>
              <a:t> j=0;</a:t>
            </a:r>
            <a:r>
              <a:rPr lang="tr-TR" dirty="0" smtClean="0">
                <a:latin typeface="Comic Sans MS" pitchFamily="66" charset="0"/>
              </a:rPr>
              <a:t>        // İkinci döngü değişkeni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for(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=0;i&lt;</a:t>
            </a:r>
            <a:r>
              <a:rPr lang="en-US" dirty="0" err="1" smtClean="0">
                <a:latin typeface="Comic Sans MS" pitchFamily="66" charset="0"/>
              </a:rPr>
              <a:t>g;i</a:t>
            </a:r>
            <a:r>
              <a:rPr lang="en-US" dirty="0" smtClean="0">
                <a:latin typeface="Comic Sans MS" pitchFamily="66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{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   for(j=0;j&lt;</a:t>
            </a:r>
            <a:r>
              <a:rPr lang="en-US" dirty="0" err="1" smtClean="0">
                <a:latin typeface="Comic Sans MS" pitchFamily="66" charset="0"/>
              </a:rPr>
              <a:t>g;j</a:t>
            </a:r>
            <a:r>
              <a:rPr lang="en-US" dirty="0" smtClean="0">
                <a:latin typeface="Comic Sans MS" pitchFamily="66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   {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      </a:t>
            </a:r>
            <a:r>
              <a:rPr lang="en-US" dirty="0" err="1" smtClean="0">
                <a:latin typeface="Comic Sans MS" pitchFamily="66" charset="0"/>
              </a:rPr>
              <a:t>asm</a:t>
            </a: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      {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      </a:t>
            </a:r>
            <a:r>
              <a:rPr lang="en-US" dirty="0" err="1" smtClean="0">
                <a:latin typeface="Comic Sans MS" pitchFamily="66" charset="0"/>
              </a:rPr>
              <a:t>nop</a:t>
            </a:r>
            <a:r>
              <a:rPr lang="tr-TR" dirty="0" smtClean="0">
                <a:latin typeface="Comic Sans MS" pitchFamily="66" charset="0"/>
              </a:rPr>
              <a:t>        //  No </a:t>
            </a:r>
            <a:r>
              <a:rPr lang="tr-TR" dirty="0" err="1" smtClean="0">
                <a:latin typeface="Comic Sans MS" pitchFamily="66" charset="0"/>
              </a:rPr>
              <a:t>operation</a:t>
            </a: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      }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}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900" dirty="0" smtClean="0">
                <a:latin typeface="Comic Sans MS" pitchFamily="66" charset="0"/>
              </a:rPr>
              <a:t>ADC ÇEVRİMİ ALGORİTMA DİYAGRAMI VE UYGULAMASI</a:t>
            </a:r>
            <a:endParaRPr lang="en-US" sz="3900" dirty="0">
              <a:latin typeface="Comic Sans MS" pitchFamily="66" charset="0"/>
            </a:endParaRPr>
          </a:p>
        </p:txBody>
      </p:sp>
      <p:pic>
        <p:nvPicPr>
          <p:cNvPr id="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0" y="1981200"/>
            <a:ext cx="4724400" cy="443905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038600" y="4648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Arial" pitchFamily="34" charset="0"/>
                <a:cs typeface="Arial" pitchFamily="34" charset="0"/>
              </a:rPr>
              <a:t>HAYIR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36576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EVET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tr-TR" sz="2600" dirty="0" smtClean="0">
                <a:latin typeface="Comic Sans MS" pitchFamily="66" charset="0"/>
              </a:rPr>
              <a:t> </a:t>
            </a:r>
            <a:r>
              <a:rPr lang="en-US" sz="2600" dirty="0" smtClean="0">
                <a:latin typeface="Comic Sans MS" pitchFamily="66" charset="0"/>
              </a:rPr>
              <a:t>void</a:t>
            </a:r>
            <a:r>
              <a:rPr lang="tr-TR" sz="2600" dirty="0" smtClean="0">
                <a:latin typeface="Comic Sans MS" pitchFamily="66" charset="0"/>
              </a:rPr>
              <a:t> </a:t>
            </a:r>
            <a:r>
              <a:rPr lang="tr-TR" sz="2600" dirty="0" err="1" smtClean="0">
                <a:latin typeface="Comic Sans MS" pitchFamily="66" charset="0"/>
              </a:rPr>
              <a:t>adc</a:t>
            </a:r>
            <a:r>
              <a:rPr lang="tr-TR" sz="2600" dirty="0" smtClean="0">
                <a:latin typeface="Comic Sans MS" pitchFamily="66" charset="0"/>
              </a:rPr>
              <a:t>_cevrim()</a:t>
            </a:r>
          </a:p>
          <a:p>
            <a:pPr>
              <a:buFont typeface="Wingdings" pitchFamily="2" charset="2"/>
              <a:buNone/>
            </a:pPr>
            <a:r>
              <a:rPr lang="tr-TR" sz="2600" dirty="0" smtClean="0">
                <a:latin typeface="Comic Sans MS" pitchFamily="66" charset="0"/>
              </a:rPr>
              <a:t>{</a:t>
            </a:r>
          </a:p>
          <a:p>
            <a:pPr>
              <a:buFont typeface="Wingdings" pitchFamily="2" charset="2"/>
              <a:buNone/>
            </a:pPr>
            <a:endParaRPr lang="en-US" sz="26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tr-TR" sz="2600" dirty="0" smtClean="0">
                <a:latin typeface="Comic Sans MS" pitchFamily="66" charset="0"/>
              </a:rPr>
              <a:t>ADCON1.F1 = 1; </a:t>
            </a:r>
            <a:r>
              <a:rPr lang="tr-TR" sz="2400" dirty="0" smtClean="0">
                <a:latin typeface="Comic Sans MS" pitchFamily="66" charset="0"/>
              </a:rPr>
              <a:t>// ADC dönüşümünü başlat</a:t>
            </a:r>
            <a:r>
              <a:rPr lang="tr-TR" sz="2600" dirty="0" smtClean="0">
                <a:latin typeface="Comic Sans MS" pitchFamily="66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tr-TR" sz="2600" dirty="0" smtClean="0">
                <a:latin typeface="Comic Sans MS" pitchFamily="66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tr-TR" sz="2600" dirty="0" err="1" smtClean="0">
                <a:latin typeface="Comic Sans MS" pitchFamily="66" charset="0"/>
              </a:rPr>
              <a:t>while</a:t>
            </a:r>
            <a:r>
              <a:rPr lang="tr-TR" sz="2600" dirty="0" smtClean="0">
                <a:latin typeface="Comic Sans MS" pitchFamily="66" charset="0"/>
              </a:rPr>
              <a:t> (ADCON1.F0 == 0)</a:t>
            </a:r>
          </a:p>
          <a:p>
            <a:pPr>
              <a:buFont typeface="Wingdings" pitchFamily="2" charset="2"/>
              <a:buNone/>
            </a:pPr>
            <a:r>
              <a:rPr lang="tr-TR" sz="2600" dirty="0" smtClean="0">
                <a:latin typeface="Comic Sans MS" pitchFamily="66" charset="0"/>
              </a:rPr>
              <a:t>{		</a:t>
            </a:r>
          </a:p>
          <a:p>
            <a:pPr>
              <a:buFont typeface="Wingdings" pitchFamily="2" charset="2"/>
              <a:buNone/>
            </a:pPr>
            <a:r>
              <a:rPr lang="tr-TR" sz="2600" dirty="0" smtClean="0">
                <a:latin typeface="Comic Sans MS" pitchFamily="66" charset="0"/>
              </a:rPr>
              <a:t>                      </a:t>
            </a:r>
            <a:r>
              <a:rPr lang="tr-TR" sz="2600" dirty="0" err="1" smtClean="0">
                <a:latin typeface="Comic Sans MS" pitchFamily="66" charset="0"/>
              </a:rPr>
              <a:t>asm</a:t>
            </a:r>
            <a:r>
              <a:rPr lang="tr-TR" sz="2600" dirty="0" smtClean="0">
                <a:latin typeface="Comic Sans MS" pitchFamily="66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tr-TR" sz="2600" dirty="0" smtClean="0">
                <a:latin typeface="Comic Sans MS" pitchFamily="66" charset="0"/>
              </a:rPr>
              <a:t>                      {                            Dönüşümün bitmesi beklenir                 </a:t>
            </a:r>
          </a:p>
          <a:p>
            <a:pPr>
              <a:buFont typeface="Wingdings" pitchFamily="2" charset="2"/>
              <a:buNone/>
            </a:pPr>
            <a:r>
              <a:rPr lang="tr-TR" sz="2600" dirty="0" smtClean="0">
                <a:latin typeface="Comic Sans MS" pitchFamily="66" charset="0"/>
              </a:rPr>
              <a:t>		          </a:t>
            </a:r>
            <a:r>
              <a:rPr lang="tr-TR" sz="2600" dirty="0" smtClean="0">
                <a:latin typeface="Comic Sans MS" pitchFamily="66" charset="0"/>
              </a:rPr>
              <a:t>  </a:t>
            </a:r>
            <a:r>
              <a:rPr lang="tr-TR" sz="2600" dirty="0" err="1" smtClean="0">
                <a:latin typeface="Comic Sans MS" pitchFamily="66" charset="0"/>
              </a:rPr>
              <a:t>nop</a:t>
            </a:r>
            <a:endParaRPr lang="tr-TR" sz="26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tr-TR" sz="2600" dirty="0" smtClean="0">
                <a:latin typeface="Comic Sans MS" pitchFamily="66" charset="0"/>
              </a:rPr>
              <a:t>	                    }</a:t>
            </a:r>
          </a:p>
          <a:p>
            <a:pPr>
              <a:buFont typeface="Wingdings" pitchFamily="2" charset="2"/>
              <a:buNone/>
            </a:pPr>
            <a:r>
              <a:rPr lang="tr-TR" sz="2600" dirty="0" smtClean="0">
                <a:latin typeface="Comic Sans MS" pitchFamily="66" charset="0"/>
              </a:rPr>
              <a:t> }</a:t>
            </a:r>
            <a:r>
              <a:rPr lang="en-US" sz="2600" dirty="0" smtClean="0">
                <a:latin typeface="Comic Sans MS" pitchFamily="66" charset="0"/>
              </a:rPr>
              <a:t> </a:t>
            </a:r>
            <a:endParaRPr lang="tr-TR" sz="26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tr-TR" sz="26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tr-TR" sz="2600" dirty="0" smtClean="0">
                <a:latin typeface="Comic Sans MS" pitchFamily="66" charset="0"/>
              </a:rPr>
              <a:t> PORTD = ADCBUF0;  ADC sonucunu </a:t>
            </a:r>
            <a:r>
              <a:rPr lang="tr-TR" sz="2600" dirty="0" err="1" smtClean="0">
                <a:latin typeface="Comic Sans MS" pitchFamily="66" charset="0"/>
              </a:rPr>
              <a:t>portD</a:t>
            </a:r>
            <a:r>
              <a:rPr lang="tr-TR" sz="2600" dirty="0" smtClean="0">
                <a:latin typeface="Comic Sans MS" pitchFamily="66" charset="0"/>
              </a:rPr>
              <a:t>’ ye gönder</a:t>
            </a:r>
          </a:p>
          <a:p>
            <a:pPr>
              <a:buFont typeface="Wingdings" pitchFamily="2" charset="2"/>
              <a:buNone/>
            </a:pPr>
            <a:endParaRPr lang="tr-TR" sz="26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tr-TR" sz="2600" dirty="0" smtClean="0">
                <a:latin typeface="Comic Sans MS" pitchFamily="66" charset="0"/>
              </a:rPr>
              <a:t> } </a:t>
            </a:r>
            <a:endParaRPr lang="en-US" sz="2600" dirty="0" smtClean="0"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267200" y="2590800"/>
            <a:ext cx="609600" cy="2286000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8229600" cy="1112838"/>
          </a:xfrm>
        </p:spPr>
        <p:txBody>
          <a:bodyPr/>
          <a:lstStyle/>
          <a:p>
            <a:pPr algn="ctr" eaLnBrk="1" hangingPunct="1"/>
            <a:r>
              <a:rPr lang="tr-TR" sz="3900" dirty="0" smtClean="0">
                <a:latin typeface="Comic Sans MS" pitchFamily="66" charset="0"/>
                <a:cs typeface="Times New Roman" pitchFamily="18" charset="0"/>
              </a:rPr>
              <a:t>PROJE AKIŞ ŞEMASI</a:t>
            </a:r>
            <a:endParaRPr lang="en-US" sz="3900" dirty="0" smtClean="0"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1828800"/>
            <a:ext cx="3895725" cy="2209800"/>
          </a:xfrm>
        </p:spPr>
      </p:pic>
      <p:sp>
        <p:nvSpPr>
          <p:cNvPr id="5" name="Right Arrow 4"/>
          <p:cNvSpPr/>
          <p:nvPr/>
        </p:nvSpPr>
        <p:spPr>
          <a:xfrm>
            <a:off x="4572000" y="2514600"/>
            <a:ext cx="977900" cy="4841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638800" y="2057400"/>
            <a:ext cx="25146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GERİLİMVE AKIM UYGUNLAŞTIRMA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38800" y="4419600"/>
            <a:ext cx="25908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DsPIC İLE HARMONİK BELİRLEME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47800" y="4419600"/>
            <a:ext cx="2362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HARMONİKLERİN GÖSTERİMİ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6553200" y="3581400"/>
            <a:ext cx="533400" cy="762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3962400" y="4800600"/>
            <a:ext cx="1524000" cy="53340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2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229600" cy="1371600"/>
          </a:xfrm>
        </p:spPr>
        <p:txBody>
          <a:bodyPr/>
          <a:lstStyle/>
          <a:p>
            <a:pPr algn="ctr" eaLnBrk="1" hangingPunct="1"/>
            <a:r>
              <a:rPr lang="tr-TR" sz="3900" dirty="0" smtClean="0">
                <a:latin typeface="Comic Sans MS" pitchFamily="66" charset="0"/>
                <a:cs typeface="Times New Roman" pitchFamily="18" charset="0"/>
              </a:rPr>
              <a:t>BİRİNCİ YARIYIL HEDEFLERİ</a:t>
            </a:r>
            <a:endParaRPr lang="en-US" sz="3900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99" name="Content Placeholder 1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/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Clr>
                <a:schemeClr val="accent2">
                  <a:lumMod val="60000"/>
                  <a:lumOff val="40000"/>
                </a:schemeClr>
              </a:buClr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Şehir şebekesinde olan </a:t>
            </a:r>
            <a:r>
              <a:rPr lang="tr-TR" sz="2400" dirty="0" err="1" smtClean="0">
                <a:latin typeface="Comic Sans MS" pitchFamily="66" charset="0"/>
                <a:cs typeface="Times New Roman" pitchFamily="18" charset="0"/>
              </a:rPr>
              <a:t>harmonikler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 ve </a:t>
            </a:r>
            <a:r>
              <a:rPr lang="tr-TR" sz="2400" dirty="0" err="1" smtClean="0">
                <a:latin typeface="Comic Sans MS" pitchFamily="66" charset="0"/>
                <a:cs typeface="Times New Roman" pitchFamily="18" charset="0"/>
              </a:rPr>
              <a:t>harmonik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 belirleme yöntemleri araştırılacaktır.</a:t>
            </a:r>
          </a:p>
          <a:p>
            <a:pPr algn="just" eaLnBrk="1" hangingPunct="1">
              <a:buClr>
                <a:schemeClr val="accent2">
                  <a:lumMod val="60000"/>
                  <a:lumOff val="40000"/>
                </a:schemeClr>
              </a:buClr>
            </a:pP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 algn="just" eaLnBrk="1" hangingPunct="1">
              <a:buClr>
                <a:schemeClr val="accent2">
                  <a:lumMod val="60000"/>
                  <a:lumOff val="40000"/>
                </a:schemeClr>
              </a:buClr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Donanımı gerçekleştirmek için işlemci seçilecek ve öğrenilecektir.</a:t>
            </a:r>
          </a:p>
          <a:p>
            <a:pPr algn="just" eaLnBrk="1" hangingPunct="1">
              <a:buClr>
                <a:schemeClr val="accent2">
                  <a:lumMod val="60000"/>
                  <a:lumOff val="40000"/>
                </a:schemeClr>
              </a:buClr>
            </a:pP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 algn="just" eaLnBrk="1" hangingPunct="1">
              <a:buClr>
                <a:schemeClr val="accent2">
                  <a:lumMod val="60000"/>
                  <a:lumOff val="40000"/>
                </a:schemeClr>
              </a:buClr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Kullanılacak işlemci seçilecek ve basit programlar yazılacaktır.</a:t>
            </a:r>
          </a:p>
          <a:p>
            <a:pPr algn="just" eaLnBrk="1" hangingPunct="1">
              <a:buClr>
                <a:schemeClr val="accent2">
                  <a:lumMod val="60000"/>
                  <a:lumOff val="40000"/>
                </a:schemeClr>
              </a:buClr>
            </a:pP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 algn="just" eaLnBrk="1" hangingPunct="1">
              <a:buClr>
                <a:schemeClr val="accent2">
                  <a:lumMod val="60000"/>
                  <a:lumOff val="40000"/>
                </a:schemeClr>
              </a:buClr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Akım ve gerilim algılamak için </a:t>
            </a:r>
            <a:r>
              <a:rPr lang="tr-TR" sz="2400" dirty="0" err="1" smtClean="0">
                <a:latin typeface="Comic Sans MS" pitchFamily="66" charset="0"/>
                <a:cs typeface="Times New Roman" pitchFamily="18" charset="0"/>
              </a:rPr>
              <a:t>arayüz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 tasarımı yapılacaktır.</a:t>
            </a:r>
          </a:p>
          <a:p>
            <a:pPr eaLnBrk="1" hangingPunct="1">
              <a:buFont typeface="Wingdings 3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0" y="838200"/>
            <a:ext cx="8229600" cy="1371600"/>
          </a:xfrm>
        </p:spPr>
        <p:txBody>
          <a:bodyPr/>
          <a:lstStyle/>
          <a:p>
            <a:pPr algn="ctr" eaLnBrk="1" hangingPunct="1"/>
            <a:r>
              <a:rPr lang="tr-TR" sz="3900" dirty="0" smtClean="0">
                <a:latin typeface="Comic Sans MS" pitchFamily="66" charset="0"/>
                <a:cs typeface="Times New Roman" pitchFamily="18" charset="0"/>
              </a:rPr>
              <a:t>ARA SUNUMDA ANLATILAN KONULAR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4294967295"/>
          </p:nvPr>
        </p:nvSpPr>
        <p:spPr>
          <a:xfrm>
            <a:off x="0" y="2332037"/>
            <a:ext cx="8229600" cy="4525963"/>
          </a:xfrm>
        </p:spPr>
        <p:txBody>
          <a:bodyPr/>
          <a:lstStyle/>
          <a:p>
            <a:pPr eaLnBrk="1" hangingPunct="1">
              <a:buClr>
                <a:schemeClr val="accent2">
                  <a:lumMod val="60000"/>
                  <a:lumOff val="40000"/>
                </a:schemeClr>
              </a:buClr>
            </a:pPr>
            <a:r>
              <a:rPr lang="tr-TR" sz="2400" dirty="0" err="1" smtClean="0">
                <a:latin typeface="Comic Sans MS" pitchFamily="66" charset="0"/>
                <a:cs typeface="Times New Roman" pitchFamily="18" charset="0"/>
              </a:rPr>
              <a:t>Harmonik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 Nedir?</a:t>
            </a:r>
          </a:p>
          <a:p>
            <a:pPr eaLnBrk="1" hangingPunct="1">
              <a:buClr>
                <a:schemeClr val="accent2">
                  <a:lumMod val="60000"/>
                  <a:lumOff val="40000"/>
                </a:schemeClr>
              </a:buClr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Şehir Şebekesinde Görülen </a:t>
            </a:r>
            <a:r>
              <a:rPr lang="tr-TR" sz="2400" dirty="0" err="1" smtClean="0">
                <a:latin typeface="Comic Sans MS" pitchFamily="66" charset="0"/>
                <a:cs typeface="Times New Roman" pitchFamily="18" charset="0"/>
              </a:rPr>
              <a:t>Harmonikler</a:t>
            </a: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 eaLnBrk="1" hangingPunct="1">
              <a:buClr>
                <a:schemeClr val="accent2">
                  <a:lumMod val="60000"/>
                  <a:lumOff val="40000"/>
                </a:schemeClr>
              </a:buClr>
            </a:pPr>
            <a:r>
              <a:rPr lang="tr-TR" sz="2400" dirty="0" err="1" smtClean="0">
                <a:latin typeface="Comic Sans MS" pitchFamily="66" charset="0"/>
                <a:cs typeface="Times New Roman" pitchFamily="18" charset="0"/>
              </a:rPr>
              <a:t>Harmoniklerin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 Yol Açtığı Problemler</a:t>
            </a:r>
          </a:p>
          <a:p>
            <a:pPr eaLnBrk="1" hangingPunct="1">
              <a:buClr>
                <a:schemeClr val="accent2">
                  <a:lumMod val="60000"/>
                  <a:lumOff val="40000"/>
                </a:schemeClr>
              </a:buClr>
            </a:pPr>
            <a:r>
              <a:rPr lang="tr-TR" sz="2400" dirty="0" err="1" smtClean="0">
                <a:latin typeface="Comic Sans MS" pitchFamily="66" charset="0"/>
                <a:cs typeface="Times New Roman" pitchFamily="18" charset="0"/>
              </a:rPr>
              <a:t>Harmonik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 Görüntüleme Yöntemleri</a:t>
            </a:r>
          </a:p>
          <a:p>
            <a:pPr eaLnBrk="1" hangingPunct="1">
              <a:buClr>
                <a:schemeClr val="accent2">
                  <a:lumMod val="60000"/>
                  <a:lumOff val="40000"/>
                </a:schemeClr>
              </a:buClr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DSP, Mikroişlemciler ve </a:t>
            </a:r>
            <a:r>
              <a:rPr lang="tr-TR" sz="2400" dirty="0" err="1" smtClean="0">
                <a:latin typeface="Comic Sans MS" pitchFamily="66" charset="0"/>
                <a:cs typeface="Times New Roman" pitchFamily="18" charset="0"/>
              </a:rPr>
              <a:t>DsPIC</a:t>
            </a: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 eaLnBrk="1" hangingPunct="1">
              <a:buClr>
                <a:schemeClr val="accent2">
                  <a:lumMod val="60000"/>
                  <a:lumOff val="40000"/>
                </a:schemeClr>
              </a:buClr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Uygulama Geliştirme Kartı ve Özellikleri</a:t>
            </a:r>
          </a:p>
          <a:p>
            <a:pPr eaLnBrk="1" hangingPunct="1">
              <a:buNone/>
            </a:pPr>
            <a:endParaRPr lang="tr-TR" dirty="0" smtClean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8229600" cy="1143000"/>
          </a:xfrm>
        </p:spPr>
        <p:txBody>
          <a:bodyPr/>
          <a:lstStyle/>
          <a:p>
            <a:pPr algn="ctr" eaLnBrk="1" hangingPunct="1"/>
            <a:r>
              <a:rPr lang="tr-TR" sz="3900" dirty="0" smtClean="0">
                <a:latin typeface="Comic Sans MS" pitchFamily="66" charset="0"/>
                <a:cs typeface="Times New Roman" pitchFamily="18" charset="0"/>
              </a:rPr>
              <a:t>DsPIC30F4013 ÖZELLİKLERİ</a:t>
            </a:r>
            <a:endParaRPr lang="en-US" sz="3900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47" name="Subtitle 2"/>
          <p:cNvSpPr>
            <a:spLocks noGrp="1"/>
          </p:cNvSpPr>
          <p:nvPr>
            <p:ph idx="4294967295"/>
          </p:nvPr>
        </p:nvSpPr>
        <p:spPr>
          <a:xfrm>
            <a:off x="304800" y="1828800"/>
            <a:ext cx="7239000" cy="4800600"/>
          </a:xfrm>
        </p:spPr>
        <p:txBody>
          <a:bodyPr/>
          <a:lstStyle/>
          <a:p>
            <a:pPr eaLnBrk="1" hangingPunct="1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24 bit komut, 16 bit veri yolu genişliği</a:t>
            </a:r>
          </a:p>
          <a:p>
            <a:pPr eaLnBrk="1" hangingPunct="1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33 adet kesme kaynağı</a:t>
            </a:r>
          </a:p>
          <a:p>
            <a:pPr eaLnBrk="1" hangingPunct="1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5 adet 16 bit </a:t>
            </a:r>
            <a:r>
              <a:rPr lang="tr-TR" sz="2400" dirty="0" err="1" smtClean="0">
                <a:latin typeface="Comic Sans MS" pitchFamily="66" charset="0"/>
                <a:cs typeface="Times New Roman" pitchFamily="18" charset="0"/>
              </a:rPr>
              <a:t>timer</a:t>
            </a: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 eaLnBrk="1" hangingPunct="1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12 bitlik ADC ( </a:t>
            </a:r>
            <a:r>
              <a:rPr lang="tr-TR" sz="2400" dirty="0" err="1" smtClean="0">
                <a:latin typeface="Comic Sans MS" pitchFamily="66" charset="0"/>
                <a:cs typeface="Times New Roman" pitchFamily="18" charset="0"/>
              </a:rPr>
              <a:t>Analog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/sayısal çevirici )</a:t>
            </a:r>
          </a:p>
          <a:p>
            <a:pPr eaLnBrk="1" hangingPunct="1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2 adet 40 bitlik akümülatör</a:t>
            </a:r>
          </a:p>
          <a:p>
            <a:pPr eaLnBrk="1" hangingPunct="1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17 bit x 17 bitlik çarpıcı </a:t>
            </a:r>
          </a:p>
          <a:p>
            <a:pPr eaLnBrk="1" hangingPunct="1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16 bitlik </a:t>
            </a:r>
            <a:r>
              <a:rPr lang="tr-TR" sz="2400" dirty="0" err="1" smtClean="0">
                <a:latin typeface="Comic Sans MS" pitchFamily="66" charset="0"/>
                <a:cs typeface="Times New Roman" pitchFamily="18" charset="0"/>
              </a:rPr>
              <a:t>shift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tr-TR" sz="2400" dirty="0" err="1" smtClean="0">
                <a:latin typeface="Comic Sans MS" pitchFamily="66" charset="0"/>
                <a:cs typeface="Times New Roman" pitchFamily="18" charset="0"/>
              </a:rPr>
              <a:t>register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                                  </a:t>
            </a:r>
          </a:p>
          <a:p>
            <a:pPr eaLnBrk="1" hangingPunct="1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MAC birimi ( </a:t>
            </a:r>
            <a:r>
              <a:rPr lang="tr-TR" sz="2400" dirty="0" err="1" smtClean="0">
                <a:latin typeface="Comic Sans MS" pitchFamily="66" charset="0"/>
                <a:cs typeface="Times New Roman" pitchFamily="18" charset="0"/>
              </a:rPr>
              <a:t>Multiply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-</a:t>
            </a:r>
            <a:r>
              <a:rPr lang="tr-TR" sz="2400" dirty="0" err="1" smtClean="0">
                <a:latin typeface="Comic Sans MS" pitchFamily="66" charset="0"/>
                <a:cs typeface="Times New Roman" pitchFamily="18" charset="0"/>
              </a:rPr>
              <a:t>Accumulate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pPr algn="just" eaLnBrk="1" hangingPunct="1">
              <a:buFont typeface="Wingdings 3" pitchFamily="18" charset="2"/>
              <a:buNone/>
            </a:pPr>
            <a:endParaRPr lang="tr-TR" sz="2800" dirty="0" smtClean="0"/>
          </a:p>
          <a:p>
            <a:pPr algn="just" eaLnBrk="1" hangingPunct="1">
              <a:buFont typeface="Wingdings" pitchFamily="2" charset="2"/>
              <a:buNone/>
            </a:pPr>
            <a:endParaRPr lang="tr-TR" sz="2800" dirty="0" smtClean="0"/>
          </a:p>
          <a:p>
            <a:pPr algn="just" eaLnBrk="1" hangingPunct="1"/>
            <a:endParaRPr lang="tr-TR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8229600" cy="1371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tr-TR" sz="3700" dirty="0" smtClean="0">
                <a:latin typeface="Comic Sans MS" pitchFamily="66" charset="0"/>
                <a:cs typeface="Times New Roman" pitchFamily="18" charset="0"/>
              </a:rPr>
              <a:t>ADC ve GENEL ÖZELLİKLERİ</a:t>
            </a:r>
            <a:endParaRPr lang="en-US" sz="3700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71" name="Content Placeholder 1"/>
          <p:cNvSpPr>
            <a:spLocks noGrp="1"/>
          </p:cNvSpPr>
          <p:nvPr>
            <p:ph idx="4294967295"/>
          </p:nvPr>
        </p:nvSpPr>
        <p:spPr>
          <a:xfrm>
            <a:off x="304800" y="1905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16 bitlik 6 adet yazmaç bulunmaktadır.</a:t>
            </a:r>
          </a:p>
          <a:p>
            <a:pPr eaLnBrk="1" hangingPunct="1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 eaLnBrk="1" hangingPunct="1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tr-TR" sz="2400" dirty="0" err="1" smtClean="0">
                <a:latin typeface="Comic Sans MS" pitchFamily="66" charset="0"/>
                <a:cs typeface="Times New Roman" pitchFamily="18" charset="0"/>
              </a:rPr>
              <a:t>Vref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=5V ve n=12 olduğundan;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       Çözünürlük = </a:t>
            </a:r>
            <a:r>
              <a:rPr lang="tr-TR" sz="2400" dirty="0" err="1" smtClean="0">
                <a:latin typeface="Comic Sans MS" pitchFamily="66" charset="0"/>
                <a:cs typeface="Times New Roman" pitchFamily="18" charset="0"/>
              </a:rPr>
              <a:t>Vref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 / 2^n = 5V / 2^12 = 0.0012</a:t>
            </a:r>
          </a:p>
          <a:p>
            <a:pPr eaLnBrk="1" hangingPunct="1">
              <a:buClr>
                <a:schemeClr val="accent2">
                  <a:lumMod val="60000"/>
                  <a:lumOff val="40000"/>
                </a:schemeClr>
              </a:buClr>
              <a:buNone/>
            </a:pP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Çevrim için gereken minimum süre=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dirty="0" smtClean="0">
                <a:latin typeface="Comic Sans MS" pitchFamily="66" charset="0"/>
                <a:cs typeface="Times New Roman" pitchFamily="18" charset="0"/>
              </a:rPr>
              <a:t>T</a:t>
            </a:r>
            <a:r>
              <a:rPr lang="tr-TR" sz="2200" dirty="0" smtClean="0">
                <a:latin typeface="Comic Sans MS" pitchFamily="66" charset="0"/>
                <a:cs typeface="Times New Roman" pitchFamily="18" charset="0"/>
              </a:rPr>
              <a:t>AD</a:t>
            </a:r>
            <a:r>
              <a:rPr lang="tr-TR" sz="2600" dirty="0" smtClean="0">
                <a:latin typeface="Comic Sans MS" pitchFamily="66" charset="0"/>
                <a:cs typeface="Times New Roman" pitchFamily="18" charset="0"/>
              </a:rPr>
              <a:t> =</a:t>
            </a:r>
            <a:r>
              <a:rPr lang="tr-TR" sz="2400" dirty="0" smtClean="0">
                <a:latin typeface="Comic Sans MS" pitchFamily="66" charset="0"/>
                <a:cs typeface="Times New Roman" pitchFamily="18" charset="0"/>
              </a:rPr>
              <a:t>334 </a:t>
            </a:r>
            <a:r>
              <a:rPr lang="tr-TR" sz="2400" dirty="0" err="1" smtClean="0">
                <a:latin typeface="Comic Sans MS" pitchFamily="66" charset="0"/>
                <a:cs typeface="Times New Roman" pitchFamily="18" charset="0"/>
              </a:rPr>
              <a:t>ns</a:t>
            </a: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 eaLnBrk="1" hangingPunct="1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tr-TR" sz="2600" dirty="0" smtClean="0">
                <a:latin typeface="Comic Sans MS" pitchFamily="66" charset="0"/>
                <a:cs typeface="Times New Roman" pitchFamily="18" charset="0"/>
              </a:rPr>
              <a:t>Örnekleme süresi= 15TAD≈5 us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tr-TR" sz="2400" dirty="0" smtClean="0">
              <a:latin typeface="Comic Sans MS" pitchFamily="66" charset="0"/>
              <a:cs typeface="Times New Roman" pitchFamily="18" charset="0"/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tr-TR" sz="2600" dirty="0" smtClean="0">
                <a:latin typeface="Comic Sans MS" pitchFamily="66" charset="0"/>
                <a:cs typeface="Times New Roman" pitchFamily="18" charset="0"/>
              </a:rPr>
              <a:t>Maksimum örnekleme hızı= 1/5 us = 200kHz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tr-TR" sz="2200" dirty="0" smtClean="0">
              <a:latin typeface="Comic Sans MS" pitchFamily="66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eaLnBrk="1" hangingPunct="1">
              <a:buFont typeface="Wingdings" pitchFamily="2" charset="2"/>
              <a:buNone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tr-TR" sz="3500" dirty="0" smtClean="0">
                <a:latin typeface="Comic Sans MS" pitchFamily="66" charset="0"/>
              </a:rPr>
              <a:t>HARMONİK BELİRLEMEK İÇİN ALGORİTMA ŞEMASI</a:t>
            </a:r>
            <a:endParaRPr lang="en-US" sz="3500" dirty="0" smtClean="0">
              <a:latin typeface="Comic Sans MS" pitchFamily="66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52600"/>
            <a:ext cx="5791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tr-TR" sz="3400" dirty="0" smtClean="0">
                <a:latin typeface="Comic Sans MS" pitchFamily="66" charset="0"/>
              </a:rPr>
              <a:t>ADC SONUCUNU OKUMA VE PORTLAR ÜZERİNDE İŞLEM YAPMA</a:t>
            </a:r>
            <a:endParaRPr lang="en-US" sz="3400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0574" y="2249488"/>
            <a:ext cx="524285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tr-TR" sz="3900" dirty="0" smtClean="0">
                <a:latin typeface="Comic Sans MS" pitchFamily="66" charset="0"/>
              </a:rPr>
              <a:t>ADC ÖRNEK UYGULAMA</a:t>
            </a:r>
            <a:endParaRPr lang="en-US" sz="39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32511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tr-TR" dirty="0" smtClean="0"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unsigned </a:t>
            </a:r>
            <a:r>
              <a:rPr lang="en-US" dirty="0" err="1" smtClean="0">
                <a:latin typeface="Comic Sans MS" pitchFamily="66" charset="0"/>
              </a:rPr>
              <a:t>adcRes</a:t>
            </a:r>
            <a:r>
              <a:rPr lang="en-US" dirty="0" smtClean="0">
                <a:latin typeface="Comic Sans MS" pitchFamily="66" charset="0"/>
              </a:rPr>
              <a:t>;</a:t>
            </a:r>
            <a:r>
              <a:rPr lang="tr-TR" dirty="0" smtClean="0">
                <a:latin typeface="Comic Sans MS" pitchFamily="66" charset="0"/>
              </a:rPr>
              <a:t>             // ADC sonucunun atanacağı değişken</a:t>
            </a: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tr-TR" dirty="0" smtClean="0"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void </a:t>
            </a:r>
            <a:r>
              <a:rPr lang="en-US" dirty="0" err="1" smtClean="0">
                <a:latin typeface="Comic Sans MS" pitchFamily="66" charset="0"/>
              </a:rPr>
              <a:t>gecikme</a:t>
            </a:r>
            <a:r>
              <a:rPr lang="en-US" dirty="0" smtClean="0">
                <a:latin typeface="Comic Sans MS" pitchFamily="66" charset="0"/>
              </a:rPr>
              <a:t>(unsigned);</a:t>
            </a:r>
            <a:r>
              <a:rPr lang="tr-TR" dirty="0" smtClean="0">
                <a:latin typeface="Comic Sans MS" pitchFamily="66" charset="0"/>
              </a:rPr>
              <a:t>   // Gecikme fonksiyonu</a:t>
            </a: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tr-TR" dirty="0" smtClean="0"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void main() {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ADPCFG=0x0000;       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TRISF=0x00;          </a:t>
            </a:r>
            <a:r>
              <a:rPr lang="tr-TR" dirty="0" smtClean="0">
                <a:latin typeface="Comic Sans MS" pitchFamily="66" charset="0"/>
              </a:rPr>
              <a:t>     // </a:t>
            </a:r>
            <a:r>
              <a:rPr lang="tr-TR" dirty="0" err="1" smtClean="0">
                <a:latin typeface="Comic Sans MS" pitchFamily="66" charset="0"/>
              </a:rPr>
              <a:t>PortF</a:t>
            </a:r>
            <a:r>
              <a:rPr lang="tr-TR" dirty="0" smtClean="0">
                <a:latin typeface="Comic Sans MS" pitchFamily="66" charset="0"/>
              </a:rPr>
              <a:t> çıkış, </a:t>
            </a:r>
            <a:r>
              <a:rPr lang="tr-TR" dirty="0" err="1" smtClean="0">
                <a:latin typeface="Comic Sans MS" pitchFamily="66" charset="0"/>
              </a:rPr>
              <a:t>PortB</a:t>
            </a:r>
            <a:r>
              <a:rPr lang="tr-TR" dirty="0" smtClean="0">
                <a:latin typeface="Comic Sans MS" pitchFamily="66" charset="0"/>
              </a:rPr>
              <a:t> giriş olarak ayarlandı</a:t>
            </a:r>
            <a:r>
              <a:rPr lang="en-US" dirty="0" smtClean="0">
                <a:latin typeface="Comic Sans MS" pitchFamily="66" charset="0"/>
              </a:rPr>
              <a:t>   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TRISB=0xFFFF;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while(1)               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{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     PORTF=0x00;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     </a:t>
            </a:r>
            <a:r>
              <a:rPr lang="en-US" dirty="0" err="1" smtClean="0">
                <a:latin typeface="Comic Sans MS" pitchFamily="66" charset="0"/>
              </a:rPr>
              <a:t>adcRes</a:t>
            </a:r>
            <a:r>
              <a:rPr lang="en-US" dirty="0" smtClean="0">
                <a:latin typeface="Comic Sans MS" pitchFamily="66" charset="0"/>
              </a:rPr>
              <a:t> = ADC1_Read(1);;</a:t>
            </a:r>
            <a:r>
              <a:rPr lang="tr-TR" dirty="0" smtClean="0">
                <a:latin typeface="Comic Sans MS" pitchFamily="66" charset="0"/>
              </a:rPr>
              <a:t> // ADC sonucu değişkene atandı</a:t>
            </a: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     </a:t>
            </a:r>
            <a:r>
              <a:rPr lang="en-US" dirty="0" err="1" smtClean="0">
                <a:latin typeface="Comic Sans MS" pitchFamily="66" charset="0"/>
              </a:rPr>
              <a:t>gecikme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 err="1" smtClean="0">
                <a:latin typeface="Comic Sans MS" pitchFamily="66" charset="0"/>
              </a:rPr>
              <a:t>adcRes</a:t>
            </a:r>
            <a:r>
              <a:rPr lang="en-US" dirty="0" smtClean="0">
                <a:latin typeface="Comic Sans MS" pitchFamily="66" charset="0"/>
              </a:rPr>
              <a:t>);</a:t>
            </a:r>
            <a:r>
              <a:rPr lang="tr-TR" dirty="0" smtClean="0">
                <a:latin typeface="Comic Sans MS" pitchFamily="66" charset="0"/>
              </a:rPr>
              <a:t>  </a:t>
            </a: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     PORTF=0xFF;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     </a:t>
            </a:r>
            <a:r>
              <a:rPr lang="en-US" dirty="0" err="1" smtClean="0">
                <a:latin typeface="Comic Sans MS" pitchFamily="66" charset="0"/>
              </a:rPr>
              <a:t>gecikme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 err="1" smtClean="0">
                <a:latin typeface="Comic Sans MS" pitchFamily="66" charset="0"/>
              </a:rPr>
              <a:t>adcRes</a:t>
            </a:r>
            <a:r>
              <a:rPr lang="en-US" dirty="0" smtClean="0">
                <a:latin typeface="Comic Sans MS" pitchFamily="66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}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}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2662</TotalTime>
  <Words>357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Slide 1</vt:lpstr>
      <vt:lpstr>PROJE AKIŞ ŞEMASI</vt:lpstr>
      <vt:lpstr>BİRİNCİ YARIYIL HEDEFLERİ</vt:lpstr>
      <vt:lpstr>ARA SUNUMDA ANLATILAN KONULAR</vt:lpstr>
      <vt:lpstr>DsPIC30F4013 ÖZELLİKLERİ</vt:lpstr>
      <vt:lpstr>ADC ve GENEL ÖZELLİKLERİ</vt:lpstr>
      <vt:lpstr>HARMONİK BELİRLEMEK İÇİN ALGORİTMA ŞEMASI</vt:lpstr>
      <vt:lpstr>ADC SONUCUNU OKUMA VE PORTLAR ÜZERİNDE İŞLEM YAPMA</vt:lpstr>
      <vt:lpstr>ADC ÖRNEK UYGULAMA</vt:lpstr>
      <vt:lpstr>GECİKME SAĞLAYAN FONKSİYON</vt:lpstr>
      <vt:lpstr>ADC ÇEVRİMİ ALGORİTMA DİYAGRAMI VE UYGULAMASI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GİRİŞ          HARMONİK NEDİR?</dc:title>
  <dc:creator>Erdal</dc:creator>
  <cp:lastModifiedBy>ERDAL</cp:lastModifiedBy>
  <cp:revision>256</cp:revision>
  <dcterms:created xsi:type="dcterms:W3CDTF">2006-08-16T00:00:00Z</dcterms:created>
  <dcterms:modified xsi:type="dcterms:W3CDTF">2010-01-08T22:51:35Z</dcterms:modified>
</cp:coreProperties>
</file>