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1" r:id="rId5"/>
    <p:sldId id="259" r:id="rId6"/>
    <p:sldId id="274" r:id="rId7"/>
    <p:sldId id="280" r:id="rId8"/>
    <p:sldId id="273" r:id="rId9"/>
    <p:sldId id="275" r:id="rId10"/>
    <p:sldId id="276" r:id="rId11"/>
    <p:sldId id="278" r:id="rId12"/>
    <p:sldId id="281" r:id="rId13"/>
    <p:sldId id="284" r:id="rId14"/>
    <p:sldId id="286" r:id="rId15"/>
    <p:sldId id="287" r:id="rId16"/>
    <p:sldId id="277" r:id="rId17"/>
    <p:sldId id="279" r:id="rId18"/>
    <p:sldId id="285" r:id="rId19"/>
    <p:sldId id="271" r:id="rId20"/>
    <p:sldId id="272" r:id="rId2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47" d="100"/>
          <a:sy n="47" d="100"/>
        </p:scale>
        <p:origin x="-2034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KIN\Desktop\Kitap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On-Off</c:v>
                </c:pt>
              </c:strCache>
            </c:strRef>
          </c:tx>
          <c:val>
            <c:numRef>
              <c:f>Sayfa1!$B$2:$B$25</c:f>
              <c:numCache>
                <c:formatCode>General</c:formatCode>
                <c:ptCount val="24"/>
                <c:pt idx="0">
                  <c:v>26.78</c:v>
                </c:pt>
                <c:pt idx="1">
                  <c:v>26.91</c:v>
                </c:pt>
                <c:pt idx="2">
                  <c:v>27.4</c:v>
                </c:pt>
                <c:pt idx="3">
                  <c:v>27.8</c:v>
                </c:pt>
                <c:pt idx="4">
                  <c:v>27.91</c:v>
                </c:pt>
                <c:pt idx="5">
                  <c:v>28.5</c:v>
                </c:pt>
                <c:pt idx="6">
                  <c:v>29.19</c:v>
                </c:pt>
                <c:pt idx="7">
                  <c:v>30.02</c:v>
                </c:pt>
                <c:pt idx="8">
                  <c:v>31.58</c:v>
                </c:pt>
                <c:pt idx="9">
                  <c:v>32.44</c:v>
                </c:pt>
                <c:pt idx="10">
                  <c:v>32.56</c:v>
                </c:pt>
                <c:pt idx="11">
                  <c:v>32.36</c:v>
                </c:pt>
                <c:pt idx="12">
                  <c:v>30.29</c:v>
                </c:pt>
                <c:pt idx="13">
                  <c:v>29.99</c:v>
                </c:pt>
                <c:pt idx="14">
                  <c:v>29.61</c:v>
                </c:pt>
                <c:pt idx="15">
                  <c:v>29.5</c:v>
                </c:pt>
                <c:pt idx="16">
                  <c:v>29.55</c:v>
                </c:pt>
                <c:pt idx="17">
                  <c:v>30.21</c:v>
                </c:pt>
                <c:pt idx="18">
                  <c:v>30.51</c:v>
                </c:pt>
                <c:pt idx="19">
                  <c:v>30.68</c:v>
                </c:pt>
                <c:pt idx="20">
                  <c:v>30.68</c:v>
                </c:pt>
                <c:pt idx="21">
                  <c:v>30.21</c:v>
                </c:pt>
                <c:pt idx="22">
                  <c:v>30.51</c:v>
                </c:pt>
                <c:pt idx="23">
                  <c:v>30.68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PID</c:v>
                </c:pt>
              </c:strCache>
            </c:strRef>
          </c:tx>
          <c:val>
            <c:numRef>
              <c:f>Sayfa1!$C$2:$C$25</c:f>
              <c:numCache>
                <c:formatCode>General</c:formatCode>
                <c:ptCount val="24"/>
                <c:pt idx="0">
                  <c:v>29.96</c:v>
                </c:pt>
                <c:pt idx="1">
                  <c:v>29.9</c:v>
                </c:pt>
                <c:pt idx="2">
                  <c:v>29.79</c:v>
                </c:pt>
                <c:pt idx="3">
                  <c:v>29.71</c:v>
                </c:pt>
                <c:pt idx="4">
                  <c:v>29.74</c:v>
                </c:pt>
                <c:pt idx="5">
                  <c:v>29.86</c:v>
                </c:pt>
                <c:pt idx="6">
                  <c:v>29.97</c:v>
                </c:pt>
                <c:pt idx="7">
                  <c:v>30</c:v>
                </c:pt>
                <c:pt idx="8">
                  <c:v>29.9</c:v>
                </c:pt>
                <c:pt idx="9">
                  <c:v>29.82</c:v>
                </c:pt>
                <c:pt idx="10">
                  <c:v>29.6</c:v>
                </c:pt>
                <c:pt idx="11">
                  <c:v>29.6</c:v>
                </c:pt>
                <c:pt idx="12">
                  <c:v>29.76</c:v>
                </c:pt>
                <c:pt idx="13">
                  <c:v>30.1</c:v>
                </c:pt>
                <c:pt idx="14">
                  <c:v>30.26</c:v>
                </c:pt>
                <c:pt idx="15">
                  <c:v>30.36</c:v>
                </c:pt>
                <c:pt idx="16">
                  <c:v>30.38</c:v>
                </c:pt>
                <c:pt idx="17">
                  <c:v>30.32</c:v>
                </c:pt>
                <c:pt idx="18">
                  <c:v>30.24</c:v>
                </c:pt>
                <c:pt idx="19">
                  <c:v>30.1</c:v>
                </c:pt>
                <c:pt idx="20">
                  <c:v>30.04</c:v>
                </c:pt>
                <c:pt idx="21">
                  <c:v>29.96</c:v>
                </c:pt>
                <c:pt idx="22">
                  <c:v>29.9</c:v>
                </c:pt>
                <c:pt idx="23">
                  <c:v>29.71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PI</c:v>
                </c:pt>
              </c:strCache>
            </c:strRef>
          </c:tx>
          <c:val>
            <c:numRef>
              <c:f>Sayfa1!$D$2:$D$25</c:f>
              <c:numCache>
                <c:formatCode>General</c:formatCode>
                <c:ptCount val="24"/>
                <c:pt idx="0">
                  <c:v>29.65</c:v>
                </c:pt>
                <c:pt idx="1">
                  <c:v>29.75</c:v>
                </c:pt>
                <c:pt idx="2">
                  <c:v>29.82</c:v>
                </c:pt>
                <c:pt idx="3">
                  <c:v>30.04</c:v>
                </c:pt>
                <c:pt idx="4">
                  <c:v>30.1</c:v>
                </c:pt>
                <c:pt idx="5">
                  <c:v>30.04</c:v>
                </c:pt>
                <c:pt idx="6">
                  <c:v>30.24</c:v>
                </c:pt>
                <c:pt idx="7">
                  <c:v>30.3</c:v>
                </c:pt>
                <c:pt idx="8">
                  <c:v>30.55</c:v>
                </c:pt>
                <c:pt idx="9">
                  <c:v>30.9</c:v>
                </c:pt>
                <c:pt idx="10">
                  <c:v>31.02</c:v>
                </c:pt>
                <c:pt idx="11">
                  <c:v>31.06</c:v>
                </c:pt>
                <c:pt idx="12">
                  <c:v>31.01</c:v>
                </c:pt>
                <c:pt idx="13">
                  <c:v>30.47</c:v>
                </c:pt>
                <c:pt idx="14">
                  <c:v>30.05</c:v>
                </c:pt>
                <c:pt idx="15">
                  <c:v>29.9</c:v>
                </c:pt>
                <c:pt idx="16">
                  <c:v>30</c:v>
                </c:pt>
                <c:pt idx="17">
                  <c:v>29.97</c:v>
                </c:pt>
                <c:pt idx="18">
                  <c:v>29.86</c:v>
                </c:pt>
                <c:pt idx="19">
                  <c:v>29.74</c:v>
                </c:pt>
                <c:pt idx="20">
                  <c:v>29.71</c:v>
                </c:pt>
                <c:pt idx="21">
                  <c:v>29.79</c:v>
                </c:pt>
                <c:pt idx="22">
                  <c:v>29.9</c:v>
                </c:pt>
                <c:pt idx="23">
                  <c:v>29.96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P</c:v>
                </c:pt>
              </c:strCache>
            </c:strRef>
          </c:tx>
          <c:val>
            <c:numRef>
              <c:f>Sayfa1!$E$2:$E$25</c:f>
              <c:numCache>
                <c:formatCode>General</c:formatCode>
                <c:ptCount val="24"/>
                <c:pt idx="0">
                  <c:v>27.65</c:v>
                </c:pt>
                <c:pt idx="1">
                  <c:v>27.75</c:v>
                </c:pt>
                <c:pt idx="2">
                  <c:v>27.82</c:v>
                </c:pt>
                <c:pt idx="3">
                  <c:v>28.04</c:v>
                </c:pt>
                <c:pt idx="4">
                  <c:v>28.3</c:v>
                </c:pt>
                <c:pt idx="5">
                  <c:v>29.04</c:v>
                </c:pt>
                <c:pt idx="6">
                  <c:v>29.34</c:v>
                </c:pt>
                <c:pt idx="7">
                  <c:v>29.4</c:v>
                </c:pt>
                <c:pt idx="8">
                  <c:v>29.65</c:v>
                </c:pt>
                <c:pt idx="9">
                  <c:v>29.9</c:v>
                </c:pt>
                <c:pt idx="10">
                  <c:v>30.02</c:v>
                </c:pt>
                <c:pt idx="11">
                  <c:v>30.06</c:v>
                </c:pt>
                <c:pt idx="12">
                  <c:v>30.01</c:v>
                </c:pt>
                <c:pt idx="13">
                  <c:v>29.47</c:v>
                </c:pt>
                <c:pt idx="14">
                  <c:v>30.05</c:v>
                </c:pt>
                <c:pt idx="15">
                  <c:v>29.9</c:v>
                </c:pt>
                <c:pt idx="16">
                  <c:v>29.5</c:v>
                </c:pt>
                <c:pt idx="17">
                  <c:v>28.97</c:v>
                </c:pt>
                <c:pt idx="18">
                  <c:v>28.86</c:v>
                </c:pt>
                <c:pt idx="19">
                  <c:v>28.74</c:v>
                </c:pt>
                <c:pt idx="20">
                  <c:v>28.71</c:v>
                </c:pt>
                <c:pt idx="21">
                  <c:v>28.79</c:v>
                </c:pt>
                <c:pt idx="22">
                  <c:v>28.9</c:v>
                </c:pt>
                <c:pt idx="23">
                  <c:v>28.96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İstenilen</c:v>
                </c:pt>
              </c:strCache>
            </c:strRef>
          </c:tx>
          <c:val>
            <c:numRef>
              <c:f>Sayfa1!$F$2:$F$25</c:f>
              <c:numCache>
                <c:formatCode>General</c:formatCode>
                <c:ptCount val="2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32608"/>
        <c:axId val="74431808"/>
      </c:lineChart>
      <c:catAx>
        <c:axId val="10413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431808"/>
        <c:crosses val="autoZero"/>
        <c:auto val="1"/>
        <c:lblAlgn val="ctr"/>
        <c:lblOffset val="100"/>
        <c:noMultiLvlLbl val="0"/>
      </c:catAx>
      <c:valAx>
        <c:axId val="74431808"/>
        <c:scaling>
          <c:orientation val="minMax"/>
          <c:max val="35"/>
          <c:min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32608"/>
        <c:crosses val="autoZero"/>
        <c:crossBetween val="between"/>
        <c:majorUnit val="0.25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B6BF2C-1507-4F99-9738-ECCEAC34F611}" type="datetimeFigureOut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9EDA2-9E20-42E2-80BA-AB3B404AA78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187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F903A8-92AA-4712-AD17-83182DB9FD4C}" type="datetimeFigureOut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54FA78-A493-4F38-BEEA-60230DF7FC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434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2995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62831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79EB0-E55C-4DD7-A92E-8528CD0FAEA1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8DBC23-1F37-47CE-A6B3-2DF1E9BBC9D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F880-CA45-49B6-B92D-1EC3B14532CB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FDE0-3B38-40A5-8926-44AD6CCE827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68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128D-BBEC-481C-A397-4484D02ABAF3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4609E-08A8-481A-A157-E03D852B4FE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7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FB26D-1BE9-4F35-A62D-267AFD99DF3A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0A90-71C7-4C85-A9C7-8E111B28BD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2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D46E-4B4B-4C5F-A0F1-8852DD2797FD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BE63-4C7E-4EDB-A7FB-E727C629E1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1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3B48-8978-47FF-9E1C-961528578AE1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CC805-ACEC-48BD-927B-B0C4B90B28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15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7360-942C-44AF-BB6B-E444CE1C9750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F0AE9-19DE-4DB4-BD40-B28D4274BCD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44BC-D9F9-4BB9-B6DD-16C6A409CD02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7B32-2CA4-4AAF-91CE-BBAB6D33B4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1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FDAB-5DB0-454E-BB39-FD898FD4EC5E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40B29-F938-4FFB-AB05-2067348FAC6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3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CE535-6AD5-411B-9366-651542B75B5C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59982-2699-4266-A97A-2933F46258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6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62F5A-0D77-4575-B9C6-76282E251039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361B87-053C-4C24-9443-550525ACCB5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A81771-FED8-4EEB-9182-00CEF5E7F73C}" type="datetime1">
              <a:rPr lang="tr-TR"/>
              <a:pPr>
                <a:defRPr/>
              </a:pPr>
              <a:t>2.6.2014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731FC8-2435-46D4-8E15-269028FD8FA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9" r:id="rId9"/>
    <p:sldLayoutId id="2147484046" r:id="rId10"/>
    <p:sldLayoutId id="21474840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ntura.com.tr/" TargetMode="External"/><Relationship Id="rId7" Type="http://schemas.openxmlformats.org/officeDocument/2006/relationships/hyperlink" Target="http://www.direnc.net/" TargetMode="External"/><Relationship Id="rId2" Type="http://schemas.openxmlformats.org/officeDocument/2006/relationships/hyperlink" Target="http://320volt.com/pic16f877-hakkin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sirion.com/fileadmin/user_upload/customers/sensirion/Dokumente/Humidity/Sensirion_Humidity_SHT1x_Datasheet_V5.pdf" TargetMode="External"/><Relationship Id="rId5" Type="http://schemas.openxmlformats.org/officeDocument/2006/relationships/hyperlink" Target="http://www.teknobakis.com/" TargetMode="External"/><Relationship Id="rId4" Type="http://schemas.openxmlformats.org/officeDocument/2006/relationships/hyperlink" Target="http://www.baskent.edu.tr/~auraz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8313" y="404813"/>
            <a:ext cx="8351837" cy="2952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İklİmlendİrme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TasarImI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96900" y="4365625"/>
            <a:ext cx="74168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Hazırlayan : Yasin Akın Ayturan ~ 20893427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Proje Danışmanı : Prof. Dr. Alper Uraz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28078-dscn2260.jpg (8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68600"/>
            <a:ext cx="485933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smtClean="0"/>
              <a:t>MİKROİŞLEMCİ(18F4520)</a:t>
            </a:r>
            <a:endParaRPr lang="tr-TR" dirty="0"/>
          </a:p>
        </p:txBody>
      </p:sp>
      <p:sp>
        <p:nvSpPr>
          <p:cNvPr id="16388" name="2 İçerik Yer Tutucusu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37075"/>
          </a:xfrm>
        </p:spPr>
        <p:txBody>
          <a:bodyPr/>
          <a:lstStyle/>
          <a:p>
            <a:pPr marL="0" indent="0" eaLnBrk="1" hangingPunct="1"/>
            <a:r>
              <a:rPr lang="tr-TR" b="0" dirty="0" smtClean="0"/>
              <a:t>Burada mikroişlemcinin görevi; algılayıcıda ölçülen sıcaklık ve nem bilgisini yazılım yardımıyla ekranda göstermek, tuş takımından değerleri ve uygulanacak olan denetim eylemi bilgisini almak ve elde ettiği sonuca göre gerekli işlemleri yaptırmak.</a:t>
            </a:r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smtClean="0"/>
              <a:t>Röle (5V 10A)</a:t>
            </a:r>
            <a:endParaRPr lang="tr-TR" dirty="0"/>
          </a:p>
        </p:txBody>
      </p:sp>
      <p:sp>
        <p:nvSpPr>
          <p:cNvPr id="16388" name="2 İçerik Yer Tutucusu"/>
          <p:cNvSpPr>
            <a:spLocks noGrp="1"/>
          </p:cNvSpPr>
          <p:nvPr>
            <p:ph idx="1"/>
          </p:nvPr>
        </p:nvSpPr>
        <p:spPr>
          <a:xfrm>
            <a:off x="442326" y="1707242"/>
            <a:ext cx="8229600" cy="4537075"/>
          </a:xfrm>
        </p:spPr>
        <p:txBody>
          <a:bodyPr/>
          <a:lstStyle/>
          <a:p>
            <a:pPr marL="0" indent="0" eaLnBrk="1" hangingPunct="1"/>
            <a:r>
              <a:rPr lang="tr-TR" b="0" dirty="0" smtClean="0"/>
              <a:t>Burada rölenin görevi; ısıtıcının kullanılacağı 220V veya soğutucu için istenilen voltaj değerini mikroişlemciden gelen 5Vluk gerilim ile tetiklemeyi sağlamaktır.</a:t>
            </a:r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31746" name="Picture 2" descr="röle.jpg (550×5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720667"/>
            <a:ext cx="2510224" cy="25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44287_Mini_Isitici_500_W_AH-01.jpg (360×360)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91" y="2636912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Sera İklimlendirme Tasarımı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60A90-71C7-4C85-A9C7-8E111B28BD0A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823192" y="1844824"/>
            <a:ext cx="71331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Pilot </a:t>
            </a:r>
            <a:r>
              <a:rPr lang="tr-TR" dirty="0"/>
              <a:t>seramızı ısıtmak için 500w’lık piyasada kolaylıkla bulunabilen mini fanlı ısıtıcı tercih edilmiştir.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Gücü: 500w</a:t>
            </a:r>
          </a:p>
          <a:p>
            <a:r>
              <a:rPr lang="tr-TR" dirty="0"/>
              <a:t>Frekans Aralığı: 220v~/50Hz</a:t>
            </a:r>
          </a:p>
          <a:p>
            <a:r>
              <a:rPr lang="tr-TR" dirty="0"/>
              <a:t>Isıtma Elemanı: PTC 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pozitif sıcaklık katsayılı direnç (</a:t>
            </a:r>
            <a:r>
              <a:rPr lang="tr-TR" dirty="0" err="1"/>
              <a:t>termistör</a:t>
            </a:r>
            <a:r>
              <a:rPr lang="tr-TR" dirty="0" smtClean="0"/>
              <a:t>))</a:t>
            </a:r>
            <a:endParaRPr lang="tr-TR" dirty="0"/>
          </a:p>
        </p:txBody>
      </p:sp>
      <p:sp>
        <p:nvSpPr>
          <p:cNvPr id="9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smtClean="0"/>
              <a:t>ISITICI FAN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17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Sera İklimlendirme Tasarımı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60A90-71C7-4C85-A9C7-8E111B28BD0A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pic>
        <p:nvPicPr>
          <p:cNvPr id="7" name="Resim 6" descr="ultrasonik-temizleme-fan-temizleme-2873.jpg (480×480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92" y="3501008"/>
            <a:ext cx="3172744" cy="33331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ikdörtgen 7"/>
          <p:cNvSpPr/>
          <p:nvPr/>
        </p:nvSpPr>
        <p:spPr>
          <a:xfrm>
            <a:off x="823192" y="1844824"/>
            <a:ext cx="7133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Pilot seramızı soğutmak için 12V ile çalışan piyasada kolaylıkla bulunabilen 12cm </a:t>
            </a:r>
            <a:r>
              <a:rPr lang="tr-TR" dirty="0" err="1"/>
              <a:t>lik</a:t>
            </a:r>
            <a:r>
              <a:rPr lang="tr-TR" dirty="0"/>
              <a:t> soğutucu bilgisayar fanı olarak bilinen ürün tercih edilmiştir. </a:t>
            </a:r>
            <a:endParaRPr lang="tr-TR" dirty="0" smtClean="0"/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smtClean="0"/>
              <a:t>Boyut</a:t>
            </a:r>
            <a:r>
              <a:rPr lang="tr-TR" dirty="0"/>
              <a:t>: 120 x 120 x 25 mm </a:t>
            </a: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smtClean="0"/>
              <a:t>Çalışma </a:t>
            </a:r>
            <a:r>
              <a:rPr lang="tr-TR" dirty="0"/>
              <a:t>Voltajı: </a:t>
            </a:r>
            <a:r>
              <a:rPr lang="tr-TR" dirty="0" smtClean="0"/>
              <a:t>5-12V </a:t>
            </a:r>
            <a:r>
              <a:rPr lang="tr-TR" dirty="0"/>
              <a:t>DC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Fan </a:t>
            </a:r>
            <a:r>
              <a:rPr lang="tr-TR" dirty="0"/>
              <a:t>Devri: 1200RPM ± %</a:t>
            </a:r>
            <a:r>
              <a:rPr lang="tr-TR" dirty="0" smtClean="0"/>
              <a:t>10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Hava </a:t>
            </a:r>
            <a:r>
              <a:rPr lang="tr-TR" dirty="0"/>
              <a:t>Akımı: </a:t>
            </a:r>
            <a:r>
              <a:rPr lang="tr-TR" dirty="0" smtClean="0"/>
              <a:t>45.21 CFM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smtClean="0"/>
              <a:t>Çektiği </a:t>
            </a:r>
            <a:r>
              <a:rPr lang="tr-TR" dirty="0"/>
              <a:t>Akım: 0.16A ± %</a:t>
            </a:r>
            <a:r>
              <a:rPr lang="tr-TR" dirty="0" smtClean="0"/>
              <a:t>10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Güç </a:t>
            </a:r>
            <a:r>
              <a:rPr lang="tr-TR" dirty="0"/>
              <a:t>Tüketimi: 1.92W ± %10</a:t>
            </a:r>
          </a:p>
        </p:txBody>
      </p:sp>
      <p:sp>
        <p:nvSpPr>
          <p:cNvPr id="9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smtClean="0"/>
              <a:t>Soğutucu Pervane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95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Sera İklimlendirme Tasarımı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60A90-71C7-4C85-A9C7-8E111B28BD0A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611560" y="1988840"/>
            <a:ext cx="71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b="1" dirty="0" smtClean="0"/>
              <a:t>On-</a:t>
            </a:r>
            <a:r>
              <a:rPr lang="tr-TR" b="1" dirty="0" err="1" smtClean="0"/>
              <a:t>Off</a:t>
            </a:r>
            <a:endParaRPr lang="tr-TR" b="1" dirty="0" smtClean="0"/>
          </a:p>
        </p:txBody>
      </p:sp>
      <p:sp>
        <p:nvSpPr>
          <p:cNvPr id="9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err="1" smtClean="0"/>
              <a:t>DeneTİm</a:t>
            </a:r>
            <a:r>
              <a:rPr lang="tr-TR" dirty="0" smtClean="0"/>
              <a:t> </a:t>
            </a:r>
            <a:r>
              <a:rPr lang="tr-TR" dirty="0" err="1" smtClean="0"/>
              <a:t>EyLEMLERİ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611560" y="587727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chemeClr val="accent5">
                    <a:lumMod val="50000"/>
                  </a:schemeClr>
                </a:solidFill>
              </a:rPr>
              <a:t>Proportional-Integral-Derivative</a:t>
            </a:r>
            <a:r>
              <a:rPr lang="tr-TR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accent5">
                    <a:lumMod val="50000"/>
                  </a:schemeClr>
                </a:solidFill>
              </a:rPr>
              <a:t>// </a:t>
            </a:r>
            <a:r>
              <a:rPr lang="tr-TR" sz="2000" b="1" dirty="0" smtClean="0">
                <a:solidFill>
                  <a:schemeClr val="accent5">
                    <a:lumMod val="50000"/>
                  </a:schemeClr>
                </a:solidFill>
              </a:rPr>
              <a:t>Oransal-İntegral-Türevsel</a:t>
            </a:r>
            <a:endParaRPr lang="tr-T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156176" y="5502388"/>
            <a:ext cx="209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On-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Off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// Aç-Kapa</a:t>
            </a:r>
            <a:endParaRPr lang="tr-T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827584" y="5502388"/>
            <a:ext cx="7272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ağ Ayraç 11"/>
          <p:cNvSpPr/>
          <p:nvPr/>
        </p:nvSpPr>
        <p:spPr>
          <a:xfrm>
            <a:off x="1400781" y="2618314"/>
            <a:ext cx="540060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2190981" y="25442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smtClean="0"/>
              <a:t>P   mevcut hata</a:t>
            </a:r>
          </a:p>
          <a:p>
            <a:r>
              <a:rPr lang="tr-TR" dirty="0" smtClean="0"/>
              <a:t>     </a:t>
            </a:r>
            <a:r>
              <a:rPr lang="tr-TR" dirty="0" err="1" smtClean="0"/>
              <a:t>Kp</a:t>
            </a:r>
            <a:r>
              <a:rPr lang="tr-TR" dirty="0" smtClean="0"/>
              <a:t> sabiti</a:t>
            </a:r>
            <a:endParaRPr lang="tr-TR" dirty="0"/>
          </a:p>
          <a:p>
            <a:pPr marL="285750" indent="-285750">
              <a:buFontTx/>
              <a:buChar char="-"/>
            </a:pP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smtClean="0"/>
              <a:t>I    geçmiş </a:t>
            </a:r>
            <a:r>
              <a:rPr lang="tr-TR" dirty="0"/>
              <a:t>hataların </a:t>
            </a:r>
            <a:r>
              <a:rPr lang="tr-TR" dirty="0" smtClean="0"/>
              <a:t>toplamı</a:t>
            </a:r>
          </a:p>
          <a:p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err="1" smtClean="0"/>
              <a:t>Kd</a:t>
            </a:r>
            <a:r>
              <a:rPr lang="tr-TR" dirty="0" smtClean="0"/>
              <a:t> sabiti</a:t>
            </a:r>
          </a:p>
          <a:p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smtClean="0"/>
              <a:t>D  gelecekteki </a:t>
            </a:r>
            <a:r>
              <a:rPr lang="tr-TR" dirty="0"/>
              <a:t>hataların </a:t>
            </a:r>
            <a:r>
              <a:rPr lang="tr-TR" dirty="0" smtClean="0"/>
              <a:t>tahmini</a:t>
            </a:r>
          </a:p>
          <a:p>
            <a:r>
              <a:rPr lang="tr-TR" dirty="0" smtClean="0"/>
              <a:t>     </a:t>
            </a:r>
            <a:r>
              <a:rPr lang="tr-TR" dirty="0"/>
              <a:t>Ki </a:t>
            </a:r>
            <a:r>
              <a:rPr lang="tr-TR" dirty="0" smtClean="0"/>
              <a:t>sabiti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2190981" y="1988840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- İstenilen değer </a:t>
            </a:r>
            <a:r>
              <a:rPr lang="tr-TR" dirty="0" smtClean="0"/>
              <a:t>sabit kıyaslaması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602396" y="2405772"/>
            <a:ext cx="15885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tr-T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/>
              <a:t>P</a:t>
            </a:r>
          </a:p>
          <a:p>
            <a:pPr marL="285750" indent="-285750">
              <a:buFont typeface="Arial" pitchFamily="34" charset="0"/>
              <a:buChar char="•"/>
            </a:pPr>
            <a:endParaRPr lang="tr-T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/>
              <a:t>PI</a:t>
            </a:r>
          </a:p>
          <a:p>
            <a:pPr marL="285750" indent="-285750">
              <a:buFont typeface="Arial" pitchFamily="34" charset="0"/>
              <a:buChar char="•"/>
            </a:pPr>
            <a:endParaRPr lang="tr-T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/>
              <a:t>PD</a:t>
            </a:r>
          </a:p>
          <a:p>
            <a:pPr marL="285750" indent="-285750">
              <a:buFont typeface="Arial" pitchFamily="34" charset="0"/>
              <a:buChar char="•"/>
            </a:pPr>
            <a:endParaRPr lang="tr-T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/>
              <a:t>PID</a:t>
            </a:r>
          </a:p>
          <a:p>
            <a:pPr marL="285750" indent="-285750">
              <a:buFont typeface="Arial" pitchFamily="34" charset="0"/>
              <a:buChar char="•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703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828328"/>
          </a:xfrm>
        </p:spPr>
        <p:txBody>
          <a:bodyPr>
            <a:normAutofit/>
          </a:bodyPr>
          <a:lstStyle/>
          <a:p>
            <a:r>
              <a:rPr lang="tr-TR" dirty="0" smtClean="0"/>
              <a:t>KARŞILAŞTIRMA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Sera İklimlendirme Tasarımı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60A90-71C7-4C85-A9C7-8E111B28BD0A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graphicFrame>
        <p:nvGraphicFramePr>
          <p:cNvPr id="8" name="3 Grafik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52705"/>
              </p:ext>
            </p:extLst>
          </p:nvPr>
        </p:nvGraphicFramePr>
        <p:xfrm>
          <a:off x="539552" y="1124744"/>
          <a:ext cx="7920880" cy="49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59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F:\yandex\_başkent\_dönemlik\eem492 - BİTİRME PROJESİ I-II\bitirme-rapor\akın-bitirme-2014-05-27\2014-05-26 20-42-33 Ekran görüntüs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19263" y="-661988"/>
            <a:ext cx="5705475" cy="81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Sera İklimlendirme Tasarımı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60A90-71C7-4C85-A9C7-8E111B28BD0A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pic>
        <p:nvPicPr>
          <p:cNvPr id="2051" name="Picture 3" descr="F:\yandex\Ekran görüntüleri\2014-05-30 09-58-00 Ekran görüntüs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8331" y="-324075"/>
            <a:ext cx="6247378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1104" cy="756320"/>
          </a:xfrm>
        </p:spPr>
        <p:txBody>
          <a:bodyPr/>
          <a:lstStyle/>
          <a:p>
            <a:r>
              <a:rPr lang="tr-TR" dirty="0" smtClean="0"/>
              <a:t>MALİYET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Sera İklimlendirme Tasarımı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60A90-71C7-4C85-A9C7-8E111B28BD0A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24659"/>
              </p:ext>
            </p:extLst>
          </p:nvPr>
        </p:nvGraphicFramePr>
        <p:xfrm>
          <a:off x="323528" y="1124744"/>
          <a:ext cx="8208912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54"/>
                <a:gridCol w="3457558"/>
              </a:tblGrid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Malzeme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Fiyat</a:t>
                      </a:r>
                      <a:endParaRPr lang="tr-TR" dirty="0"/>
                    </a:p>
                  </a:txBody>
                  <a:tcPr/>
                </a:tc>
              </a:tr>
              <a:tr h="408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Pilot Sera (70x70x45 cm)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0,67 TL x</a:t>
                      </a:r>
                      <a:r>
                        <a:rPr lang="tr-TR" baseline="0" dirty="0" smtClean="0"/>
                        <a:t> 2</a:t>
                      </a:r>
                      <a:endParaRPr lang="tr-TR" dirty="0"/>
                    </a:p>
                  </a:txBody>
                  <a:tcPr/>
                </a:tc>
              </a:tr>
              <a:tr h="426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Algılayıcı (SHT11)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31,64 TL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Mikroişlemci (18F4520)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10,88 TL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Ekran (16x2)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9,64 TL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Tuş Takımı (4x3)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11,13 TL 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Röle (5V)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7,10 TL x 2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Isıtıcı Fan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24,90 TL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Soğutucu  Pervane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9,99 TL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r>
                        <a:rPr lang="tr-TR" dirty="0" smtClean="0"/>
                        <a:t>Vızlayıcı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0,74 TL</a:t>
                      </a:r>
                      <a:endParaRPr lang="tr-TR" dirty="0"/>
                    </a:p>
                  </a:txBody>
                  <a:tcPr/>
                </a:tc>
              </a:tr>
              <a:tr h="443282"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TOPLAM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104,46 TL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1800" y="1700213"/>
            <a:ext cx="838835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 </a:t>
            </a:r>
            <a:r>
              <a:rPr lang="tr-TR" dirty="0" smtClean="0">
                <a:hlinkClick r:id="rId3"/>
              </a:rPr>
              <a:t>www.ventura.com.tr</a:t>
            </a:r>
            <a:endParaRPr lang="tr-TR" dirty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2"/>
              </a:rPr>
              <a:t>http:// </a:t>
            </a:r>
            <a:r>
              <a:rPr lang="tr-TR" dirty="0">
                <a:hlinkClick r:id="rId4"/>
              </a:rPr>
              <a:t>www.baskent.edu.tr/~</a:t>
            </a:r>
            <a:r>
              <a:rPr lang="tr-TR" dirty="0" smtClean="0">
                <a:hlinkClick r:id="rId4"/>
              </a:rPr>
              <a:t>auraz/</a:t>
            </a:r>
            <a:endParaRPr lang="tr-TR" dirty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www.teknobakis.com</a:t>
            </a:r>
            <a:endParaRPr lang="tr-TR" dirty="0" smtClean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 smtClean="0">
                <a:hlinkClick r:id="rId6"/>
              </a:rPr>
              <a:t>http</a:t>
            </a:r>
            <a:r>
              <a:rPr lang="tr-TR" dirty="0">
                <a:hlinkClick r:id="rId6"/>
              </a:rPr>
              <a:t>://</a:t>
            </a:r>
            <a:r>
              <a:rPr lang="tr-TR" dirty="0" smtClean="0">
                <a:hlinkClick r:id="rId6"/>
              </a:rPr>
              <a:t>www.sensirion.com/fileadmin/user_upload/customers/sensirion/Dokumente/Humidity/Sensirion_Humidity_SHT1x_Datasheet_V5.pdf</a:t>
            </a:r>
            <a:endParaRPr lang="tr-TR" dirty="0" smtClean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7"/>
              </a:rPr>
              <a:t>http://</a:t>
            </a:r>
            <a:r>
              <a:rPr lang="tr-TR" dirty="0" smtClean="0">
                <a:hlinkClick r:id="rId7"/>
              </a:rPr>
              <a:t>www.direnc.net</a:t>
            </a:r>
            <a:endParaRPr lang="tr-TR" dirty="0" smtClean="0"/>
          </a:p>
          <a:p>
            <a:pPr eaLnBrk="1" fontAlgn="auto" hangingPunct="1">
              <a:buFont typeface="Wingdings" pitchFamily="2" charset="2"/>
              <a:buChar char="ü"/>
              <a:defRPr/>
            </a:pPr>
            <a:endParaRPr lang="tr-TR" dirty="0" smtClean="0"/>
          </a:p>
          <a:p>
            <a:pPr marL="0" indent="0" eaLnBrk="1" fontAlgn="auto" hangingPunct="1">
              <a:defRPr/>
            </a:pPr>
            <a:endParaRPr lang="tr-TR" dirty="0"/>
          </a:p>
        </p:txBody>
      </p:sp>
      <p:sp>
        <p:nvSpPr>
          <p:cNvPr id="11268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8437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D7B65698-0240-40F9-95D6-82EC62C9772C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Sunum </a:t>
            </a:r>
            <a:r>
              <a:rPr lang="tr-TR" dirty="0" err="1" smtClean="0"/>
              <a:t>İçerİğİ</a:t>
            </a:r>
            <a:endParaRPr lang="tr-TR" dirty="0"/>
          </a:p>
        </p:txBody>
      </p:sp>
      <p:sp>
        <p:nvSpPr>
          <p:cNvPr id="8195" name="2 İçerik Yer Tutucusu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3889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Proje Tanımı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Hedefler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>
                <a:cs typeface="Times New Roman" panose="02020603050405020304" pitchFamily="18" charset="0"/>
              </a:rPr>
              <a:t>Projenin Akış Diyagramı</a:t>
            </a: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Sistemi Oluşturan Elemanlar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Devre Şeması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Maliyet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5124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197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AB1ED0F9-E277-46E8-920F-395824FAACDF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2133600"/>
            <a:ext cx="7869237" cy="785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TEŞEKKÜRLER…</a:t>
            </a:r>
            <a:endParaRPr lang="tr-TR" dirty="0"/>
          </a:p>
        </p:txBody>
      </p:sp>
      <p:sp>
        <p:nvSpPr>
          <p:cNvPr id="12291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946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7529040-4326-4CEE-9D4C-AB309321E5EB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tr-TR" sz="2400" smtClean="0">
              <a:solidFill>
                <a:schemeClr val="tx2"/>
              </a:solidFill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6443663" y="5876925"/>
            <a:ext cx="2117725" cy="5762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sz="1400" dirty="0" smtClean="0">
                <a:latin typeface="+mn-lt"/>
              </a:rPr>
              <a:t>bizimakin@gmail.com</a:t>
            </a:r>
            <a:endParaRPr lang="tr-T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288" y="174625"/>
            <a:ext cx="57912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>
          <a:xfrm>
            <a:off x="395288" y="1916113"/>
            <a:ext cx="8280400" cy="3889375"/>
          </a:xfrm>
        </p:spPr>
        <p:txBody>
          <a:bodyPr/>
          <a:lstStyle/>
          <a:p>
            <a:pPr marL="0" indent="0" algn="just" eaLnBrk="1" hangingPunct="1"/>
            <a:r>
              <a:rPr lang="tr-TR" dirty="0" smtClean="0"/>
              <a:t>Bu projede, 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Pilot serada ki sıcaklık ve nem ölçülmekte,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Ölçülen sıcaklık ve nem bilgisi bir ekranda gösterilmekte,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Sera ortamında ölçülen sıcaklık bilgisi geri beslemeli olarak mikroişlemciye aktarılmakta,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İstenilen sıcaklık ve denetim eylemi tuş takımından alınmakta,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İstenilen sıcaklık, istenilen denetim eylemi ile sağlanmaktadır.</a:t>
            </a:r>
          </a:p>
        </p:txBody>
      </p:sp>
      <p:sp>
        <p:nvSpPr>
          <p:cNvPr id="6148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024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53D64CA-DF95-47E1-91CD-0B1CA1506543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SICAKLIK ve </a:t>
            </a:r>
            <a:r>
              <a:rPr lang="tr-TR" dirty="0"/>
              <a:t>Nem Ölçüm </a:t>
            </a:r>
            <a:r>
              <a:rPr lang="tr-TR" dirty="0" err="1" smtClean="0"/>
              <a:t>Teknİklerİ</a:t>
            </a:r>
            <a:endParaRPr lang="tr-TR" dirty="0"/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24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 Sıcaklık Ölçüm Teknikleri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Daldırma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Hava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Yüzey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 Nem Ölçüm Tekniği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Hava Algılayıcısı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2293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C93C4536-74CE-46F1-90C3-90E295D3BE7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989013"/>
            <a:ext cx="17303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0663"/>
            <a:ext cx="1970088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3284538"/>
            <a:ext cx="267335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4900613"/>
            <a:ext cx="35512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319587"/>
          </a:xfrm>
        </p:spPr>
        <p:txBody>
          <a:bodyPr rtlCol="0">
            <a:noAutofit/>
          </a:bodyPr>
          <a:lstStyle/>
          <a:p>
            <a:pPr algn="just" eaLnBrk="1" fontAlgn="auto" hangingPunct="1">
              <a:buFont typeface="Wingdings" pitchFamily="2" charset="2"/>
              <a:buChar char="Ø"/>
              <a:defRPr/>
            </a:pPr>
            <a:r>
              <a:rPr lang="tr-TR" dirty="0" smtClean="0"/>
              <a:t> Birinci Yarıyıl Yapılanlar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Sıcaklık ve nem ölçüm teknikleri araştırılacak.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Mikroişlemci tabanlı sıcaklık ve nem ölçümü bir pilot sera üzerinde gerçekleştirilmeli ve bir ekranda gösterilecek.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tr-TR" dirty="0" smtClean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dirty="0" smtClean="0"/>
              <a:t>İkinci </a:t>
            </a:r>
            <a:r>
              <a:rPr lang="tr-TR" dirty="0"/>
              <a:t>Yarıyıl </a:t>
            </a:r>
            <a:r>
              <a:rPr lang="tr-TR" dirty="0" smtClean="0"/>
              <a:t>Yapılanlar</a:t>
            </a:r>
          </a:p>
          <a:p>
            <a:pPr marL="800100" lvl="1" indent="-34290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İstenen sıcaklığı sağlayabilmek için </a:t>
            </a:r>
            <a:r>
              <a:rPr lang="tr-TR" dirty="0" smtClean="0"/>
              <a:t>denetim </a:t>
            </a:r>
            <a:r>
              <a:rPr lang="tr-TR" dirty="0"/>
              <a:t>eylemlerinden </a:t>
            </a:r>
            <a:r>
              <a:rPr lang="tr-TR" dirty="0" smtClean="0"/>
              <a:t>(Var-yok, Oransal, </a:t>
            </a:r>
            <a:r>
              <a:rPr lang="tr-TR" dirty="0" err="1" smtClean="0"/>
              <a:t>Tümlevsel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smtClean="0"/>
              <a:t>Türevsel) uygulanabilecekleri </a:t>
            </a:r>
            <a:r>
              <a:rPr lang="tr-TR" dirty="0"/>
              <a:t>seçilmeli ve bunlar </a:t>
            </a:r>
            <a:r>
              <a:rPr lang="tr-TR" dirty="0" smtClean="0"/>
              <a:t>gerçekleştirilecek.</a:t>
            </a:r>
            <a:endParaRPr lang="tr-TR" dirty="0"/>
          </a:p>
          <a:p>
            <a:pPr marL="800100" lvl="1" indent="-34290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Tüm denetim eylemlerinin </a:t>
            </a:r>
            <a:r>
              <a:rPr lang="tr-TR" dirty="0" smtClean="0"/>
              <a:t>enerji </a:t>
            </a:r>
            <a:r>
              <a:rPr lang="tr-TR" dirty="0"/>
              <a:t>verimliliği ölçümleri yapılmalı ve karşılaştırmalı çizelge </a:t>
            </a:r>
            <a:r>
              <a:rPr lang="tr-TR" dirty="0" smtClean="0"/>
              <a:t>oluşturulacak.</a:t>
            </a:r>
            <a:endParaRPr lang="tr-TR" dirty="0"/>
          </a:p>
          <a:p>
            <a:pPr lvl="2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1269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E176F037-AC0D-44A7-BA46-286345D9D412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908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AKIŞ </a:t>
            </a:r>
            <a:r>
              <a:rPr lang="tr-TR" dirty="0" smtClean="0"/>
              <a:t>DİYAGRAMI #1</a:t>
            </a:r>
            <a:endParaRPr lang="tr-TR" dirty="0"/>
          </a:p>
        </p:txBody>
      </p:sp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3316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A983D58-939D-4011-A6C4-325BF6E2779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tr-TR" sz="2400" dirty="0" smtClean="0">
              <a:solidFill>
                <a:schemeClr val="tx2"/>
              </a:solidFill>
            </a:endParaRP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58988"/>
            <a:ext cx="6768752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908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AKIŞ </a:t>
            </a:r>
            <a:r>
              <a:rPr lang="tr-TR" dirty="0" smtClean="0"/>
              <a:t>DİYAGRAMI #2</a:t>
            </a:r>
            <a:endParaRPr lang="tr-TR" dirty="0"/>
          </a:p>
        </p:txBody>
      </p:sp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3316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A983D58-939D-4011-A6C4-325BF6E2779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7" name="Resi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272020" cy="4971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4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SİSTEMİ OLUŞTURAN Elemanlar</a:t>
            </a:r>
            <a:endParaRPr lang="tr-TR" dirty="0"/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>
          <a:xfrm>
            <a:off x="323850" y="1628775"/>
            <a:ext cx="8351838" cy="40322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Pilot Sera (70x70x45 cm)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Sıcaklık ve Nem Algılayıcısı (SHT11)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Mikroişlemci (18F4520)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Ekran (16x2)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Tuş Takımı (4x3)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Röle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Isıtıcı Fan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Soğutucu  Pervane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Vızlayıcı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4341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DF6891E-B341-48E3-872A-9DFF27684F10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850" y="152400"/>
            <a:ext cx="8424863" cy="1371600"/>
          </a:xfrm>
        </p:spPr>
        <p:txBody>
          <a:bodyPr>
            <a:normAutofit fontScale="90000"/>
          </a:bodyPr>
          <a:lstStyle/>
          <a:p>
            <a:pPr marL="342900" indent="-342900" eaLnBrk="1" fontAlgn="auto" hangingPunct="1">
              <a:defRPr/>
            </a:pP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SHT11 </a:t>
            </a:r>
            <a:r>
              <a:rPr lang="tr-TR" dirty="0" smtClean="0"/>
              <a:t>SICAKLIK ve Nem ALGILAYICISI</a:t>
            </a:r>
            <a:endParaRPr lang="tr-TR" dirty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5364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4DE92E5-59E3-4EAF-ABA4-4A2DDD089B9C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tr-TR" sz="2400" smtClean="0">
              <a:solidFill>
                <a:schemeClr val="tx2"/>
              </a:solidFill>
            </a:endParaRPr>
          </a:p>
        </p:txBody>
      </p:sp>
      <p:sp>
        <p:nvSpPr>
          <p:cNvPr id="15365" name="Dikdörtgen 2"/>
          <p:cNvSpPr>
            <a:spLocks noChangeArrowheads="1"/>
          </p:cNvSpPr>
          <p:nvPr/>
        </p:nvSpPr>
        <p:spPr bwMode="auto">
          <a:xfrm>
            <a:off x="215900" y="1703388"/>
            <a:ext cx="5364163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sz="1800" b="0"/>
              <a:t>Ölçüm Aralıkları: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Nem : 0%, 100% ~ ±3.5%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Sıcaklık : -40, 123ºC ~ ±0.5 ºC</a:t>
            </a:r>
          </a:p>
          <a:p>
            <a:pPr lvl="1" eaLnBrk="1" hangingPunct="1">
              <a:spcBef>
                <a:spcPct val="0"/>
              </a:spcBef>
              <a:buClrTx/>
            </a:pPr>
            <a:endParaRPr lang="tr-TR" sz="180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sz="1800" b="0"/>
              <a:t>Ölçüm Tekniği: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26 bit veri gönderimi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tr-TR"/>
              <a:t>12 bit nem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tr-TR"/>
              <a:t>14 bit sıcaklık</a:t>
            </a:r>
          </a:p>
          <a:p>
            <a:pPr lvl="2" eaLnBrk="1" hangingPunct="1">
              <a:spcBef>
                <a:spcPct val="0"/>
              </a:spcBef>
              <a:buClrTx/>
            </a:pPr>
            <a:endParaRPr lang="tr-TR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tr-TR" sz="1800" b="0"/>
              <a:t>Sapma Oranı: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tr-TR" sz="1800"/>
              <a:t>Nem: En fazla %0.5 / en az %0.03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tr-TR" sz="1800"/>
              <a:t>Sıcaklık: En fazla 0.04°C / en az 0.01°C</a:t>
            </a:r>
            <a:endParaRPr lang="tr-TR"/>
          </a:p>
        </p:txBody>
      </p:sp>
      <p:pic>
        <p:nvPicPr>
          <p:cNvPr id="15366" name="Picture 9" descr="42529755.jpg (211×2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73238"/>
            <a:ext cx="20097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IN - 1. Dönem 1. SUNUM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1154</TotalTime>
  <Words>639</Words>
  <Application>Microsoft Office PowerPoint</Application>
  <PresentationFormat>Ekran Gösterisi (4:3)</PresentationFormat>
  <Paragraphs>170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AKIN - 1. Dönem 1. SUNUM</vt:lpstr>
      <vt:lpstr>Sera  İklİmlendİrme  TasarImI </vt:lpstr>
      <vt:lpstr>Sunum İçerİğİ</vt:lpstr>
      <vt:lpstr>Proje TanImI</vt:lpstr>
      <vt:lpstr>SICAKLIK ve Nem Ölçüm Teknİklerİ</vt:lpstr>
      <vt:lpstr>Hedefler</vt:lpstr>
      <vt:lpstr>AKIŞ DİYAGRAMI #1</vt:lpstr>
      <vt:lpstr>AKIŞ DİYAGRAMI #2</vt:lpstr>
      <vt:lpstr>SİSTEMİ OLUŞTURAN Elemanlar</vt:lpstr>
      <vt:lpstr> SHT11 SICAKLIK ve Nem ALGILAYICISI</vt:lpstr>
      <vt:lpstr>MİKROİŞLEMCİ(18F4520)</vt:lpstr>
      <vt:lpstr>Röle (5V 10A)</vt:lpstr>
      <vt:lpstr>ISITICI FAN</vt:lpstr>
      <vt:lpstr>Soğutucu Pervane</vt:lpstr>
      <vt:lpstr>DeneTİm EyLEMLERİ</vt:lpstr>
      <vt:lpstr>KARŞILAŞTIRMA</vt:lpstr>
      <vt:lpstr>PowerPoint Sunusu</vt:lpstr>
      <vt:lpstr>PowerPoint Sunusu</vt:lpstr>
      <vt:lpstr>MALİYET</vt:lpstr>
      <vt:lpstr>KaynakÇa</vt:lpstr>
      <vt:lpstr>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  İklİmlendİrme  TasarImI</dc:title>
  <dc:creator>AKIN</dc:creator>
  <cp:lastModifiedBy>AKIN</cp:lastModifiedBy>
  <cp:revision>59</cp:revision>
  <dcterms:created xsi:type="dcterms:W3CDTF">2013-11-24T19:51:35Z</dcterms:created>
  <dcterms:modified xsi:type="dcterms:W3CDTF">2014-06-02T09:39:02Z</dcterms:modified>
</cp:coreProperties>
</file>