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74" r:id="rId6"/>
    <p:sldId id="261" r:id="rId7"/>
    <p:sldId id="273" r:id="rId8"/>
    <p:sldId id="275" r:id="rId9"/>
    <p:sldId id="276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5" d="100"/>
          <a:sy n="75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7119958-FEDB-4071-BE30-69C89DC0A0F6}" type="datetimeFigureOut">
              <a:rPr lang="tr-TR"/>
              <a:pPr>
                <a:defRPr/>
              </a:pPr>
              <a:t>28.11.2013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2D51B15-5B33-4888-A5B9-EA778E95E21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1317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41A7288-6E88-4534-9F14-B89E0B236AC8}" type="datetimeFigureOut">
              <a:rPr lang="tr-TR"/>
              <a:pPr>
                <a:defRPr/>
              </a:pPr>
              <a:t>28.11.2013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0406162-BB45-4948-A44A-03C75B6F579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9159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 Yer Tutucusu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 Yer Tutucusu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383ED-2B5E-485B-B3BC-632050A7CE6D}" type="datetime1">
              <a:rPr lang="tr-TR"/>
              <a:pPr>
                <a:defRPr/>
              </a:pPr>
              <a:t>28.11.2013</a:t>
            </a:fld>
            <a:endParaRPr lang="tr-T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D6B7C58-734E-447B-BF6A-4D112C92BD3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58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BF123-28A5-4234-9E85-5E873A559CB7}" type="datetime1">
              <a:rPr lang="tr-TR"/>
              <a:pPr>
                <a:defRPr/>
              </a:pPr>
              <a:t>28.11.2013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01E51-D2BF-4EE0-AC6C-4B30ED78420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91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EEBB5-2779-4256-92AF-100F80ABDFD5}" type="datetime1">
              <a:rPr lang="tr-TR"/>
              <a:pPr>
                <a:defRPr/>
              </a:pPr>
              <a:t>28.11.2013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178ED-AD1B-4AC8-87EB-D9CB3FA12A6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608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1BE75-FFB0-499A-B337-16D8E6B84F5B}" type="datetime1">
              <a:rPr lang="tr-TR"/>
              <a:pPr>
                <a:defRPr/>
              </a:pPr>
              <a:t>28.11.2013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39F9D-1CF5-4BBD-A1ED-ABC45DDC679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73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BA760-34C5-40F7-988F-A22183ED3F5E}" type="datetime1">
              <a:rPr lang="tr-TR"/>
              <a:pPr>
                <a:defRPr/>
              </a:pPr>
              <a:t>28.11.2013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615EF-01DC-4C03-A710-BF47F772968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861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F9C-FAE9-4CAA-B3D9-709FB94FA03F}" type="datetime1">
              <a:rPr lang="tr-TR"/>
              <a:pPr>
                <a:defRPr/>
              </a:pPr>
              <a:t>28.11.2013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8F6CE-F795-4F22-BE7F-A7030469439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442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1E32F-DB2B-4013-B357-1BB7CF489611}" type="datetime1">
              <a:rPr lang="tr-TR"/>
              <a:pPr>
                <a:defRPr/>
              </a:pPr>
              <a:t>28.11.2013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DC209-6BAF-4403-99FA-8D94A7D1760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342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6863A-66AC-43BF-85A6-9A2C3454031F}" type="datetime1">
              <a:rPr lang="tr-TR"/>
              <a:pPr>
                <a:defRPr/>
              </a:pPr>
              <a:t>28.11.2013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AE359-81A2-4CFF-A154-FA9C55E8277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975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1A9F0-7B69-4E8C-8AAD-30C2422A092B}" type="datetime1">
              <a:rPr lang="tr-TR"/>
              <a:pPr>
                <a:defRPr/>
              </a:pPr>
              <a:t>28.11.2013</a:t>
            </a:fld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7AFB-A72F-4DDA-8450-2878ABD57F0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807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C66B8-1C83-48E1-BA7B-26C01B99A10F}" type="datetime1">
              <a:rPr lang="tr-TR"/>
              <a:pPr>
                <a:defRPr/>
              </a:pPr>
              <a:t>28.11.2013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31B58-ACFD-4F90-9F32-4E1B772B6F4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32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34917-1817-45B4-B3AB-7880BD913CE3}" type="datetime1">
              <a:rPr lang="tr-TR"/>
              <a:pPr>
                <a:defRPr/>
              </a:pPr>
              <a:t>28.11.2013</a:t>
            </a:fld>
            <a:endParaRPr lang="tr-T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61A795-C7F6-4B86-9EF5-8BD8AE20976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66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125A32-9676-4B8D-A450-2B51C60D13D2}" type="datetime1">
              <a:rPr lang="tr-TR"/>
              <a:pPr>
                <a:defRPr/>
              </a:pPr>
              <a:t>28.11.2013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2400" b="1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8578EC-0AC6-419C-87A1-6E418DEF987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4" r:id="rId9"/>
    <p:sldLayoutId id="2147483981" r:id="rId10"/>
    <p:sldLayoutId id="214748398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ntura.com.tr/" TargetMode="External"/><Relationship Id="rId2" Type="http://schemas.openxmlformats.org/officeDocument/2006/relationships/hyperlink" Target="http://320volt.com/pic16f877-hakkind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sorguys.com/pdfs/maxdetect/Digital%20humidity%20and%20temperature%20sensor%20RHT04.pdf" TargetMode="External"/><Relationship Id="rId5" Type="http://schemas.openxmlformats.org/officeDocument/2006/relationships/hyperlink" Target="http://ww1.microchip.com/downloads/en/DeviceDoc/39582C.pdf" TargetMode="External"/><Relationship Id="rId4" Type="http://schemas.openxmlformats.org/officeDocument/2006/relationships/hyperlink" Target="http://www.baskent.edu.tr/~auraz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68313" y="404813"/>
            <a:ext cx="8351837" cy="2952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Sera </a:t>
            </a:r>
            <a:b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İklİmlendİrme</a:t>
            </a: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TasarImI</a:t>
            </a:r>
            <a:r>
              <a:rPr lang="tr-T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tr-T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96900" y="4365625"/>
            <a:ext cx="7416800" cy="9223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Hazırlayan : Yasin Akın </a:t>
            </a:r>
            <a:r>
              <a:rPr lang="tr-TR" dirty="0" err="1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Ayturan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~ 20893427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Proje Danışmanı : Prof. Dr. Alper Uraz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47050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1. Dönem Sonuna Kadar </a:t>
            </a:r>
            <a:r>
              <a:rPr lang="tr-TR" dirty="0" err="1" smtClean="0"/>
              <a:t>YapIlacakLAR</a:t>
            </a:r>
            <a:endParaRPr lang="tr-TR" dirty="0"/>
          </a:p>
        </p:txBody>
      </p:sp>
      <p:sp>
        <p:nvSpPr>
          <p:cNvPr id="1024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3916363"/>
          </a:xfrm>
        </p:spPr>
        <p:txBody>
          <a:bodyPr/>
          <a:lstStyle/>
          <a:p>
            <a:pPr lvl="1" algn="just">
              <a:buFont typeface="Wingdings" pitchFamily="2" charset="2"/>
              <a:buChar char="ü"/>
            </a:pPr>
            <a:endParaRPr lang="tr-TR" dirty="0" smtClean="0"/>
          </a:p>
          <a:p>
            <a:pPr indent="-182563" algn="just"/>
            <a:r>
              <a:rPr lang="tr-TR" dirty="0" err="1" smtClean="0"/>
              <a:t>Mikrodenetleç</a:t>
            </a:r>
            <a:r>
              <a:rPr lang="tr-TR" dirty="0" smtClean="0"/>
              <a:t> tabanlı sıcaklık ve nem ölçümü bir pilot sera üzerinde gerçekleştirilecek ve bir </a:t>
            </a:r>
            <a:r>
              <a:rPr lang="tr-TR" dirty="0"/>
              <a:t>e</a:t>
            </a:r>
            <a:r>
              <a:rPr lang="tr-TR" dirty="0" smtClean="0"/>
              <a:t>kranda gösterilecektir.</a:t>
            </a:r>
          </a:p>
        </p:txBody>
      </p:sp>
      <p:sp>
        <p:nvSpPr>
          <p:cNvPr id="10244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10245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9CB26C-E7A7-48CD-A83E-E8ADFCF7917D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tr-T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31800" y="1700213"/>
            <a:ext cx="8388672" cy="4525962"/>
          </a:xfrm>
        </p:spPr>
        <p:txBody>
          <a:bodyPr rtlCol="0">
            <a:normAutofit/>
          </a:bodyPr>
          <a:lstStyle/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>
                <a:hlinkClick r:id="rId2"/>
              </a:rPr>
              <a:t>http</a:t>
            </a:r>
            <a:r>
              <a:rPr lang="tr-TR" dirty="0">
                <a:hlinkClick r:id="rId2"/>
              </a:rPr>
              <a:t>:// </a:t>
            </a:r>
            <a:r>
              <a:rPr lang="tr-TR" dirty="0" smtClean="0">
                <a:hlinkClick r:id="rId3"/>
              </a:rPr>
              <a:t>www.ventura.com.tr</a:t>
            </a:r>
            <a:endParaRPr lang="tr-TR" dirty="0"/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>
                <a:hlinkClick r:id="rId2"/>
              </a:rPr>
              <a:t>http:// </a:t>
            </a:r>
            <a:r>
              <a:rPr lang="tr-TR" dirty="0">
                <a:hlinkClick r:id="rId4"/>
              </a:rPr>
              <a:t>www.baskent.edu.tr/~auraz/</a:t>
            </a:r>
            <a:endParaRPr lang="tr-TR" dirty="0">
              <a:hlinkClick r:id="rId2"/>
            </a:endParaRPr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>
                <a:hlinkClick r:id="rId2"/>
              </a:rPr>
              <a:t>http://320volt.com/pic16f877-hakkinda/ </a:t>
            </a:r>
            <a:endParaRPr lang="tr-TR" dirty="0" smtClean="0"/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>
                <a:hlinkClick r:id="rId5"/>
              </a:rPr>
              <a:t>http://</a:t>
            </a:r>
            <a:r>
              <a:rPr lang="tr-TR" dirty="0" smtClean="0">
                <a:hlinkClick r:id="rId5"/>
              </a:rPr>
              <a:t>ww1.microchip.com/downloads/en/DeviceDoc/39582C.pdf</a:t>
            </a:r>
            <a:endParaRPr lang="tr-TR" dirty="0" smtClean="0"/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>
                <a:hlinkClick r:id="rId6"/>
              </a:rPr>
              <a:t>http://</a:t>
            </a:r>
            <a:r>
              <a:rPr lang="tr-TR" dirty="0" smtClean="0">
                <a:hlinkClick r:id="rId6"/>
              </a:rPr>
              <a:t>www.sensorguys.com/pdfs/maxdetect/Digital%20humidity%20and%20temperature%20sensor%20RHT04.pdf</a:t>
            </a:r>
            <a:endParaRPr lang="tr-TR" dirty="0" smtClean="0"/>
          </a:p>
          <a:p>
            <a:pPr marL="342900" indent="-342900" fontAlgn="auto">
              <a:buFont typeface="Wingdings" pitchFamily="2" charset="2"/>
              <a:buChar char="ü"/>
              <a:defRPr/>
            </a:pPr>
            <a:endParaRPr lang="tr-TR" dirty="0" smtClean="0"/>
          </a:p>
          <a:p>
            <a:pPr marL="342900" indent="-342900" fontAlgn="auto">
              <a:buFont typeface="Wingdings" pitchFamily="2" charset="2"/>
              <a:buChar char="ü"/>
              <a:defRPr/>
            </a:pPr>
            <a:endParaRPr lang="tr-TR" dirty="0" smtClean="0"/>
          </a:p>
          <a:p>
            <a:pPr fontAlgn="auto">
              <a:buFont typeface="Arial" pitchFamily="34" charset="0"/>
              <a:buNone/>
              <a:defRPr/>
            </a:pPr>
            <a:endParaRPr lang="tr-TR" dirty="0"/>
          </a:p>
        </p:txBody>
      </p:sp>
      <p:sp>
        <p:nvSpPr>
          <p:cNvPr id="11268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11269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9C642A-7660-453E-BEB5-6A588A674707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2132856"/>
            <a:ext cx="7869237" cy="7858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 smtClean="0"/>
              <a:t>TeşekkÜrler</a:t>
            </a:r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12291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12292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B414C5-342A-491C-98E4-5C11EE15EB54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tr-TR">
              <a:solidFill>
                <a:schemeClr val="tx2"/>
              </a:solidFill>
            </a:endParaRPr>
          </a:p>
        </p:txBody>
      </p:sp>
      <p:sp>
        <p:nvSpPr>
          <p:cNvPr id="3" name="1 Başlık"/>
          <p:cNvSpPr txBox="1">
            <a:spLocks/>
          </p:cNvSpPr>
          <p:nvPr/>
        </p:nvSpPr>
        <p:spPr>
          <a:xfrm>
            <a:off x="6443663" y="5877272"/>
            <a:ext cx="2117725" cy="5762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tr-TR" sz="1400" dirty="0" smtClean="0">
                <a:latin typeface="+mn-lt"/>
              </a:rPr>
              <a:t>bizimakin@gmail.com</a:t>
            </a:r>
            <a:endParaRPr lang="tr-TR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Sunum </a:t>
            </a:r>
            <a:r>
              <a:rPr lang="tr-TR" dirty="0" err="1" smtClean="0"/>
              <a:t>İçerİğİ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8313" y="1916113"/>
            <a:ext cx="7620000" cy="3889375"/>
          </a:xfrm>
        </p:spPr>
        <p:txBody>
          <a:bodyPr rtlCol="0">
            <a:normAutofit/>
          </a:bodyPr>
          <a:lstStyle/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/>
              <a:t>Proje Tanımı</a:t>
            </a:r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/>
              <a:t>Hedefler</a:t>
            </a:r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>
                <a:cs typeface="Times New Roman" pitchFamily="18" charset="0"/>
              </a:rPr>
              <a:t>Projenin Akış Diyagramı</a:t>
            </a:r>
            <a:endParaRPr lang="tr-TR" dirty="0"/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/>
              <a:t>Sistemi </a:t>
            </a:r>
            <a:r>
              <a:rPr lang="tr-TR" dirty="0"/>
              <a:t>Oluşturan Elemanlar</a:t>
            </a:r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/>
              <a:t>Sıcaklık </a:t>
            </a:r>
            <a:r>
              <a:rPr lang="tr-TR" dirty="0"/>
              <a:t>ve </a:t>
            </a:r>
            <a:r>
              <a:rPr lang="tr-TR" dirty="0" smtClean="0"/>
              <a:t>Nem Ölçüm Teknikleri</a:t>
            </a:r>
          </a:p>
        </p:txBody>
      </p:sp>
      <p:sp>
        <p:nvSpPr>
          <p:cNvPr id="5124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5125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69A86F-1B07-49CC-AA0D-EEB57F5692AF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288" y="174625"/>
            <a:ext cx="5791200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Proje </a:t>
            </a:r>
            <a:r>
              <a:rPr lang="tr-TR" dirty="0" err="1" smtClean="0"/>
              <a:t>TanIMI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95536" y="1916832"/>
            <a:ext cx="8280920" cy="3888433"/>
          </a:xfrm>
        </p:spPr>
        <p:txBody>
          <a:bodyPr rtlCol="0">
            <a:normAutofit/>
          </a:bodyPr>
          <a:lstStyle/>
          <a:p>
            <a:pPr algn="just" fontAlgn="auto">
              <a:buFont typeface="Arial" pitchFamily="34" charset="0"/>
              <a:buNone/>
              <a:defRPr/>
            </a:pPr>
            <a:r>
              <a:rPr lang="tr-TR" dirty="0" smtClean="0"/>
              <a:t>Bu projede, bir </a:t>
            </a:r>
            <a:r>
              <a:rPr lang="tr-TR" dirty="0"/>
              <a:t>pilot </a:t>
            </a:r>
            <a:r>
              <a:rPr lang="tr-TR" dirty="0" smtClean="0"/>
              <a:t>serada ki sıcaklık ve nemi ölçmekte, ölçülen sıcaklık ve nem bilgisini bir ekranda gösterilmekte ve sera ortamında ölçülen sıcaklık bilgisini geri beslemeli olarak </a:t>
            </a:r>
            <a:r>
              <a:rPr lang="tr-TR" dirty="0" err="1" smtClean="0"/>
              <a:t>mikrodenetleçe</a:t>
            </a:r>
            <a:r>
              <a:rPr lang="tr-TR" dirty="0" smtClean="0"/>
              <a:t> aktarılarak, istenilen sıcaklık sağlanmaktadır.</a:t>
            </a:r>
            <a:endParaRPr lang="tr-TR" dirty="0"/>
          </a:p>
        </p:txBody>
      </p:sp>
      <p:sp>
        <p:nvSpPr>
          <p:cNvPr id="6148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6149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FE14F9-44A5-454E-A3DD-92BA9665C2C8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Hedefler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850" y="1557338"/>
            <a:ext cx="8496622" cy="4319587"/>
          </a:xfrm>
        </p:spPr>
        <p:txBody>
          <a:bodyPr rtlCol="0">
            <a:noAutofit/>
          </a:bodyPr>
          <a:lstStyle/>
          <a:p>
            <a:pPr marL="342900" indent="-342900" algn="just" fontAlgn="auto">
              <a:buFont typeface="Wingdings" pitchFamily="2" charset="2"/>
              <a:buChar char="Ø"/>
              <a:defRPr/>
            </a:pPr>
            <a:r>
              <a:rPr lang="tr-TR" dirty="0" smtClean="0"/>
              <a:t> Birinci Yarıyıl Hedefleri</a:t>
            </a:r>
            <a:endParaRPr lang="tr-TR" dirty="0"/>
          </a:p>
          <a:p>
            <a:pPr lvl="1" indent="-18288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 smtClean="0"/>
              <a:t> Sıcaklık </a:t>
            </a:r>
            <a:r>
              <a:rPr lang="tr-TR" dirty="0"/>
              <a:t>ve nem ölçüm teknikleri </a:t>
            </a:r>
            <a:r>
              <a:rPr lang="tr-TR" dirty="0" smtClean="0"/>
              <a:t>araştırılacak.</a:t>
            </a:r>
            <a:endParaRPr lang="tr-TR" dirty="0"/>
          </a:p>
          <a:p>
            <a:pPr lvl="1" indent="-18288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 smtClean="0"/>
              <a:t> </a:t>
            </a:r>
            <a:r>
              <a:rPr lang="tr-TR" dirty="0" err="1" smtClean="0"/>
              <a:t>Mikrodenetleç</a:t>
            </a:r>
            <a:r>
              <a:rPr lang="tr-TR" dirty="0" smtClean="0"/>
              <a:t> </a:t>
            </a:r>
            <a:r>
              <a:rPr lang="tr-TR" dirty="0"/>
              <a:t>tabanlı sıcaklık ve nem ölçümü bir pilot sera üzerinde gerçekleştirilmeli ve bir </a:t>
            </a:r>
            <a:r>
              <a:rPr lang="tr-TR" dirty="0" smtClean="0"/>
              <a:t>ekranda gösterilecek.</a:t>
            </a:r>
          </a:p>
          <a:p>
            <a:pPr lvl="1" indent="-18288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tr-TR" dirty="0" smtClean="0"/>
          </a:p>
          <a:p>
            <a:pPr marL="342900" indent="-3429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tr-TR" dirty="0"/>
              <a:t>İkinci Yarıyıl </a:t>
            </a:r>
            <a:r>
              <a:rPr lang="tr-TR" dirty="0" smtClean="0"/>
              <a:t>Hedefleri</a:t>
            </a:r>
          </a:p>
          <a:p>
            <a:pPr marL="800100" lvl="1" indent="-34290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/>
              <a:t>İstenen sıcaklığı sağlayabilmek için </a:t>
            </a:r>
            <a:r>
              <a:rPr lang="tr-TR" dirty="0" smtClean="0"/>
              <a:t>denetim </a:t>
            </a:r>
            <a:r>
              <a:rPr lang="tr-TR" dirty="0"/>
              <a:t>eylemlerinden </a:t>
            </a:r>
            <a:r>
              <a:rPr lang="tr-TR" dirty="0" smtClean="0"/>
              <a:t>(Var-yok, Oransal, </a:t>
            </a:r>
            <a:r>
              <a:rPr lang="tr-TR" dirty="0" err="1" smtClean="0"/>
              <a:t>Tümlevsel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smtClean="0"/>
              <a:t>Türevsel) uygulanabilecekleri </a:t>
            </a:r>
            <a:r>
              <a:rPr lang="tr-TR" dirty="0"/>
              <a:t>seçilmeli ve bunlar </a:t>
            </a:r>
            <a:r>
              <a:rPr lang="tr-TR" dirty="0" smtClean="0"/>
              <a:t>gerçekleştirilecek.</a:t>
            </a:r>
            <a:endParaRPr lang="tr-TR" dirty="0"/>
          </a:p>
          <a:p>
            <a:pPr marL="800100" lvl="1" indent="-34290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/>
              <a:t>Tüm denetim eylemlerinin </a:t>
            </a:r>
            <a:r>
              <a:rPr lang="tr-TR" dirty="0" smtClean="0"/>
              <a:t>enerji </a:t>
            </a:r>
            <a:r>
              <a:rPr lang="tr-TR" dirty="0"/>
              <a:t>verimliliği ölçümleri yapılmalı ve karşılaştırmalı çizelge </a:t>
            </a:r>
            <a:r>
              <a:rPr lang="tr-TR" dirty="0" smtClean="0"/>
              <a:t>oluşturulacak.</a:t>
            </a:r>
            <a:endParaRPr lang="tr-TR" dirty="0"/>
          </a:p>
          <a:p>
            <a:pPr lvl="2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dirty="0" smtClean="0"/>
          </a:p>
        </p:txBody>
      </p:sp>
      <p:sp>
        <p:nvSpPr>
          <p:cNvPr id="7172" name="Altbilgi Yer Tutucusu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7173" name="Slayt Numarası Yer Tutucusu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72D5D-E66F-44D7-A02F-185BA4FCD9D4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/>
              <a:t>AKIŞ DİYAGRAMI</a:t>
            </a:r>
          </a:p>
        </p:txBody>
      </p:sp>
      <p:sp>
        <p:nvSpPr>
          <p:cNvPr id="8196" name="Altbilgi Yer Tutucusu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8197" name="Slayt Numarası Yer Tutucusu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7427EE-58AF-4467-BB85-5CF9DF06A22D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tr-TR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6" y="1340768"/>
            <a:ext cx="7620521" cy="491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513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 smtClean="0"/>
              <a:t>SIcaklIk</a:t>
            </a:r>
            <a:r>
              <a:rPr lang="tr-TR" dirty="0" smtClean="0"/>
              <a:t> </a:t>
            </a:r>
            <a:r>
              <a:rPr lang="tr-TR" dirty="0"/>
              <a:t>ve Nem Ölçüm </a:t>
            </a:r>
            <a:r>
              <a:rPr lang="tr-TR" dirty="0" err="1" smtClean="0"/>
              <a:t>Teknİklerİ</a:t>
            </a:r>
            <a:endParaRPr lang="tr-TR" dirty="0"/>
          </a:p>
        </p:txBody>
      </p:sp>
      <p:sp>
        <p:nvSpPr>
          <p:cNvPr id="9219" name="2 İçerik Yer Tutucusu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24815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tr-TR" dirty="0" smtClean="0"/>
              <a:t> Sıcaklık Ölçüm Teknikleri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tr-TR" dirty="0" smtClean="0"/>
              <a:t>Daldırma </a:t>
            </a:r>
            <a:r>
              <a:rPr lang="tr-TR" dirty="0" err="1" smtClean="0"/>
              <a:t>Probu</a:t>
            </a:r>
            <a:endParaRPr lang="tr-TR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tr-TR" dirty="0" smtClean="0"/>
              <a:t>Hava </a:t>
            </a:r>
            <a:r>
              <a:rPr lang="tr-TR" dirty="0" err="1" smtClean="0"/>
              <a:t>Probu</a:t>
            </a:r>
            <a:endParaRPr lang="tr-TR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tr-TR" dirty="0" smtClean="0"/>
              <a:t>Yüzey </a:t>
            </a:r>
            <a:r>
              <a:rPr lang="tr-TR" dirty="0" err="1" smtClean="0"/>
              <a:t>Probu</a:t>
            </a:r>
            <a:endParaRPr lang="tr-TR" dirty="0" smtClean="0"/>
          </a:p>
          <a:p>
            <a:pPr marL="1485900" lvl="2" indent="-342900">
              <a:buFont typeface="Wingdings" pitchFamily="2" charset="2"/>
              <a:buChar char="Ø"/>
            </a:pPr>
            <a:r>
              <a:rPr lang="tr-TR" dirty="0" smtClean="0"/>
              <a:t>Temaslı</a:t>
            </a:r>
          </a:p>
          <a:p>
            <a:pPr marL="1485900" lvl="2" indent="-342900">
              <a:buFont typeface="Wingdings" pitchFamily="2" charset="2"/>
              <a:buChar char="Ø"/>
            </a:pPr>
            <a:r>
              <a:rPr lang="tr-TR" dirty="0" smtClean="0"/>
              <a:t>Temassız (</a:t>
            </a:r>
            <a:r>
              <a:rPr lang="tr-TR" dirty="0"/>
              <a:t>K</a:t>
            </a:r>
            <a:r>
              <a:rPr lang="tr-TR" dirty="0" smtClean="0"/>
              <a:t>ızılötesi)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tr-TR" dirty="0" smtClean="0"/>
              <a:t> Nem Ölçüm Tekniği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tr-TR" dirty="0" smtClean="0"/>
              <a:t>Hava </a:t>
            </a:r>
            <a:r>
              <a:rPr lang="tr-TR" dirty="0" err="1" smtClean="0"/>
              <a:t>Probu</a:t>
            </a:r>
            <a:endParaRPr lang="tr-TR" dirty="0" smtClean="0"/>
          </a:p>
          <a:p>
            <a:pPr marL="800100" lvl="1" indent="-342900">
              <a:buFont typeface="Wingdings" pitchFamily="2" charset="2"/>
              <a:buChar char="v"/>
            </a:pPr>
            <a:endParaRPr lang="tr-TR" dirty="0" smtClean="0"/>
          </a:p>
        </p:txBody>
      </p:sp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dirty="0"/>
              <a:t>Sera İklimlendirme Tasarımı</a:t>
            </a:r>
          </a:p>
        </p:txBody>
      </p:sp>
      <p:sp>
        <p:nvSpPr>
          <p:cNvPr id="9221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BFA442-00C3-4837-B9C7-AD99C75552CF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tr-TR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988492"/>
            <a:ext cx="172968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9985"/>
            <a:ext cx="1970230" cy="34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210" y="3284984"/>
            <a:ext cx="2673957" cy="273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832" y="4901188"/>
            <a:ext cx="3550947" cy="158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 smtClean="0"/>
              <a:t>Sİstemİ</a:t>
            </a:r>
            <a:r>
              <a:rPr lang="tr-TR" dirty="0" smtClean="0"/>
              <a:t> </a:t>
            </a:r>
            <a:r>
              <a:rPr lang="tr-TR" dirty="0"/>
              <a:t>Oluşturan </a:t>
            </a:r>
            <a:r>
              <a:rPr lang="tr-TR" dirty="0" err="1" smtClean="0"/>
              <a:t>BaşlIca</a:t>
            </a:r>
            <a:r>
              <a:rPr lang="tr-TR" dirty="0" smtClean="0"/>
              <a:t> Elemanlar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1628801"/>
            <a:ext cx="8351838" cy="4032448"/>
          </a:xfrm>
        </p:spPr>
        <p:txBody>
          <a:bodyPr rtlCol="0">
            <a:noAutofit/>
          </a:bodyPr>
          <a:lstStyle/>
          <a:p>
            <a:pPr marL="342900" indent="-342900" algn="just" fontAlgn="auto">
              <a:buFont typeface="Wingdings" pitchFamily="2" charset="2"/>
              <a:buChar char="Ø"/>
              <a:defRPr/>
            </a:pPr>
            <a:r>
              <a:rPr lang="tr-TR" dirty="0" smtClean="0"/>
              <a:t>Pilot Sera (70x45x35 cm)</a:t>
            </a:r>
          </a:p>
          <a:p>
            <a:pPr marL="342900" indent="-342900" algn="just" fontAlgn="auto">
              <a:buFont typeface="Wingdings" pitchFamily="2" charset="2"/>
              <a:buChar char="Ø"/>
              <a:defRPr/>
            </a:pPr>
            <a:r>
              <a:rPr lang="tr-TR" dirty="0" smtClean="0"/>
              <a:t>Sıcaklık ve Nem </a:t>
            </a:r>
            <a:r>
              <a:rPr lang="tr-TR" dirty="0"/>
              <a:t>Algılayıcısı </a:t>
            </a:r>
            <a:r>
              <a:rPr lang="tr-TR" dirty="0" smtClean="0"/>
              <a:t>(</a:t>
            </a:r>
            <a:r>
              <a:rPr lang="tr-TR" dirty="0"/>
              <a:t>RHT04</a:t>
            </a:r>
            <a:r>
              <a:rPr lang="tr-TR" dirty="0" smtClean="0"/>
              <a:t>)</a:t>
            </a:r>
          </a:p>
          <a:p>
            <a:pPr marL="342900" indent="-342900" algn="just" fontAlgn="auto">
              <a:buFont typeface="Wingdings" pitchFamily="2" charset="2"/>
              <a:buChar char="Ø"/>
              <a:defRPr/>
            </a:pPr>
            <a:r>
              <a:rPr lang="tr-TR" dirty="0" err="1" smtClean="0"/>
              <a:t>Mikrodenetleç</a:t>
            </a:r>
            <a:r>
              <a:rPr lang="tr-TR" dirty="0" smtClean="0"/>
              <a:t> ( 16F877A )</a:t>
            </a:r>
            <a:endParaRPr lang="tr-TR" dirty="0"/>
          </a:p>
          <a:p>
            <a:pPr marL="342900" indent="-342900" algn="just" fontAlgn="auto">
              <a:buFont typeface="Wingdings" pitchFamily="2" charset="2"/>
              <a:buChar char="Ø"/>
              <a:defRPr/>
            </a:pPr>
            <a:r>
              <a:rPr lang="tr-TR" dirty="0" smtClean="0"/>
              <a:t>Ekran (16x2)</a:t>
            </a:r>
          </a:p>
          <a:p>
            <a:pPr marL="342900" indent="-342900" algn="just" fontAlgn="auto">
              <a:buFont typeface="Wingdings" pitchFamily="2" charset="2"/>
              <a:buChar char="Ø"/>
              <a:defRPr/>
            </a:pPr>
            <a:r>
              <a:rPr lang="tr-TR" dirty="0" smtClean="0"/>
              <a:t>Tuş Takımı</a:t>
            </a:r>
          </a:p>
          <a:p>
            <a:pPr marL="342900" indent="-342900" algn="just" fontAlgn="auto">
              <a:buFont typeface="Wingdings" pitchFamily="2" charset="2"/>
              <a:buChar char="Ø"/>
              <a:defRPr/>
            </a:pPr>
            <a:r>
              <a:rPr lang="tr-TR" dirty="0" smtClean="0"/>
              <a:t>Isıtıcı</a:t>
            </a:r>
          </a:p>
          <a:p>
            <a:pPr marL="342900" indent="-342900" algn="just" fontAlgn="auto">
              <a:buFont typeface="Wingdings" pitchFamily="2" charset="2"/>
              <a:buChar char="Ø"/>
              <a:defRPr/>
            </a:pPr>
            <a:r>
              <a:rPr lang="tr-TR" dirty="0" smtClean="0"/>
              <a:t>Soğutucu</a:t>
            </a:r>
            <a:r>
              <a:rPr lang="tr-TR" dirty="0"/>
              <a:t> </a:t>
            </a:r>
            <a:r>
              <a:rPr lang="tr-TR" dirty="0" smtClean="0"/>
              <a:t>(Pervane)</a:t>
            </a:r>
          </a:p>
          <a:p>
            <a:pPr marL="342900" indent="-342900" algn="just" fontAlgn="auto">
              <a:buFont typeface="Wingdings" pitchFamily="2" charset="2"/>
              <a:buChar char="Ø"/>
              <a:defRPr/>
            </a:pPr>
            <a:endParaRPr lang="tr-TR" dirty="0" smtClean="0"/>
          </a:p>
        </p:txBody>
      </p:sp>
      <p:sp>
        <p:nvSpPr>
          <p:cNvPr id="7172" name="Altbilgi Yer Tutucusu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dirty="0"/>
              <a:t>Sera İklimlendirme Tasarımı</a:t>
            </a:r>
          </a:p>
        </p:txBody>
      </p:sp>
      <p:sp>
        <p:nvSpPr>
          <p:cNvPr id="7173" name="Slayt Numarası Yer Tutucusu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72D5D-E66F-44D7-A02F-185BA4FCD9D4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3528" y="152400"/>
            <a:ext cx="8425185" cy="1371600"/>
          </a:xfrm>
        </p:spPr>
        <p:txBody>
          <a:bodyPr>
            <a:normAutofit fontScale="90000"/>
          </a:bodyPr>
          <a:lstStyle/>
          <a:p>
            <a:pPr marL="342900" indent="-342900" fontAlgn="auto">
              <a:defRPr/>
            </a:pP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RHT04 </a:t>
            </a:r>
            <a:r>
              <a:rPr lang="tr-TR" dirty="0" err="1" smtClean="0"/>
              <a:t>SIcaklIk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smtClean="0"/>
              <a:t>Nem </a:t>
            </a:r>
            <a:r>
              <a:rPr lang="tr-TR" dirty="0" err="1" smtClean="0"/>
              <a:t>AlgIlayIcIsI</a:t>
            </a:r>
            <a:endParaRPr lang="tr-TR" dirty="0"/>
          </a:p>
        </p:txBody>
      </p:sp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dirty="0"/>
              <a:t>Sera İklimlendirme Tasarımı</a:t>
            </a:r>
          </a:p>
        </p:txBody>
      </p:sp>
      <p:sp>
        <p:nvSpPr>
          <p:cNvPr id="9221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BFA442-00C3-4837-B9C7-AD99C75552CF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tr-TR">
              <a:solidFill>
                <a:schemeClr val="tx2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16492" y="1703607"/>
            <a:ext cx="53636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tr-TR" dirty="0"/>
              <a:t>Ölçüm Aralıkları</a:t>
            </a:r>
            <a:r>
              <a:rPr lang="tr-TR" dirty="0" smtClean="0"/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 smtClean="0"/>
              <a:t>Nem </a:t>
            </a:r>
            <a:r>
              <a:rPr lang="tr-TR" dirty="0"/>
              <a:t>: </a:t>
            </a:r>
            <a:r>
              <a:rPr lang="tr-TR" dirty="0" smtClean="0"/>
              <a:t>0%, 100% </a:t>
            </a:r>
            <a:r>
              <a:rPr lang="tr-TR" dirty="0"/>
              <a:t>~ </a:t>
            </a:r>
            <a:r>
              <a:rPr lang="tr-TR" dirty="0" smtClean="0"/>
              <a:t>±2%</a:t>
            </a:r>
            <a:endParaRPr lang="tr-T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 smtClean="0"/>
              <a:t>Sıcaklık </a:t>
            </a:r>
            <a:r>
              <a:rPr lang="tr-TR" dirty="0"/>
              <a:t>: </a:t>
            </a:r>
            <a:r>
              <a:rPr lang="tr-TR" dirty="0" smtClean="0"/>
              <a:t>-40, 100ºC </a:t>
            </a:r>
            <a:r>
              <a:rPr lang="tr-TR" dirty="0"/>
              <a:t>~ </a:t>
            </a:r>
            <a:r>
              <a:rPr lang="tr-TR" dirty="0" smtClean="0"/>
              <a:t>±0.3 ºC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tr-TR" dirty="0" smtClean="0"/>
              <a:t>Ölçüm Tekniği: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 smtClean="0"/>
              <a:t>40 bit veri gönderimi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tr-TR" dirty="0" smtClean="0"/>
              <a:t>16 bit nem</a:t>
            </a:r>
            <a:endParaRPr lang="tr-TR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tr-TR" dirty="0"/>
              <a:t>16 bit sıcaklık </a:t>
            </a:r>
            <a:r>
              <a:rPr lang="tr-TR" dirty="0" smtClean="0"/>
              <a:t>(</a:t>
            </a:r>
            <a:r>
              <a:rPr lang="tr-TR" dirty="0"/>
              <a:t>en yüksek bit ± belirler</a:t>
            </a:r>
            <a:r>
              <a:rPr lang="tr-TR" dirty="0" smtClean="0"/>
              <a:t>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tr-TR" dirty="0" smtClean="0"/>
              <a:t>8 bit sağlama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39542" y="4357092"/>
            <a:ext cx="8530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Ölçüm Örneği:</a:t>
            </a:r>
          </a:p>
          <a:p>
            <a:r>
              <a:rPr lang="tr-TR" b="1" dirty="0"/>
              <a:t> </a:t>
            </a:r>
            <a:r>
              <a:rPr lang="tr-TR" b="1" dirty="0" smtClean="0"/>
              <a:t>    0000 </a:t>
            </a:r>
            <a:r>
              <a:rPr lang="tr-TR" b="1" dirty="0"/>
              <a:t>0010 </a:t>
            </a:r>
            <a:r>
              <a:rPr lang="tr-TR" b="1" dirty="0" smtClean="0"/>
              <a:t>1000 1100 / </a:t>
            </a:r>
            <a:r>
              <a:rPr lang="tr-TR" b="1" dirty="0"/>
              <a:t>0000 0001 </a:t>
            </a:r>
            <a:r>
              <a:rPr lang="tr-TR" b="1" dirty="0" smtClean="0"/>
              <a:t>0101 1111 / 1110 </a:t>
            </a:r>
            <a:r>
              <a:rPr lang="tr-TR" b="1" dirty="0"/>
              <a:t>1110</a:t>
            </a:r>
          </a:p>
          <a:p>
            <a:r>
              <a:rPr lang="tr-TR" dirty="0" smtClean="0"/>
              <a:t>     </a:t>
            </a:r>
            <a:r>
              <a:rPr lang="en-US" dirty="0" smtClean="0"/>
              <a:t>16 bit</a:t>
            </a:r>
            <a:r>
              <a:rPr lang="tr-TR" dirty="0" smtClean="0"/>
              <a:t> nem                  /  </a:t>
            </a:r>
            <a:r>
              <a:rPr lang="en-US" dirty="0" smtClean="0"/>
              <a:t>16 </a:t>
            </a:r>
            <a:r>
              <a:rPr lang="tr-TR" dirty="0" smtClean="0"/>
              <a:t>bit sıcaklık	      /  8 bit sağlama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69" y="1175602"/>
            <a:ext cx="2561747" cy="336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2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513" cy="1371600"/>
          </a:xfrm>
        </p:spPr>
        <p:txBody>
          <a:bodyPr/>
          <a:lstStyle/>
          <a:p>
            <a:pPr marL="342900" indent="-342900" fontAlgn="auto">
              <a:defRPr/>
            </a:pPr>
            <a:r>
              <a:rPr lang="tr-TR" dirty="0"/>
              <a:t>MİKROİŞLEMCİ (16F877A)</a:t>
            </a:r>
          </a:p>
        </p:txBody>
      </p:sp>
      <p:sp>
        <p:nvSpPr>
          <p:cNvPr id="9219" name="2 İçerik Yer Tutucusu"/>
          <p:cNvSpPr>
            <a:spLocks noGrp="1"/>
          </p:cNvSpPr>
          <p:nvPr>
            <p:ph idx="1"/>
          </p:nvPr>
        </p:nvSpPr>
        <p:spPr>
          <a:xfrm>
            <a:off x="468313" y="1700808"/>
            <a:ext cx="8229600" cy="4536480"/>
          </a:xfrm>
        </p:spPr>
        <p:txBody>
          <a:bodyPr/>
          <a:lstStyle/>
          <a:p>
            <a:r>
              <a:rPr lang="tr-TR" b="0" dirty="0"/>
              <a:t>Burada mikroişlemcinin </a:t>
            </a:r>
            <a:r>
              <a:rPr lang="tr-TR" b="0" dirty="0" smtClean="0"/>
              <a:t>görevi; algılayıcıda ölçülen </a:t>
            </a:r>
            <a:r>
              <a:rPr lang="tr-TR" b="0" dirty="0"/>
              <a:t>sıcaklık </a:t>
            </a:r>
            <a:r>
              <a:rPr lang="tr-TR" b="0" dirty="0" smtClean="0"/>
              <a:t>ve nem bilgisini yazılım yardımıyla ekranda göstermek, tuş takımından aldığı değerle karşılaştırmak ve elde </a:t>
            </a:r>
            <a:r>
              <a:rPr lang="tr-TR" b="0" dirty="0"/>
              <a:t>ettiği sonuca göre </a:t>
            </a:r>
            <a:r>
              <a:rPr lang="tr-TR" b="0" dirty="0" smtClean="0"/>
              <a:t>gerekli işlemleri yaptırmak.</a:t>
            </a:r>
            <a:endParaRPr lang="tr-TR" b="0" dirty="0"/>
          </a:p>
          <a:p>
            <a:pPr>
              <a:buFont typeface="Wingdings" pitchFamily="2" charset="2"/>
              <a:buChar char="ü"/>
            </a:pPr>
            <a:endParaRPr lang="tr-TR" dirty="0" smtClean="0"/>
          </a:p>
        </p:txBody>
      </p:sp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dirty="0"/>
              <a:t>Sera İklimlendirme Tasarımı</a:t>
            </a:r>
          </a:p>
        </p:txBody>
      </p:sp>
      <p:sp>
        <p:nvSpPr>
          <p:cNvPr id="9221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BFA442-00C3-4837-B9C7-AD99C75552CF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tr-TR">
              <a:solidFill>
                <a:schemeClr val="tx2"/>
              </a:solidFill>
            </a:endParaRPr>
          </a:p>
        </p:txBody>
      </p:sp>
      <p:pic>
        <p:nvPicPr>
          <p:cNvPr id="6" name="Picture 2" descr="C:\Users\Süleyman\Documents\PrintScreen Files\ScreenShot007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212976"/>
            <a:ext cx="5273201" cy="2880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65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IN - 1. Dönem 1. SUNUM">
  <a:themeElements>
    <a:clrScheme name="Tem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Tem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389</TotalTime>
  <Words>389</Words>
  <Application>Microsoft Office PowerPoint</Application>
  <PresentationFormat>Ekran Gösterisi (4:3)</PresentationFormat>
  <Paragraphs>86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AKIN - 1. Dönem 1. SUNUM</vt:lpstr>
      <vt:lpstr>Sera  İklİmlendİrme  TasarImI </vt:lpstr>
      <vt:lpstr>Sunum İçerİğİ</vt:lpstr>
      <vt:lpstr>Proje TanIMI</vt:lpstr>
      <vt:lpstr>Hedefler</vt:lpstr>
      <vt:lpstr>AKIŞ DİYAGRAMI</vt:lpstr>
      <vt:lpstr>SIcaklIk ve Nem Ölçüm Teknİklerİ</vt:lpstr>
      <vt:lpstr>Sİstemİ Oluşturan BaşlIca Elemanlar</vt:lpstr>
      <vt:lpstr> RHT04 SIcaklIk ve Nem AlgIlayIcIsI</vt:lpstr>
      <vt:lpstr>MİKROİŞLEMCİ (16F877A)</vt:lpstr>
      <vt:lpstr>1. Dönem Sonuna Kadar YapIlacakLAR</vt:lpstr>
      <vt:lpstr>Kaynakça</vt:lpstr>
      <vt:lpstr>TeşekkÜrler…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Sera  İklİmlendİrme  TasarImI</dc:title>
  <dc:creator>AKIN</dc:creator>
  <cp:lastModifiedBy>AKIN</cp:lastModifiedBy>
  <cp:revision>28</cp:revision>
  <dcterms:created xsi:type="dcterms:W3CDTF">2013-11-24T19:51:35Z</dcterms:created>
  <dcterms:modified xsi:type="dcterms:W3CDTF">2013-11-28T09:12:02Z</dcterms:modified>
</cp:coreProperties>
</file>