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315" r:id="rId4"/>
    <p:sldId id="314" r:id="rId5"/>
    <p:sldId id="311" r:id="rId6"/>
    <p:sldId id="317" r:id="rId7"/>
    <p:sldId id="313" r:id="rId8"/>
    <p:sldId id="312" r:id="rId9"/>
    <p:sldId id="319" r:id="rId10"/>
    <p:sldId id="316" r:id="rId11"/>
    <p:sldId id="302" r:id="rId12"/>
    <p:sldId id="303" r:id="rId13"/>
    <p:sldId id="318" r:id="rId14"/>
    <p:sldId id="300" r:id="rId15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20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41" autoAdjust="0"/>
    <p:restoredTop sz="86424" autoAdjust="0"/>
  </p:normalViewPr>
  <p:slideViewPr>
    <p:cSldViewPr>
      <p:cViewPr varScale="1">
        <p:scale>
          <a:sx n="106" d="100"/>
          <a:sy n="106" d="100"/>
        </p:scale>
        <p:origin x="-78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A32FCDA-49D0-4EC5-95B4-3285BF1C89D7}" type="datetimeFigureOut">
              <a:rPr lang="tr-TR"/>
              <a:pPr>
                <a:defRPr/>
              </a:pPr>
              <a:t>26.11.2013</a:t>
            </a:fld>
            <a:endParaRPr lang="tr-TR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Asıl metin stillerini düzenlemek için tıklatın</a:t>
            </a:r>
          </a:p>
          <a:p>
            <a:pPr lvl="1"/>
            <a:r>
              <a:rPr lang="tr-TR" noProof="0" smtClean="0"/>
              <a:t>İkinci düzey</a:t>
            </a:r>
          </a:p>
          <a:p>
            <a:pPr lvl="2"/>
            <a:r>
              <a:rPr lang="tr-TR" noProof="0" smtClean="0"/>
              <a:t>Üçüncü düzey</a:t>
            </a:r>
          </a:p>
          <a:p>
            <a:pPr lvl="3"/>
            <a:r>
              <a:rPr lang="tr-TR" noProof="0" smtClean="0"/>
              <a:t>Dördüncü düzey</a:t>
            </a:r>
          </a:p>
          <a:p>
            <a:pPr lvl="4"/>
            <a:r>
              <a:rPr lang="tr-TR" noProof="0" smtClean="0"/>
              <a:t>Beşinci düzey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A734A15-B447-411E-99B8-AE35EE98C57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2DB0F-B0B9-4A89-8CEA-D7950B5533FF}" type="datetimeFigureOut">
              <a:rPr lang="tr-TR"/>
              <a:pPr>
                <a:defRPr/>
              </a:pPr>
              <a:t>26.11.2013</a:t>
            </a:fld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0A6E1-8453-424A-A41B-47B9303CB16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5B0B2-29C5-4C50-BB82-4F64E9462F1E}" type="datetimeFigureOut">
              <a:rPr lang="tr-TR"/>
              <a:pPr>
                <a:defRPr/>
              </a:pPr>
              <a:t>26.11.2013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65686-2D24-4137-BE29-ED8284E1D17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BA88-BA70-4AE6-BBB2-58A0AE8CFADA}" type="datetimeFigureOut">
              <a:rPr lang="tr-TR"/>
              <a:pPr>
                <a:defRPr/>
              </a:pPr>
              <a:t>26.11.2013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2634F-13DF-4DD9-9CAA-30FB759291C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Başlık, Metin ve Küçü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876800"/>
          </a:xfrm>
        </p:spPr>
        <p:txBody>
          <a:bodyPr/>
          <a:lstStyle/>
          <a:p>
            <a:pPr lvl="0"/>
            <a:r>
              <a:rPr lang="en-US"/>
              <a:t>Asıl metin stillerini düzenlemek için tıklatın</a:t>
            </a:r>
          </a:p>
          <a:p>
            <a:pPr lvl="1"/>
            <a:r>
              <a:rPr lang="en-US"/>
              <a:t>İkinci düzey</a:t>
            </a:r>
          </a:p>
          <a:p>
            <a:pPr lvl="2"/>
            <a:r>
              <a:rPr lang="en-US"/>
              <a:t>Üçüncü düzey</a:t>
            </a:r>
          </a:p>
          <a:p>
            <a:pPr lvl="3"/>
            <a:r>
              <a:rPr lang="en-US"/>
              <a:t>Dördüncü düzey</a:t>
            </a:r>
          </a:p>
          <a:p>
            <a:pPr lvl="4"/>
            <a:r>
              <a:rPr lang="en-US"/>
              <a:t>Beşinci düzey</a:t>
            </a:r>
            <a:endParaRPr lang="tr-TR"/>
          </a:p>
        </p:txBody>
      </p:sp>
      <p:sp>
        <p:nvSpPr>
          <p:cNvPr id="4" name="Küçük Resim Yer Tutucusu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876800"/>
          </a:xfrm>
        </p:spPr>
        <p:txBody>
          <a:bodyPr/>
          <a:lstStyle/>
          <a:p>
            <a:pPr lvl="0"/>
            <a:endParaRPr lang="tr-TR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0BC5D-CEFF-4E6A-B445-0397EFFCD931}" type="datetimeFigureOut">
              <a:rPr lang="tr-TR"/>
              <a:pPr>
                <a:defRPr/>
              </a:pPr>
              <a:t>26.11.2013</a:t>
            </a:fld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B59A8-285E-4FF6-B008-638B4FF7765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Başlık ve İçerik Üzerind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362200"/>
          </a:xfrm>
        </p:spPr>
        <p:txBody>
          <a:bodyPr/>
          <a:lstStyle/>
          <a:p>
            <a:pPr lvl="0"/>
            <a:r>
              <a:rPr lang="en-US"/>
              <a:t>Asıl metin stillerini düzenlemek için tıklatın</a:t>
            </a:r>
          </a:p>
          <a:p>
            <a:pPr lvl="1"/>
            <a:r>
              <a:rPr lang="en-US"/>
              <a:t>İkinci düzey</a:t>
            </a:r>
          </a:p>
          <a:p>
            <a:pPr lvl="2"/>
            <a:r>
              <a:rPr lang="en-US"/>
              <a:t>Üçüncü düzey</a:t>
            </a:r>
          </a:p>
          <a:p>
            <a:pPr lvl="3"/>
            <a:r>
              <a:rPr lang="en-US"/>
              <a:t>Dördüncü düzey</a:t>
            </a:r>
          </a:p>
          <a:p>
            <a:pPr lvl="4"/>
            <a:r>
              <a:rPr lang="en-US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4114800"/>
            <a:ext cx="8229600" cy="2362200"/>
          </a:xfrm>
        </p:spPr>
        <p:txBody>
          <a:bodyPr/>
          <a:lstStyle/>
          <a:p>
            <a:pPr lvl="0"/>
            <a:r>
              <a:rPr lang="en-US"/>
              <a:t>Asıl metin stillerini düzenlemek için tıklatın</a:t>
            </a:r>
          </a:p>
          <a:p>
            <a:pPr lvl="1"/>
            <a:r>
              <a:rPr lang="en-US"/>
              <a:t>İkinci düzey</a:t>
            </a:r>
          </a:p>
          <a:p>
            <a:pPr lvl="2"/>
            <a:r>
              <a:rPr lang="en-US"/>
              <a:t>Üçüncü düzey</a:t>
            </a:r>
          </a:p>
          <a:p>
            <a:pPr lvl="3"/>
            <a:r>
              <a:rPr lang="en-US"/>
              <a:t>Dördüncü düzey</a:t>
            </a:r>
          </a:p>
          <a:p>
            <a:pPr lvl="4"/>
            <a:r>
              <a:rPr lang="en-US"/>
              <a:t>Beşinci düzey</a:t>
            </a:r>
            <a:endParaRPr lang="tr-T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09B8F-FA3E-49E3-9D0D-15577CDE5EC4}" type="datetimeFigureOut">
              <a:rPr lang="tr-TR"/>
              <a:pPr>
                <a:defRPr/>
              </a:pPr>
              <a:t>26.11.2013</a:t>
            </a:fld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D9895-6C4A-455B-A19A-CF6E694F468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Başlık ve Metin Üzerind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362200"/>
          </a:xfrm>
        </p:spPr>
        <p:txBody>
          <a:bodyPr/>
          <a:lstStyle/>
          <a:p>
            <a:pPr lvl="0"/>
            <a:r>
              <a:rPr lang="en-US"/>
              <a:t>Asıl metin stillerini düzenlemek için tıklatın</a:t>
            </a:r>
          </a:p>
          <a:p>
            <a:pPr lvl="1"/>
            <a:r>
              <a:rPr lang="en-US"/>
              <a:t>İkinci düzey</a:t>
            </a:r>
          </a:p>
          <a:p>
            <a:pPr lvl="2"/>
            <a:r>
              <a:rPr lang="en-US"/>
              <a:t>Üçüncü düzey</a:t>
            </a:r>
          </a:p>
          <a:p>
            <a:pPr lvl="3"/>
            <a:r>
              <a:rPr lang="en-US"/>
              <a:t>Dördüncü düzey</a:t>
            </a:r>
          </a:p>
          <a:p>
            <a:pPr lvl="4"/>
            <a:r>
              <a:rPr lang="en-US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4114800"/>
            <a:ext cx="8229600" cy="2362200"/>
          </a:xfrm>
        </p:spPr>
        <p:txBody>
          <a:bodyPr/>
          <a:lstStyle/>
          <a:p>
            <a:pPr lvl="0"/>
            <a:r>
              <a:rPr lang="en-US"/>
              <a:t>Asıl metin stillerini düzenlemek için tıklatın</a:t>
            </a:r>
          </a:p>
          <a:p>
            <a:pPr lvl="1"/>
            <a:r>
              <a:rPr lang="en-US"/>
              <a:t>İkinci düzey</a:t>
            </a:r>
          </a:p>
          <a:p>
            <a:pPr lvl="2"/>
            <a:r>
              <a:rPr lang="en-US"/>
              <a:t>Üçüncü düzey</a:t>
            </a:r>
          </a:p>
          <a:p>
            <a:pPr lvl="3"/>
            <a:r>
              <a:rPr lang="en-US"/>
              <a:t>Dördüncü düzey</a:t>
            </a:r>
          </a:p>
          <a:p>
            <a:pPr lvl="4"/>
            <a:r>
              <a:rPr lang="en-US"/>
              <a:t>Beşinci düzey</a:t>
            </a:r>
            <a:endParaRPr lang="tr-T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6F327-41C7-438A-8A24-AE59871C7AD1}" type="datetimeFigureOut">
              <a:rPr lang="tr-TR"/>
              <a:pPr>
                <a:defRPr/>
              </a:pPr>
              <a:t>26.11.2013</a:t>
            </a:fld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3E49F-9578-4195-8BFF-ABE8481917E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876800"/>
          </a:xfrm>
        </p:spPr>
        <p:txBody>
          <a:bodyPr/>
          <a:lstStyle/>
          <a:p>
            <a:pPr lvl="0"/>
            <a:r>
              <a:rPr lang="en-US"/>
              <a:t>Asıl metin stillerini düzenlemek için tıklatın</a:t>
            </a:r>
          </a:p>
          <a:p>
            <a:pPr lvl="1"/>
            <a:r>
              <a:rPr lang="en-US"/>
              <a:t>İkinci düzey</a:t>
            </a:r>
          </a:p>
          <a:p>
            <a:pPr lvl="2"/>
            <a:r>
              <a:rPr lang="en-US"/>
              <a:t>Üçüncü düzey</a:t>
            </a:r>
          </a:p>
          <a:p>
            <a:pPr lvl="3"/>
            <a:r>
              <a:rPr lang="en-US"/>
              <a:t>Dördüncü düzey</a:t>
            </a:r>
          </a:p>
          <a:p>
            <a:pPr lvl="4"/>
            <a:r>
              <a:rPr lang="en-US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76800"/>
          </a:xfrm>
        </p:spPr>
        <p:txBody>
          <a:bodyPr/>
          <a:lstStyle/>
          <a:p>
            <a:pPr lvl="0"/>
            <a:r>
              <a:rPr lang="en-US"/>
              <a:t>Asıl metin stillerini düzenlemek için tıklatın</a:t>
            </a:r>
          </a:p>
          <a:p>
            <a:pPr lvl="1"/>
            <a:r>
              <a:rPr lang="en-US"/>
              <a:t>İkinci düzey</a:t>
            </a:r>
          </a:p>
          <a:p>
            <a:pPr lvl="2"/>
            <a:r>
              <a:rPr lang="en-US"/>
              <a:t>Üçüncü düzey</a:t>
            </a:r>
          </a:p>
          <a:p>
            <a:pPr lvl="3"/>
            <a:r>
              <a:rPr lang="en-US"/>
              <a:t>Dördüncü düzey</a:t>
            </a:r>
          </a:p>
          <a:p>
            <a:pPr lvl="4"/>
            <a:r>
              <a:rPr lang="en-US"/>
              <a:t>Beşinci düzey</a:t>
            </a:r>
            <a:endParaRPr lang="tr-T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D76C1-38E1-4A58-98BB-9F5523817634}" type="datetimeFigureOut">
              <a:rPr lang="tr-TR"/>
              <a:pPr>
                <a:defRPr/>
              </a:pPr>
              <a:t>26.11.2013</a:t>
            </a:fld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3188B-98CC-414F-BC27-68865E3C4E2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Başlık, İçeri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76800"/>
          </a:xfrm>
        </p:spPr>
        <p:txBody>
          <a:bodyPr/>
          <a:lstStyle/>
          <a:p>
            <a:pPr lvl="0"/>
            <a:r>
              <a:rPr lang="en-US"/>
              <a:t>Asıl metin stillerini düzenlemek için tıklatın</a:t>
            </a:r>
          </a:p>
          <a:p>
            <a:pPr lvl="1"/>
            <a:r>
              <a:rPr lang="en-US"/>
              <a:t>İkinci düzey</a:t>
            </a:r>
          </a:p>
          <a:p>
            <a:pPr lvl="2"/>
            <a:r>
              <a:rPr lang="en-US"/>
              <a:t>Üçüncü düzey</a:t>
            </a:r>
          </a:p>
          <a:p>
            <a:pPr lvl="3"/>
            <a:r>
              <a:rPr lang="en-US"/>
              <a:t>Dördüncü düzey</a:t>
            </a:r>
          </a:p>
          <a:p>
            <a:pPr lvl="4"/>
            <a:r>
              <a:rPr lang="en-US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876800"/>
          </a:xfrm>
        </p:spPr>
        <p:txBody>
          <a:bodyPr/>
          <a:lstStyle/>
          <a:p>
            <a:pPr lvl="0"/>
            <a:r>
              <a:rPr lang="en-US"/>
              <a:t>Asıl metin stillerini düzenlemek için tıklatın</a:t>
            </a:r>
          </a:p>
          <a:p>
            <a:pPr lvl="1"/>
            <a:r>
              <a:rPr lang="en-US"/>
              <a:t>İkinci düzey</a:t>
            </a:r>
          </a:p>
          <a:p>
            <a:pPr lvl="2"/>
            <a:r>
              <a:rPr lang="en-US"/>
              <a:t>Üçüncü düzey</a:t>
            </a:r>
          </a:p>
          <a:p>
            <a:pPr lvl="3"/>
            <a:r>
              <a:rPr lang="en-US"/>
              <a:t>Dördüncü düzey</a:t>
            </a:r>
          </a:p>
          <a:p>
            <a:pPr lvl="4"/>
            <a:r>
              <a:rPr lang="en-US"/>
              <a:t>Beşinci düzey</a:t>
            </a:r>
            <a:endParaRPr lang="tr-T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C7D03-084C-4EA7-A47B-FFFBD017EF0E}" type="datetimeFigureOut">
              <a:rPr lang="tr-TR"/>
              <a:pPr>
                <a:defRPr/>
              </a:pPr>
              <a:t>26.11.2013</a:t>
            </a:fld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829AB-962B-4775-86A0-DEBE66590F5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9EEB7-152B-43B7-9E1C-D2CA4617F737}" type="datetimeFigureOut">
              <a:rPr lang="tr-TR"/>
              <a:pPr>
                <a:defRPr/>
              </a:pPr>
              <a:t>26.11.2013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BED2D-6510-4E16-BA99-1A67C2B0796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25BBD-E553-49AA-9D93-C7BCAB3D677A}" type="datetimeFigureOut">
              <a:rPr lang="tr-TR"/>
              <a:pPr>
                <a:defRPr/>
              </a:pPr>
              <a:t>26.11.2013</a:t>
            </a:fld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015095-B751-4777-854D-3CD8378E048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7448A5-41A4-4675-A546-18EB35ABEFFF}" type="datetimeFigureOut">
              <a:rPr lang="tr-TR"/>
              <a:pPr>
                <a:defRPr/>
              </a:pPr>
              <a:t>26.11.2013</a:t>
            </a:fld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95ECF-50C8-4462-BB0A-DA9C1C61011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1E7C1-B330-4771-B445-EBCA0A45489A}" type="datetimeFigureOut">
              <a:rPr lang="tr-TR"/>
              <a:pPr>
                <a:defRPr/>
              </a:pPr>
              <a:t>26.11.2013</a:t>
            </a:fld>
            <a:endParaRPr lang="tr-TR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5E31B-8946-4563-9BB2-4CB7A1E7B43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FB445-F7D7-4276-A640-591C5BCCA871}" type="datetimeFigureOut">
              <a:rPr lang="tr-TR"/>
              <a:pPr>
                <a:defRPr/>
              </a:pPr>
              <a:t>26.11.2013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C2D67-BD96-47C2-AEFA-C61E11AFCC6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F9727-4AF2-4067-844F-522321C6FA1A}" type="datetimeFigureOut">
              <a:rPr lang="tr-TR"/>
              <a:pPr>
                <a:defRPr/>
              </a:pPr>
              <a:t>26.11.2013</a:t>
            </a:fld>
            <a:endParaRPr lang="tr-T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D0116-7E98-4D9B-8710-883A4CFCFAF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34633-FFA3-46E5-B413-FE72C4D46E38}" type="datetimeFigureOut">
              <a:rPr lang="tr-TR"/>
              <a:pPr>
                <a:defRPr/>
              </a:pPr>
              <a:t>26.11.2013</a:t>
            </a:fld>
            <a:endParaRPr lang="tr-TR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301C1-4429-44D3-8D69-D2AF28615C4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63271-734C-43B0-8EA1-7400508D9342}" type="datetimeFigureOut">
              <a:rPr lang="tr-TR"/>
              <a:pPr>
                <a:defRPr/>
              </a:pPr>
              <a:t>26.11.2013</a:t>
            </a:fld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C1858-534D-4D76-9CC0-4E1E04BCAC4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E18CDB2-3277-474F-8BE8-15A8C768677E}" type="datetimeFigureOut">
              <a:rPr lang="tr-TR"/>
              <a:pPr>
                <a:defRPr/>
              </a:pPr>
              <a:t>26.11.2013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3F264F0-36EC-4CAC-B7BB-7E809108AF0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5" r:id="rId2"/>
    <p:sldLayoutId id="2147483678" r:id="rId3"/>
    <p:sldLayoutId id="2147483666" r:id="rId4"/>
    <p:sldLayoutId id="2147483679" r:id="rId5"/>
    <p:sldLayoutId id="2147483667" r:id="rId6"/>
    <p:sldLayoutId id="2147483668" r:id="rId7"/>
    <p:sldLayoutId id="2147483680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1.microchip.com/downloads/en/devicedoc/39582b.pdf" TargetMode="External"/><Relationship Id="rId2" Type="http://schemas.openxmlformats.org/officeDocument/2006/relationships/hyperlink" Target="http://www.figarosensor.com/products/2620pdf.pdf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www.gazalarm.com/teknik/default2.htm" TargetMode="External"/><Relationship Id="rId4" Type="http://schemas.openxmlformats.org/officeDocument/2006/relationships/hyperlink" Target="http://www.sinerjiyangin.com/files/gaz_dedektorleri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3" y="3789363"/>
            <a:ext cx="7772400" cy="1470025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 eaLnBrk="1" hangingPunct="1">
              <a:lnSpc>
                <a:spcPct val="175000"/>
              </a:lnSpc>
              <a:defRPr/>
            </a:pPr>
            <a:r>
              <a:rPr lang="tr-TR" sz="4400" b="1" cap="none" dirty="0" smtClean="0">
                <a:solidFill>
                  <a:srgbClr val="002060"/>
                </a:solidFill>
                <a:cs typeface="Times New Roman" pitchFamily="18" charset="0"/>
              </a:rPr>
              <a:t>KOKU TAKİP EDEN ROBOT</a:t>
            </a:r>
            <a:r>
              <a:rPr lang="tr-TR" sz="4900" b="1" cap="none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tr-TR" sz="4900" b="1" cap="none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tr-TR" sz="3500" b="1" cap="none" dirty="0" smtClean="0">
                <a:cs typeface="Times New Roman" pitchFamily="18" charset="0"/>
              </a:rPr>
              <a:t>EEM 491</a:t>
            </a:r>
            <a:br>
              <a:rPr lang="tr-TR" sz="3500" b="1" cap="none" dirty="0" smtClean="0">
                <a:cs typeface="Times New Roman" pitchFamily="18" charset="0"/>
              </a:rPr>
            </a:br>
            <a:r>
              <a:rPr lang="tr-TR" sz="3500" b="1" cap="none" dirty="0" smtClean="0">
                <a:cs typeface="Times New Roman" pitchFamily="18" charset="0"/>
              </a:rPr>
              <a:t>BİTİRME PROJESİ-I</a:t>
            </a:r>
            <a:r>
              <a:rPr lang="tr-TR" sz="4300" b="1" cap="none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tr-TR" sz="4300" b="1" cap="none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tr-TR" sz="4900" cap="none" dirty="0" smtClean="0"/>
          </a:p>
        </p:txBody>
      </p:sp>
      <p:sp>
        <p:nvSpPr>
          <p:cNvPr id="19458" name="Subtitle 2"/>
          <p:cNvSpPr>
            <a:spLocks noGrp="1"/>
          </p:cNvSpPr>
          <p:nvPr>
            <p:ph type="subTitle" idx="1"/>
          </p:nvPr>
        </p:nvSpPr>
        <p:spPr>
          <a:xfrm>
            <a:off x="539552" y="4292600"/>
            <a:ext cx="8353623" cy="1752600"/>
          </a:xfrm>
        </p:spPr>
        <p:txBody>
          <a:bodyPr/>
          <a:lstStyle/>
          <a:p>
            <a:pPr eaLnBrk="1" hangingPunct="1"/>
            <a:endParaRPr lang="tr-TR" dirty="0" smtClean="0">
              <a:solidFill>
                <a:srgbClr val="57576E"/>
              </a:solidFill>
            </a:endParaRPr>
          </a:p>
          <a:p>
            <a:pPr eaLnBrk="1" hangingPunct="1"/>
            <a:r>
              <a:rPr lang="tr-TR" sz="2800" dirty="0" smtClean="0">
                <a:solidFill>
                  <a:schemeClr val="tx1"/>
                </a:solidFill>
              </a:rPr>
              <a:t>HAZIRLAYAN: </a:t>
            </a:r>
            <a:r>
              <a:rPr lang="tr-TR" sz="2800" b="1" dirty="0" smtClean="0">
                <a:solidFill>
                  <a:schemeClr val="tx1"/>
                </a:solidFill>
              </a:rPr>
              <a:t>MEHMET SÜLEYMAN TEKİZ</a:t>
            </a:r>
          </a:p>
          <a:p>
            <a:pPr eaLnBrk="1" hangingPunct="1"/>
            <a:r>
              <a:rPr lang="tr-TR" sz="2800" dirty="0" smtClean="0">
                <a:solidFill>
                  <a:schemeClr val="tx1"/>
                </a:solidFill>
              </a:rPr>
              <a:t>PROJE DANIŞMANI:</a:t>
            </a:r>
            <a:r>
              <a:rPr lang="tr-TR" sz="2800" b="1" dirty="0" smtClean="0">
                <a:solidFill>
                  <a:schemeClr val="tx1"/>
                </a:solidFill>
              </a:rPr>
              <a:t>Yrd.</a:t>
            </a:r>
            <a:r>
              <a:rPr lang="tr-TR" sz="2800" b="1" dirty="0" err="1" smtClean="0">
                <a:solidFill>
                  <a:schemeClr val="tx1"/>
                </a:solidFill>
              </a:rPr>
              <a:t>Doç.Dr</a:t>
            </a:r>
            <a:r>
              <a:rPr lang="tr-TR" sz="2800" b="1" dirty="0" smtClean="0">
                <a:solidFill>
                  <a:schemeClr val="tx1"/>
                </a:solidFill>
              </a:rPr>
              <a:t>.SELDA GÜNEY</a:t>
            </a:r>
            <a:endParaRPr lang="tr-TR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HEDEF KOKU (C2H5OH)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211960" y="1600200"/>
            <a:ext cx="4474840" cy="4876800"/>
          </a:xfrm>
        </p:spPr>
        <p:txBody>
          <a:bodyPr/>
          <a:lstStyle/>
          <a:p>
            <a:endParaRPr lang="tr-TR" sz="2000" dirty="0" smtClean="0"/>
          </a:p>
          <a:p>
            <a:endParaRPr lang="tr-TR" sz="2000" dirty="0" smtClean="0"/>
          </a:p>
          <a:p>
            <a:pPr>
              <a:buClrTx/>
            </a:pPr>
            <a:r>
              <a:rPr lang="tr-TR" sz="2000" dirty="0" smtClean="0"/>
              <a:t>Ölçülen koku yoğunluğu, koku içindeki kimyasal </a:t>
            </a:r>
            <a:r>
              <a:rPr lang="tr-TR" sz="2000" dirty="0" smtClean="0"/>
              <a:t>konsantrasyonuna (</a:t>
            </a:r>
            <a:r>
              <a:rPr lang="tr-TR" sz="2000" dirty="0" err="1" smtClean="0"/>
              <a:t>ppm</a:t>
            </a:r>
            <a:r>
              <a:rPr lang="tr-TR" sz="2000" dirty="0" smtClean="0"/>
              <a:t>) bağlıdır</a:t>
            </a:r>
            <a:r>
              <a:rPr lang="tr-TR" sz="2000" dirty="0" smtClean="0"/>
              <a:t>.</a:t>
            </a:r>
          </a:p>
          <a:p>
            <a:pPr>
              <a:buNone/>
            </a:pPr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pPr>
              <a:buClrTx/>
            </a:pPr>
            <a:r>
              <a:rPr lang="tr-TR" sz="2000" dirty="0" err="1" smtClean="0"/>
              <a:t>Sensörlerin</a:t>
            </a:r>
            <a:r>
              <a:rPr lang="tr-TR" sz="2000" dirty="0" smtClean="0"/>
              <a:t> çevreden topladıkları sinyaller, elektronik sistemler yoluyla ikili kodlara dönüştürülür ve bir bilgisayara gönderilir.</a:t>
            </a:r>
            <a:endParaRPr lang="tr-TR" sz="2000" dirty="0" smtClean="0">
              <a:solidFill>
                <a:srgbClr val="020202"/>
              </a:solidFill>
            </a:endParaRPr>
          </a:p>
          <a:p>
            <a:endParaRPr lang="tr-TR" dirty="0"/>
          </a:p>
        </p:txBody>
      </p:sp>
      <p:pic>
        <p:nvPicPr>
          <p:cNvPr id="4" name="Picture 2" descr="C:\Users\Süleyman\Documents\PrintScreen Files\ScreenShot012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44824"/>
            <a:ext cx="3571875" cy="4019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/>
          </p:cNvSpPr>
          <p:nvPr>
            <p:ph type="title"/>
          </p:nvPr>
        </p:nvSpPr>
        <p:spPr bwMode="auto">
          <a:xfrm>
            <a:off x="457200" y="533400"/>
            <a:ext cx="8229600" cy="87947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tr-TR" dirty="0" smtClean="0"/>
              <a:t>MİKROİŞLEMCİ (16F877A)</a:t>
            </a:r>
          </a:p>
        </p:txBody>
      </p:sp>
      <p:sp>
        <p:nvSpPr>
          <p:cNvPr id="27650" name="Rectangle 3"/>
          <p:cNvSpPr>
            <a:spLocks noGrp="1"/>
          </p:cNvSpPr>
          <p:nvPr>
            <p:ph type="body" sz="half" idx="1"/>
          </p:nvPr>
        </p:nvSpPr>
        <p:spPr>
          <a:xfrm>
            <a:off x="468313" y="1628775"/>
            <a:ext cx="8229600" cy="936625"/>
          </a:xfrm>
        </p:spPr>
        <p:txBody>
          <a:bodyPr/>
          <a:lstStyle/>
          <a:p>
            <a:pPr eaLnBrk="1" hangingPunct="1">
              <a:buClrTx/>
            </a:pPr>
            <a:r>
              <a:rPr lang="tr-TR" sz="2000" dirty="0" smtClean="0"/>
              <a:t>Burada mikroişlemcinin görevi; </a:t>
            </a:r>
            <a:r>
              <a:rPr lang="tr-TR" sz="2000" dirty="0" err="1" smtClean="0"/>
              <a:t>sensörden</a:t>
            </a:r>
            <a:r>
              <a:rPr lang="tr-TR" sz="2000" dirty="0" smtClean="0"/>
              <a:t> aldığı </a:t>
            </a:r>
            <a:r>
              <a:rPr lang="tr-TR" sz="2000" dirty="0" err="1" smtClean="0"/>
              <a:t>analog</a:t>
            </a:r>
            <a:r>
              <a:rPr lang="tr-TR" sz="2000" dirty="0" smtClean="0"/>
              <a:t> sinyali, kendisine entegre olan ADC yardımıyla, dijitale çevirmektir. Buradan elde ettiği sonuca göre yazılım yardımıyla gerekli işlemleri yaparak, robota yön verecektir.</a:t>
            </a:r>
          </a:p>
        </p:txBody>
      </p:sp>
      <p:pic>
        <p:nvPicPr>
          <p:cNvPr id="2050" name="Picture 2" descr="C:\Users\Süleyman\Documents\PrintScreen Files\ScreenShot007.bmp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212976"/>
            <a:ext cx="5273201" cy="2880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7" name="Rectangle 11"/>
          <p:cNvSpPr>
            <a:spLocks noGrp="1"/>
          </p:cNvSpPr>
          <p:nvPr>
            <p:ph type="title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tr-TR" dirty="0" smtClean="0"/>
              <a:t>KOKU TAKİP ROBOTU</a:t>
            </a:r>
          </a:p>
        </p:txBody>
      </p:sp>
      <p:sp>
        <p:nvSpPr>
          <p:cNvPr id="28674" name="Rectangle 14"/>
          <p:cNvSpPr>
            <a:spLocks noGrp="1"/>
          </p:cNvSpPr>
          <p:nvPr>
            <p:ph type="body" sz="half" idx="4294967295"/>
          </p:nvPr>
        </p:nvSpPr>
        <p:spPr>
          <a:xfrm>
            <a:off x="457200" y="4365625"/>
            <a:ext cx="8229600" cy="2111375"/>
          </a:xfrm>
        </p:spPr>
        <p:txBody>
          <a:bodyPr/>
          <a:lstStyle/>
          <a:p>
            <a:endParaRPr lang="tr-TR" altLang="zh-CN" sz="2000" dirty="0" smtClean="0">
              <a:cs typeface="方正舒体"/>
            </a:endParaRPr>
          </a:p>
          <a:p>
            <a:pPr>
              <a:buNone/>
            </a:pPr>
            <a:r>
              <a:rPr lang="tr-TR" altLang="zh-CN" sz="2000" dirty="0" smtClean="0">
                <a:cs typeface="方正舒体"/>
              </a:rPr>
              <a:t>    </a:t>
            </a:r>
          </a:p>
          <a:p>
            <a:pPr>
              <a:buNone/>
            </a:pPr>
            <a:r>
              <a:rPr lang="tr-TR" altLang="zh-CN" sz="2000" dirty="0" smtClean="0">
                <a:cs typeface="方正舒体"/>
              </a:rPr>
              <a:t>	Mikroişlemciden gelecek olan komutlara göre, hareketini gerçekleştirecektir. Robota yön verme işlemini ise, sağ veya sol motorunun çalışma hızına göre yapacaktır. Öndeki teker boştadır.</a:t>
            </a:r>
            <a:endParaRPr lang="tr-TR" sz="2000" dirty="0" smtClean="0"/>
          </a:p>
        </p:txBody>
      </p:sp>
      <p:pic>
        <p:nvPicPr>
          <p:cNvPr id="3074" name="Picture 2" descr="C:\Users\Süleyman\Documents\PrintScreen Files\ScreenShot008.bmp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844824"/>
            <a:ext cx="3188775" cy="2270125"/>
          </a:xfrm>
          <a:prstGeom prst="rect">
            <a:avLst/>
          </a:prstGeom>
          <a:noFill/>
        </p:spPr>
      </p:pic>
      <p:pic>
        <p:nvPicPr>
          <p:cNvPr id="1026" name="Picture 2" descr="C:\Users\Süleyman\Documents\PrintScreen Files\ScreenShot007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772816"/>
            <a:ext cx="3622724" cy="25207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KAYNAKÇA</a:t>
            </a:r>
            <a:endParaRPr lang="tr-TR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84784"/>
            <a:ext cx="8229600" cy="4992216"/>
          </a:xfrm>
        </p:spPr>
        <p:txBody>
          <a:bodyPr/>
          <a:lstStyle/>
          <a:p>
            <a:r>
              <a:rPr lang="tr-TR" dirty="0" smtClean="0">
                <a:hlinkClick r:id="rId2"/>
              </a:rPr>
              <a:t>http://</a:t>
            </a:r>
            <a:r>
              <a:rPr lang="tr-TR" dirty="0" smtClean="0">
                <a:hlinkClick r:id="rId2"/>
              </a:rPr>
              <a:t>www.</a:t>
            </a:r>
            <a:r>
              <a:rPr lang="tr-TR" dirty="0" err="1" smtClean="0">
                <a:hlinkClick r:id="rId2"/>
              </a:rPr>
              <a:t>figarosensor</a:t>
            </a:r>
            <a:r>
              <a:rPr lang="tr-TR" dirty="0" smtClean="0">
                <a:hlinkClick r:id="rId2"/>
              </a:rPr>
              <a:t>.com/</a:t>
            </a:r>
            <a:r>
              <a:rPr lang="tr-TR" dirty="0" err="1" smtClean="0">
                <a:hlinkClick r:id="rId2"/>
              </a:rPr>
              <a:t>products</a:t>
            </a:r>
            <a:r>
              <a:rPr lang="tr-TR" dirty="0" smtClean="0">
                <a:hlinkClick r:id="rId2"/>
              </a:rPr>
              <a:t>/2620pdf.</a:t>
            </a:r>
            <a:r>
              <a:rPr lang="tr-TR" dirty="0" err="1" smtClean="0">
                <a:hlinkClick r:id="rId2"/>
              </a:rPr>
              <a:t>pdf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>
                <a:hlinkClick r:id="rId3"/>
              </a:rPr>
              <a:t>http://</a:t>
            </a:r>
            <a:r>
              <a:rPr lang="tr-TR" dirty="0" smtClean="0">
                <a:hlinkClick r:id="rId3"/>
              </a:rPr>
              <a:t>ww1.</a:t>
            </a:r>
            <a:r>
              <a:rPr lang="tr-TR" dirty="0" err="1" smtClean="0">
                <a:hlinkClick r:id="rId3"/>
              </a:rPr>
              <a:t>microchip</a:t>
            </a:r>
            <a:r>
              <a:rPr lang="tr-TR" dirty="0" smtClean="0">
                <a:hlinkClick r:id="rId3"/>
              </a:rPr>
              <a:t>.com/</a:t>
            </a:r>
            <a:r>
              <a:rPr lang="tr-TR" dirty="0" err="1" smtClean="0">
                <a:hlinkClick r:id="rId3"/>
              </a:rPr>
              <a:t>downloads</a:t>
            </a:r>
            <a:r>
              <a:rPr lang="tr-TR" dirty="0" smtClean="0">
                <a:hlinkClick r:id="rId3"/>
              </a:rPr>
              <a:t>/en/</a:t>
            </a:r>
            <a:r>
              <a:rPr lang="tr-TR" dirty="0" err="1" smtClean="0">
                <a:hlinkClick r:id="rId3"/>
              </a:rPr>
              <a:t>devicedoc</a:t>
            </a:r>
            <a:r>
              <a:rPr lang="tr-TR" dirty="0" smtClean="0">
                <a:hlinkClick r:id="rId3"/>
              </a:rPr>
              <a:t>/39582b.</a:t>
            </a:r>
            <a:r>
              <a:rPr lang="tr-TR" dirty="0" err="1" smtClean="0">
                <a:hlinkClick r:id="rId3"/>
              </a:rPr>
              <a:t>pdf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>
                <a:hlinkClick r:id="rId4"/>
              </a:rPr>
              <a:t>http://</a:t>
            </a:r>
            <a:r>
              <a:rPr lang="tr-TR" dirty="0" smtClean="0">
                <a:hlinkClick r:id="rId4"/>
              </a:rPr>
              <a:t>www.</a:t>
            </a:r>
            <a:r>
              <a:rPr lang="tr-TR" dirty="0" err="1" smtClean="0">
                <a:hlinkClick r:id="rId4"/>
              </a:rPr>
              <a:t>sinerjiyangin</a:t>
            </a:r>
            <a:r>
              <a:rPr lang="tr-TR" dirty="0" smtClean="0">
                <a:hlinkClick r:id="rId4"/>
              </a:rPr>
              <a:t>.com/</a:t>
            </a:r>
            <a:r>
              <a:rPr lang="tr-TR" dirty="0" err="1" smtClean="0">
                <a:hlinkClick r:id="rId4"/>
              </a:rPr>
              <a:t>files</a:t>
            </a:r>
            <a:r>
              <a:rPr lang="tr-TR" dirty="0" smtClean="0">
                <a:hlinkClick r:id="rId4"/>
              </a:rPr>
              <a:t>/gaz_</a:t>
            </a:r>
            <a:r>
              <a:rPr lang="tr-TR" dirty="0" err="1" smtClean="0">
                <a:hlinkClick r:id="rId4"/>
              </a:rPr>
              <a:t>dedektorleri</a:t>
            </a:r>
            <a:r>
              <a:rPr lang="tr-TR" dirty="0" smtClean="0">
                <a:hlinkClick r:id="rId4"/>
              </a:rPr>
              <a:t>.</a:t>
            </a:r>
            <a:r>
              <a:rPr lang="tr-TR" dirty="0" err="1" smtClean="0">
                <a:hlinkClick r:id="rId4"/>
              </a:rPr>
              <a:t>pdf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>
                <a:hlinkClick r:id="rId5"/>
              </a:rPr>
              <a:t>http://www.</a:t>
            </a:r>
            <a:r>
              <a:rPr lang="tr-TR" dirty="0" err="1" smtClean="0">
                <a:hlinkClick r:id="rId5"/>
              </a:rPr>
              <a:t>gazalarm</a:t>
            </a:r>
            <a:r>
              <a:rPr lang="tr-TR" dirty="0" smtClean="0">
                <a:hlinkClick r:id="rId5"/>
              </a:rPr>
              <a:t>.com/teknik/default2.</a:t>
            </a:r>
            <a:r>
              <a:rPr lang="tr-TR" dirty="0" err="1" smtClean="0">
                <a:hlinkClick r:id="rId5"/>
              </a:rPr>
              <a:t>htm</a:t>
            </a:r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Content Placeholder 2"/>
          <p:cNvSpPr>
            <a:spLocks noGrp="1"/>
          </p:cNvSpPr>
          <p:nvPr>
            <p:ph idx="1"/>
          </p:nvPr>
        </p:nvSpPr>
        <p:spPr>
          <a:xfrm>
            <a:off x="395288" y="1412875"/>
            <a:ext cx="8229600" cy="4876800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endParaRPr lang="tr-TR" sz="4800" dirty="0" smtClean="0">
              <a:solidFill>
                <a:schemeClr val="tx2"/>
              </a:solidFill>
            </a:endParaRPr>
          </a:p>
          <a:p>
            <a:pPr marL="0" indent="0" algn="ctr" eaLnBrk="1" hangingPunct="1">
              <a:buFont typeface="Arial" charset="0"/>
              <a:buNone/>
            </a:pPr>
            <a:r>
              <a:rPr lang="tr-TR" sz="4800" dirty="0" smtClean="0">
                <a:solidFill>
                  <a:schemeClr val="tx2"/>
                </a:solidFill>
              </a:rPr>
              <a:t>DİNLEDİĞİNİZ </a:t>
            </a:r>
          </a:p>
          <a:p>
            <a:pPr marL="0" indent="0" algn="ctr" eaLnBrk="1" hangingPunct="1">
              <a:buFont typeface="Arial" charset="0"/>
              <a:buNone/>
            </a:pPr>
            <a:r>
              <a:rPr lang="tr-TR" sz="4800" dirty="0" smtClean="0">
                <a:solidFill>
                  <a:schemeClr val="tx2"/>
                </a:solidFill>
              </a:rPr>
              <a:t>İÇİN </a:t>
            </a:r>
          </a:p>
          <a:p>
            <a:pPr marL="0" indent="0" algn="ctr" eaLnBrk="1" hangingPunct="1">
              <a:buFont typeface="Arial" charset="0"/>
              <a:buNone/>
            </a:pPr>
            <a:r>
              <a:rPr lang="tr-TR" sz="4800" dirty="0" smtClean="0">
                <a:solidFill>
                  <a:schemeClr val="tx2"/>
                </a:solidFill>
              </a:rPr>
              <a:t>TEŞEKKÜRLER…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tr-TR" dirty="0" smtClean="0"/>
              <a:t>PROJENİN AMACI</a:t>
            </a:r>
            <a:endParaRPr lang="tr-TR" dirty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395288" y="1772816"/>
            <a:ext cx="3960688" cy="4958184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tr-TR" dirty="0" smtClean="0"/>
              <a:t>Bu projede, belirlenen bir yol güzergahına uygulanan, belirlenen yoğun bir kokuyu(gazı) takip eden robot tasarımı yapmaktır.</a:t>
            </a:r>
          </a:p>
        </p:txBody>
      </p:sp>
      <p:pic>
        <p:nvPicPr>
          <p:cNvPr id="4" name="Picture 3" descr="C:\Users\Süleyman\Documents\PrintScreen Files\ScreenShot010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220106">
            <a:off x="5299802" y="2120769"/>
            <a:ext cx="3399619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C:\Users\Süleyman\Desktop\koku-internet_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509120"/>
            <a:ext cx="3400425" cy="1181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BİRİNCİ YARIYIL HEDEFLERİ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Font typeface="+mj-lt"/>
              <a:buAutoNum type="arabicParenR"/>
            </a:pPr>
            <a:r>
              <a:rPr lang="tr-TR" dirty="0" smtClean="0"/>
              <a:t>Robotun belirlenen kokuyu takip edebilmesi için robotta kullanılacak </a:t>
            </a:r>
            <a:r>
              <a:rPr lang="tr-TR" dirty="0" err="1" smtClean="0"/>
              <a:t>sensör</a:t>
            </a:r>
            <a:r>
              <a:rPr lang="tr-TR" dirty="0" smtClean="0"/>
              <a:t> sayısı, tipi ve mikroişlemci belirlenecektir.</a:t>
            </a:r>
          </a:p>
          <a:p>
            <a:pPr marL="457200" indent="-457200">
              <a:buClrTx/>
              <a:buFont typeface="+mj-lt"/>
              <a:buAutoNum type="arabicParenR"/>
            </a:pPr>
            <a:endParaRPr lang="tr-TR" dirty="0" smtClean="0"/>
          </a:p>
          <a:p>
            <a:pPr marL="457200" indent="-457200">
              <a:buClrTx/>
              <a:buFont typeface="+mj-lt"/>
              <a:buAutoNum type="arabicParenR"/>
            </a:pPr>
            <a:endParaRPr lang="tr-TR" dirty="0" smtClean="0"/>
          </a:p>
          <a:p>
            <a:pPr marL="457200" indent="-457200">
              <a:buClrTx/>
              <a:buFont typeface="+mj-lt"/>
              <a:buAutoNum type="arabicParenR"/>
            </a:pPr>
            <a:endParaRPr lang="tr-TR" dirty="0" smtClean="0"/>
          </a:p>
          <a:p>
            <a:pPr marL="457200" indent="-457200">
              <a:buClrTx/>
              <a:buFont typeface="+mj-lt"/>
              <a:buAutoNum type="arabicParenR"/>
            </a:pPr>
            <a:r>
              <a:rPr lang="tr-TR" dirty="0" smtClean="0"/>
              <a:t>Seçilen koku </a:t>
            </a:r>
            <a:r>
              <a:rPr lang="tr-TR" dirty="0" err="1" smtClean="0"/>
              <a:t>sensörlerinden</a:t>
            </a:r>
            <a:r>
              <a:rPr lang="tr-TR" dirty="0" smtClean="0"/>
              <a:t> elde edilecek verinin yapısına göre mikroişlemcinin yapması gereken hesaplamalara ilişkin çözümler elde edilecektir.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İKİNCİ YARIYIL HEDEFLERİ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Font typeface="+mj-lt"/>
              <a:buAutoNum type="arabicParenR"/>
            </a:pPr>
            <a:r>
              <a:rPr lang="tr-TR" dirty="0" smtClean="0"/>
              <a:t>Hedef koku için koku </a:t>
            </a:r>
            <a:r>
              <a:rPr lang="tr-TR" dirty="0" err="1" smtClean="0"/>
              <a:t>sensörlerinden</a:t>
            </a:r>
            <a:r>
              <a:rPr lang="tr-TR" dirty="0" smtClean="0"/>
              <a:t> elde edilen işaretlerin testleri yapılacaktır.</a:t>
            </a:r>
          </a:p>
          <a:p>
            <a:pPr marL="457200" indent="-457200">
              <a:buClrTx/>
              <a:buFont typeface="+mj-lt"/>
              <a:buAutoNum type="arabicParenR"/>
            </a:pPr>
            <a:endParaRPr lang="tr-TR" dirty="0" smtClean="0"/>
          </a:p>
          <a:p>
            <a:pPr marL="457200" indent="-457200">
              <a:buClrTx/>
              <a:buFont typeface="+mj-lt"/>
              <a:buAutoNum type="arabicParenR"/>
            </a:pPr>
            <a:endParaRPr lang="tr-TR" dirty="0" smtClean="0"/>
          </a:p>
          <a:p>
            <a:pPr marL="457200" indent="-457200">
              <a:buClrTx/>
              <a:buFont typeface="+mj-lt"/>
              <a:buAutoNum type="arabicParenR"/>
            </a:pPr>
            <a:endParaRPr lang="tr-TR" dirty="0" smtClean="0"/>
          </a:p>
          <a:p>
            <a:pPr marL="457200" indent="-457200">
              <a:buClrTx/>
              <a:buFont typeface="+mj-lt"/>
              <a:buAutoNum type="arabicParenR"/>
            </a:pPr>
            <a:endParaRPr lang="tr-TR" dirty="0" smtClean="0"/>
          </a:p>
          <a:p>
            <a:pPr marL="457200" indent="-457200">
              <a:buClrTx/>
              <a:buFont typeface="+mj-lt"/>
              <a:buAutoNum type="arabicParenR"/>
            </a:pPr>
            <a:r>
              <a:rPr lang="tr-TR" dirty="0" smtClean="0"/>
              <a:t>Tüm makine, yazılım ve donanım olarak çalışır biçimde tamamlanacaktır.</a:t>
            </a:r>
          </a:p>
          <a:p>
            <a:pPr marL="457200" indent="-457200">
              <a:buClrTx/>
              <a:buFont typeface="+mj-lt"/>
              <a:buAutoNum type="arabicParenR"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4" name="Group 4"/>
          <p:cNvGrpSpPr>
            <a:grpSpLocks noChangeAspect="1"/>
          </p:cNvGrpSpPr>
          <p:nvPr/>
        </p:nvGrpSpPr>
        <p:grpSpPr bwMode="auto">
          <a:xfrm>
            <a:off x="539552" y="332656"/>
            <a:ext cx="7704137" cy="6264696"/>
            <a:chOff x="4087" y="956"/>
            <a:chExt cx="6005" cy="13022"/>
          </a:xfrm>
        </p:grpSpPr>
        <p:sp>
          <p:nvSpPr>
            <p:cNvPr id="40965" name="AutoShape 5"/>
            <p:cNvSpPr>
              <a:spLocks noChangeAspect="1" noChangeArrowheads="1"/>
            </p:cNvSpPr>
            <p:nvPr/>
          </p:nvSpPr>
          <p:spPr bwMode="auto">
            <a:xfrm>
              <a:off x="4087" y="956"/>
              <a:ext cx="6005" cy="130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tr-TR"/>
            </a:p>
          </p:txBody>
        </p:sp>
        <p:sp>
          <p:nvSpPr>
            <p:cNvPr id="40968" name="AutoShape 8"/>
            <p:cNvSpPr>
              <a:spLocks noChangeArrowheads="1"/>
            </p:cNvSpPr>
            <p:nvPr/>
          </p:nvSpPr>
          <p:spPr bwMode="auto">
            <a:xfrm>
              <a:off x="5266" y="9488"/>
              <a:ext cx="1628" cy="1347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75000"/>
                </a:lnSpc>
              </a:pPr>
              <a:r>
                <a:rPr lang="tr-TR" altLang="zh-CN" sz="1000" dirty="0" smtClean="0">
                  <a:latin typeface="Times New Roman" pitchFamily="18" charset="0"/>
                  <a:ea typeface="SimSun" pitchFamily="2" charset="-122"/>
                </a:rPr>
                <a:t>Koku yoğunluğu istenen değere ulaştı mı?</a:t>
              </a:r>
              <a:endParaRPr lang="tr-TR" sz="1000" dirty="0" smtClean="0"/>
            </a:p>
            <a:p>
              <a:endParaRPr lang="tr-TR" sz="1000" dirty="0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auto">
            <a:xfrm>
              <a:off x="4985" y="11583"/>
              <a:ext cx="1908" cy="971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tr-TR" altLang="zh-CN" sz="1100" dirty="0">
                <a:latin typeface="Times New Roman" pitchFamily="18" charset="0"/>
                <a:ea typeface="SimSun" pitchFamily="2" charset="-122"/>
              </a:endParaRPr>
            </a:p>
            <a:p>
              <a:pPr algn="ctr">
                <a:lnSpc>
                  <a:spcPct val="50000"/>
                </a:lnSpc>
              </a:pPr>
              <a:r>
                <a:rPr lang="tr-TR" altLang="zh-CN" sz="1100" dirty="0" smtClean="0">
                  <a:latin typeface="Times New Roman" pitchFamily="18" charset="0"/>
                  <a:ea typeface="SimSun" pitchFamily="2" charset="-122"/>
                </a:rPr>
                <a:t>Koku takibini bitir</a:t>
              </a:r>
              <a:endParaRPr lang="tr-TR" dirty="0"/>
            </a:p>
          </p:txBody>
        </p:sp>
        <p:sp>
          <p:nvSpPr>
            <p:cNvPr id="40970" name="Oval 10"/>
            <p:cNvSpPr>
              <a:spLocks noChangeArrowheads="1"/>
            </p:cNvSpPr>
            <p:nvPr/>
          </p:nvSpPr>
          <p:spPr bwMode="auto">
            <a:xfrm>
              <a:off x="5602" y="2602"/>
              <a:ext cx="1002" cy="96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50000"/>
                </a:lnSpc>
              </a:pPr>
              <a:r>
                <a:rPr lang="tr-TR" altLang="zh-CN" sz="1100" dirty="0" smtClean="0">
                  <a:latin typeface="Times New Roman" pitchFamily="18" charset="0"/>
                  <a:ea typeface="SimSun" pitchFamily="2" charset="-122"/>
                </a:rPr>
                <a:t>BAŞLA</a:t>
              </a:r>
              <a:endParaRPr lang="tr-TR" dirty="0"/>
            </a:p>
          </p:txBody>
        </p:sp>
        <p:sp>
          <p:nvSpPr>
            <p:cNvPr id="40972" name="AutoShape 12"/>
            <p:cNvSpPr>
              <a:spLocks noChangeArrowheads="1"/>
            </p:cNvSpPr>
            <p:nvPr/>
          </p:nvSpPr>
          <p:spPr bwMode="auto">
            <a:xfrm>
              <a:off x="4985" y="7841"/>
              <a:ext cx="1964" cy="899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50000"/>
                </a:lnSpc>
              </a:pPr>
              <a:r>
                <a:rPr lang="tr-TR" altLang="zh-CN" sz="1100" dirty="0" smtClean="0">
                  <a:latin typeface="Times New Roman" pitchFamily="18" charset="0"/>
                  <a:ea typeface="SimSun" pitchFamily="2" charset="-122"/>
                </a:rPr>
                <a:t>Hedef kokuyu takip et</a:t>
              </a:r>
              <a:endParaRPr lang="tr-TR" dirty="0"/>
            </a:p>
          </p:txBody>
        </p:sp>
        <p:sp>
          <p:nvSpPr>
            <p:cNvPr id="40973" name="AutoShape 13"/>
            <p:cNvSpPr>
              <a:spLocks noChangeArrowheads="1"/>
            </p:cNvSpPr>
            <p:nvPr/>
          </p:nvSpPr>
          <p:spPr bwMode="auto">
            <a:xfrm>
              <a:off x="5995" y="3650"/>
              <a:ext cx="168" cy="399"/>
            </a:xfrm>
            <a:prstGeom prst="downArrow">
              <a:avLst>
                <a:gd name="adj1" fmla="val 50000"/>
                <a:gd name="adj2" fmla="val 4805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pPr algn="ctr"/>
              <a:endParaRPr lang="tr-TR"/>
            </a:p>
          </p:txBody>
        </p:sp>
        <p:sp>
          <p:nvSpPr>
            <p:cNvPr id="40974" name="AutoShape 14"/>
            <p:cNvSpPr>
              <a:spLocks noChangeArrowheads="1"/>
            </p:cNvSpPr>
            <p:nvPr/>
          </p:nvSpPr>
          <p:spPr bwMode="auto">
            <a:xfrm>
              <a:off x="5995" y="5147"/>
              <a:ext cx="168" cy="532"/>
            </a:xfrm>
            <a:prstGeom prst="downArrow">
              <a:avLst>
                <a:gd name="adj1" fmla="val 50000"/>
                <a:gd name="adj2" fmla="val 7275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pPr algn="ctr"/>
              <a:endParaRPr lang="tr-TR"/>
            </a:p>
          </p:txBody>
        </p:sp>
        <p:sp>
          <p:nvSpPr>
            <p:cNvPr id="40975" name="AutoShape 15"/>
            <p:cNvSpPr>
              <a:spLocks noChangeArrowheads="1"/>
            </p:cNvSpPr>
            <p:nvPr/>
          </p:nvSpPr>
          <p:spPr bwMode="auto">
            <a:xfrm>
              <a:off x="5995" y="7242"/>
              <a:ext cx="165" cy="486"/>
            </a:xfrm>
            <a:prstGeom prst="downArrow">
              <a:avLst>
                <a:gd name="adj1" fmla="val 50000"/>
                <a:gd name="adj2" fmla="val 7363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pPr algn="ctr"/>
              <a:endParaRPr lang="tr-TR"/>
            </a:p>
          </p:txBody>
        </p:sp>
        <p:sp>
          <p:nvSpPr>
            <p:cNvPr id="40976" name="AutoShape 16"/>
            <p:cNvSpPr>
              <a:spLocks noChangeArrowheads="1"/>
            </p:cNvSpPr>
            <p:nvPr/>
          </p:nvSpPr>
          <p:spPr bwMode="auto">
            <a:xfrm>
              <a:off x="5995" y="10984"/>
              <a:ext cx="167" cy="483"/>
            </a:xfrm>
            <a:prstGeom prst="downArrow">
              <a:avLst>
                <a:gd name="adj1" fmla="val 50000"/>
                <a:gd name="adj2" fmla="val 7230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pPr algn="ctr"/>
              <a:endParaRPr lang="tr-TR"/>
            </a:p>
          </p:txBody>
        </p:sp>
        <p:sp>
          <p:nvSpPr>
            <p:cNvPr id="40977" name="AutoShape 17"/>
            <p:cNvSpPr>
              <a:spLocks noChangeArrowheads="1"/>
            </p:cNvSpPr>
            <p:nvPr/>
          </p:nvSpPr>
          <p:spPr bwMode="auto">
            <a:xfrm>
              <a:off x="5995" y="8889"/>
              <a:ext cx="167" cy="482"/>
            </a:xfrm>
            <a:prstGeom prst="downArrow">
              <a:avLst>
                <a:gd name="adj1" fmla="val 50000"/>
                <a:gd name="adj2" fmla="val 7215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pPr algn="ctr"/>
              <a:endParaRPr lang="tr-TR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auto">
            <a:xfrm>
              <a:off x="5266" y="5746"/>
              <a:ext cx="1628" cy="1496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75000"/>
                </a:lnSpc>
              </a:pPr>
              <a:r>
                <a:rPr lang="tr-TR" altLang="zh-CN" sz="1200" dirty="0" smtClean="0">
                  <a:latin typeface="Times New Roman" pitchFamily="18" charset="0"/>
                  <a:ea typeface="SimSun" pitchFamily="2" charset="-122"/>
                </a:rPr>
                <a:t>Hedef koku algılandı mı?</a:t>
              </a:r>
              <a:endParaRPr lang="tr-TR" dirty="0"/>
            </a:p>
          </p:txBody>
        </p:sp>
        <p:sp>
          <p:nvSpPr>
            <p:cNvPr id="40981" name="AutoShape 21"/>
            <p:cNvSpPr>
              <a:spLocks noChangeArrowheads="1"/>
            </p:cNvSpPr>
            <p:nvPr/>
          </p:nvSpPr>
          <p:spPr bwMode="auto">
            <a:xfrm>
              <a:off x="6893" y="6494"/>
              <a:ext cx="786" cy="133"/>
            </a:xfrm>
            <a:prstGeom prst="rightArrow">
              <a:avLst>
                <a:gd name="adj1" fmla="val 50000"/>
                <a:gd name="adj2" fmla="val 14254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tr-TR"/>
            </a:p>
          </p:txBody>
        </p:sp>
        <p:sp>
          <p:nvSpPr>
            <p:cNvPr id="40982" name="AutoShape 22"/>
            <p:cNvSpPr>
              <a:spLocks noChangeArrowheads="1"/>
            </p:cNvSpPr>
            <p:nvPr/>
          </p:nvSpPr>
          <p:spPr bwMode="auto">
            <a:xfrm>
              <a:off x="5995" y="12631"/>
              <a:ext cx="167" cy="483"/>
            </a:xfrm>
            <a:prstGeom prst="downArrow">
              <a:avLst>
                <a:gd name="adj1" fmla="val 50000"/>
                <a:gd name="adj2" fmla="val 7230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pPr algn="ctr"/>
              <a:endParaRPr lang="tr-TR"/>
            </a:p>
          </p:txBody>
        </p:sp>
        <p:sp>
          <p:nvSpPr>
            <p:cNvPr id="40986" name="Text Box 26"/>
            <p:cNvSpPr txBox="1">
              <a:spLocks noChangeArrowheads="1"/>
            </p:cNvSpPr>
            <p:nvPr/>
          </p:nvSpPr>
          <p:spPr bwMode="auto">
            <a:xfrm>
              <a:off x="6837" y="5895"/>
              <a:ext cx="751" cy="4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tr-TR" altLang="zh-CN" sz="1200" dirty="0">
                  <a:latin typeface="Times New Roman" pitchFamily="18" charset="0"/>
                  <a:ea typeface="SimSun" pitchFamily="2" charset="-122"/>
                </a:rPr>
                <a:t>HAYIR</a:t>
              </a:r>
              <a:endParaRPr lang="tr-TR" dirty="0"/>
            </a:p>
          </p:txBody>
        </p:sp>
        <p:sp>
          <p:nvSpPr>
            <p:cNvPr id="40987" name="Text Box 27"/>
            <p:cNvSpPr txBox="1">
              <a:spLocks noChangeArrowheads="1"/>
            </p:cNvSpPr>
            <p:nvPr/>
          </p:nvSpPr>
          <p:spPr bwMode="auto">
            <a:xfrm>
              <a:off x="6164" y="7242"/>
              <a:ext cx="505" cy="4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tr-TR" altLang="zh-CN" sz="1200" dirty="0">
                  <a:latin typeface="Times New Roman" pitchFamily="18" charset="0"/>
                  <a:ea typeface="SimSun" pitchFamily="2" charset="-122"/>
                </a:rPr>
                <a:t>EVET</a:t>
              </a:r>
              <a:endParaRPr lang="tr-TR" dirty="0"/>
            </a:p>
          </p:txBody>
        </p:sp>
        <p:sp>
          <p:nvSpPr>
            <p:cNvPr id="40988" name="Text Box 28"/>
            <p:cNvSpPr txBox="1">
              <a:spLocks noChangeArrowheads="1"/>
            </p:cNvSpPr>
            <p:nvPr/>
          </p:nvSpPr>
          <p:spPr bwMode="auto">
            <a:xfrm>
              <a:off x="6837" y="9488"/>
              <a:ext cx="751" cy="4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tr-TR" altLang="zh-CN" sz="1200" dirty="0">
                  <a:latin typeface="Times New Roman" pitchFamily="18" charset="0"/>
                  <a:ea typeface="SimSun" pitchFamily="2" charset="-122"/>
                </a:rPr>
                <a:t>HAYIR</a:t>
              </a:r>
              <a:endParaRPr lang="tr-TR" dirty="0"/>
            </a:p>
          </p:txBody>
        </p:sp>
        <p:sp>
          <p:nvSpPr>
            <p:cNvPr id="40989" name="Text Box 29"/>
            <p:cNvSpPr txBox="1">
              <a:spLocks noChangeArrowheads="1"/>
            </p:cNvSpPr>
            <p:nvPr/>
          </p:nvSpPr>
          <p:spPr bwMode="auto">
            <a:xfrm>
              <a:off x="6557" y="10835"/>
              <a:ext cx="536" cy="4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tr-TR" altLang="zh-CN" sz="1200" dirty="0">
                  <a:latin typeface="Times New Roman" pitchFamily="18" charset="0"/>
                  <a:ea typeface="SimSun" pitchFamily="2" charset="-122"/>
                </a:rPr>
                <a:t>EVET</a:t>
              </a:r>
              <a:endParaRPr lang="tr-TR" dirty="0"/>
            </a:p>
          </p:txBody>
        </p:sp>
        <p:sp>
          <p:nvSpPr>
            <p:cNvPr id="40990" name="AutoShape 30"/>
            <p:cNvSpPr>
              <a:spLocks noChangeArrowheads="1"/>
            </p:cNvSpPr>
            <p:nvPr/>
          </p:nvSpPr>
          <p:spPr bwMode="auto">
            <a:xfrm>
              <a:off x="6893" y="10086"/>
              <a:ext cx="842" cy="133"/>
            </a:xfrm>
            <a:prstGeom prst="rightArrow">
              <a:avLst>
                <a:gd name="adj1" fmla="val 50000"/>
                <a:gd name="adj2" fmla="val 16847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tr-TR"/>
            </a:p>
          </p:txBody>
        </p:sp>
        <p:sp>
          <p:nvSpPr>
            <p:cNvPr id="40991" name="AutoShape 31"/>
            <p:cNvSpPr>
              <a:spLocks noChangeArrowheads="1"/>
            </p:cNvSpPr>
            <p:nvPr/>
          </p:nvSpPr>
          <p:spPr bwMode="auto">
            <a:xfrm>
              <a:off x="7623" y="4548"/>
              <a:ext cx="112" cy="1997"/>
            </a:xfrm>
            <a:prstGeom prst="upArrow">
              <a:avLst>
                <a:gd name="adj1" fmla="val 50000"/>
                <a:gd name="adj2" fmla="val 19251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pPr algn="ctr"/>
              <a:endParaRPr lang="tr-TR"/>
            </a:p>
          </p:txBody>
        </p:sp>
        <p:sp>
          <p:nvSpPr>
            <p:cNvPr id="40992" name="AutoShape 32"/>
            <p:cNvSpPr>
              <a:spLocks noChangeArrowheads="1"/>
            </p:cNvSpPr>
            <p:nvPr/>
          </p:nvSpPr>
          <p:spPr bwMode="auto">
            <a:xfrm>
              <a:off x="6874" y="4433"/>
              <a:ext cx="806" cy="133"/>
            </a:xfrm>
            <a:prstGeom prst="leftArrow">
              <a:avLst>
                <a:gd name="adj1" fmla="val 50000"/>
                <a:gd name="adj2" fmla="val 14254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tr-TR"/>
            </a:p>
          </p:txBody>
        </p:sp>
      </p:grpSp>
      <p:sp>
        <p:nvSpPr>
          <p:cNvPr id="31" name="AutoShape 12"/>
          <p:cNvSpPr>
            <a:spLocks noChangeArrowheads="1"/>
          </p:cNvSpPr>
          <p:nvPr/>
        </p:nvSpPr>
        <p:spPr bwMode="auto">
          <a:xfrm>
            <a:off x="1835696" y="1844824"/>
            <a:ext cx="2448272" cy="432048"/>
          </a:xfrm>
          <a:prstGeom prst="flowChartInputOutpu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tr-TR" altLang="zh-CN" sz="1100" dirty="0" smtClean="0">
                <a:latin typeface="Times New Roman" pitchFamily="18" charset="0"/>
                <a:ea typeface="SimSun" pitchFamily="2" charset="-122"/>
              </a:rPr>
              <a:t>Spiral çizerek hedef kokuyu bulmaya çalış.</a:t>
            </a:r>
            <a:endParaRPr lang="tr-TR" dirty="0"/>
          </a:p>
        </p:txBody>
      </p:sp>
      <p:sp>
        <p:nvSpPr>
          <p:cNvPr id="32" name="AutoShape 31"/>
          <p:cNvSpPr>
            <a:spLocks noChangeArrowheads="1"/>
          </p:cNvSpPr>
          <p:nvPr/>
        </p:nvSpPr>
        <p:spPr bwMode="auto">
          <a:xfrm>
            <a:off x="5148064" y="3861048"/>
            <a:ext cx="144016" cy="864096"/>
          </a:xfrm>
          <a:prstGeom prst="upArrow">
            <a:avLst>
              <a:gd name="adj1" fmla="val 50000"/>
              <a:gd name="adj2" fmla="val 192515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/>
          <a:lstStyle/>
          <a:p>
            <a:pPr algn="ctr"/>
            <a:endParaRPr lang="tr-TR"/>
          </a:p>
        </p:txBody>
      </p:sp>
      <p:sp>
        <p:nvSpPr>
          <p:cNvPr id="33" name="AutoShape 32"/>
          <p:cNvSpPr>
            <a:spLocks noChangeArrowheads="1"/>
          </p:cNvSpPr>
          <p:nvPr/>
        </p:nvSpPr>
        <p:spPr bwMode="auto">
          <a:xfrm>
            <a:off x="4067944" y="3789040"/>
            <a:ext cx="1177589" cy="71941"/>
          </a:xfrm>
          <a:prstGeom prst="leftArrow">
            <a:avLst>
              <a:gd name="adj1" fmla="val 50000"/>
              <a:gd name="adj2" fmla="val 14254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tr-TR"/>
          </a:p>
        </p:txBody>
      </p:sp>
      <p:sp>
        <p:nvSpPr>
          <p:cNvPr id="34" name="Oval 10"/>
          <p:cNvSpPr>
            <a:spLocks noChangeArrowheads="1"/>
          </p:cNvSpPr>
          <p:nvPr/>
        </p:nvSpPr>
        <p:spPr bwMode="auto">
          <a:xfrm>
            <a:off x="2411760" y="6237312"/>
            <a:ext cx="1285520" cy="46424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tr-TR" sz="1100" dirty="0" smtClean="0">
                <a:latin typeface="Times New Roman" pitchFamily="18" charset="0"/>
                <a:ea typeface="SimSun" pitchFamily="2" charset="-122"/>
              </a:rPr>
              <a:t>DUR</a:t>
            </a:r>
            <a:endParaRPr lang="tr-TR" dirty="0"/>
          </a:p>
        </p:txBody>
      </p:sp>
      <p:sp>
        <p:nvSpPr>
          <p:cNvPr id="28" name="27 Metin kutusu"/>
          <p:cNvSpPr txBox="1"/>
          <p:nvPr/>
        </p:nvSpPr>
        <p:spPr>
          <a:xfrm>
            <a:off x="251520" y="404664"/>
            <a:ext cx="86409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500" dirty="0" smtClean="0">
                <a:solidFill>
                  <a:schemeClr val="tx2"/>
                </a:solidFill>
                <a:latin typeface="+mj-lt"/>
              </a:rPr>
              <a:t>KOKU TAKİP ROBOTU AKIŞ DİYAGRAMI</a:t>
            </a:r>
            <a:endParaRPr lang="tr-TR" sz="35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r-TR" dirty="0" smtClean="0"/>
              <a:t>Tasarımda Kullanılacak Başlıca Birimler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r>
              <a:rPr lang="tr-TR" dirty="0" smtClean="0"/>
              <a:t>Koku (Gaz) </a:t>
            </a:r>
            <a:r>
              <a:rPr lang="tr-TR" dirty="0" err="1" smtClean="0"/>
              <a:t>sensörü</a:t>
            </a:r>
            <a:r>
              <a:rPr lang="tr-TR" dirty="0" smtClean="0"/>
              <a:t> (</a:t>
            </a:r>
            <a:r>
              <a:rPr lang="tr-TR" dirty="0" err="1" smtClean="0"/>
              <a:t>Figaro</a:t>
            </a:r>
            <a:r>
              <a:rPr lang="tr-TR" dirty="0" smtClean="0"/>
              <a:t> TGS2620)</a:t>
            </a:r>
          </a:p>
          <a:p>
            <a:endParaRPr lang="tr-TR" dirty="0" smtClean="0"/>
          </a:p>
          <a:p>
            <a:r>
              <a:rPr lang="tr-TR" dirty="0" smtClean="0"/>
              <a:t>Mikroişlemci (16F877A)</a:t>
            </a:r>
          </a:p>
          <a:p>
            <a:endParaRPr lang="tr-TR" dirty="0" smtClean="0"/>
          </a:p>
          <a:p>
            <a:r>
              <a:rPr lang="tr-TR" dirty="0" smtClean="0"/>
              <a:t>Koku takibi için </a:t>
            </a:r>
            <a:r>
              <a:rPr lang="tr-TR" dirty="0" err="1" smtClean="0"/>
              <a:t>dc</a:t>
            </a:r>
            <a:r>
              <a:rPr lang="tr-TR" dirty="0" smtClean="0"/>
              <a:t> motorlu araç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KOKU (GAZ) SENSÖRÜ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5085184"/>
            <a:ext cx="8229600" cy="1391816"/>
          </a:xfrm>
        </p:spPr>
        <p:txBody>
          <a:bodyPr/>
          <a:lstStyle/>
          <a:p>
            <a:pPr>
              <a:buClrTx/>
            </a:pPr>
            <a:r>
              <a:rPr lang="tr-TR" sz="2000" dirty="0" smtClean="0"/>
              <a:t>İlk </a:t>
            </a:r>
            <a:r>
              <a:rPr lang="tr-TR" sz="2000" dirty="0" smtClean="0"/>
              <a:t>olarak 1968 yılında Japonya'da üretilip kullanılmaya başlanmıştır. Bu tip </a:t>
            </a:r>
            <a:r>
              <a:rPr lang="tr-TR" sz="2000" dirty="0" err="1" smtClean="0"/>
              <a:t>sensörlerin</a:t>
            </a:r>
            <a:r>
              <a:rPr lang="tr-TR" sz="2000" dirty="0" smtClean="0"/>
              <a:t> dünyadaki en büyük üreticisi Japon </a:t>
            </a:r>
            <a:r>
              <a:rPr lang="tr-TR" sz="2000" dirty="0" err="1" smtClean="0"/>
              <a:t>Figaro</a:t>
            </a:r>
            <a:r>
              <a:rPr lang="tr-TR" sz="2000" dirty="0" smtClean="0"/>
              <a:t> </a:t>
            </a:r>
            <a:r>
              <a:rPr lang="tr-TR" sz="2000" dirty="0" err="1" smtClean="0"/>
              <a:t>Inc</a:t>
            </a:r>
            <a:r>
              <a:rPr lang="tr-TR" sz="2000" dirty="0" smtClean="0"/>
              <a:t>. firmasıdır</a:t>
            </a:r>
            <a:r>
              <a:rPr lang="tr-TR" sz="2000" dirty="0" smtClean="0"/>
              <a:t>.</a:t>
            </a:r>
            <a:r>
              <a:rPr lang="tr-TR" sz="2000" dirty="0" smtClean="0"/>
              <a:t> Kullanacağımız </a:t>
            </a:r>
            <a:r>
              <a:rPr lang="tr-TR" sz="2000" dirty="0" err="1" smtClean="0"/>
              <a:t>sensör</a:t>
            </a:r>
            <a:r>
              <a:rPr lang="tr-TR" sz="2000" dirty="0" smtClean="0"/>
              <a:t>, </a:t>
            </a:r>
            <a:r>
              <a:rPr lang="tr-TR" sz="2000" dirty="0" err="1" smtClean="0"/>
              <a:t>Figaro</a:t>
            </a:r>
            <a:r>
              <a:rPr lang="tr-TR" sz="2000" dirty="0" smtClean="0"/>
              <a:t> TGS2620 modelidir. </a:t>
            </a:r>
            <a:r>
              <a:rPr lang="tr-TR" sz="2000" dirty="0" smtClean="0"/>
              <a:t>En </a:t>
            </a:r>
            <a:r>
              <a:rPr lang="tr-TR" sz="2000" dirty="0" smtClean="0"/>
              <a:t>hassas olduğu </a:t>
            </a:r>
            <a:r>
              <a:rPr lang="tr-TR" sz="2000" dirty="0" smtClean="0"/>
              <a:t>gaz, etil alkol’dür.</a:t>
            </a:r>
            <a:endParaRPr lang="tr-TR" sz="2000" dirty="0"/>
          </a:p>
        </p:txBody>
      </p:sp>
      <p:pic>
        <p:nvPicPr>
          <p:cNvPr id="4" name="Picture 3" descr="C:\Users\Süleyman\Documents\PrintScreen Files\ScreenShot013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4"/>
            <a:ext cx="3143250" cy="2762250"/>
          </a:xfrm>
          <a:prstGeom prst="rect">
            <a:avLst/>
          </a:prstGeom>
          <a:noFill/>
        </p:spPr>
      </p:pic>
      <p:pic>
        <p:nvPicPr>
          <p:cNvPr id="5" name="Picture 2" descr="C:\Users\Süleyman\Documents\PrintScreen Files\ScreenShot005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1340768"/>
            <a:ext cx="1600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C:\Users\Süleyman\Documents\PrintScreen Files\ScreenShot014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1412776"/>
            <a:ext cx="3248025" cy="3228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04048" y="980728"/>
            <a:ext cx="3682752" cy="5496272"/>
          </a:xfrm>
        </p:spPr>
        <p:txBody>
          <a:bodyPr/>
          <a:lstStyle/>
          <a:p>
            <a:pPr>
              <a:buClrTx/>
            </a:pPr>
            <a:r>
              <a:rPr lang="tr-TR" sz="2000" dirty="0" smtClean="0"/>
              <a:t>Üstteki grafikte </a:t>
            </a:r>
            <a:r>
              <a:rPr lang="tr-TR" sz="2000" dirty="0" err="1" smtClean="0"/>
              <a:t>sensörün</a:t>
            </a:r>
            <a:r>
              <a:rPr lang="tr-TR" sz="2000" dirty="0" smtClean="0"/>
              <a:t>, farklı gazlara karşı gösterdiği direnci göstermektedir. Buradan da anlaşılacağı gibi </a:t>
            </a:r>
            <a:r>
              <a:rPr lang="tr-TR" sz="2000" dirty="0" err="1" smtClean="0"/>
              <a:t>sensör</a:t>
            </a:r>
            <a:r>
              <a:rPr lang="tr-TR" sz="2000" dirty="0" smtClean="0"/>
              <a:t> en az </a:t>
            </a:r>
            <a:r>
              <a:rPr lang="tr-TR" sz="2000" dirty="0" err="1" smtClean="0"/>
              <a:t>Etanol’e</a:t>
            </a:r>
            <a:r>
              <a:rPr lang="tr-TR" sz="2000" dirty="0" smtClean="0"/>
              <a:t> </a:t>
            </a:r>
            <a:r>
              <a:rPr lang="tr-TR" sz="2000" dirty="0" smtClean="0"/>
              <a:t>(Etil Alkol) </a:t>
            </a:r>
            <a:r>
              <a:rPr lang="tr-TR" sz="2000" dirty="0" smtClean="0"/>
              <a:t>direnç göstermektedir.</a:t>
            </a:r>
            <a:endParaRPr lang="tr-TR" sz="2000" dirty="0" smtClean="0"/>
          </a:p>
          <a:p>
            <a:endParaRPr lang="tr-TR" sz="2000" dirty="0" smtClean="0"/>
          </a:p>
          <a:p>
            <a:pPr>
              <a:buClrTx/>
            </a:pPr>
            <a:r>
              <a:rPr lang="tr-TR" sz="2000" dirty="0" smtClean="0"/>
              <a:t>Alttaki grafikte ise, </a:t>
            </a:r>
            <a:r>
              <a:rPr lang="tr-TR" sz="2000" dirty="0" err="1" smtClean="0"/>
              <a:t>sensörün</a:t>
            </a:r>
            <a:r>
              <a:rPr lang="tr-TR" sz="2000" dirty="0" smtClean="0"/>
              <a:t> algıladığı farklı gazların oranına göre çıkış üzerinden okunacak olan gerilim değerinin gösterimidir</a:t>
            </a:r>
            <a:r>
              <a:rPr lang="tr-TR" sz="2000" dirty="0" smtClean="0"/>
              <a:t>.</a:t>
            </a:r>
          </a:p>
          <a:p>
            <a:endParaRPr lang="tr-TR" sz="2000" dirty="0" smtClean="0"/>
          </a:p>
          <a:p>
            <a:pPr>
              <a:buNone/>
            </a:pPr>
            <a:endParaRPr lang="tr-TR" sz="2000" dirty="0" smtClean="0"/>
          </a:p>
          <a:p>
            <a:endParaRPr lang="tr-TR" sz="2000" dirty="0" smtClean="0"/>
          </a:p>
          <a:p>
            <a:pPr>
              <a:buFont typeface="Wingdings" pitchFamily="2" charset="2"/>
              <a:buChar char="q"/>
            </a:pPr>
            <a:r>
              <a:rPr lang="tr-TR" sz="2000" dirty="0" smtClean="0"/>
              <a:t> Ek : </a:t>
            </a:r>
            <a:r>
              <a:rPr lang="tr-TR" sz="2000" dirty="0" err="1" smtClean="0"/>
              <a:t>ppm</a:t>
            </a:r>
            <a:r>
              <a:rPr lang="tr-TR" sz="2000" dirty="0" smtClean="0"/>
              <a:t>(</a:t>
            </a:r>
            <a:r>
              <a:rPr lang="tr-TR" sz="2000" dirty="0" err="1" smtClean="0"/>
              <a:t>parts</a:t>
            </a:r>
            <a:r>
              <a:rPr lang="tr-TR" sz="2000" dirty="0" smtClean="0"/>
              <a:t> </a:t>
            </a:r>
            <a:r>
              <a:rPr lang="tr-TR" sz="2000" dirty="0" err="1" smtClean="0"/>
              <a:t>per</a:t>
            </a:r>
            <a:r>
              <a:rPr lang="tr-TR" sz="2000" dirty="0" smtClean="0"/>
              <a:t> </a:t>
            </a:r>
            <a:r>
              <a:rPr lang="tr-TR" sz="2000" dirty="0" err="1" smtClean="0"/>
              <a:t>million</a:t>
            </a:r>
            <a:r>
              <a:rPr lang="tr-TR" sz="2000" dirty="0" smtClean="0"/>
              <a:t>)</a:t>
            </a:r>
            <a:endParaRPr lang="tr-TR" sz="2000" dirty="0"/>
          </a:p>
        </p:txBody>
      </p:sp>
      <p:pic>
        <p:nvPicPr>
          <p:cNvPr id="5123" name="Picture 3" descr="C:\Users\Süleyman\Documents\PrintScreen Files\ScreenShot005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08720"/>
            <a:ext cx="3888432" cy="2664296"/>
          </a:xfrm>
          <a:prstGeom prst="rect">
            <a:avLst/>
          </a:prstGeom>
          <a:noFill/>
        </p:spPr>
      </p:pic>
      <p:pic>
        <p:nvPicPr>
          <p:cNvPr id="5124" name="Picture 4" descr="C:\Users\Süleyman\Documents\PrintScreen Files\ScreenShot007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861048"/>
            <a:ext cx="3672408" cy="26614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lnSpc>
                <a:spcPct val="50000"/>
              </a:lnSpc>
            </a:pP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SENSÖRÜN ÇALIŞMA PRENSİBİ</a:t>
            </a:r>
            <a:endParaRPr lang="tr-TR" dirty="0"/>
          </a:p>
        </p:txBody>
      </p:sp>
      <p:pic>
        <p:nvPicPr>
          <p:cNvPr id="4" name="3 Resim" descr="http://www.gazalarm.com/teknik/img/sekil2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2232248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Resim" descr="http://www.gazalarm.com/teknik/img/sekil3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1556792"/>
            <a:ext cx="2232248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5 Resim" descr="http://www.gazalarm.com/teknik/img/sekil4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1556792"/>
            <a:ext cx="2232248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Dikdörtgen"/>
          <p:cNvSpPr/>
          <p:nvPr/>
        </p:nvSpPr>
        <p:spPr>
          <a:xfrm>
            <a:off x="3419872" y="3429001"/>
            <a:ext cx="223224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tr-TR" sz="1500" dirty="0" smtClean="0"/>
              <a:t>Ancak, hava </a:t>
            </a:r>
            <a:r>
              <a:rPr lang="tr-TR" sz="1500" dirty="0" smtClean="0"/>
              <a:t>ile       temas </a:t>
            </a:r>
            <a:r>
              <a:rPr lang="tr-TR" sz="1500" dirty="0" smtClean="0"/>
              <a:t>ettiğinde, duyar eleman oksijen atomlarını tutar ve daha sonrada elektronlar bağlanır. Bunun sonucu olarak da elektriksel iletkenlik azalma eğilimi gösterir.</a:t>
            </a:r>
            <a:endParaRPr lang="tr-TR" sz="1500" dirty="0"/>
          </a:p>
        </p:txBody>
      </p:sp>
      <p:sp>
        <p:nvSpPr>
          <p:cNvPr id="8" name="7 Dikdörtgen"/>
          <p:cNvSpPr/>
          <p:nvPr/>
        </p:nvSpPr>
        <p:spPr>
          <a:xfrm>
            <a:off x="6444208" y="3429000"/>
            <a:ext cx="22322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tr-TR" sz="1500" dirty="0" smtClean="0"/>
              <a:t>Duyar </a:t>
            </a:r>
            <a:r>
              <a:rPr lang="tr-TR" sz="1500" dirty="0" smtClean="0"/>
              <a:t>eleman, indirgeyici </a:t>
            </a:r>
            <a:r>
              <a:rPr lang="tr-TR" sz="1500" dirty="0" smtClean="0"/>
              <a:t>muhtelif gaz/buhar karışımları ile karşılaştığında oksijen ve elektronlar serbest konuma geçerek tekrar elektriksel iletkenlik yükselir.</a:t>
            </a:r>
            <a:endParaRPr lang="tr-TR" sz="1500" dirty="0"/>
          </a:p>
        </p:txBody>
      </p:sp>
      <p:sp>
        <p:nvSpPr>
          <p:cNvPr id="10" name="9 Dikdörtgen"/>
          <p:cNvSpPr/>
          <p:nvPr/>
        </p:nvSpPr>
        <p:spPr>
          <a:xfrm>
            <a:off x="395536" y="3429000"/>
            <a:ext cx="22322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tr-TR" sz="1500" dirty="0" smtClean="0"/>
              <a:t>Orijinal konumda yarı iletken malzeme </a:t>
            </a:r>
            <a:r>
              <a:rPr lang="tr-TR" sz="1500" dirty="0" smtClean="0"/>
              <a:t>(genellikle SnO2(</a:t>
            </a:r>
            <a:r>
              <a:rPr lang="tr-TR" sz="1500" dirty="0" err="1" smtClean="0"/>
              <a:t>Kalaydioksit</a:t>
            </a:r>
            <a:r>
              <a:rPr lang="tr-TR" sz="1500" dirty="0" smtClean="0"/>
              <a:t>)) </a:t>
            </a:r>
            <a:r>
              <a:rPr lang="tr-TR" sz="1500" dirty="0" smtClean="0"/>
              <a:t>yüzeyinde serbest elektron bulundurur ve elektriksel olarak iletken konumdadır.</a:t>
            </a:r>
            <a:endParaRPr lang="tr-TR" sz="15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larity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2423</TotalTime>
  <Words>408</Words>
  <Application>Microsoft Office PowerPoint</Application>
  <PresentationFormat>Ekran Gösterisi (4:3)</PresentationFormat>
  <Paragraphs>80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5" baseType="lpstr">
      <vt:lpstr>Clarity</vt:lpstr>
      <vt:lpstr>KOKU TAKİP EDEN ROBOT EEM 491 BİTİRME PROJESİ-I </vt:lpstr>
      <vt:lpstr>PROJENİN AMACI</vt:lpstr>
      <vt:lpstr>BİRİNCİ YARIYIL HEDEFLERİ</vt:lpstr>
      <vt:lpstr>İKİNCİ YARIYIL HEDEFLERİ</vt:lpstr>
      <vt:lpstr>Slayt 5</vt:lpstr>
      <vt:lpstr>Tasarımda Kullanılacak Başlıca Birimler</vt:lpstr>
      <vt:lpstr>KOKU (GAZ) SENSÖRÜ</vt:lpstr>
      <vt:lpstr> </vt:lpstr>
      <vt:lpstr> SENSÖRÜN ÇALIŞMA PRENSİBİ</vt:lpstr>
      <vt:lpstr>HEDEF KOKU (C2H5OH)</vt:lpstr>
      <vt:lpstr>MİKROİŞLEMCİ (16F877A)</vt:lpstr>
      <vt:lpstr>KOKU TAKİP ROBOTU</vt:lpstr>
      <vt:lpstr>KAYNAKÇA</vt:lpstr>
      <vt:lpstr>Slayt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AKTİF VE PASİF FİLTRE DENEY SETİNİN GERÇEKLEŞTİRİLMESİ  EEM 491 BİTİRME PROJESİ-I</dc:title>
  <dc:creator>Kadir</dc:creator>
  <cp:lastModifiedBy>Süleyman</cp:lastModifiedBy>
  <cp:revision>123</cp:revision>
  <dcterms:created xsi:type="dcterms:W3CDTF">2012-11-25T12:37:53Z</dcterms:created>
  <dcterms:modified xsi:type="dcterms:W3CDTF">2013-11-26T22:50:17Z</dcterms:modified>
</cp:coreProperties>
</file>