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0" r:id="rId1"/>
  </p:sldMasterIdLst>
  <p:notesMasterIdLst>
    <p:notesMasterId r:id="rId15"/>
  </p:notesMasterIdLst>
  <p:handoutMasterIdLst>
    <p:handoutMasterId r:id="rId16"/>
  </p:handoutMasterIdLst>
  <p:sldIdLst>
    <p:sldId id="276" r:id="rId2"/>
    <p:sldId id="260" r:id="rId3"/>
    <p:sldId id="264" r:id="rId4"/>
    <p:sldId id="283" r:id="rId5"/>
    <p:sldId id="286" r:id="rId6"/>
    <p:sldId id="277" r:id="rId7"/>
    <p:sldId id="284" r:id="rId8"/>
    <p:sldId id="262" r:id="rId9"/>
    <p:sldId id="265" r:id="rId10"/>
    <p:sldId id="280" r:id="rId11"/>
    <p:sldId id="281" r:id="rId12"/>
    <p:sldId id="278" r:id="rId13"/>
    <p:sldId id="273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3" autoAdjust="0"/>
    <p:restoredTop sz="94691" autoAdjust="0"/>
  </p:normalViewPr>
  <p:slideViewPr>
    <p:cSldViewPr snapToGrid="0">
      <p:cViewPr varScale="1">
        <p:scale>
          <a:sx n="74" d="100"/>
          <a:sy n="74" d="100"/>
        </p:scale>
        <p:origin x="6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1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elgelerim\Ders\Bitirme%20Projesi%20-%20II\EXEL%20Dok&#252;manlar&#305;n&#305;n%20heps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elgelerim\Ders\Bitirme%20Projesi%20-%20II\EXEL%20Dok&#252;manlar&#305;n&#305;n%20heps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 dirty="0" smtClean="0"/>
              <a:t>Elektrik – Su Maliyeti</a:t>
            </a:r>
            <a:endParaRPr lang="tr-TR" dirty="0"/>
          </a:p>
        </c:rich>
      </c:tx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'Ortalama Su'!$O$3</c:f>
              <c:strCache>
                <c:ptCount val="1"/>
                <c:pt idx="0">
                  <c:v>Elektrik</c:v>
                </c:pt>
              </c:strCache>
            </c:strRef>
          </c:tx>
          <c:spPr>
            <a:solidFill>
              <a:schemeClr val="bg2">
                <a:lumMod val="60000"/>
                <a:lumOff val="4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3BC3181A-2BAD-4820-9A11-AF05A16179FE}" type="VALUE">
                      <a:rPr lang="en-US">
                        <a:solidFill>
                          <a:schemeClr val="bg1"/>
                        </a:solidFill>
                      </a:rPr>
                      <a:pPr/>
                      <a:t>[DEĞER]</a:t>
                    </a:fld>
                    <a:endParaRPr lang="tr-TR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BFE88BA7-C76D-4681-98E6-4577AEC32B7C}" type="VALUE">
                      <a:rPr lang="en-US">
                        <a:solidFill>
                          <a:schemeClr val="bg1"/>
                        </a:solidFill>
                      </a:rPr>
                      <a:pPr/>
                      <a:t>[DEĞER]</a:t>
                    </a:fld>
                    <a:endParaRPr lang="tr-TR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DF4E1699-F9C7-457B-9CD7-C24809493681}" type="VALUE">
                      <a:rPr lang="en-US">
                        <a:solidFill>
                          <a:schemeClr val="bg1"/>
                        </a:solidFill>
                      </a:rPr>
                      <a:pPr/>
                      <a:t>[DEĞER]</a:t>
                    </a:fld>
                    <a:endParaRPr lang="tr-TR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'Ortalama Su'!$N$4:$N$6</c:f>
              <c:strCache>
                <c:ptCount val="3"/>
                <c:pt idx="0">
                  <c:v>Yaz</c:v>
                </c:pt>
                <c:pt idx="1">
                  <c:v>Kış</c:v>
                </c:pt>
                <c:pt idx="2">
                  <c:v>Yıllık</c:v>
                </c:pt>
              </c:strCache>
            </c:strRef>
          </c:cat>
          <c:val>
            <c:numRef>
              <c:f>'Ortalama Su'!$O$4:$O$6</c:f>
              <c:numCache>
                <c:formatCode>0.00</c:formatCode>
                <c:ptCount val="3"/>
                <c:pt idx="0">
                  <c:v>3.2853333333333339</c:v>
                </c:pt>
                <c:pt idx="1">
                  <c:v>4.9877333333333347</c:v>
                </c:pt>
                <c:pt idx="2">
                  <c:v>16.546133333333337</c:v>
                </c:pt>
              </c:numCache>
            </c:numRef>
          </c:val>
        </c:ser>
        <c:ser>
          <c:idx val="1"/>
          <c:order val="1"/>
          <c:tx>
            <c:strRef>
              <c:f>'Ortalama Su'!$P$3</c:f>
              <c:strCache>
                <c:ptCount val="1"/>
                <c:pt idx="0">
                  <c:v>Su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C1416648-B6A3-4D5A-9497-2A60CD8A2858}" type="VALUE">
                      <a:rPr lang="en-US">
                        <a:solidFill>
                          <a:schemeClr val="bg1"/>
                        </a:solidFill>
                      </a:rPr>
                      <a:pPr/>
                      <a:t>[DEĞER]</a:t>
                    </a:fld>
                    <a:endParaRPr lang="tr-TR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2277EB89-DAC5-4543-88FB-9388FD97AAF7}" type="VALUE">
                      <a:rPr lang="en-US">
                        <a:solidFill>
                          <a:schemeClr val="bg1"/>
                        </a:solidFill>
                      </a:rPr>
                      <a:pPr/>
                      <a:t>[DEĞER]</a:t>
                    </a:fld>
                    <a:endParaRPr lang="tr-TR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7BFBE8A1-ABF5-4B26-8A2E-5AD3C0C5D90C}" type="VALUE">
                      <a:rPr lang="en-US">
                        <a:solidFill>
                          <a:schemeClr val="bg1"/>
                        </a:solidFill>
                      </a:rPr>
                      <a:pPr/>
                      <a:t>[DEĞER]</a:t>
                    </a:fld>
                    <a:endParaRPr lang="tr-TR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'Ortalama Su'!$N$4:$N$6</c:f>
              <c:strCache>
                <c:ptCount val="3"/>
                <c:pt idx="0">
                  <c:v>Yaz</c:v>
                </c:pt>
                <c:pt idx="1">
                  <c:v>Kış</c:v>
                </c:pt>
                <c:pt idx="2">
                  <c:v>Yıllık</c:v>
                </c:pt>
              </c:strCache>
            </c:strRef>
          </c:cat>
          <c:val>
            <c:numRef>
              <c:f>'Ortalama Su'!$P$4:$P$6</c:f>
              <c:numCache>
                <c:formatCode>0.00</c:formatCode>
                <c:ptCount val="3"/>
                <c:pt idx="0">
                  <c:v>2.4444750000000002</c:v>
                </c:pt>
                <c:pt idx="1">
                  <c:v>3.7111575000000001</c:v>
                </c:pt>
                <c:pt idx="2">
                  <c:v>12.311265000000001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32430640"/>
        <c:axId val="432423568"/>
      </c:barChart>
      <c:catAx>
        <c:axId val="432430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32423568"/>
        <c:crosses val="autoZero"/>
        <c:auto val="1"/>
        <c:lblAlgn val="ctr"/>
        <c:lblOffset val="100"/>
        <c:noMultiLvlLbl val="0"/>
      </c:catAx>
      <c:valAx>
        <c:axId val="43242356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Maliyet (TL)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324306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35000"/>
                <a:lumOff val="6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Boşa Akan Su</a:t>
            </a:r>
            <a:endParaRPr lang="en-US"/>
          </a:p>
        </c:rich>
      </c:tx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'Ortalama Su'!$R$3</c:f>
              <c:strCache>
                <c:ptCount val="1"/>
                <c:pt idx="0">
                  <c:v>Su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550016C2-F4CE-41DC-B03C-DC96D0AD9B12}" type="VALUE">
                      <a:rPr lang="en-US">
                        <a:solidFill>
                          <a:schemeClr val="bg1"/>
                        </a:solidFill>
                      </a:rPr>
                      <a:pPr/>
                      <a:t>[DEĞER]</a:t>
                    </a:fld>
                    <a:endParaRPr lang="tr-TR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C2FFFF42-F53E-47F1-9FDA-6BB817B5D238}" type="VALUE">
                      <a:rPr lang="en-US">
                        <a:solidFill>
                          <a:schemeClr val="bg1"/>
                        </a:solidFill>
                      </a:rPr>
                      <a:pPr/>
                      <a:t>[DEĞER]</a:t>
                    </a:fld>
                    <a:endParaRPr lang="tr-TR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BAD9FD57-4E47-41A0-87BD-1A7EDFF11AF1}" type="VALUE">
                      <a:rPr lang="en-US">
                        <a:solidFill>
                          <a:schemeClr val="bg1"/>
                        </a:solidFill>
                      </a:rPr>
                      <a:pPr/>
                      <a:t>[DEĞER]</a:t>
                    </a:fld>
                    <a:endParaRPr lang="tr-TR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'Ortalama Su'!$Q$4:$Q$6</c:f>
              <c:strCache>
                <c:ptCount val="3"/>
                <c:pt idx="0">
                  <c:v>Yaz</c:v>
                </c:pt>
                <c:pt idx="1">
                  <c:v>Kış</c:v>
                </c:pt>
                <c:pt idx="2">
                  <c:v>Yıllık</c:v>
                </c:pt>
              </c:strCache>
            </c:strRef>
          </c:cat>
          <c:val>
            <c:numRef>
              <c:f>'Ortalama Su'!$R$4:$R$6</c:f>
              <c:numCache>
                <c:formatCode>0</c:formatCode>
                <c:ptCount val="3"/>
                <c:pt idx="0">
                  <c:v>8250.0000000000018</c:v>
                </c:pt>
                <c:pt idx="1">
                  <c:v>12525.000000000004</c:v>
                </c:pt>
                <c:pt idx="2">
                  <c:v>41550.000000000015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32436624"/>
        <c:axId val="432434448"/>
      </c:barChart>
      <c:catAx>
        <c:axId val="432436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32434448"/>
        <c:crosses val="autoZero"/>
        <c:auto val="1"/>
        <c:lblAlgn val="ctr"/>
        <c:lblOffset val="100"/>
        <c:noMultiLvlLbl val="0"/>
      </c:catAx>
      <c:valAx>
        <c:axId val="43243444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Litre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32436624"/>
        <c:crosses val="autoZero"/>
        <c:crossBetween val="between"/>
        <c:majorUnit val="10000"/>
        <c:minorUnit val="5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2673E-8750-4D9A-AD5B-F3BA1919187A}" type="datetimeFigureOut">
              <a:rPr lang="tr-TR" smtClean="0"/>
              <a:t>26.11.2013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A78F2-914D-4E24-9F8D-D5D6A58317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50789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3F24F-D484-48B9-853E-F8828339B882}" type="datetimeFigureOut">
              <a:rPr lang="tr-TR" smtClean="0"/>
              <a:t>26.11.2013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BFB13-8076-48BF-BC3A-6E5DF77F79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47305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8852-4AC3-4553-B950-EA2A43E64668}" type="datetime1">
              <a:rPr lang="tr-TR" smtClean="0"/>
              <a:t>26.11.2013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29610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8852-4AC3-4553-B950-EA2A43E64668}" type="datetime1">
              <a:rPr lang="tr-TR" smtClean="0"/>
              <a:t>26.11.2013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738726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8852-4AC3-4553-B950-EA2A43E64668}" type="datetime1">
              <a:rPr lang="tr-TR" smtClean="0"/>
              <a:t>26.11.2013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185704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8852-4AC3-4553-B950-EA2A43E64668}" type="datetime1">
              <a:rPr lang="tr-TR" smtClean="0"/>
              <a:t>26.11.2013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65572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8852-4AC3-4553-B950-EA2A43E64668}" type="datetime1">
              <a:rPr lang="tr-TR" smtClean="0"/>
              <a:t>26.11.2013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21828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8852-4AC3-4553-B950-EA2A43E64668}" type="datetime1">
              <a:rPr lang="tr-TR" smtClean="0"/>
              <a:t>26.11.2013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90608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8852-4AC3-4553-B950-EA2A43E64668}" type="datetime1">
              <a:rPr lang="tr-TR" smtClean="0"/>
              <a:t>26.11.2013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92102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8852-4AC3-4553-B950-EA2A43E64668}" type="datetime1">
              <a:rPr lang="tr-TR" smtClean="0"/>
              <a:t>26.11.2013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0085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8852-4AC3-4553-B950-EA2A43E64668}" type="datetime1">
              <a:rPr lang="tr-TR" smtClean="0"/>
              <a:t>26.11.2013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46057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8852-4AC3-4553-B950-EA2A43E64668}" type="datetime1">
              <a:rPr lang="tr-TR" smtClean="0"/>
              <a:t>26.11.2013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789941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8852-4AC3-4553-B950-EA2A43E64668}" type="datetime1">
              <a:rPr lang="tr-TR" smtClean="0"/>
              <a:t>26.11.2013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979796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8852-4AC3-4553-B950-EA2A43E64668}" type="datetime1">
              <a:rPr lang="tr-TR" smtClean="0"/>
              <a:t>26.11.2013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84639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8852-4AC3-4553-B950-EA2A43E64668}" type="datetime1">
              <a:rPr lang="tr-TR" smtClean="0"/>
              <a:t>26.11.2013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32130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8852-4AC3-4553-B950-EA2A43E64668}" type="datetime1">
              <a:rPr lang="tr-TR" smtClean="0"/>
              <a:t>26.11.2013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31322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8852-4AC3-4553-B950-EA2A43E64668}" type="datetime1">
              <a:rPr lang="tr-TR" smtClean="0"/>
              <a:t>26.11.2013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85291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8852-4AC3-4553-B950-EA2A43E64668}" type="datetime1">
              <a:rPr lang="tr-TR" smtClean="0"/>
              <a:t>26.11.2013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8841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8852-4AC3-4553-B950-EA2A43E64668}" type="datetime1">
              <a:rPr lang="tr-TR" smtClean="0"/>
              <a:t>26.11.2013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01243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68852-4AC3-4553-B950-EA2A43E64668}" type="datetime1">
              <a:rPr lang="tr-TR" smtClean="0"/>
              <a:t>26.11.2013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131EC-7462-4F8F-8B6B-1EFE7582E683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Picture 1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441" y="5434854"/>
            <a:ext cx="990214" cy="788894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8" name="TextBox 7"/>
          <p:cNvSpPr txBox="1"/>
          <p:nvPr userDrawn="1"/>
        </p:nvSpPr>
        <p:spPr>
          <a:xfrm>
            <a:off x="10237304" y="65300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329669" y="6223748"/>
            <a:ext cx="1474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Başkent</a:t>
            </a:r>
            <a:r>
              <a:rPr lang="tr-TR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Üniversitesi</a:t>
            </a:r>
            <a:endParaRPr lang="tr-T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461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51" r:id="rId1"/>
    <p:sldLayoutId id="2147484352" r:id="rId2"/>
    <p:sldLayoutId id="2147484353" r:id="rId3"/>
    <p:sldLayoutId id="2147484354" r:id="rId4"/>
    <p:sldLayoutId id="2147484355" r:id="rId5"/>
    <p:sldLayoutId id="2147484356" r:id="rId6"/>
    <p:sldLayoutId id="2147484357" r:id="rId7"/>
    <p:sldLayoutId id="2147484358" r:id="rId8"/>
    <p:sldLayoutId id="2147484359" r:id="rId9"/>
    <p:sldLayoutId id="2147484360" r:id="rId10"/>
    <p:sldLayoutId id="2147484361" r:id="rId11"/>
    <p:sldLayoutId id="2147484362" r:id="rId12"/>
    <p:sldLayoutId id="2147484363" r:id="rId13"/>
    <p:sldLayoutId id="2147484364" r:id="rId14"/>
    <p:sldLayoutId id="2147484365" r:id="rId15"/>
    <p:sldLayoutId id="2147484366" r:id="rId16"/>
    <p:sldLayoutId id="2147484367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ots101.com/" TargetMode="External"/><Relationship Id="rId2" Type="http://schemas.openxmlformats.org/officeDocument/2006/relationships/hyperlink" Target="http://arduino.cc/e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BAŞKENT ÜNİVERSİTESİ</a:t>
            </a:r>
            <a:br>
              <a:rPr lang="tr-TR" dirty="0" smtClean="0"/>
            </a:br>
            <a:r>
              <a:rPr lang="tr-TR" sz="3200" dirty="0" smtClean="0"/>
              <a:t>Elektrik – Elektronik Mühendisliği Bölümü</a:t>
            </a:r>
            <a:endParaRPr lang="tr-TR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8959" y="2056092"/>
            <a:ext cx="5671875" cy="420024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tr-TR" sz="4400" dirty="0" smtClean="0"/>
              <a:t>Su Sıcaklığına Bağlı Çalışan Elektrikli Duş</a:t>
            </a:r>
          </a:p>
          <a:p>
            <a:pPr marL="0" indent="0">
              <a:buNone/>
            </a:pPr>
            <a:endParaRPr lang="tr-TR" sz="3200" dirty="0"/>
          </a:p>
          <a:p>
            <a:pPr marL="0" indent="0">
              <a:buNone/>
            </a:pPr>
            <a:endParaRPr lang="tr-TR" sz="2800" dirty="0" smtClean="0"/>
          </a:p>
          <a:p>
            <a:pPr marL="0" indent="0">
              <a:buNone/>
            </a:pPr>
            <a:r>
              <a:rPr lang="tr-TR" sz="2800" dirty="0" smtClean="0"/>
              <a:t>Öğrenci	:Volkan Erkan</a:t>
            </a:r>
          </a:p>
          <a:p>
            <a:pPr marL="0" indent="0">
              <a:buNone/>
            </a:pPr>
            <a:r>
              <a:rPr lang="tr-TR" sz="2800" dirty="0" smtClean="0"/>
              <a:t>Danışman	:Doç. Dr. Hamit Erdem</a:t>
            </a:r>
            <a:endParaRPr lang="tr-TR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1</a:t>
            </a:fld>
            <a:endParaRPr lang="tr-TR"/>
          </a:p>
        </p:txBody>
      </p:sp>
      <p:pic>
        <p:nvPicPr>
          <p:cNvPr id="16" name="İçerik Yer Tutucusu 1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3795" y="1935921"/>
            <a:ext cx="2709938" cy="440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9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smtClean="0"/>
              <a:t>DHT22 </a:t>
            </a:r>
            <a:r>
              <a:rPr lang="tr-TR" sz="4000" dirty="0"/>
              <a:t>~ Sıcaklık ve Nem Sensörü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Ölçüm Aralıkları:</a:t>
            </a:r>
          </a:p>
          <a:p>
            <a:pPr marL="0" indent="0">
              <a:buNone/>
            </a:pPr>
            <a:r>
              <a:rPr lang="tr-TR" sz="2800" dirty="0" smtClean="0"/>
              <a:t>Nem : %20, %95 ~ ±%5</a:t>
            </a:r>
          </a:p>
          <a:p>
            <a:pPr marL="0" indent="0">
              <a:buNone/>
            </a:pPr>
            <a:r>
              <a:rPr lang="tr-TR" sz="2800" dirty="0" smtClean="0"/>
              <a:t>Sıcaklık : 0, </a:t>
            </a:r>
            <a:r>
              <a:rPr lang="tr-TR" sz="2800" dirty="0" smtClean="0"/>
              <a:t>100 </a:t>
            </a:r>
            <a:r>
              <a:rPr lang="tr-TR" sz="2800" dirty="0" smtClean="0"/>
              <a:t>ºC ~ ±2 ºC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766" y="2060575"/>
            <a:ext cx="3551787" cy="3778015"/>
          </a:xfrm>
          <a:effectLst>
            <a:softEdge rad="762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318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Sıcaklık ayarlaması - Pot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11</a:t>
            </a:fld>
            <a:endParaRPr lang="tr-TR"/>
          </a:p>
        </p:txBody>
      </p:sp>
      <p:sp>
        <p:nvSpPr>
          <p:cNvPr id="8" name="İçerik Yer Tutucusu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 smtClean="0"/>
              <a:t>Arduino Uno analog girişleri</a:t>
            </a:r>
          </a:p>
          <a:p>
            <a:r>
              <a:rPr lang="tr-TR" dirty="0" smtClean="0"/>
              <a:t>0 – 5 V giriş voltajı</a:t>
            </a:r>
          </a:p>
          <a:p>
            <a:r>
              <a:rPr lang="tr-TR" dirty="0" smtClean="0"/>
              <a:t>0 – 1023 dijital numara</a:t>
            </a:r>
          </a:p>
          <a:p>
            <a:r>
              <a:rPr lang="tr-TR" dirty="0" smtClean="0"/>
              <a:t>İstenilen sıcaklık aşama sayısı (30, 40, 50,60 °C)</a:t>
            </a:r>
          </a:p>
          <a:p>
            <a:endParaRPr lang="tr-TR" dirty="0" smtClean="0"/>
          </a:p>
        </p:txBody>
      </p:sp>
      <p:pic>
        <p:nvPicPr>
          <p:cNvPr id="9" name="İçerik Yer Tutucus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991" y="2087563"/>
            <a:ext cx="3195880" cy="3703637"/>
          </a:xfrm>
          <a:effectLst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124795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 smtClean="0"/>
              <a:t>Prosedür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Projenin gerçekleştirilmesinde kullanılacak alt yapı birimleri belirlenmiştir. Mikro denetleyici, sıcaklık sensörü, sıcaklık için referans değeri seçiminde kullanılacak birimler seçilmiştir.</a:t>
            </a:r>
          </a:p>
          <a:p>
            <a:r>
              <a:rPr lang="tr-TR" sz="2800" dirty="0" smtClean="0"/>
              <a:t>İzolasyonda kullanılacak elemanlar ve </a:t>
            </a:r>
            <a:r>
              <a:rPr lang="tr-TR" sz="2800" dirty="0" err="1" smtClean="0"/>
              <a:t>triac</a:t>
            </a:r>
            <a:r>
              <a:rPr lang="tr-TR" sz="2800" dirty="0" smtClean="0"/>
              <a:t> araştırılması</a:t>
            </a:r>
            <a:r>
              <a:rPr lang="tr-TR" sz="2800" dirty="0" smtClean="0"/>
              <a:t>. Devremin tamamlanması.</a:t>
            </a:r>
            <a:endParaRPr lang="tr-TR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54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 smtClean="0"/>
              <a:t>Kaynaklar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>
                <a:hlinkClick r:id="rId2"/>
              </a:rPr>
              <a:t>"Arduino – A </a:t>
            </a:r>
            <a:r>
              <a:rPr lang="tr-TR" sz="2800" dirty="0" err="1" smtClean="0">
                <a:hlinkClick r:id="rId2"/>
              </a:rPr>
              <a:t>Quick</a:t>
            </a:r>
            <a:r>
              <a:rPr lang="tr-TR" sz="2800" dirty="0" smtClean="0">
                <a:hlinkClick r:id="rId2"/>
              </a:rPr>
              <a:t> Start Guide", </a:t>
            </a:r>
            <a:r>
              <a:rPr lang="tr-TR" sz="2800" dirty="0" err="1" smtClean="0">
                <a:hlinkClick r:id="rId2"/>
              </a:rPr>
              <a:t>Maik</a:t>
            </a:r>
            <a:r>
              <a:rPr lang="tr-TR" sz="2800" dirty="0" smtClean="0">
                <a:hlinkClick r:id="rId2"/>
              </a:rPr>
              <a:t> </a:t>
            </a:r>
            <a:r>
              <a:rPr lang="tr-TR" sz="2800" dirty="0" err="1" smtClean="0">
                <a:hlinkClick r:id="rId2"/>
              </a:rPr>
              <a:t>Schmidt</a:t>
            </a:r>
            <a:endParaRPr lang="tr-TR" sz="2800" dirty="0" smtClean="0">
              <a:hlinkClick r:id="rId2"/>
            </a:endParaRPr>
          </a:p>
          <a:p>
            <a:r>
              <a:rPr lang="tr-TR" sz="2800" dirty="0" smtClean="0">
                <a:hlinkClick r:id="rId2"/>
              </a:rPr>
              <a:t>"Programming </a:t>
            </a:r>
            <a:r>
              <a:rPr lang="tr-TR" sz="2800" dirty="0" err="1" smtClean="0">
                <a:hlinkClick r:id="rId2"/>
              </a:rPr>
              <a:t>Interactivity</a:t>
            </a:r>
            <a:r>
              <a:rPr lang="tr-TR" sz="2800" dirty="0" smtClean="0">
                <a:hlinkClick r:id="rId2"/>
              </a:rPr>
              <a:t>", </a:t>
            </a:r>
            <a:r>
              <a:rPr lang="tr-TR" sz="2800" dirty="0" err="1" smtClean="0">
                <a:hlinkClick r:id="rId2"/>
              </a:rPr>
              <a:t>Joshua</a:t>
            </a:r>
            <a:r>
              <a:rPr lang="tr-TR" sz="2800" dirty="0" smtClean="0">
                <a:hlinkClick r:id="rId2"/>
              </a:rPr>
              <a:t> </a:t>
            </a:r>
            <a:r>
              <a:rPr lang="tr-TR" sz="2800" dirty="0" err="1" smtClean="0">
                <a:hlinkClick r:id="rId2"/>
              </a:rPr>
              <a:t>Noble</a:t>
            </a:r>
            <a:endParaRPr lang="tr-TR" sz="2800" dirty="0" smtClean="0">
              <a:hlinkClick r:id="rId2"/>
            </a:endParaRPr>
          </a:p>
          <a:p>
            <a:r>
              <a:rPr lang="tr-TR" sz="2800" dirty="0" smtClean="0">
                <a:hlinkClick r:id="rId2"/>
              </a:rPr>
              <a:t>http</a:t>
            </a:r>
            <a:r>
              <a:rPr lang="tr-TR" sz="2800" dirty="0">
                <a:hlinkClick r:id="rId2"/>
              </a:rPr>
              <a:t>://arduino.cc/en</a:t>
            </a:r>
            <a:r>
              <a:rPr lang="tr-TR" sz="2800" dirty="0" smtClean="0">
                <a:hlinkClick r:id="rId2"/>
              </a:rPr>
              <a:t>/</a:t>
            </a:r>
            <a:endParaRPr lang="tr-TR" sz="2800" dirty="0" smtClean="0"/>
          </a:p>
          <a:p>
            <a:r>
              <a:rPr lang="tr-TR" sz="2800" dirty="0">
                <a:hlinkClick r:id="rId3"/>
              </a:rPr>
              <a:t>http://www.robots101.com</a:t>
            </a:r>
            <a:r>
              <a:rPr lang="tr-TR" sz="2800" dirty="0" smtClean="0">
                <a:hlinkClick r:id="rId3"/>
              </a:rPr>
              <a:t>/</a:t>
            </a:r>
            <a:endParaRPr lang="tr-TR" sz="2800" dirty="0" smtClean="0"/>
          </a:p>
          <a:p>
            <a:endParaRPr lang="tr-T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162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dirty="0" smtClean="0"/>
              <a:t>İçindekiler</a:t>
            </a:r>
            <a:endParaRPr lang="tr-TR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Projenin Amacı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Sistemi Oluşturan Elemanlar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Elektrikli Ani Su Isıtıcısı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Arduino Kart ve Özellikleri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DHT22 Sıcaklık Sensörü</a:t>
            </a:r>
          </a:p>
          <a:p>
            <a:pPr marL="0" indent="0">
              <a:buNone/>
            </a:pP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0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Projenin Amacı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4" y="1935920"/>
            <a:ext cx="4977339" cy="3855279"/>
          </a:xfrm>
        </p:spPr>
        <p:txBody>
          <a:bodyPr/>
          <a:lstStyle/>
          <a:p>
            <a:r>
              <a:rPr lang="tr-TR" sz="2800" dirty="0" smtClean="0"/>
              <a:t>Mutfak ve banyoda kullanılmak amacıyla gelen suyu istenilen sıcaklığa çıkartacak ani su ısıtıcısının tasarımı.</a:t>
            </a:r>
            <a:endParaRPr lang="tr-TR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3</a:t>
            </a:fld>
            <a:endParaRPr lang="tr-TR"/>
          </a:p>
        </p:txBody>
      </p:sp>
      <p:pic>
        <p:nvPicPr>
          <p:cNvPr id="9" name="İçerik Yer Tutucusu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127" y="1935920"/>
            <a:ext cx="2389377" cy="1683942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" name="İçerik Yer Tutucusu 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127" y="3455499"/>
            <a:ext cx="2389377" cy="2102784"/>
          </a:xfrm>
          <a:prstGeom prst="rect">
            <a:avLst/>
          </a:prstGeom>
          <a:solidFill>
            <a:schemeClr val="tx1"/>
          </a:solidFill>
          <a:effectLst>
            <a:softEdge rad="139700"/>
          </a:effectLst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740" y="1935919"/>
            <a:ext cx="3037961" cy="3627112"/>
          </a:xfrm>
          <a:prstGeom prst="rect">
            <a:avLst/>
          </a:prstGeom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244918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elektrik </a:t>
            </a:r>
            <a:r>
              <a:rPr lang="tr-TR" dirty="0"/>
              <a:t>– su gideri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4</a:t>
            </a:fld>
            <a:endParaRPr lang="tr-TR"/>
          </a:p>
        </p:txBody>
      </p:sp>
      <p:graphicFrame>
        <p:nvGraphicFramePr>
          <p:cNvPr id="10" name="İçerik Yer Tutucusu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47390629"/>
              </p:ext>
            </p:extLst>
          </p:nvPr>
        </p:nvGraphicFramePr>
        <p:xfrm>
          <a:off x="914400" y="2087563"/>
          <a:ext cx="5105400" cy="3703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İçerik Yer Tutucusu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3831618"/>
              </p:ext>
            </p:extLst>
          </p:nvPr>
        </p:nvGraphicFramePr>
        <p:xfrm>
          <a:off x="6173788" y="2087563"/>
          <a:ext cx="5094287" cy="3703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3649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Akış Şeması </a:t>
            </a:r>
            <a:r>
              <a:rPr lang="tr-TR" dirty="0" smtClean="0"/>
              <a:t>&amp;  blok diyagram</a:t>
            </a:r>
            <a:endParaRPr lang="tr-TR" dirty="0"/>
          </a:p>
        </p:txBody>
      </p:sp>
      <p:pic>
        <p:nvPicPr>
          <p:cNvPr id="11" name="İçerik Yer Tutucusu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683" y="1935921"/>
            <a:ext cx="5585034" cy="3947354"/>
          </a:xfrm>
          <a:effectLst>
            <a:softEdge rad="114300"/>
          </a:effectLst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5</a:t>
            </a:fld>
            <a:endParaRPr lang="tr-TR"/>
          </a:p>
        </p:txBody>
      </p:sp>
      <p:pic>
        <p:nvPicPr>
          <p:cNvPr id="10" name="İçerik Yer Tutucusu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22" y="1935921"/>
            <a:ext cx="5249361" cy="3947354"/>
          </a:xfrm>
          <a:effectLst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327527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smtClean="0"/>
              <a:t>Sistemi Oluşturan Elemanlar</a:t>
            </a:r>
            <a:endParaRPr lang="tr-T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tr-TR" sz="3200" dirty="0" smtClean="0"/>
              <a:t>Elektrikli Ani Su Isıtıcısı</a:t>
            </a:r>
          </a:p>
          <a:p>
            <a:r>
              <a:rPr lang="tr-TR" sz="3200" dirty="0" smtClean="0"/>
              <a:t>Arduino Uno</a:t>
            </a:r>
          </a:p>
          <a:p>
            <a:r>
              <a:rPr lang="tr-TR" sz="3200" dirty="0" smtClean="0"/>
              <a:t>DHT22 Sıcaklık Sensörü</a:t>
            </a:r>
          </a:p>
          <a:p>
            <a:r>
              <a:rPr lang="tr-TR" sz="3200" dirty="0" smtClean="0"/>
              <a:t>1k Pot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6</a:t>
            </a:fld>
            <a:endParaRPr lang="tr-T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449" y="1935921"/>
            <a:ext cx="1828800" cy="1828800"/>
          </a:xfrm>
          <a:prstGeom prst="rect">
            <a:avLst/>
          </a:prstGeom>
          <a:effectLst>
            <a:softEdge rad="2159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931" y="1935921"/>
            <a:ext cx="2330229" cy="3368846"/>
          </a:xfrm>
          <a:prstGeom prst="rect">
            <a:avLst/>
          </a:prstGeom>
          <a:effectLst>
            <a:softEdge rad="215900"/>
          </a:effectLst>
        </p:spPr>
      </p:pic>
      <p:pic>
        <p:nvPicPr>
          <p:cNvPr id="12" name="İçerik Yer Tutucusu 11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824" y="3447392"/>
            <a:ext cx="1924050" cy="1857375"/>
          </a:xfrm>
          <a:effectLst>
            <a:softEdge rad="228600"/>
          </a:effectLst>
        </p:spPr>
      </p:pic>
    </p:spTree>
    <p:extLst>
      <p:ext uri="{BB962C8B-B14F-4D97-AF65-F5344CB8AC3E}">
        <p14:creationId xmlns:p14="http://schemas.microsoft.com/office/powerpoint/2010/main" val="186902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Elektrikli Ani su ısıtıcısı</a:t>
            </a:r>
            <a:endParaRPr lang="tr-TR" sz="60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7</a:t>
            </a:fld>
            <a:endParaRPr lang="tr-TR"/>
          </a:p>
        </p:txBody>
      </p:sp>
      <p:sp>
        <p:nvSpPr>
          <p:cNvPr id="14" name="İçerik Yer Tutucusu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 smtClean="0"/>
              <a:t>F, N ve Toprak,</a:t>
            </a:r>
          </a:p>
          <a:p>
            <a:r>
              <a:rPr lang="tr-TR" dirty="0" smtClean="0"/>
              <a:t>Termal Devre Kesici</a:t>
            </a:r>
          </a:p>
          <a:p>
            <a:r>
              <a:rPr lang="tr-TR" dirty="0" smtClean="0"/>
              <a:t>On/</a:t>
            </a:r>
            <a:r>
              <a:rPr lang="tr-TR" dirty="0" err="1" smtClean="0"/>
              <a:t>Off</a:t>
            </a:r>
            <a:r>
              <a:rPr lang="tr-TR" dirty="0" smtClean="0"/>
              <a:t> Anahtar</a:t>
            </a:r>
          </a:p>
          <a:p>
            <a:r>
              <a:rPr lang="tr-TR" dirty="0" smtClean="0"/>
              <a:t>Rezistanslar (ısıtıcı)</a:t>
            </a:r>
          </a:p>
          <a:p>
            <a:r>
              <a:rPr lang="tr-TR" dirty="0" smtClean="0"/>
              <a:t>Devremizin bağlantı noktası</a:t>
            </a:r>
            <a:endParaRPr lang="tr-TR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054" y="1523808"/>
            <a:ext cx="7134079" cy="4542029"/>
          </a:xfrm>
          <a:effectLst>
            <a:softEdge rad="266700"/>
          </a:effectLst>
        </p:spPr>
      </p:pic>
    </p:spTree>
    <p:extLst>
      <p:ext uri="{BB962C8B-B14F-4D97-AF65-F5344CB8AC3E}">
        <p14:creationId xmlns:p14="http://schemas.microsoft.com/office/powerpoint/2010/main" val="34930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dirty="0" smtClean="0"/>
              <a:t>Arduino Kart ve Özellikleri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tr-TR" sz="3200" dirty="0" smtClean="0"/>
              <a:t>Arduino nedir ?</a:t>
            </a:r>
          </a:p>
          <a:p>
            <a:r>
              <a:rPr lang="tr-TR" sz="3200" dirty="0" smtClean="0"/>
              <a:t>Arduino kart özellikleri</a:t>
            </a:r>
          </a:p>
          <a:p>
            <a:r>
              <a:rPr lang="tr-TR" sz="3200" dirty="0" smtClean="0"/>
              <a:t>Arduino kartın kullanım alanları</a:t>
            </a:r>
          </a:p>
          <a:p>
            <a:r>
              <a:rPr lang="tr-TR" sz="3200" dirty="0" smtClean="0"/>
              <a:t>Yazılım Programı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864" y="1853248"/>
            <a:ext cx="4146970" cy="2337752"/>
          </a:xfrm>
          <a:effectLst>
            <a:softEdge rad="1524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8</a:t>
            </a:fld>
            <a:endParaRPr lang="tr-T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420" y="3947085"/>
            <a:ext cx="4096414" cy="2309253"/>
          </a:xfrm>
          <a:prstGeom prst="rect">
            <a:avLst/>
          </a:prstGeom>
          <a:effectLst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353191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DHT22 ~ Sıcaklık Sensörü</a:t>
            </a:r>
            <a:endParaRPr lang="tr-T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800" dirty="0" smtClean="0"/>
              <a:t>DHt22 ile sıcaklık, nem ölçümü</a:t>
            </a:r>
          </a:p>
          <a:p>
            <a:r>
              <a:rPr lang="tr-TR" sz="2800" dirty="0" smtClean="0"/>
              <a:t>DHT22 özellikleri ve kullanım nedenleri</a:t>
            </a:r>
          </a:p>
          <a:p>
            <a:r>
              <a:rPr lang="tr-TR" sz="2800" dirty="0" smtClean="0"/>
              <a:t>DHT22 &amp; Arduino Uno bağlantısı</a:t>
            </a:r>
            <a:br>
              <a:rPr lang="tr-TR" sz="2800" dirty="0" smtClean="0"/>
            </a:br>
            <a:r>
              <a:rPr lang="tr-TR" sz="2800" dirty="0" smtClean="0"/>
              <a:t>(5V, GND,D2)</a:t>
            </a:r>
            <a:endParaRPr lang="tr-TR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769" y="2060575"/>
            <a:ext cx="2563717" cy="370640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31EC-7462-4F8F-8B6B-1EFE7582E683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63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TC104033921[[fn=Damask]]</Template>
  <TotalTime>1282</TotalTime>
  <Words>278</Words>
  <Application>Microsoft Office PowerPoint</Application>
  <PresentationFormat>Geniş ekran</PresentationFormat>
  <Paragraphs>79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20" baseType="lpstr">
      <vt:lpstr>Arial</vt:lpstr>
      <vt:lpstr>Bookman Old Style</vt:lpstr>
      <vt:lpstr>Calibri</vt:lpstr>
      <vt:lpstr>Rockwell</vt:lpstr>
      <vt:lpstr>Times New Roman</vt:lpstr>
      <vt:lpstr>Wingdings</vt:lpstr>
      <vt:lpstr>Damask</vt:lpstr>
      <vt:lpstr>BAŞKENT ÜNİVERSİTESİ Elektrik – Elektronik Mühendisliği Bölümü</vt:lpstr>
      <vt:lpstr>İçindekiler</vt:lpstr>
      <vt:lpstr>Projenin Amacı</vt:lpstr>
      <vt:lpstr>elektrik – su gideri</vt:lpstr>
      <vt:lpstr>Akış Şeması &amp;  blok diyagram</vt:lpstr>
      <vt:lpstr>Sistemi Oluşturan Elemanlar</vt:lpstr>
      <vt:lpstr>Elektrikli Ani su ısıtıcısı</vt:lpstr>
      <vt:lpstr>Arduino Kart ve Özellikleri</vt:lpstr>
      <vt:lpstr>DHT22 ~ Sıcaklık Sensörü</vt:lpstr>
      <vt:lpstr>DHT22 ~ Sıcaklık ve Nem Sensörü</vt:lpstr>
      <vt:lpstr>Sıcaklık ayarlaması - Pot</vt:lpstr>
      <vt:lpstr>Prosedür</vt:lpstr>
      <vt:lpstr>Kaynaklar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Volkan Erkan</dc:creator>
  <cp:lastModifiedBy>Volkan Erkan</cp:lastModifiedBy>
  <cp:revision>124</cp:revision>
  <dcterms:created xsi:type="dcterms:W3CDTF">2013-04-09T14:06:15Z</dcterms:created>
  <dcterms:modified xsi:type="dcterms:W3CDTF">2013-11-26T12:35:10Z</dcterms:modified>
</cp:coreProperties>
</file>