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A0CF5-72BE-4282-AF5E-B79D62158B66}" type="datetimeFigureOut">
              <a:rPr lang="tr-TR" smtClean="0"/>
              <a:pPr/>
              <a:t>28.11.2011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37F84-DB0C-4EA7-AD85-C29C631104A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C23-BB3A-4DC3-A3D4-ECB27DD794CA}" type="datetimeFigureOut">
              <a:rPr lang="tr-TR" smtClean="0"/>
              <a:pPr/>
              <a:t>28.11.2011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0BB-D17F-43C3-AF5A-8CF782DAA2B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C23-BB3A-4DC3-A3D4-ECB27DD794CA}" type="datetimeFigureOut">
              <a:rPr lang="tr-TR" smtClean="0"/>
              <a:pPr/>
              <a:t>28.11.2011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0BB-D17F-43C3-AF5A-8CF782DAA2B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C23-BB3A-4DC3-A3D4-ECB27DD794CA}" type="datetimeFigureOut">
              <a:rPr lang="tr-TR" smtClean="0"/>
              <a:pPr/>
              <a:t>28.11.2011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0BB-D17F-43C3-AF5A-8CF782DAA2B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C23-BB3A-4DC3-A3D4-ECB27DD794CA}" type="datetimeFigureOut">
              <a:rPr lang="tr-TR" smtClean="0"/>
              <a:pPr/>
              <a:t>28.11.2011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0BB-D17F-43C3-AF5A-8CF782DAA2B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C23-BB3A-4DC3-A3D4-ECB27DD794CA}" type="datetimeFigureOut">
              <a:rPr lang="tr-TR" smtClean="0"/>
              <a:pPr/>
              <a:t>28.11.2011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0BB-D17F-43C3-AF5A-8CF782DAA2B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C23-BB3A-4DC3-A3D4-ECB27DD794CA}" type="datetimeFigureOut">
              <a:rPr lang="tr-TR" smtClean="0"/>
              <a:pPr/>
              <a:t>28.11.2011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0BB-D17F-43C3-AF5A-8CF782DAA2B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C23-BB3A-4DC3-A3D4-ECB27DD794CA}" type="datetimeFigureOut">
              <a:rPr lang="tr-TR" smtClean="0"/>
              <a:pPr/>
              <a:t>28.11.2011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0BB-D17F-43C3-AF5A-8CF782DAA2B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C23-BB3A-4DC3-A3D4-ECB27DD794CA}" type="datetimeFigureOut">
              <a:rPr lang="tr-TR" smtClean="0"/>
              <a:pPr/>
              <a:t>28.11.2011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0BB-D17F-43C3-AF5A-8CF782DAA2B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C23-BB3A-4DC3-A3D4-ECB27DD794CA}" type="datetimeFigureOut">
              <a:rPr lang="tr-TR" smtClean="0"/>
              <a:pPr/>
              <a:t>28.11.2011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0BB-D17F-43C3-AF5A-8CF782DAA2B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C23-BB3A-4DC3-A3D4-ECB27DD794CA}" type="datetimeFigureOut">
              <a:rPr lang="tr-TR" smtClean="0"/>
              <a:pPr/>
              <a:t>28.11.2011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0BB-D17F-43C3-AF5A-8CF782DAA2B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C23-BB3A-4DC3-A3D4-ECB27DD794CA}" type="datetimeFigureOut">
              <a:rPr lang="tr-TR" smtClean="0"/>
              <a:pPr/>
              <a:t>28.11.2011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0BB-D17F-43C3-AF5A-8CF782DAA2B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04C23-BB3A-4DC3-A3D4-ECB27DD794CA}" type="datetimeFigureOut">
              <a:rPr lang="tr-TR" smtClean="0"/>
              <a:pPr/>
              <a:t>28.11.2011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30BB-D17F-43C3-AF5A-8CF782DAA2B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916416" cy="1800200"/>
          </a:xfrm>
        </p:spPr>
        <p:txBody>
          <a:bodyPr>
            <a:noAutofit/>
          </a:bodyPr>
          <a:lstStyle/>
          <a:p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Programlanabilir </a:t>
            </a:r>
            <a:b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Yüksek </a:t>
            </a: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Akım Alarmı </a:t>
            </a: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 </a:t>
            </a:r>
            <a:b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Devre </a:t>
            </a: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Kesici</a:t>
            </a:r>
            <a:r>
              <a:rPr lang="tr-T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tr-T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395536" y="3091408"/>
            <a:ext cx="8424936" cy="2713856"/>
          </a:xfrm>
        </p:spPr>
        <p:txBody>
          <a:bodyPr/>
          <a:lstStyle/>
          <a:p>
            <a:pPr algn="l"/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Hazırlayan : Umut Çetin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SAĞDIÇOĞLU - 20893114</a:t>
            </a:r>
            <a:endParaRPr lang="tr-T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tr-T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Proje Danışmanı : Prof. Dr. Emin AKATA</a:t>
            </a:r>
            <a:endParaRPr lang="tr-T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 smtClean="0"/>
              <a:t>Hall</a:t>
            </a:r>
            <a:r>
              <a:rPr lang="tr-TR" dirty="0" smtClean="0"/>
              <a:t>–</a:t>
            </a:r>
            <a:r>
              <a:rPr lang="tr-TR" dirty="0" err="1" smtClean="0"/>
              <a:t>Effect</a:t>
            </a:r>
            <a:r>
              <a:rPr lang="tr-TR" dirty="0" smtClean="0"/>
              <a:t> </a:t>
            </a:r>
            <a:r>
              <a:rPr lang="tr-TR" dirty="0" err="1" smtClean="0"/>
              <a:t>Sensör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tr-TR" dirty="0" err="1" smtClean="0"/>
              <a:t>Analog</a:t>
            </a:r>
            <a:r>
              <a:rPr lang="tr-TR" dirty="0" smtClean="0"/>
              <a:t> Dönüştürücü (çıkışta voltaj okunur)</a:t>
            </a:r>
          </a:p>
          <a:p>
            <a:r>
              <a:rPr lang="tr-TR" dirty="0" smtClean="0"/>
              <a:t>Manyetik ölçüm ile akım tahmini</a:t>
            </a:r>
          </a:p>
          <a:p>
            <a:r>
              <a:rPr lang="tr-TR" dirty="0" smtClean="0"/>
              <a:t>AC ve DC ölçüm</a:t>
            </a:r>
          </a:p>
          <a:p>
            <a:r>
              <a:rPr lang="tr-TR" dirty="0" smtClean="0"/>
              <a:t>Kablosuz ölçüm </a:t>
            </a:r>
          </a:p>
          <a:p>
            <a:r>
              <a:rPr lang="tr-TR" dirty="0" smtClean="0"/>
              <a:t>Çıkış doğrusaldır</a:t>
            </a:r>
          </a:p>
          <a:p>
            <a:r>
              <a:rPr lang="tr-TR" dirty="0" smtClean="0"/>
              <a:t>Çıkışta yükselteç ihtiyacı</a:t>
            </a:r>
          </a:p>
          <a:p>
            <a:endParaRPr lang="tr-TR" dirty="0" smtClean="0"/>
          </a:p>
          <a:p>
            <a:r>
              <a:rPr lang="tr-TR" dirty="0" smtClean="0"/>
              <a:t>Akım/Basınç/Akış/Hız </a:t>
            </a:r>
            <a:r>
              <a:rPr lang="tr-TR" dirty="0" err="1" smtClean="0"/>
              <a:t>sensörü</a:t>
            </a:r>
            <a:r>
              <a:rPr lang="tr-TR" dirty="0" smtClean="0"/>
              <a:t> uygulamaları</a:t>
            </a:r>
          </a:p>
          <a:p>
            <a:endParaRPr lang="tr-T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780928"/>
            <a:ext cx="384042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 smtClean="0"/>
              <a:t>Hall</a:t>
            </a:r>
            <a:r>
              <a:rPr lang="tr-TR" dirty="0" smtClean="0"/>
              <a:t>–</a:t>
            </a:r>
            <a:r>
              <a:rPr lang="tr-TR" dirty="0" err="1" smtClean="0"/>
              <a:t>Effect</a:t>
            </a:r>
            <a:r>
              <a:rPr lang="tr-TR" dirty="0" smtClean="0"/>
              <a:t> </a:t>
            </a:r>
            <a:r>
              <a:rPr lang="tr-TR" dirty="0" err="1" smtClean="0"/>
              <a:t>Sensör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0" y="1196753"/>
            <a:ext cx="4320480" cy="3312368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  </a:t>
            </a:r>
            <a:r>
              <a:rPr lang="tr-TR" dirty="0" err="1" smtClean="0"/>
              <a:t>Honeywell</a:t>
            </a:r>
            <a:r>
              <a:rPr lang="tr-TR" dirty="0" smtClean="0"/>
              <a:t> CSLA 2CD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Ölçüm Aralığı :±72 A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Çıkış: Voltaj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AC-DC ölçüm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Hassasiyet: 32.7 </a:t>
            </a:r>
            <a:r>
              <a:rPr lang="tr-TR" dirty="0" err="1" smtClean="0"/>
              <a:t>mV</a:t>
            </a:r>
            <a:r>
              <a:rPr lang="tr-TR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Besleme: 6V – 12V(DC)</a:t>
            </a:r>
          </a:p>
          <a:p>
            <a:pPr lvl="1">
              <a:buFont typeface="Wingdings" pitchFamily="2" charset="2"/>
              <a:buChar char="Ø"/>
            </a:pPr>
            <a:endParaRPr lang="tr-TR" dirty="0" smtClean="0"/>
          </a:p>
        </p:txBody>
      </p:sp>
      <p:pic>
        <p:nvPicPr>
          <p:cNvPr id="23554" name="Picture 2" descr="http://media.digikey.com/photos/Honeywell%20Photos/CSLA2C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2376264" cy="2376265"/>
          </a:xfrm>
          <a:prstGeom prst="rect">
            <a:avLst/>
          </a:prstGeom>
          <a:noFill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4437112"/>
            <a:ext cx="7848872" cy="219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pPr algn="l"/>
            <a:r>
              <a:rPr lang="tr-TR" dirty="0" smtClean="0"/>
              <a:t>Yapılan Ölçümler</a:t>
            </a:r>
            <a:endParaRPr lang="tr-TR" dirty="0"/>
          </a:p>
        </p:txBody>
      </p:sp>
      <p:pic>
        <p:nvPicPr>
          <p:cNvPr id="24579" name="Picture 3" descr="C:\Users\user\Desktop\bitirme\ölçüm resimleri\031120119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547" y="980728"/>
            <a:ext cx="3648405" cy="2736304"/>
          </a:xfrm>
          <a:prstGeom prst="rect">
            <a:avLst/>
          </a:prstGeom>
          <a:noFill/>
        </p:spPr>
      </p:pic>
      <p:pic>
        <p:nvPicPr>
          <p:cNvPr id="24580" name="Picture 4" descr="C:\Users\user\Desktop\bitirme\ölçüm resimleri\0311201194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861048"/>
            <a:ext cx="3673213" cy="2754910"/>
          </a:xfrm>
          <a:prstGeom prst="rect">
            <a:avLst/>
          </a:prstGeom>
          <a:noFill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980728"/>
            <a:ext cx="4461560" cy="563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l"/>
            <a:r>
              <a:rPr lang="tr-TR" dirty="0" smtClean="0"/>
              <a:t>Yapılan Ölçümler</a:t>
            </a:r>
            <a:endParaRPr lang="tr-TR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97078"/>
            <a:ext cx="7272808" cy="502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Metin kutusu"/>
          <p:cNvSpPr txBox="1"/>
          <p:nvPr/>
        </p:nvSpPr>
        <p:spPr>
          <a:xfrm>
            <a:off x="2051720" y="609329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Sensör</a:t>
            </a:r>
            <a:r>
              <a:rPr lang="tr-TR" dirty="0" smtClean="0"/>
              <a:t> Besleme Voltajı 10V olarak ayarlandığında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Yapılan Ölçümler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Örnek Ölçümler: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>
              <a:buNone/>
            </a:pPr>
            <a:r>
              <a:rPr lang="tr-TR" dirty="0" smtClean="0"/>
              <a:t>			      </a:t>
            </a:r>
            <a:r>
              <a:rPr lang="tr-TR" dirty="0" err="1" smtClean="0"/>
              <a:t>Sensör</a:t>
            </a:r>
            <a:r>
              <a:rPr lang="tr-TR" dirty="0" smtClean="0"/>
              <a:t> Doğrusaldır</a:t>
            </a:r>
          </a:p>
          <a:p>
            <a:pPr lvl="1">
              <a:buNone/>
            </a:pPr>
            <a:endParaRPr lang="tr-TR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85" y="2276872"/>
            <a:ext cx="6738183" cy="261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r-TR" dirty="0" smtClean="0"/>
              <a:t>1. Dönem Sonuna Kadar Yapılacak İşler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tr-TR" dirty="0" smtClean="0"/>
              <a:t>Akım ölçüm testi tekrarlanacak ve </a:t>
            </a:r>
            <a:r>
              <a:rPr lang="tr-TR" dirty="0" err="1" smtClean="0"/>
              <a:t>sensörün</a:t>
            </a:r>
            <a:r>
              <a:rPr lang="tr-TR" dirty="0" smtClean="0"/>
              <a:t> hata payı gözlemlenecek</a:t>
            </a:r>
          </a:p>
          <a:p>
            <a:r>
              <a:rPr lang="tr-TR" dirty="0" err="1" smtClean="0"/>
              <a:t>Sensör</a:t>
            </a:r>
            <a:r>
              <a:rPr lang="tr-TR" dirty="0" smtClean="0"/>
              <a:t> çıkışı için yükselteç devresi tasarlanacak</a:t>
            </a:r>
          </a:p>
          <a:p>
            <a:r>
              <a:rPr lang="tr-TR" dirty="0" smtClean="0"/>
              <a:t>Uygun yükselteç devresi eklenerek test yeniden yapılacak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r>
              <a:rPr lang="tr-TR" dirty="0" err="1" smtClean="0"/>
              <a:t>Hall</a:t>
            </a:r>
            <a:r>
              <a:rPr lang="tr-TR" dirty="0" smtClean="0"/>
              <a:t> </a:t>
            </a:r>
            <a:r>
              <a:rPr lang="tr-TR" dirty="0" err="1" smtClean="0"/>
              <a:t>Effect</a:t>
            </a:r>
            <a:r>
              <a:rPr lang="tr-TR" dirty="0" smtClean="0"/>
              <a:t> </a:t>
            </a:r>
            <a:r>
              <a:rPr lang="tr-TR" dirty="0" err="1" smtClean="0"/>
              <a:t>Sensors</a:t>
            </a:r>
            <a:r>
              <a:rPr lang="tr-TR" dirty="0" smtClean="0"/>
              <a:t> – Edward </a:t>
            </a:r>
            <a:r>
              <a:rPr lang="tr-TR" dirty="0" err="1" smtClean="0"/>
              <a:t>Ramsden</a:t>
            </a:r>
            <a:endParaRPr lang="tr-TR" dirty="0" smtClean="0"/>
          </a:p>
          <a:p>
            <a:r>
              <a:rPr lang="tr-TR" dirty="0" err="1" smtClean="0"/>
              <a:t>Remote</a:t>
            </a:r>
            <a:r>
              <a:rPr lang="tr-TR" dirty="0" smtClean="0"/>
              <a:t> </a:t>
            </a:r>
            <a:r>
              <a:rPr lang="tr-TR" dirty="0" err="1" smtClean="0"/>
              <a:t>Measurement</a:t>
            </a:r>
            <a:r>
              <a:rPr lang="tr-TR" dirty="0" smtClean="0"/>
              <a:t> of </a:t>
            </a:r>
            <a:r>
              <a:rPr lang="tr-TR" dirty="0" err="1" smtClean="0"/>
              <a:t>Electric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Magnetooptic</a:t>
            </a:r>
            <a:r>
              <a:rPr lang="tr-TR" dirty="0" smtClean="0"/>
              <a:t> </a:t>
            </a:r>
            <a:r>
              <a:rPr lang="tr-TR" dirty="0" err="1" smtClean="0"/>
              <a:t>Technique</a:t>
            </a:r>
            <a:r>
              <a:rPr lang="tr-TR" dirty="0" smtClean="0"/>
              <a:t> – </a:t>
            </a:r>
            <a:r>
              <a:rPr lang="tr-TR" dirty="0" err="1" smtClean="0"/>
              <a:t>Sensors</a:t>
            </a:r>
            <a:r>
              <a:rPr lang="tr-TR" dirty="0" smtClean="0"/>
              <a:t>&amp;</a:t>
            </a:r>
            <a:r>
              <a:rPr lang="tr-TR" dirty="0" err="1" smtClean="0"/>
              <a:t>Transducers</a:t>
            </a:r>
            <a:r>
              <a:rPr lang="tr-TR" dirty="0" smtClean="0"/>
              <a:t> </a:t>
            </a:r>
            <a:r>
              <a:rPr lang="tr-TR" dirty="0" err="1" smtClean="0"/>
              <a:t>Journal</a:t>
            </a:r>
            <a:r>
              <a:rPr lang="tr-TR" dirty="0" smtClean="0"/>
              <a:t> (</a:t>
            </a:r>
            <a:r>
              <a:rPr lang="tr-TR" dirty="0" err="1" smtClean="0"/>
              <a:t>Vol</a:t>
            </a:r>
            <a:r>
              <a:rPr lang="tr-TR" dirty="0" smtClean="0"/>
              <a:t>.93)</a:t>
            </a:r>
          </a:p>
          <a:p>
            <a:r>
              <a:rPr lang="tr-TR" dirty="0" err="1" smtClean="0"/>
              <a:t>Honeywell</a:t>
            </a:r>
            <a:r>
              <a:rPr lang="tr-TR" dirty="0" smtClean="0"/>
              <a:t> </a:t>
            </a:r>
            <a:r>
              <a:rPr lang="tr-TR" dirty="0" err="1" smtClean="0"/>
              <a:t>Datasheets</a:t>
            </a:r>
            <a:endParaRPr lang="tr-TR" dirty="0" smtClean="0"/>
          </a:p>
          <a:p>
            <a:r>
              <a:rPr lang="tr-TR" dirty="0" smtClean="0"/>
              <a:t>www.320volt.com</a:t>
            </a:r>
          </a:p>
          <a:p>
            <a:r>
              <a:rPr lang="tr-TR" dirty="0" smtClean="0"/>
              <a:t>www.federal.com.tr</a:t>
            </a:r>
          </a:p>
          <a:p>
            <a:r>
              <a:rPr lang="tr-TR" dirty="0" smtClean="0"/>
              <a:t>www.</a:t>
            </a:r>
            <a:r>
              <a:rPr lang="tr-TR" dirty="0" err="1" smtClean="0"/>
              <a:t>emo</a:t>
            </a:r>
            <a:r>
              <a:rPr lang="tr-TR" dirty="0" smtClean="0"/>
              <a:t>.</a:t>
            </a:r>
            <a:r>
              <a:rPr lang="tr-TR" dirty="0" err="1" smtClean="0"/>
              <a:t>org.tr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tr-TR" dirty="0" smtClean="0"/>
              <a:t>Teşekkürler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Sunum İçeriği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Tanımı</a:t>
            </a:r>
          </a:p>
          <a:p>
            <a:r>
              <a:rPr lang="tr-TR" dirty="0" smtClean="0"/>
              <a:t>Hedefler</a:t>
            </a:r>
          </a:p>
          <a:p>
            <a:r>
              <a:rPr lang="tr-TR" dirty="0" smtClean="0"/>
              <a:t>Proje Blok Şeması</a:t>
            </a:r>
          </a:p>
          <a:p>
            <a:r>
              <a:rPr lang="tr-TR" dirty="0" smtClean="0"/>
              <a:t>Akım Ölçüm Yöntemleri</a:t>
            </a:r>
          </a:p>
          <a:p>
            <a:r>
              <a:rPr lang="tr-TR" dirty="0" err="1" smtClean="0"/>
              <a:t>Hall</a:t>
            </a:r>
            <a:r>
              <a:rPr lang="tr-TR" dirty="0" smtClean="0"/>
              <a:t>-</a:t>
            </a:r>
            <a:r>
              <a:rPr lang="tr-TR" dirty="0" err="1" smtClean="0"/>
              <a:t>Effect</a:t>
            </a:r>
            <a:r>
              <a:rPr lang="tr-TR" dirty="0" smtClean="0"/>
              <a:t> </a:t>
            </a:r>
            <a:r>
              <a:rPr lang="tr-TR" dirty="0" err="1" smtClean="0"/>
              <a:t>Sensör</a:t>
            </a:r>
            <a:endParaRPr lang="tr-TR" dirty="0" smtClean="0"/>
          </a:p>
          <a:p>
            <a:r>
              <a:rPr lang="tr-TR" dirty="0" smtClean="0"/>
              <a:t>Yapılan Ölçümler</a:t>
            </a:r>
          </a:p>
          <a:p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Tanımı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12776"/>
            <a:ext cx="4186808" cy="4968552"/>
          </a:xfrm>
        </p:spPr>
        <p:txBody>
          <a:bodyPr>
            <a:normAutofit/>
          </a:bodyPr>
          <a:lstStyle/>
          <a:p>
            <a:r>
              <a:rPr lang="tr-TR" sz="2600" dirty="0" smtClean="0"/>
              <a:t>Elektrik şebekesinden, belli bir fazdan çekilen akımın, programlanabilir olarak öngörülen miktardan yüksek olması halinde alarm veren ve/veya akımı kesen bir sistem tasarlanacaktır. </a:t>
            </a:r>
          </a:p>
          <a:p>
            <a:r>
              <a:rPr lang="tr-TR" sz="2600" dirty="0" smtClean="0"/>
              <a:t>Akım elektromanyetik olarak algılanacak ve sistem mikroişlemci tabanlı olacaktır.</a:t>
            </a:r>
            <a:endParaRPr lang="tr-TR" sz="2600" dirty="0"/>
          </a:p>
        </p:txBody>
      </p:sp>
      <p:pic>
        <p:nvPicPr>
          <p:cNvPr id="8193" name="Picture 1" descr="C:\Users\user\Desktop\arasunum\fire_haz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556792"/>
            <a:ext cx="3810000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-90264"/>
            <a:ext cx="8229600" cy="1143000"/>
          </a:xfrm>
        </p:spPr>
        <p:txBody>
          <a:bodyPr/>
          <a:lstStyle/>
          <a:p>
            <a:r>
              <a:rPr lang="tr-TR" dirty="0" smtClean="0"/>
              <a:t>Hedefler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692696"/>
            <a:ext cx="8964488" cy="388843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tr-TR" sz="2600" dirty="0" smtClean="0"/>
              <a:t>Birinci Yarıyıl Hedefleri</a:t>
            </a:r>
          </a:p>
          <a:p>
            <a:pPr lvl="1" algn="just">
              <a:buFont typeface="Wingdings" pitchFamily="2" charset="2"/>
              <a:buChar char="ü"/>
            </a:pPr>
            <a:r>
              <a:rPr lang="tr-TR" sz="2600" dirty="0" smtClean="0"/>
              <a:t>Bir elektrik şebekesindeki hattan geçen akımın yaratacağı elektromanyetik alanın, nasıl algılanabileceği ve geçen akımın büyüklüğünü kestirmede nasıl kullanılabileceği araştırılacaktır.</a:t>
            </a:r>
          </a:p>
          <a:p>
            <a:pPr lvl="1" algn="just">
              <a:buFont typeface="Wingdings" pitchFamily="2" charset="2"/>
              <a:buChar char="ü"/>
            </a:pPr>
            <a:r>
              <a:rPr lang="tr-TR" sz="2600" dirty="0" smtClean="0"/>
              <a:t>Oluşturulacak test ortamında muhtelif yöntemler denenerek, en uygun yönteme karar verilecektir.</a:t>
            </a:r>
          </a:p>
          <a:p>
            <a:pPr lvl="1" algn="just">
              <a:buFont typeface="Wingdings" pitchFamily="2" charset="2"/>
              <a:buChar char="ü"/>
            </a:pPr>
            <a:r>
              <a:rPr lang="tr-TR" sz="2600" dirty="0" smtClean="0"/>
              <a:t>Amaca uygun algoritmalar geliştirilecektir.</a:t>
            </a:r>
          </a:p>
          <a:p>
            <a:pPr lvl="1" algn="just">
              <a:buNone/>
            </a:pPr>
            <a:endParaRPr lang="tr-TR" dirty="0" smtClean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>
          <a:xfrm>
            <a:off x="0" y="4149080"/>
            <a:ext cx="8964488" cy="27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İkinci Yarıyıl Hedefleri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Seçilen yöntem ve oluşturulan algoritmalar,</a:t>
            </a:r>
            <a:r>
              <a:rPr kumimoji="0" lang="tr-T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bir mikroişlemci tabanlı yapıda kodlanarak denenecek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tr-TR" sz="2600" baseline="0" dirty="0" smtClean="0"/>
              <a:t>Bu</a:t>
            </a:r>
            <a:r>
              <a:rPr lang="tr-TR" sz="2600" dirty="0" smtClean="0"/>
              <a:t> yapı bir elektrik şebeke ortamında test edilecek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Tüm</a:t>
            </a:r>
            <a:r>
              <a:rPr kumimoji="0" lang="tr-T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yapı, gerekli kullanıcı ara yüzü ile birlikte kurulup çalışır hale getirilecektir.</a:t>
            </a: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tr-TR" dirty="0" smtClean="0"/>
              <a:t>Blok Şema</a:t>
            </a:r>
            <a:endParaRPr lang="tr-TR" dirty="0"/>
          </a:p>
        </p:txBody>
      </p:sp>
      <p:pic>
        <p:nvPicPr>
          <p:cNvPr id="6150" name="Picture 6" descr="C:\Users\user\Desktop\arasunum\blok şem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38102"/>
            <a:ext cx="6480720" cy="56501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Akım Ölçüm Yöntemleri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 Akım Transformatörleri</a:t>
            </a:r>
          </a:p>
          <a:p>
            <a:pPr>
              <a:buFont typeface="Wingdings" pitchFamily="2" charset="2"/>
              <a:buChar char="ü"/>
            </a:pPr>
            <a:endParaRPr lang="tr-TR" dirty="0"/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 </a:t>
            </a:r>
            <a:r>
              <a:rPr lang="tr-TR" dirty="0" err="1" smtClean="0"/>
              <a:t>Rogowski</a:t>
            </a:r>
            <a:r>
              <a:rPr lang="tr-TR" dirty="0" smtClean="0"/>
              <a:t> Bobini</a:t>
            </a:r>
          </a:p>
          <a:p>
            <a:pPr>
              <a:buFont typeface="Wingdings" pitchFamily="2" charset="2"/>
              <a:buChar char="ü"/>
            </a:pPr>
            <a:endParaRPr lang="tr-TR" dirty="0"/>
          </a:p>
          <a:p>
            <a:pPr>
              <a:buFont typeface="Wingdings" pitchFamily="2" charset="2"/>
              <a:buChar char="ü"/>
            </a:pPr>
            <a:r>
              <a:rPr lang="tr-TR" dirty="0" err="1" smtClean="0"/>
              <a:t>Hall</a:t>
            </a:r>
            <a:r>
              <a:rPr lang="tr-TR" dirty="0" smtClean="0"/>
              <a:t>-</a:t>
            </a:r>
            <a:r>
              <a:rPr lang="tr-TR" dirty="0" err="1" smtClean="0"/>
              <a:t>Effect</a:t>
            </a:r>
            <a:r>
              <a:rPr lang="tr-TR" dirty="0" smtClean="0"/>
              <a:t> </a:t>
            </a:r>
            <a:r>
              <a:rPr lang="tr-TR" dirty="0" err="1" smtClean="0"/>
              <a:t>Sensör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Akım Transformatörleri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851920" y="1628800"/>
            <a:ext cx="5508104" cy="4824536"/>
          </a:xfrm>
        </p:spPr>
        <p:txBody>
          <a:bodyPr>
            <a:normAutofit fontScale="92500" lnSpcReduction="10000"/>
          </a:bodyPr>
          <a:lstStyle/>
          <a:p>
            <a:r>
              <a:rPr lang="tr-TR" sz="3500" dirty="0" smtClean="0"/>
              <a:t>Manyetik geçirgenliğe sahip bir malzemeden yapılmış </a:t>
            </a:r>
            <a:r>
              <a:rPr lang="tr-TR" sz="3500" dirty="0" err="1" smtClean="0"/>
              <a:t>toroid</a:t>
            </a:r>
            <a:endParaRPr lang="tr-TR" sz="3500" dirty="0" smtClean="0"/>
          </a:p>
          <a:p>
            <a:r>
              <a:rPr lang="tr-TR" sz="3500" dirty="0" smtClean="0"/>
              <a:t>Birincil ve İkincil sarım</a:t>
            </a:r>
          </a:p>
          <a:p>
            <a:r>
              <a:rPr lang="tr-TR" sz="3500" dirty="0" smtClean="0"/>
              <a:t>Civardaki iletkenlerden fazla etkilenir</a:t>
            </a:r>
          </a:p>
          <a:p>
            <a:r>
              <a:rPr lang="tr-TR" sz="3500" dirty="0" smtClean="0"/>
              <a:t>Manyetik </a:t>
            </a:r>
            <a:r>
              <a:rPr lang="tr-TR" sz="3500" dirty="0" err="1" smtClean="0"/>
              <a:t>kuplaj</a:t>
            </a:r>
            <a:r>
              <a:rPr lang="tr-TR" sz="3500" dirty="0" smtClean="0"/>
              <a:t> mükemmel olmaz</a:t>
            </a:r>
          </a:p>
          <a:p>
            <a:r>
              <a:rPr lang="tr-TR" sz="3500" dirty="0" smtClean="0"/>
              <a:t>Örnek: 100:5 oran</a:t>
            </a:r>
          </a:p>
          <a:p>
            <a:endParaRPr lang="tr-TR" dirty="0"/>
          </a:p>
        </p:txBody>
      </p:sp>
      <p:pic>
        <p:nvPicPr>
          <p:cNvPr id="4098" name="Picture 2" descr="akim-trafos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3331840" cy="250956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509120"/>
            <a:ext cx="22383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 smtClean="0"/>
              <a:t>Rogowski</a:t>
            </a:r>
            <a:r>
              <a:rPr lang="tr-TR" dirty="0" smtClean="0"/>
              <a:t> Bobini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95536" y="1412776"/>
            <a:ext cx="8003232" cy="4968552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Manyetik olmayan bir çekirdek</a:t>
            </a:r>
          </a:p>
          <a:p>
            <a:r>
              <a:rPr lang="tr-TR" dirty="0" smtClean="0"/>
              <a:t>Harici manyetik etkilerden daha az etkilenir</a:t>
            </a:r>
          </a:p>
          <a:p>
            <a:r>
              <a:rPr lang="tr-TR" dirty="0" smtClean="0"/>
              <a:t>Akım geçtiğinde </a:t>
            </a:r>
            <a:r>
              <a:rPr lang="tr-TR" dirty="0" err="1" smtClean="0"/>
              <a:t>endüklenen</a:t>
            </a:r>
            <a:r>
              <a:rPr lang="tr-TR" dirty="0" smtClean="0"/>
              <a:t> </a:t>
            </a:r>
            <a:r>
              <a:rPr lang="tr-TR" dirty="0" smtClean="0"/>
              <a:t>gerilim düşüktür ve </a:t>
            </a:r>
            <a:r>
              <a:rPr lang="tr-TR" dirty="0" smtClean="0"/>
              <a:t>birincil gerilime göre 90 derece faz </a:t>
            </a:r>
            <a:r>
              <a:rPr lang="tr-TR" dirty="0" smtClean="0"/>
              <a:t>farkı vardır</a:t>
            </a:r>
            <a:endParaRPr lang="tr-TR" dirty="0" smtClean="0"/>
          </a:p>
          <a:p>
            <a:r>
              <a:rPr lang="tr-TR" dirty="0" smtClean="0"/>
              <a:t>Çıkış </a:t>
            </a:r>
            <a:r>
              <a:rPr lang="tr-TR" dirty="0" smtClean="0"/>
              <a:t>doğrusaldır</a:t>
            </a:r>
            <a:endParaRPr lang="tr-TR" dirty="0" smtClean="0"/>
          </a:p>
          <a:p>
            <a:r>
              <a:rPr lang="tr-TR" dirty="0" smtClean="0"/>
              <a:t>Geniş çalışma aralığı</a:t>
            </a:r>
          </a:p>
          <a:p>
            <a:r>
              <a:rPr lang="tr-TR" dirty="0" smtClean="0"/>
              <a:t>Sadece AC ölçüm</a:t>
            </a:r>
          </a:p>
          <a:p>
            <a:r>
              <a:rPr lang="tr-TR" dirty="0" smtClean="0"/>
              <a:t>Orta ve yüksek gerilimde kullanılır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1026" name="Picture 2" descr="C:\Users\user\Desktop\arasunum\rogowski coi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0437" y="3472395"/>
            <a:ext cx="3774051" cy="2548893"/>
          </a:xfrm>
          <a:prstGeom prst="rect">
            <a:avLst/>
          </a:prstGeom>
          <a:noFill/>
        </p:spPr>
      </p:pic>
      <p:pic>
        <p:nvPicPr>
          <p:cNvPr id="10242" name="Picture 2" descr="http://t2.gstatic.com/images?q=tbn:ANd9GcTa1Der7ZIyYy1bpZ4druz_xOqGzVn33J9VG6HB64qnOy3D623l1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548680"/>
            <a:ext cx="2552769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 smtClean="0"/>
              <a:t>Hall</a:t>
            </a:r>
            <a:r>
              <a:rPr lang="tr-TR" dirty="0" smtClean="0"/>
              <a:t> Etkisi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95536" y="5013176"/>
            <a:ext cx="8424936" cy="111298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r-TR" dirty="0" err="1" smtClean="0"/>
              <a:t>Hall</a:t>
            </a:r>
            <a:r>
              <a:rPr lang="tr-TR" dirty="0" smtClean="0"/>
              <a:t> etkisi taşıyıcı yoğunluğu ve manyetik alan ölçümünde çok kullanışlıdır.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12776"/>
            <a:ext cx="5836146" cy="332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364</Words>
  <Application>Microsoft Office PowerPoint</Application>
  <PresentationFormat>Ekran Gösterisi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Ofis Teması</vt:lpstr>
      <vt:lpstr>Programlanabilir  Yüksek Akım Alarmı ve  Devre Kesici </vt:lpstr>
      <vt:lpstr>Sunum İçeriği</vt:lpstr>
      <vt:lpstr>Proje Tanımı</vt:lpstr>
      <vt:lpstr>Hedefler</vt:lpstr>
      <vt:lpstr>Blok Şema</vt:lpstr>
      <vt:lpstr>Akım Ölçüm Yöntemleri</vt:lpstr>
      <vt:lpstr>Akım Transformatörleri</vt:lpstr>
      <vt:lpstr>Rogowski Bobini</vt:lpstr>
      <vt:lpstr>Hall Etkisi</vt:lpstr>
      <vt:lpstr>Hall–Effect Sensör</vt:lpstr>
      <vt:lpstr>Hall–Effect Sensör</vt:lpstr>
      <vt:lpstr>Yapılan Ölçümler</vt:lpstr>
      <vt:lpstr>Yapılan Ölçümler</vt:lpstr>
      <vt:lpstr>Yapılan Ölçümler</vt:lpstr>
      <vt:lpstr>1. Dönem Sonuna Kadar Yapılacak İşler</vt:lpstr>
      <vt:lpstr>Kaynakça</vt:lpstr>
      <vt:lpstr>Teşekkürler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Programlanabilir Yüksek Akım Alarmı ve Devre Kesici (2 Dönem)</dc:title>
  <dc:creator>ucs</dc:creator>
  <cp:lastModifiedBy>ucs</cp:lastModifiedBy>
  <cp:revision>53</cp:revision>
  <dcterms:created xsi:type="dcterms:W3CDTF">2011-11-27T23:00:33Z</dcterms:created>
  <dcterms:modified xsi:type="dcterms:W3CDTF">2011-11-28T22:36:07Z</dcterms:modified>
</cp:coreProperties>
</file>