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7B179-BAFF-4D9A-8379-AF7B678C8FFE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24CCC-7599-4B43-AFE1-535EFE653BC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29.05.2013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899592" y="1124744"/>
            <a:ext cx="756084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RF link üzerinden mikroişlemciler arası haberleşme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160240"/>
          </a:xfrm>
        </p:spPr>
        <p:txBody>
          <a:bodyPr>
            <a:noAutofit/>
          </a:bodyPr>
          <a:lstStyle/>
          <a:p>
            <a:pPr algn="l"/>
            <a:endParaRPr lang="tr-TR" sz="2800" dirty="0" smtClean="0"/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Hazırlayan: Berna Özkan – 20894375</a:t>
            </a:r>
          </a:p>
          <a:p>
            <a:pPr algn="l"/>
            <a:endParaRPr lang="tr-TR" sz="2800" dirty="0" smtClean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algn="l"/>
            <a:r>
              <a:rPr lang="tr-TR" sz="28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Proje Danışmanı:Prof. Dr. Emin AKATA</a:t>
            </a:r>
            <a:endParaRPr lang="tr-TR" sz="2800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Optimal İletişim İçin Yöntemler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Güç arttırılır.</a:t>
            </a:r>
          </a:p>
          <a:p>
            <a:r>
              <a:rPr lang="tr-TR" sz="3200" dirty="0" smtClean="0">
                <a:latin typeface="+mj-lt"/>
              </a:rPr>
              <a:t>Uygun kodlayıcılar seçilir.</a:t>
            </a:r>
          </a:p>
          <a:p>
            <a:r>
              <a:rPr lang="tr-TR" sz="3200" dirty="0" smtClean="0">
                <a:latin typeface="+mj-lt"/>
              </a:rPr>
              <a:t>Alıcı ile verici konumları birbirine yakın seçilir.</a:t>
            </a:r>
          </a:p>
          <a:p>
            <a:r>
              <a:rPr lang="tr-TR" sz="3200" dirty="0" smtClean="0">
                <a:latin typeface="+mj-lt"/>
              </a:rPr>
              <a:t>Alıcı ve verici arasındaki engeller en aza indirgenir.</a:t>
            </a:r>
          </a:p>
          <a:p>
            <a:r>
              <a:rPr lang="tr-TR" sz="3200" dirty="0" smtClean="0">
                <a:latin typeface="+mj-lt"/>
              </a:rPr>
              <a:t>Anten parametreleri mümkün olan en yüksek kazanca göre seçilir.</a:t>
            </a:r>
            <a:endParaRPr lang="tr-TR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Devre Şeması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+mj-lt"/>
              </a:rPr>
              <a:t>Güç Kaynağı</a:t>
            </a:r>
          </a:p>
          <a:p>
            <a:endParaRPr lang="tr-TR" dirty="0">
              <a:latin typeface="+mj-lt"/>
            </a:endParaRPr>
          </a:p>
        </p:txBody>
      </p:sp>
      <p:pic>
        <p:nvPicPr>
          <p:cNvPr id="7" name="6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5753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4400" dirty="0" smtClean="0">
                <a:solidFill>
                  <a:srgbClr val="002060"/>
                </a:solidFill>
              </a:rPr>
              <a:t>Devre Şeması</a:t>
            </a:r>
            <a:endParaRPr lang="tr-TR" sz="4400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3200" dirty="0" err="1" smtClean="0">
                <a:latin typeface="+mj-lt"/>
              </a:rPr>
              <a:t>Matrix</a:t>
            </a:r>
            <a:r>
              <a:rPr lang="tr-TR" sz="3200" dirty="0" smtClean="0">
                <a:latin typeface="+mj-lt"/>
              </a:rPr>
              <a:t> Klavye</a:t>
            </a:r>
          </a:p>
          <a:p>
            <a:pPr>
              <a:buFont typeface="Arial" pitchFamily="34" charset="0"/>
              <a:buChar char="•"/>
            </a:pPr>
            <a:endParaRPr lang="tr-TR" sz="3200" dirty="0">
              <a:latin typeface="+mj-lt"/>
            </a:endParaRPr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20888"/>
            <a:ext cx="62646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Şeması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+mj-lt"/>
              </a:rPr>
              <a:t>LCD Ekran</a:t>
            </a:r>
          </a:p>
          <a:p>
            <a:pPr>
              <a:buNone/>
            </a:pPr>
            <a:endParaRPr lang="tr-T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2492896"/>
            <a:ext cx="724852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>
                <a:solidFill>
                  <a:srgbClr val="002060"/>
                </a:solidFill>
              </a:rPr>
              <a:t>Devre Şeması</a:t>
            </a:r>
            <a:endParaRPr lang="tr-TR" sz="3600" dirty="0">
              <a:solidFill>
                <a:srgbClr val="002060"/>
              </a:solidFill>
            </a:endParaRPr>
          </a:p>
        </p:txBody>
      </p:sp>
      <p:sp>
        <p:nvSpPr>
          <p:cNvPr id="4" name="3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Modül ve Anten</a:t>
            </a:r>
          </a:p>
          <a:p>
            <a:endParaRPr lang="tr-TR" sz="3200" dirty="0">
              <a:latin typeface="+mj-lt"/>
            </a:endParaRPr>
          </a:p>
        </p:txBody>
      </p:sp>
      <p:pic>
        <p:nvPicPr>
          <p:cNvPr id="5" name="4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05678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Devrenin Maliyeti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+mj-lt"/>
              </a:rPr>
              <a:t>UTR-C12M     		90TL</a:t>
            </a:r>
          </a:p>
          <a:p>
            <a:r>
              <a:rPr lang="tr-TR" dirty="0" smtClean="0">
                <a:latin typeface="+mj-lt"/>
              </a:rPr>
              <a:t>HEX klavye     		10TL</a:t>
            </a:r>
          </a:p>
          <a:p>
            <a:r>
              <a:rPr lang="tr-TR" dirty="0" smtClean="0">
                <a:latin typeface="+mj-lt"/>
              </a:rPr>
              <a:t>LCD                  		12TL</a:t>
            </a:r>
          </a:p>
          <a:p>
            <a:r>
              <a:rPr lang="tr-TR" dirty="0" smtClean="0">
                <a:latin typeface="+mj-lt"/>
              </a:rPr>
              <a:t>Regülatörler   		6TL</a:t>
            </a:r>
          </a:p>
          <a:p>
            <a:r>
              <a:rPr lang="tr-TR" dirty="0" smtClean="0">
                <a:latin typeface="+mj-lt"/>
              </a:rPr>
              <a:t>9V Pil              	 	1.5TL</a:t>
            </a:r>
          </a:p>
          <a:p>
            <a:r>
              <a:rPr lang="tr-TR" dirty="0" smtClean="0">
                <a:latin typeface="+mj-lt"/>
              </a:rPr>
              <a:t>Diğer devre elemanları     4TL</a:t>
            </a:r>
          </a:p>
          <a:p>
            <a:r>
              <a:rPr lang="tr-TR" dirty="0" smtClean="0">
                <a:latin typeface="+mj-lt"/>
              </a:rPr>
              <a:t>Baskı devre			25TL</a:t>
            </a:r>
          </a:p>
          <a:p>
            <a:pPr>
              <a:buNone/>
            </a:pPr>
            <a:r>
              <a:rPr lang="tr-TR" dirty="0" smtClean="0">
                <a:latin typeface="+mj-lt"/>
              </a:rPr>
              <a:t>	</a:t>
            </a:r>
            <a:r>
              <a:rPr lang="tr-TR" dirty="0" smtClean="0">
                <a:latin typeface="+mj-lt"/>
              </a:rPr>
              <a:t>Projede birbiri ile aynı özellikte iki devre yapıldığı için toplam maliyet 297 TL’dir.</a:t>
            </a:r>
          </a:p>
          <a:p>
            <a:endParaRPr lang="tr-TR" dirty="0" smtClean="0">
              <a:latin typeface="+mj-lt"/>
            </a:endParaRPr>
          </a:p>
          <a:p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Kaynakça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udea</a:t>
            </a:r>
            <a:r>
              <a:rPr lang="tr-TR" sz="4000" dirty="0" smtClean="0">
                <a:latin typeface="+mj-lt"/>
              </a:rPr>
              <a:t>.com.tr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cadsoftusa</a:t>
            </a:r>
            <a:r>
              <a:rPr lang="tr-TR" sz="4000" dirty="0" smtClean="0">
                <a:latin typeface="+mj-lt"/>
              </a:rPr>
              <a:t>.com</a:t>
            </a:r>
          </a:p>
          <a:p>
            <a:r>
              <a:rPr lang="tr-TR" sz="4000" dirty="0" smtClean="0">
                <a:latin typeface="+mj-lt"/>
              </a:rPr>
              <a:t>www.320volt.com</a:t>
            </a:r>
          </a:p>
          <a:p>
            <a:r>
              <a:rPr lang="tr-TR" sz="4000" dirty="0" smtClean="0">
                <a:latin typeface="+mj-lt"/>
              </a:rPr>
              <a:t>www.</a:t>
            </a:r>
            <a:r>
              <a:rPr lang="tr-TR" sz="4000" dirty="0" err="1" smtClean="0">
                <a:latin typeface="+mj-lt"/>
              </a:rPr>
              <a:t>alldatasheet</a:t>
            </a:r>
            <a:r>
              <a:rPr lang="tr-TR" sz="4000" dirty="0" smtClean="0">
                <a:latin typeface="+mj-lt"/>
              </a:rPr>
              <a:t>.com</a:t>
            </a:r>
          </a:p>
          <a:p>
            <a:endParaRPr lang="tr-TR" sz="4000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305800" cy="194421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Teşekkürler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SUNUM İÇERİĞİ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2564904"/>
            <a:ext cx="7344816" cy="3759696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+mj-lt"/>
                <a:cs typeface="Times New Roman" pitchFamily="18" charset="0"/>
              </a:rPr>
              <a:t>Proje Tanımı</a:t>
            </a: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Hedefler</a:t>
            </a: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Projenin Blok Şeması</a:t>
            </a: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UTR-C12M </a:t>
            </a:r>
            <a:r>
              <a:rPr lang="tr-TR" sz="2800" dirty="0" smtClean="0">
                <a:latin typeface="+mj-lt"/>
                <a:cs typeface="Times New Roman" pitchFamily="18" charset="0"/>
              </a:rPr>
              <a:t>ve Veri Protokolü</a:t>
            </a: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Optimal İletişim için Yöntemler</a:t>
            </a:r>
            <a:endParaRPr lang="tr-TR" sz="2800" dirty="0" smtClean="0">
              <a:latin typeface="+mj-lt"/>
              <a:cs typeface="Times New Roman" pitchFamily="18" charset="0"/>
            </a:endParaRP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Devre </a:t>
            </a:r>
            <a:r>
              <a:rPr lang="tr-TR" sz="2800" dirty="0" smtClean="0">
                <a:latin typeface="+mj-lt"/>
                <a:cs typeface="Times New Roman" pitchFamily="18" charset="0"/>
              </a:rPr>
              <a:t>Şeması</a:t>
            </a:r>
          </a:p>
          <a:p>
            <a:r>
              <a:rPr lang="tr-TR" sz="2800" dirty="0" smtClean="0">
                <a:latin typeface="+mj-lt"/>
                <a:cs typeface="Times New Roman" pitchFamily="18" charset="0"/>
              </a:rPr>
              <a:t>Devrenin Maliyeti</a:t>
            </a:r>
            <a:endParaRPr lang="tr-TR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tr-TR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Proje Tanımı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>
                <a:latin typeface="+mj-lt"/>
                <a:cs typeface="Times New Roman" pitchFamily="18" charset="0"/>
              </a:rPr>
              <a:t>FM alıcı verici devresi kullanılarak, 15-20m mesafede iletişim yapabilecek bir yapı oluşturulacaktır.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Bu yapı iki mikroişlemci arasında veri iletişimi yapacaktır ve bu iletişim iki yönlü olacaktır.</a:t>
            </a:r>
          </a:p>
          <a:p>
            <a:r>
              <a:rPr lang="tr-TR" sz="3200" dirty="0" smtClean="0">
                <a:latin typeface="+mj-lt"/>
                <a:cs typeface="Times New Roman" pitchFamily="18" charset="0"/>
              </a:rPr>
              <a:t>İletilecek veri bir </a:t>
            </a:r>
            <a:r>
              <a:rPr lang="tr-TR" sz="3200" dirty="0" err="1" smtClean="0">
                <a:latin typeface="+mj-lt"/>
                <a:cs typeface="Times New Roman" pitchFamily="18" charset="0"/>
              </a:rPr>
              <a:t>Hex</a:t>
            </a:r>
            <a:r>
              <a:rPr lang="tr-TR" sz="3200" dirty="0" smtClean="0">
                <a:latin typeface="+mj-lt"/>
                <a:cs typeface="Times New Roman" pitchFamily="18" charset="0"/>
              </a:rPr>
              <a:t> klavyeden girilecek ve bir LED göstergeden okunacaktır.</a:t>
            </a:r>
            <a:endParaRPr lang="tr-TR" sz="32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Times New Roman" pitchFamily="18" charset="0"/>
              </a:rPr>
              <a:t>Hedefler</a:t>
            </a:r>
            <a:endParaRPr lang="tr-TR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002060"/>
                </a:solidFill>
                <a:latin typeface="+mj-lt"/>
              </a:rPr>
              <a:t>Birinci Yarıyıl Hedefleri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FM alıcı verici devreleri araştırılarak, 15-20m mesafede iletişim yapabilecek bir yapı geliştirilecektir.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Telsiz seri veri iletişimi yöntem ve kalıpları araştırılarak, bir kurgu belirlenecek ve bu yöntemle arada mikroişlemci olmadan telsiz veri iletişimi gerçekleşecektir.</a:t>
            </a:r>
          </a:p>
          <a:p>
            <a:pPr>
              <a:buClr>
                <a:schemeClr val="tx2">
                  <a:lumMod val="50000"/>
                </a:schemeClr>
              </a:buClr>
              <a:buNone/>
            </a:pPr>
            <a:endParaRPr lang="tr-TR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Times New Roman" pitchFamily="18" charset="0"/>
              </a:rPr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002060"/>
                </a:solidFill>
                <a:latin typeface="+mj-lt"/>
              </a:rPr>
              <a:t>İkinci Yarıyıl </a:t>
            </a:r>
            <a:r>
              <a:rPr lang="tr-TR" sz="2800" dirty="0" smtClean="0">
                <a:solidFill>
                  <a:srgbClr val="002060"/>
                </a:solidFill>
                <a:latin typeface="+mj-lt"/>
              </a:rPr>
              <a:t>Hedefleri</a:t>
            </a:r>
            <a:endParaRPr lang="tr-TR" sz="2800" dirty="0" smtClean="0">
              <a:solidFill>
                <a:srgbClr val="002060"/>
              </a:solidFill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Mikroişlemci yapısı; klavye ve LED gösterge ile birlikte çalışır hale getirilecek.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Arada telsiz alıcı-verici </a:t>
            </a:r>
            <a:r>
              <a:rPr lang="tr-TR" sz="3200" dirty="0" smtClean="0">
                <a:latin typeface="+mj-lt"/>
              </a:rPr>
              <a:t>olmadan, mikroişlemciler </a:t>
            </a:r>
            <a:r>
              <a:rPr lang="tr-TR" sz="3200" dirty="0" smtClean="0">
                <a:latin typeface="+mj-lt"/>
              </a:rPr>
              <a:t>arası veri iletişimi gerçekleştirilecektir.</a:t>
            </a:r>
          </a:p>
          <a:p>
            <a:pPr lvl="1">
              <a:buFont typeface="Arial" pitchFamily="34" charset="0"/>
              <a:buChar char="•"/>
            </a:pPr>
            <a:r>
              <a:rPr lang="tr-TR" sz="3200" dirty="0" smtClean="0">
                <a:latin typeface="+mj-lt"/>
              </a:rPr>
              <a:t>Tüm yapı çalışır durumda tamamlanacaktır.</a:t>
            </a:r>
          </a:p>
          <a:p>
            <a:pPr>
              <a:buNone/>
            </a:pPr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704088"/>
            <a:ext cx="8363272" cy="1716800"/>
          </a:xfrm>
        </p:spPr>
        <p:txBody>
          <a:bodyPr>
            <a:norm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Blok Şema</a:t>
            </a:r>
            <a:r>
              <a:rPr lang="tr-TR" dirty="0" smtClean="0">
                <a:solidFill>
                  <a:srgbClr val="002060"/>
                </a:solidFill>
              </a:rPr>
              <a:t/>
            </a:r>
            <a:br>
              <a:rPr lang="tr-TR" dirty="0" smtClean="0">
                <a:solidFill>
                  <a:srgbClr val="002060"/>
                </a:solidFill>
              </a:rPr>
            </a:b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sz="3600" dirty="0" smtClean="0">
                <a:solidFill>
                  <a:srgbClr val="002060"/>
                </a:solidFill>
              </a:rPr>
              <a:t>Kablosuz iletişim</a:t>
            </a:r>
            <a:endParaRPr lang="tr-TR" sz="3600" dirty="0">
              <a:solidFill>
                <a:srgbClr val="002060"/>
              </a:solidFill>
            </a:endParaRPr>
          </a:p>
        </p:txBody>
      </p:sp>
      <p:pic>
        <p:nvPicPr>
          <p:cNvPr id="6" name="5 İçerik Yer Tutucusu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280920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B\Desktop\UTR-C12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348880"/>
            <a:ext cx="3744416" cy="2068215"/>
          </a:xfrm>
          <a:prstGeom prst="rect">
            <a:avLst/>
          </a:prstGeom>
          <a:noFill/>
        </p:spPr>
      </p:pic>
      <p:sp>
        <p:nvSpPr>
          <p:cNvPr id="6" name="5 Dikdörtgen"/>
          <p:cNvSpPr/>
          <p:nvPr/>
        </p:nvSpPr>
        <p:spPr>
          <a:xfrm>
            <a:off x="0" y="2060848"/>
            <a:ext cx="7236296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Dar </a:t>
            </a:r>
            <a:r>
              <a:rPr lang="tr-TR" sz="4400" dirty="0" err="1" smtClean="0">
                <a:solidFill>
                  <a:prstClr val="black"/>
                </a:solidFill>
                <a:latin typeface="Calibri"/>
              </a:rPr>
              <a:t>band</a:t>
            </a: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frekans modülasyonlu bir alıcı 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 verici modülüdür.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Alıcı/Verici seçim </a:t>
            </a:r>
            <a:r>
              <a:rPr lang="tr-TR" sz="4400" dirty="0" err="1" smtClean="0">
                <a:solidFill>
                  <a:prstClr val="black"/>
                </a:solidFill>
                <a:latin typeface="Calibri"/>
              </a:rPr>
              <a:t>pinine</a:t>
            </a:r>
            <a:r>
              <a:rPr lang="tr-TR" sz="4400" dirty="0" smtClean="0">
                <a:solidFill>
                  <a:prstClr val="black"/>
                </a:solidFill>
                <a:latin typeface="Calibri"/>
              </a:rPr>
              <a:t> göre hem alıcı olarak hem de verici olarak kullanılır.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UTR-C12M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323528" y="4293096"/>
            <a:ext cx="8568952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UTR-C12M modülü Manchester kodlayıcı kullanan bir modüldür.</a:t>
            </a: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</a:pPr>
            <a:endParaRPr lang="tr-TR" sz="32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3"/>
            <a:ext cx="604867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UTR-C12M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Veri Protokolü</a:t>
            </a: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060848"/>
            <a:ext cx="381191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395536" y="198884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Manchester modül olan UTR-C12M’de data protokolü şekildeki gibidir.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323528" y="4077072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tr-TR" sz="3200" dirty="0" err="1" smtClean="0">
                <a:solidFill>
                  <a:prstClr val="black"/>
                </a:solidFill>
                <a:latin typeface="Calibri"/>
              </a:rPr>
              <a:t>Preamble</a:t>
            </a:r>
            <a:r>
              <a:rPr lang="tr-TR" sz="3200" dirty="0" smtClean="0">
                <a:solidFill>
                  <a:prstClr val="black"/>
                </a:solidFill>
                <a:latin typeface="Calibri"/>
              </a:rPr>
              <a:t> modülün uyanmasını sağlayan bit dizisidir. Senkron ise bit senkronizasyonunun sağlanması ve mesaj başlangıcının doğru tayini için kullanılır.</a:t>
            </a:r>
            <a:endParaRPr lang="tr-TR" sz="3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1447</TotalTime>
  <Words>287</Words>
  <Application>Microsoft Office PowerPoint</Application>
  <PresentationFormat>Ekran Gösterisi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Akış</vt:lpstr>
      <vt:lpstr>RF link üzerinden mikroişlemciler arası haberleşme</vt:lpstr>
      <vt:lpstr>SUNUM İÇERİĞİ</vt:lpstr>
      <vt:lpstr>Proje Tanımı</vt:lpstr>
      <vt:lpstr>Hedefler</vt:lpstr>
      <vt:lpstr>Hedefler</vt:lpstr>
      <vt:lpstr>Blok Şema  Kablosuz iletişim</vt:lpstr>
      <vt:lpstr>UTR-C12M</vt:lpstr>
      <vt:lpstr>UTR-C12M</vt:lpstr>
      <vt:lpstr>UTR-C12M Veri Protokolü</vt:lpstr>
      <vt:lpstr>Optimal İletişim İçin Yöntemler</vt:lpstr>
      <vt:lpstr>Devre Şeması</vt:lpstr>
      <vt:lpstr>    Devre Şeması</vt:lpstr>
      <vt:lpstr>Devre Şeması</vt:lpstr>
      <vt:lpstr>Devre Şeması</vt:lpstr>
      <vt:lpstr>Devrenin Maliyeti</vt:lpstr>
      <vt:lpstr>Kaynakça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link üzerinden mikroişlemciler arası haberleşme</dc:title>
  <dc:creator>Berna</dc:creator>
  <cp:lastModifiedBy>B</cp:lastModifiedBy>
  <cp:revision>151</cp:revision>
  <dcterms:created xsi:type="dcterms:W3CDTF">2012-11-28T17:20:00Z</dcterms:created>
  <dcterms:modified xsi:type="dcterms:W3CDTF">2013-05-29T23:58:58Z</dcterms:modified>
</cp:coreProperties>
</file>