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7B179-BAFF-4D9A-8379-AF7B678C8FFE}" type="datetimeFigureOut">
              <a:rPr lang="tr-TR" smtClean="0"/>
              <a:pPr/>
              <a:t>17.04.2013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24CCC-7599-4B43-AFE1-535EFE653BC3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17.04.2013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17.04.2013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17.04.2013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17.04.2013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17.04.2013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17.04.2013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17.04.2013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17.04.2013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17.04.2013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17.04.2013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17.04.2013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17.04.2013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899592" y="1124744"/>
            <a:ext cx="7560840" cy="2448272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002060"/>
                </a:solidFill>
              </a:rPr>
              <a:t>RF link üzerinden mikroişlemciler arası haberleşme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789040"/>
            <a:ext cx="6400800" cy="2160240"/>
          </a:xfrm>
        </p:spPr>
        <p:txBody>
          <a:bodyPr>
            <a:noAutofit/>
          </a:bodyPr>
          <a:lstStyle/>
          <a:p>
            <a:pPr algn="l"/>
            <a:endParaRPr lang="tr-TR" sz="2800" dirty="0" smtClean="0"/>
          </a:p>
          <a:p>
            <a:pPr algn="l"/>
            <a:r>
              <a:rPr lang="tr-TR" sz="2800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Hazırlayan: Berna Özkan – 20894375</a:t>
            </a:r>
          </a:p>
          <a:p>
            <a:pPr algn="l"/>
            <a:endParaRPr lang="tr-TR" sz="2800" dirty="0" smtClean="0">
              <a:solidFill>
                <a:srgbClr val="002060"/>
              </a:solidFill>
              <a:latin typeface="+mj-lt"/>
              <a:cs typeface="Times New Roman" pitchFamily="18" charset="0"/>
            </a:endParaRPr>
          </a:p>
          <a:p>
            <a:pPr algn="l"/>
            <a:r>
              <a:rPr lang="tr-TR" sz="2800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Proje Danışmanı:Prof. Dr. Emin AKATA</a:t>
            </a:r>
            <a:endParaRPr lang="tr-TR" sz="2800" dirty="0">
              <a:solidFill>
                <a:srgbClr val="002060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002060"/>
                </a:solidFill>
              </a:rPr>
              <a:t>Devre Şeması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5" name="4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smtClean="0">
                <a:latin typeface="+mj-lt"/>
              </a:rPr>
              <a:t>Güç </a:t>
            </a:r>
            <a:r>
              <a:rPr lang="tr-TR" sz="2800" dirty="0" smtClean="0">
                <a:latin typeface="+mj-lt"/>
              </a:rPr>
              <a:t>Kaynağı</a:t>
            </a:r>
          </a:p>
          <a:p>
            <a:endParaRPr lang="tr-TR" dirty="0">
              <a:latin typeface="+mj-lt"/>
            </a:endParaRPr>
          </a:p>
        </p:txBody>
      </p:sp>
      <p:pic>
        <p:nvPicPr>
          <p:cNvPr id="7" name="6 Resim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636912"/>
            <a:ext cx="57531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sz="4800" dirty="0" smtClean="0"/>
              <a:t/>
            </a:r>
            <a:br>
              <a:rPr lang="tr-TR" sz="4800" dirty="0" smtClean="0"/>
            </a:br>
            <a:r>
              <a:rPr lang="tr-TR" sz="4800" dirty="0" smtClean="0"/>
              <a:t/>
            </a:r>
            <a:br>
              <a:rPr lang="tr-TR" sz="4800" dirty="0" smtClean="0"/>
            </a:br>
            <a:r>
              <a:rPr lang="tr-TR" sz="4800" dirty="0" smtClean="0"/>
              <a:t/>
            </a:r>
            <a:br>
              <a:rPr lang="tr-TR" sz="4800" dirty="0" smtClean="0"/>
            </a:br>
            <a:r>
              <a:rPr lang="tr-TR" sz="3600" dirty="0" smtClean="0"/>
              <a:t/>
            </a:r>
            <a:br>
              <a:rPr lang="tr-TR" sz="3600" dirty="0" smtClean="0"/>
            </a:br>
            <a:r>
              <a:rPr lang="tr-TR" sz="4400" dirty="0" smtClean="0">
                <a:solidFill>
                  <a:srgbClr val="002060"/>
                </a:solidFill>
              </a:rPr>
              <a:t>Devre Şeması</a:t>
            </a:r>
            <a:endParaRPr lang="tr-TR" sz="4400" dirty="0">
              <a:solidFill>
                <a:srgbClr val="00206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tr-TR" sz="3200" dirty="0" err="1" smtClean="0">
                <a:latin typeface="+mj-lt"/>
              </a:rPr>
              <a:t>Matrix</a:t>
            </a:r>
            <a:r>
              <a:rPr lang="tr-TR" sz="3200" dirty="0" smtClean="0">
                <a:latin typeface="+mj-lt"/>
              </a:rPr>
              <a:t> </a:t>
            </a:r>
            <a:r>
              <a:rPr lang="tr-TR" sz="3200" dirty="0" smtClean="0">
                <a:latin typeface="+mj-lt"/>
              </a:rPr>
              <a:t>Klavye</a:t>
            </a:r>
          </a:p>
          <a:p>
            <a:pPr>
              <a:buFont typeface="Arial" pitchFamily="34" charset="0"/>
              <a:buChar char="•"/>
            </a:pPr>
            <a:endParaRPr lang="tr-TR" sz="3200" dirty="0">
              <a:latin typeface="+mj-lt"/>
            </a:endParaRPr>
          </a:p>
        </p:txBody>
      </p:sp>
      <p:pic>
        <p:nvPicPr>
          <p:cNvPr id="4" name="3 Resim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636912"/>
            <a:ext cx="5753100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002060"/>
                </a:solidFill>
              </a:rPr>
              <a:t>Devre Şeması</a:t>
            </a:r>
            <a:endParaRPr lang="tr-TR" sz="3600" dirty="0">
              <a:solidFill>
                <a:srgbClr val="002060"/>
              </a:solidFill>
            </a:endParaRPr>
          </a:p>
        </p:txBody>
      </p:sp>
      <p:sp>
        <p:nvSpPr>
          <p:cNvPr id="5" name="4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smtClean="0">
                <a:latin typeface="+mj-lt"/>
              </a:rPr>
              <a:t>LCD Ekran</a:t>
            </a:r>
          </a:p>
          <a:p>
            <a:pPr>
              <a:buNone/>
            </a:pPr>
            <a:endParaRPr lang="tr-T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738" y="2492896"/>
            <a:ext cx="7248525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002060"/>
                </a:solidFill>
              </a:rPr>
              <a:t>Devre Şeması</a:t>
            </a:r>
            <a:endParaRPr lang="tr-TR" sz="3600" dirty="0">
              <a:solidFill>
                <a:srgbClr val="002060"/>
              </a:solidFill>
            </a:endParaRPr>
          </a:p>
        </p:txBody>
      </p:sp>
      <p:sp>
        <p:nvSpPr>
          <p:cNvPr id="4" name="3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 smtClean="0">
                <a:latin typeface="+mj-lt"/>
              </a:rPr>
              <a:t>Modül ve Anten</a:t>
            </a:r>
          </a:p>
          <a:p>
            <a:endParaRPr lang="tr-TR" sz="3200" dirty="0">
              <a:latin typeface="+mj-lt"/>
            </a:endParaRPr>
          </a:p>
        </p:txBody>
      </p:sp>
      <p:pic>
        <p:nvPicPr>
          <p:cNvPr id="5" name="4 Resim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852936"/>
            <a:ext cx="5753100" cy="298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002060"/>
                </a:solidFill>
              </a:rPr>
              <a:t>Kaynakça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4000" dirty="0" smtClean="0">
                <a:latin typeface="+mj-lt"/>
              </a:rPr>
              <a:t>www.</a:t>
            </a:r>
            <a:r>
              <a:rPr lang="tr-TR" sz="4000" dirty="0" err="1" smtClean="0">
                <a:latin typeface="+mj-lt"/>
              </a:rPr>
              <a:t>udea</a:t>
            </a:r>
            <a:r>
              <a:rPr lang="tr-TR" sz="4000" dirty="0" smtClean="0">
                <a:latin typeface="+mj-lt"/>
              </a:rPr>
              <a:t>.com.tr</a:t>
            </a:r>
          </a:p>
          <a:p>
            <a:r>
              <a:rPr lang="tr-TR" sz="4000" dirty="0" smtClean="0">
                <a:latin typeface="+mj-lt"/>
              </a:rPr>
              <a:t>www.</a:t>
            </a:r>
            <a:r>
              <a:rPr lang="tr-TR" sz="4000" dirty="0" err="1" smtClean="0">
                <a:latin typeface="+mj-lt"/>
              </a:rPr>
              <a:t>cadsoftusa</a:t>
            </a:r>
            <a:r>
              <a:rPr lang="tr-TR" sz="4000" dirty="0" smtClean="0">
                <a:latin typeface="+mj-lt"/>
              </a:rPr>
              <a:t>.com</a:t>
            </a:r>
          </a:p>
          <a:p>
            <a:r>
              <a:rPr lang="tr-TR" sz="4000" dirty="0" smtClean="0">
                <a:latin typeface="+mj-lt"/>
              </a:rPr>
              <a:t>www.320volt.com</a:t>
            </a:r>
          </a:p>
          <a:p>
            <a:r>
              <a:rPr lang="tr-TR" sz="4000" dirty="0" smtClean="0">
                <a:latin typeface="+mj-lt"/>
              </a:rPr>
              <a:t>www.</a:t>
            </a:r>
            <a:r>
              <a:rPr lang="tr-TR" sz="4000" dirty="0" err="1" smtClean="0">
                <a:latin typeface="+mj-lt"/>
              </a:rPr>
              <a:t>alldatasheet</a:t>
            </a:r>
            <a:r>
              <a:rPr lang="tr-TR" sz="4000" dirty="0" smtClean="0">
                <a:latin typeface="+mj-lt"/>
              </a:rPr>
              <a:t>.com</a:t>
            </a:r>
          </a:p>
          <a:p>
            <a:endParaRPr lang="tr-TR" sz="4000" dirty="0" smtClean="0">
              <a:latin typeface="+mj-lt"/>
            </a:endParaRPr>
          </a:p>
          <a:p>
            <a:endParaRPr lang="tr-TR" dirty="0" smtClean="0">
              <a:latin typeface="+mj-lt"/>
            </a:endParaRPr>
          </a:p>
          <a:p>
            <a:endParaRPr lang="tr-TR" dirty="0" smtClean="0">
              <a:latin typeface="+mj-lt"/>
            </a:endParaRPr>
          </a:p>
          <a:p>
            <a:endParaRPr lang="tr-TR" dirty="0" smtClean="0">
              <a:latin typeface="+mj-lt"/>
            </a:endParaRPr>
          </a:p>
          <a:p>
            <a:endParaRPr lang="tr-TR" dirty="0" smtClean="0">
              <a:latin typeface="+mj-lt"/>
            </a:endParaRPr>
          </a:p>
          <a:p>
            <a:endParaRPr lang="tr-TR" dirty="0" smtClean="0">
              <a:latin typeface="+mj-lt"/>
            </a:endParaRPr>
          </a:p>
          <a:p>
            <a:endParaRPr lang="tr-TR" dirty="0" smtClean="0">
              <a:latin typeface="+mj-lt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916832"/>
            <a:ext cx="8305800" cy="1944216"/>
          </a:xfrm>
        </p:spPr>
        <p:txBody>
          <a:bodyPr/>
          <a:lstStyle/>
          <a:p>
            <a:pPr algn="ctr"/>
            <a:r>
              <a:rPr lang="tr-TR" dirty="0" smtClean="0">
                <a:solidFill>
                  <a:srgbClr val="002060"/>
                </a:solidFill>
              </a:rPr>
              <a:t>Teşekkürler</a:t>
            </a:r>
            <a:endParaRPr lang="tr-TR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002060"/>
                </a:solidFill>
              </a:rPr>
              <a:t>SUNUM İÇERİĞİ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87624" y="2564904"/>
            <a:ext cx="7344816" cy="3759696"/>
          </a:xfrm>
        </p:spPr>
        <p:txBody>
          <a:bodyPr/>
          <a:lstStyle/>
          <a:p>
            <a:r>
              <a:rPr lang="tr-TR" sz="3200" dirty="0" smtClean="0">
                <a:latin typeface="+mj-lt"/>
                <a:cs typeface="Times New Roman" pitchFamily="18" charset="0"/>
              </a:rPr>
              <a:t>Proje Tanımı</a:t>
            </a:r>
          </a:p>
          <a:p>
            <a:r>
              <a:rPr lang="tr-TR" sz="3200" dirty="0" smtClean="0">
                <a:latin typeface="+mj-lt"/>
                <a:cs typeface="Times New Roman" pitchFamily="18" charset="0"/>
              </a:rPr>
              <a:t>Hedefler</a:t>
            </a:r>
          </a:p>
          <a:p>
            <a:r>
              <a:rPr lang="tr-TR" sz="3200" dirty="0" smtClean="0">
                <a:latin typeface="+mj-lt"/>
                <a:cs typeface="Times New Roman" pitchFamily="18" charset="0"/>
              </a:rPr>
              <a:t>Projenin Blok Şeması</a:t>
            </a:r>
            <a:endParaRPr lang="tr-TR" sz="3200" dirty="0" smtClean="0">
              <a:latin typeface="+mj-lt"/>
              <a:cs typeface="Times New Roman" pitchFamily="18" charset="0"/>
            </a:endParaRPr>
          </a:p>
          <a:p>
            <a:r>
              <a:rPr lang="tr-TR" sz="3200" dirty="0" smtClean="0">
                <a:latin typeface="+mj-lt"/>
                <a:cs typeface="Times New Roman" pitchFamily="18" charset="0"/>
              </a:rPr>
              <a:t>UTR-C12M </a:t>
            </a:r>
            <a:r>
              <a:rPr lang="tr-TR" sz="3200" dirty="0" smtClean="0">
                <a:latin typeface="+mj-lt"/>
                <a:cs typeface="Times New Roman" pitchFamily="18" charset="0"/>
              </a:rPr>
              <a:t>Hakkında Genel Bilgiler</a:t>
            </a:r>
          </a:p>
          <a:p>
            <a:r>
              <a:rPr lang="tr-TR" sz="3200" dirty="0" smtClean="0">
                <a:latin typeface="+mj-lt"/>
                <a:cs typeface="Times New Roman" pitchFamily="18" charset="0"/>
              </a:rPr>
              <a:t>Devre Şeması</a:t>
            </a:r>
            <a:endParaRPr lang="tr-TR" sz="3200" dirty="0" smtClean="0">
              <a:latin typeface="+mj-lt"/>
              <a:cs typeface="Times New Roman" pitchFamily="18" charset="0"/>
            </a:endParaRPr>
          </a:p>
          <a:p>
            <a:pPr>
              <a:buNone/>
            </a:pPr>
            <a:endParaRPr lang="tr-TR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002060"/>
                </a:solidFill>
              </a:rPr>
              <a:t>Proje Tanımı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 smtClean="0">
                <a:latin typeface="+mj-lt"/>
                <a:cs typeface="Times New Roman" pitchFamily="18" charset="0"/>
              </a:rPr>
              <a:t>FM alıcı verici devresi kullanılarak, 15-20m mesafede iletişim yapabilecek bir yapı oluşturulacaktır.</a:t>
            </a:r>
          </a:p>
          <a:p>
            <a:r>
              <a:rPr lang="tr-TR" sz="3200" dirty="0" smtClean="0">
                <a:latin typeface="+mj-lt"/>
                <a:cs typeface="Times New Roman" pitchFamily="18" charset="0"/>
              </a:rPr>
              <a:t>Bu yapı iki mikroişlemci arasında veri iletişimi yapacaktır ve bu iletişim iki yönlü olacaktır.</a:t>
            </a:r>
          </a:p>
          <a:p>
            <a:r>
              <a:rPr lang="tr-TR" sz="3200" dirty="0" smtClean="0">
                <a:latin typeface="+mj-lt"/>
                <a:cs typeface="Times New Roman" pitchFamily="18" charset="0"/>
              </a:rPr>
              <a:t>İletilecek veri bir </a:t>
            </a:r>
            <a:r>
              <a:rPr lang="tr-TR" sz="3200" dirty="0" err="1" smtClean="0">
                <a:latin typeface="+mj-lt"/>
                <a:cs typeface="Times New Roman" pitchFamily="18" charset="0"/>
              </a:rPr>
              <a:t>Hex</a:t>
            </a:r>
            <a:r>
              <a:rPr lang="tr-TR" sz="3200" dirty="0" smtClean="0">
                <a:latin typeface="+mj-lt"/>
                <a:cs typeface="Times New Roman" pitchFamily="18" charset="0"/>
              </a:rPr>
              <a:t> klavyeden girilecek ve bir LED göstergeden okunacaktır.</a:t>
            </a:r>
            <a:endParaRPr lang="tr-TR" sz="32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002060"/>
                </a:solidFill>
                <a:cs typeface="Times New Roman" pitchFamily="18" charset="0"/>
              </a:rPr>
              <a:t>Hedefler</a:t>
            </a:r>
            <a:endParaRPr lang="tr-TR" dirty="0">
              <a:solidFill>
                <a:srgbClr val="002060"/>
              </a:solidFill>
              <a:cs typeface="Times New Roman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r>
              <a:rPr lang="tr-TR" dirty="0" smtClean="0">
                <a:solidFill>
                  <a:srgbClr val="002060"/>
                </a:solidFill>
                <a:latin typeface="+mj-lt"/>
              </a:rPr>
              <a:t>İkinci Yarıyıl Hedefleri</a:t>
            </a:r>
            <a:endParaRPr lang="tr-TR" dirty="0" smtClean="0">
              <a:solidFill>
                <a:srgbClr val="002060"/>
              </a:solidFill>
              <a:latin typeface="+mj-lt"/>
            </a:endParaRPr>
          </a:p>
          <a:p>
            <a:pPr lvl="1">
              <a:buFont typeface="Arial" pitchFamily="34" charset="0"/>
              <a:buChar char="•"/>
            </a:pPr>
            <a:r>
              <a:rPr lang="tr-TR" sz="2800" dirty="0" smtClean="0">
                <a:latin typeface="+mj-lt"/>
              </a:rPr>
              <a:t>Mikroişlemci yapısı; klavye ve LED gösterge ile birlikte çalışır hale getirilecek.</a:t>
            </a:r>
          </a:p>
          <a:p>
            <a:pPr lvl="1">
              <a:buFont typeface="Arial" pitchFamily="34" charset="0"/>
              <a:buChar char="•"/>
            </a:pPr>
            <a:r>
              <a:rPr lang="tr-TR" sz="2800" dirty="0" smtClean="0">
                <a:latin typeface="+mj-lt"/>
              </a:rPr>
              <a:t>Arada telsiz alıcı-verici olmadan, mikroişlemciler arası veri iletişimi gerçekleştirilecektir.</a:t>
            </a:r>
          </a:p>
          <a:p>
            <a:pPr lvl="1">
              <a:buFont typeface="Arial" pitchFamily="34" charset="0"/>
              <a:buChar char="•"/>
            </a:pPr>
            <a:r>
              <a:rPr lang="tr-TR" sz="2800" dirty="0" smtClean="0">
                <a:latin typeface="+mj-lt"/>
              </a:rPr>
              <a:t>Tüm yapı çalışır durumda tamamlanacaktır.</a:t>
            </a:r>
            <a:endParaRPr lang="tr-TR" sz="2800" dirty="0" smtClean="0">
              <a:latin typeface="+mj-lt"/>
            </a:endParaRPr>
          </a:p>
          <a:p>
            <a:pPr>
              <a:buClr>
                <a:schemeClr val="tx2">
                  <a:lumMod val="50000"/>
                </a:schemeClr>
              </a:buClr>
              <a:buNone/>
            </a:pPr>
            <a:endParaRPr lang="tr-TR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23528" y="704088"/>
            <a:ext cx="8363272" cy="2004832"/>
          </a:xfrm>
        </p:spPr>
        <p:txBody>
          <a:bodyPr/>
          <a:lstStyle/>
          <a:p>
            <a:pPr algn="ctr"/>
            <a:r>
              <a:rPr lang="tr-TR" dirty="0" smtClean="0">
                <a:solidFill>
                  <a:srgbClr val="002060"/>
                </a:solidFill>
              </a:rPr>
              <a:t>BLOK ŞEMA       </a:t>
            </a:r>
            <a:br>
              <a:rPr lang="tr-TR" dirty="0" smtClean="0">
                <a:solidFill>
                  <a:srgbClr val="002060"/>
                </a:solidFill>
              </a:rPr>
            </a:br>
            <a:r>
              <a:rPr lang="tr-TR" dirty="0" smtClean="0">
                <a:solidFill>
                  <a:srgbClr val="002060"/>
                </a:solidFill>
              </a:rPr>
              <a:t> Kablosuz iletişim</a:t>
            </a:r>
            <a:endParaRPr lang="tr-TR" dirty="0">
              <a:solidFill>
                <a:srgbClr val="002060"/>
              </a:solidFill>
            </a:endParaRPr>
          </a:p>
        </p:txBody>
      </p:sp>
      <p:pic>
        <p:nvPicPr>
          <p:cNvPr id="5" name="4 İçerik Yer Tutucusu" descr="C:\Users\B\Downloads\BRN1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852936"/>
            <a:ext cx="7931150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002060"/>
                </a:solidFill>
              </a:rPr>
              <a:t>UTR-C12M</a:t>
            </a:r>
            <a:endParaRPr lang="tr-TR" dirty="0">
              <a:solidFill>
                <a:srgbClr val="002060"/>
              </a:solidFill>
            </a:endParaRPr>
          </a:p>
        </p:txBody>
      </p:sp>
      <p:pic>
        <p:nvPicPr>
          <p:cNvPr id="1026" name="Picture 2" descr="C:\Users\B\Desktop\UTR-C12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2348880"/>
            <a:ext cx="3744416" cy="2068215"/>
          </a:xfrm>
          <a:prstGeom prst="rect">
            <a:avLst/>
          </a:prstGeom>
          <a:noFill/>
        </p:spPr>
      </p:pic>
      <p:sp>
        <p:nvSpPr>
          <p:cNvPr id="6" name="5 Dikdörtgen"/>
          <p:cNvSpPr/>
          <p:nvPr/>
        </p:nvSpPr>
        <p:spPr>
          <a:xfrm>
            <a:off x="0" y="2060848"/>
            <a:ext cx="7236296" cy="442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tr-TR" sz="4400" dirty="0" smtClean="0">
                <a:solidFill>
                  <a:prstClr val="black"/>
                </a:solidFill>
                <a:latin typeface="Calibri"/>
              </a:rPr>
              <a:t>Dar </a:t>
            </a:r>
            <a:r>
              <a:rPr lang="tr-TR" sz="4400" dirty="0" err="1" smtClean="0">
                <a:solidFill>
                  <a:prstClr val="black"/>
                </a:solidFill>
                <a:latin typeface="Calibri"/>
              </a:rPr>
              <a:t>band</a:t>
            </a:r>
            <a:r>
              <a:rPr lang="tr-TR" sz="4400" dirty="0" smtClean="0">
                <a:solidFill>
                  <a:prstClr val="black"/>
                </a:solidFill>
                <a:latin typeface="Calibri"/>
              </a:rPr>
              <a:t> frekans modülasyonlu bir alıcı </a:t>
            </a:r>
            <a:endParaRPr lang="tr-TR" sz="4400" dirty="0" smtClean="0">
              <a:solidFill>
                <a:prstClr val="black"/>
              </a:solidFill>
              <a:latin typeface="Calibri"/>
            </a:endParaRPr>
          </a:p>
          <a:p>
            <a:pPr marL="274320" lvl="0" indent="-27432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tr-TR" sz="4400" dirty="0" smtClean="0">
                <a:solidFill>
                  <a:prstClr val="black"/>
                </a:solidFill>
                <a:latin typeface="Calibri"/>
              </a:rPr>
              <a:t>  verici </a:t>
            </a:r>
            <a:r>
              <a:rPr lang="tr-TR" sz="4400" dirty="0" smtClean="0">
                <a:solidFill>
                  <a:prstClr val="black"/>
                </a:solidFill>
                <a:latin typeface="Calibri"/>
              </a:rPr>
              <a:t>modülüdür.</a:t>
            </a:r>
          </a:p>
          <a:p>
            <a:pPr marL="274320" lvl="0" indent="-274320">
              <a:spcBef>
                <a:spcPct val="200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tr-TR" sz="4400" dirty="0" smtClean="0">
                <a:solidFill>
                  <a:prstClr val="black"/>
                </a:solidFill>
                <a:latin typeface="Calibri"/>
              </a:rPr>
              <a:t>Alıcı/Verici seçim </a:t>
            </a:r>
            <a:r>
              <a:rPr lang="tr-TR" sz="4400" dirty="0" err="1" smtClean="0">
                <a:solidFill>
                  <a:prstClr val="black"/>
                </a:solidFill>
                <a:latin typeface="Calibri"/>
              </a:rPr>
              <a:t>pinine</a:t>
            </a:r>
            <a:r>
              <a:rPr lang="tr-TR" sz="4400" dirty="0" smtClean="0">
                <a:solidFill>
                  <a:prstClr val="black"/>
                </a:solidFill>
                <a:latin typeface="Calibri"/>
              </a:rPr>
              <a:t> göre hem alıcı olarak hem de verici olarak kullanılır.</a:t>
            </a:r>
            <a:endParaRPr lang="tr-TR" sz="4400" dirty="0" smtClean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002060"/>
                </a:solidFill>
              </a:rPr>
              <a:t>UTR-C12M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935480"/>
            <a:ext cx="4834880" cy="4389120"/>
          </a:xfrm>
        </p:spPr>
        <p:txBody>
          <a:bodyPr>
            <a:normAutofit fontScale="92500" lnSpcReduction="10000"/>
          </a:bodyPr>
          <a:lstStyle/>
          <a:p>
            <a:r>
              <a:rPr lang="tr-TR" sz="3600" dirty="0" smtClean="0">
                <a:latin typeface="+mj-lt"/>
              </a:rPr>
              <a:t>Data I/O </a:t>
            </a:r>
            <a:r>
              <a:rPr lang="tr-TR" sz="3600" dirty="0" err="1" smtClean="0">
                <a:latin typeface="+mj-lt"/>
              </a:rPr>
              <a:t>pini</a:t>
            </a:r>
            <a:r>
              <a:rPr lang="tr-TR" sz="3600" dirty="0" smtClean="0">
                <a:latin typeface="+mj-lt"/>
              </a:rPr>
              <a:t>, işlemcinin iki yönlü </a:t>
            </a:r>
            <a:r>
              <a:rPr lang="tr-TR" sz="3600" dirty="0" err="1" smtClean="0">
                <a:latin typeface="+mj-lt"/>
              </a:rPr>
              <a:t>pinine</a:t>
            </a:r>
            <a:r>
              <a:rPr lang="tr-TR" sz="3600" dirty="0" smtClean="0">
                <a:latin typeface="+mj-lt"/>
              </a:rPr>
              <a:t> bağlanarak seçim </a:t>
            </a:r>
            <a:r>
              <a:rPr lang="tr-TR" sz="3600" dirty="0" err="1" smtClean="0">
                <a:latin typeface="+mj-lt"/>
              </a:rPr>
              <a:t>pinine</a:t>
            </a:r>
            <a:r>
              <a:rPr lang="tr-TR" sz="3600" dirty="0" smtClean="0">
                <a:latin typeface="+mj-lt"/>
              </a:rPr>
              <a:t> göre veriyi alır ya da gönderir.</a:t>
            </a:r>
          </a:p>
          <a:p>
            <a:r>
              <a:rPr lang="tr-TR" sz="3600" dirty="0" smtClean="0">
                <a:latin typeface="+mj-lt"/>
              </a:rPr>
              <a:t>Projede iki yönlü haberleşme olacağı için iki adet UTR-C12M modül kullanılmıştır.</a:t>
            </a:r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8799" y="2420888"/>
            <a:ext cx="3887085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002060"/>
                </a:solidFill>
              </a:rPr>
              <a:t>Manchester Kodlama</a:t>
            </a:r>
            <a:endParaRPr lang="tr-TR" dirty="0">
              <a:solidFill>
                <a:srgbClr val="002060"/>
              </a:solidFill>
            </a:endParaRPr>
          </a:p>
        </p:txBody>
      </p:sp>
      <p:pic>
        <p:nvPicPr>
          <p:cNvPr id="1032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88840"/>
            <a:ext cx="524032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Dikdörtgen"/>
          <p:cNvSpPr/>
          <p:nvPr/>
        </p:nvSpPr>
        <p:spPr>
          <a:xfrm>
            <a:off x="323528" y="4005063"/>
            <a:ext cx="8568952" cy="166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tr-TR" sz="3200" dirty="0" smtClean="0">
                <a:solidFill>
                  <a:prstClr val="black"/>
                </a:solidFill>
                <a:latin typeface="Calibri"/>
              </a:rPr>
              <a:t>UTR-C12M modülü Manchester kodlayıcı </a:t>
            </a:r>
            <a:r>
              <a:rPr lang="tr-TR" sz="3200" dirty="0" smtClean="0">
                <a:solidFill>
                  <a:prstClr val="black"/>
                </a:solidFill>
                <a:latin typeface="Calibri"/>
              </a:rPr>
              <a:t>kullanan </a:t>
            </a:r>
            <a:r>
              <a:rPr lang="tr-TR" sz="3200" dirty="0" smtClean="0">
                <a:solidFill>
                  <a:prstClr val="black"/>
                </a:solidFill>
                <a:latin typeface="Calibri"/>
              </a:rPr>
              <a:t>bir modüldür</a:t>
            </a:r>
            <a:r>
              <a:rPr lang="tr-TR" sz="3200" dirty="0" smtClean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274320" lvl="0" indent="-274320">
              <a:spcBef>
                <a:spcPct val="20000"/>
              </a:spcBef>
              <a:buClr>
                <a:srgbClr val="0BD0D9"/>
              </a:buClr>
              <a:buSzPct val="95000"/>
            </a:pPr>
            <a:endParaRPr lang="tr-TR" sz="3200" dirty="0" smtClean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002060"/>
                </a:solidFill>
              </a:rPr>
              <a:t>UTR-C12M VERİ PROTOKOLÜ</a:t>
            </a:r>
            <a:endParaRPr lang="tr-TR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060848"/>
            <a:ext cx="381191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Dikdörtgen"/>
          <p:cNvSpPr/>
          <p:nvPr/>
        </p:nvSpPr>
        <p:spPr>
          <a:xfrm>
            <a:off x="395536" y="1988840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tr-TR" sz="3200" dirty="0" smtClean="0">
                <a:solidFill>
                  <a:prstClr val="black"/>
                </a:solidFill>
                <a:latin typeface="Calibri"/>
              </a:rPr>
              <a:t>Manchester </a:t>
            </a:r>
            <a:r>
              <a:rPr lang="tr-TR" sz="3200" dirty="0" smtClean="0">
                <a:solidFill>
                  <a:prstClr val="black"/>
                </a:solidFill>
                <a:latin typeface="Calibri"/>
              </a:rPr>
              <a:t>modül olan UTR-C12M’de data protokolü şekildeki gibidir</a:t>
            </a:r>
            <a:r>
              <a:rPr lang="tr-TR" sz="3200" dirty="0" smtClean="0">
                <a:solidFill>
                  <a:prstClr val="black"/>
                </a:solidFill>
                <a:latin typeface="Calibri"/>
              </a:rPr>
              <a:t>.</a:t>
            </a:r>
            <a:endParaRPr lang="tr-TR" sz="320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7 Metin kutusu"/>
          <p:cNvSpPr txBox="1"/>
          <p:nvPr/>
        </p:nvSpPr>
        <p:spPr>
          <a:xfrm>
            <a:off x="323528" y="4077072"/>
            <a:ext cx="85689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tr-TR" sz="3200" dirty="0" smtClean="0">
                <a:solidFill>
                  <a:prstClr val="black"/>
                </a:solidFill>
                <a:latin typeface="Calibri"/>
              </a:rPr>
              <a:t>  </a:t>
            </a:r>
            <a:r>
              <a:rPr lang="tr-TR" sz="3200" dirty="0" err="1" smtClean="0">
                <a:solidFill>
                  <a:prstClr val="black"/>
                </a:solidFill>
                <a:latin typeface="Calibri"/>
              </a:rPr>
              <a:t>Preamble</a:t>
            </a:r>
            <a:r>
              <a:rPr lang="tr-TR" sz="3200" dirty="0" smtClean="0">
                <a:solidFill>
                  <a:prstClr val="black"/>
                </a:solidFill>
                <a:latin typeface="Calibri"/>
              </a:rPr>
              <a:t> modülün uyanmasını sağlayan bit dizisidir. Senkron ise bit senkronizasyonunun sağlanması ve mesaj başlangıcının doğru tayini için kullanılır.</a:t>
            </a:r>
            <a:endParaRPr lang="tr-TR" sz="3200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1234</TotalTime>
  <Words>231</Words>
  <Application>Microsoft Office PowerPoint</Application>
  <PresentationFormat>Ekran Gösterisi (4:3)</PresentationFormat>
  <Paragraphs>53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6" baseType="lpstr">
      <vt:lpstr>Akış</vt:lpstr>
      <vt:lpstr>RF link üzerinden mikroişlemciler arası haberleşme</vt:lpstr>
      <vt:lpstr>SUNUM İÇERİĞİ</vt:lpstr>
      <vt:lpstr>Proje Tanımı</vt:lpstr>
      <vt:lpstr>Hedefler</vt:lpstr>
      <vt:lpstr>BLOK ŞEMA         Kablosuz iletişim</vt:lpstr>
      <vt:lpstr>UTR-C12M</vt:lpstr>
      <vt:lpstr>UTR-C12M</vt:lpstr>
      <vt:lpstr>Manchester Kodlama</vt:lpstr>
      <vt:lpstr>UTR-C12M VERİ PROTOKOLÜ</vt:lpstr>
      <vt:lpstr>Devre Şeması</vt:lpstr>
      <vt:lpstr>    Devre Şeması</vt:lpstr>
      <vt:lpstr>Devre Şeması</vt:lpstr>
      <vt:lpstr>Devre Şeması</vt:lpstr>
      <vt:lpstr>Kaynakça</vt:lpstr>
      <vt:lpstr>Teşekkürler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 link üzerinden mikroişlemciler arası haberleşme</dc:title>
  <dc:creator>Berna</dc:creator>
  <cp:lastModifiedBy>B</cp:lastModifiedBy>
  <cp:revision>128</cp:revision>
  <dcterms:created xsi:type="dcterms:W3CDTF">2012-11-28T17:20:00Z</dcterms:created>
  <dcterms:modified xsi:type="dcterms:W3CDTF">2013-04-17T21:16:05Z</dcterms:modified>
</cp:coreProperties>
</file>