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7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>
      <p:cViewPr varScale="1">
        <p:scale>
          <a:sx n="88" d="100"/>
          <a:sy n="8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7B179-BAFF-4D9A-8379-AF7B678C8FFE}" type="datetimeFigureOut">
              <a:rPr lang="tr-TR" smtClean="0"/>
              <a:pPr/>
              <a:t>13.01.2013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24CCC-7599-4B43-AFE1-535EFE653BC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24CCC-7599-4B43-AFE1-535EFE653BC3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13.01.2013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13.01.2013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13.01.2013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13.01.2013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13.01.2013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13.01.2013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13.01.2013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13.01.2013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13.01.2013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13.01.2013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13.01.2013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13.01.2013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899592" y="1124744"/>
            <a:ext cx="7560840" cy="2448272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RF link üzerinden mikroişlemciler arası haberleşme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2160240"/>
          </a:xfrm>
        </p:spPr>
        <p:txBody>
          <a:bodyPr>
            <a:noAutofit/>
          </a:bodyPr>
          <a:lstStyle/>
          <a:p>
            <a:pPr algn="l"/>
            <a:endParaRPr lang="tr-TR" sz="2800" dirty="0" smtClean="0"/>
          </a:p>
          <a:p>
            <a:pPr algn="l"/>
            <a:r>
              <a:rPr lang="tr-TR" sz="28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Hazırlayan: Berna Özkan – 20894375</a:t>
            </a:r>
          </a:p>
          <a:p>
            <a:pPr algn="l"/>
            <a:endParaRPr lang="tr-TR" sz="2800" dirty="0" smtClean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algn="l"/>
            <a:r>
              <a:rPr lang="tr-TR" sz="28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Proje Danışmanı:Prof. Dr. Emin AKATA</a:t>
            </a:r>
            <a:endParaRPr lang="tr-TR" sz="2800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TELSİZ VERİ İLETİŞİMİ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35163"/>
            <a:ext cx="698477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002060"/>
                </a:solidFill>
              </a:rPr>
              <a:t>DEVRE ŞEMASI</a:t>
            </a:r>
            <a:endParaRPr lang="tr-TR" sz="3600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tr-TR" sz="3200" dirty="0" smtClean="0">
                <a:latin typeface="+mj-lt"/>
              </a:rPr>
              <a:t>Güç Kaynağı</a:t>
            </a:r>
          </a:p>
          <a:p>
            <a:pPr>
              <a:buNone/>
            </a:pPr>
            <a:endParaRPr lang="tr-TR" sz="3200" dirty="0">
              <a:latin typeface="+mj-lt"/>
            </a:endParaRPr>
          </a:p>
        </p:txBody>
      </p:sp>
      <p:pic>
        <p:nvPicPr>
          <p:cNvPr id="4" name="3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36912"/>
            <a:ext cx="734481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002060"/>
                </a:solidFill>
              </a:rPr>
              <a:t>DEVRE ŞEMASI</a:t>
            </a:r>
            <a:endParaRPr lang="tr-TR" sz="3600" dirty="0">
              <a:solidFill>
                <a:srgbClr val="002060"/>
              </a:solidFill>
            </a:endParaRPr>
          </a:p>
        </p:txBody>
      </p:sp>
      <p:sp>
        <p:nvSpPr>
          <p:cNvPr id="4" name="3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>
                <a:latin typeface="+mj-lt"/>
              </a:rPr>
              <a:t>Matrix</a:t>
            </a:r>
            <a:r>
              <a:rPr lang="tr-TR" sz="3200" dirty="0" smtClean="0">
                <a:latin typeface="+mj-lt"/>
              </a:rPr>
              <a:t> Klavye</a:t>
            </a:r>
          </a:p>
          <a:p>
            <a:pPr>
              <a:buNone/>
            </a:pPr>
            <a:endParaRPr lang="tr-TR" sz="3200" dirty="0">
              <a:latin typeface="+mj-lt"/>
            </a:endParaRPr>
          </a:p>
        </p:txBody>
      </p:sp>
      <p:pic>
        <p:nvPicPr>
          <p:cNvPr id="5" name="4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852936"/>
            <a:ext cx="6264696" cy="34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002060"/>
                </a:solidFill>
              </a:rPr>
              <a:t>DEVRE ŞEMASI</a:t>
            </a:r>
            <a:endParaRPr lang="tr-TR" sz="3600" dirty="0">
              <a:solidFill>
                <a:srgbClr val="002060"/>
              </a:solidFill>
            </a:endParaRPr>
          </a:p>
        </p:txBody>
      </p:sp>
      <p:sp>
        <p:nvSpPr>
          <p:cNvPr id="4" name="3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+mj-lt"/>
              </a:rPr>
              <a:t>LCD Ekran</a:t>
            </a:r>
          </a:p>
          <a:p>
            <a:pPr>
              <a:buNone/>
            </a:pPr>
            <a:endParaRPr lang="tr-TR" sz="3200" dirty="0">
              <a:latin typeface="+mj-lt"/>
            </a:endParaRPr>
          </a:p>
        </p:txBody>
      </p:sp>
      <p:pic>
        <p:nvPicPr>
          <p:cNvPr id="5" name="4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7200800" cy="385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DEVRE ŞEMASI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dirty="0" smtClean="0">
                <a:latin typeface="+mj-lt"/>
              </a:rPr>
              <a:t>LCD ve Klavye</a:t>
            </a:r>
          </a:p>
          <a:p>
            <a:endParaRPr lang="tr-TR" sz="3200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564904"/>
            <a:ext cx="748883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3058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DEVRE ŞEMASI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64096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İkinci Yarıyıl Hedefleri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+mj-lt"/>
              </a:rPr>
              <a:t>LCD ekran ve klavye uygulamasının yazılımı geliştirilecektir. LCD ekranda tüm karakterler dolduğu zaman kaydırarak yeni karakter girişi elde edilmesini sağlayacak yazılım elde edilecektir.</a:t>
            </a:r>
          </a:p>
          <a:p>
            <a:r>
              <a:rPr lang="tr-TR" sz="3200" dirty="0" smtClean="0">
                <a:latin typeface="+mj-lt"/>
              </a:rPr>
              <a:t>UTR-C12M modülü için yazılım geliştirilecektir.</a:t>
            </a:r>
          </a:p>
          <a:p>
            <a:r>
              <a:rPr lang="tr-TR" sz="3200" dirty="0" smtClean="0">
                <a:latin typeface="+mj-lt"/>
              </a:rPr>
              <a:t>Tüm bu donanım aynı anda çalışır duruma getirilecektir.</a:t>
            </a:r>
            <a:endParaRPr lang="tr-TR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dirty="0" smtClean="0">
                <a:latin typeface="+mj-lt"/>
              </a:rPr>
              <a:t>www.</a:t>
            </a:r>
            <a:r>
              <a:rPr lang="tr-TR" sz="3600" dirty="0" err="1" smtClean="0">
                <a:latin typeface="+mj-lt"/>
              </a:rPr>
              <a:t>udea</a:t>
            </a:r>
            <a:r>
              <a:rPr lang="tr-TR" sz="3600" dirty="0" smtClean="0">
                <a:latin typeface="+mj-lt"/>
              </a:rPr>
              <a:t>.com.tr</a:t>
            </a:r>
          </a:p>
          <a:p>
            <a:r>
              <a:rPr lang="tr-TR" sz="3600" dirty="0" smtClean="0">
                <a:latin typeface="+mj-lt"/>
              </a:rPr>
              <a:t>www.</a:t>
            </a:r>
            <a:r>
              <a:rPr lang="tr-TR" sz="3600" dirty="0" err="1" smtClean="0">
                <a:latin typeface="+mj-lt"/>
              </a:rPr>
              <a:t>cadsoftusa</a:t>
            </a:r>
            <a:r>
              <a:rPr lang="tr-TR" sz="3600" dirty="0" smtClean="0">
                <a:latin typeface="+mj-lt"/>
              </a:rPr>
              <a:t>.com</a:t>
            </a:r>
          </a:p>
          <a:p>
            <a:r>
              <a:rPr lang="tr-TR" sz="3600" dirty="0" smtClean="0">
                <a:latin typeface="+mj-lt"/>
              </a:rPr>
              <a:t>www.320volt.com</a:t>
            </a:r>
          </a:p>
          <a:p>
            <a:r>
              <a:rPr lang="tr-TR" sz="3600" dirty="0" smtClean="0">
                <a:latin typeface="+mj-lt"/>
              </a:rPr>
              <a:t>www.</a:t>
            </a:r>
            <a:r>
              <a:rPr lang="tr-TR" sz="3600" dirty="0" err="1" smtClean="0">
                <a:latin typeface="+mj-lt"/>
              </a:rPr>
              <a:t>alldatasheet</a:t>
            </a:r>
            <a:r>
              <a:rPr lang="tr-TR" sz="3600" dirty="0" smtClean="0">
                <a:latin typeface="+mj-lt"/>
              </a:rPr>
              <a:t>.com</a:t>
            </a:r>
          </a:p>
          <a:p>
            <a:r>
              <a:rPr lang="tr-TR" sz="3600" dirty="0" smtClean="0">
                <a:latin typeface="+mj-lt"/>
              </a:rPr>
              <a:t>www.</a:t>
            </a:r>
            <a:r>
              <a:rPr lang="tr-TR" sz="3600" dirty="0" err="1" smtClean="0">
                <a:latin typeface="+mj-lt"/>
              </a:rPr>
              <a:t>emo</a:t>
            </a:r>
            <a:r>
              <a:rPr lang="tr-TR" sz="3600" dirty="0" smtClean="0">
                <a:latin typeface="+mj-lt"/>
              </a:rPr>
              <a:t>.</a:t>
            </a:r>
            <a:r>
              <a:rPr lang="tr-TR" sz="3600" dirty="0" err="1" smtClean="0">
                <a:latin typeface="+mj-lt"/>
              </a:rPr>
              <a:t>org.tr</a:t>
            </a:r>
            <a:endParaRPr lang="tr-TR" sz="3600" dirty="0" smtClean="0">
              <a:latin typeface="+mj-lt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TEŞEKKÜRLER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SUNUM İÇERİĞİ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87624" y="2564904"/>
            <a:ext cx="7344816" cy="3759696"/>
          </a:xfrm>
        </p:spPr>
        <p:txBody>
          <a:bodyPr/>
          <a:lstStyle/>
          <a:p>
            <a:r>
              <a:rPr lang="tr-TR" sz="3200" dirty="0" smtClean="0">
                <a:latin typeface="+mj-lt"/>
                <a:cs typeface="Times New Roman" pitchFamily="18" charset="0"/>
              </a:rPr>
              <a:t>Proje Tanımı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Hedefler</a:t>
            </a:r>
            <a:endParaRPr lang="tr-TR" sz="3200" dirty="0" smtClean="0">
              <a:latin typeface="+mj-lt"/>
              <a:cs typeface="Times New Roman" pitchFamily="18" charset="0"/>
            </a:endParaRP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Projenin Blok Şeması</a:t>
            </a:r>
            <a:endParaRPr lang="tr-TR" sz="3200" dirty="0" smtClean="0">
              <a:latin typeface="+mj-lt"/>
              <a:cs typeface="Times New Roman" pitchFamily="18" charset="0"/>
            </a:endParaRP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UTRC-12M </a:t>
            </a:r>
            <a:r>
              <a:rPr lang="tr-TR" sz="3200" dirty="0" smtClean="0">
                <a:latin typeface="+mj-lt"/>
                <a:cs typeface="Times New Roman" pitchFamily="18" charset="0"/>
              </a:rPr>
              <a:t>ve Telsiz Veri İletişimi</a:t>
            </a:r>
            <a:endParaRPr lang="tr-TR" sz="3200" dirty="0" smtClean="0">
              <a:latin typeface="+mj-lt"/>
              <a:cs typeface="Times New Roman" pitchFamily="18" charset="0"/>
            </a:endParaRP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Devre Şeması</a:t>
            </a:r>
            <a:endParaRPr lang="tr-TR" sz="3200" dirty="0" smtClean="0">
              <a:latin typeface="+mj-lt"/>
              <a:cs typeface="Times New Roman" pitchFamily="18" charset="0"/>
            </a:endParaRP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İkinci Yarıyıl Hedefleri</a:t>
            </a:r>
            <a:endParaRPr lang="tr-TR" sz="32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Proje Tanımı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+mj-lt"/>
                <a:cs typeface="Times New Roman" pitchFamily="18" charset="0"/>
              </a:rPr>
              <a:t>FM alıcı verici devresi kullanılarak, 15-20m mesafede iletişim yapabilecek bir yapı oluşturulacaktır.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Bu yapı iki mikroişlemci arasında veri iletişimi yapacaktır ve bu iletişim iki yönlü olacaktır.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İletilecek veri bir </a:t>
            </a:r>
            <a:r>
              <a:rPr lang="tr-TR" sz="3200" dirty="0" err="1" smtClean="0">
                <a:latin typeface="+mj-lt"/>
                <a:cs typeface="Times New Roman" pitchFamily="18" charset="0"/>
              </a:rPr>
              <a:t>Hex</a:t>
            </a:r>
            <a:r>
              <a:rPr lang="tr-TR" sz="3200" dirty="0" smtClean="0">
                <a:latin typeface="+mj-lt"/>
                <a:cs typeface="Times New Roman" pitchFamily="18" charset="0"/>
              </a:rPr>
              <a:t> klavyeden girilecek ve bir LED göstergeden okunacaktır.</a:t>
            </a:r>
            <a:endParaRPr lang="tr-TR" sz="32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  <a:cs typeface="Times New Roman" pitchFamily="18" charset="0"/>
              </a:rPr>
              <a:t>Hedefler</a:t>
            </a:r>
            <a:endParaRPr lang="tr-TR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tr-TR" dirty="0" smtClean="0">
                <a:solidFill>
                  <a:srgbClr val="002060"/>
                </a:solidFill>
                <a:latin typeface="+mj-lt"/>
              </a:rPr>
              <a:t>Birinci Yarıyıl Hedefleri</a:t>
            </a:r>
          </a:p>
          <a:p>
            <a:pPr lvl="1">
              <a:buFont typeface="Arial" pitchFamily="34" charset="0"/>
              <a:buChar char="•"/>
            </a:pPr>
            <a:r>
              <a:rPr lang="tr-TR" sz="3200" dirty="0" smtClean="0">
                <a:latin typeface="+mj-lt"/>
              </a:rPr>
              <a:t>FM alıcı verici devreleri araştırılarak, 15-20m mesafede iletişim yapabilecek bir yapı geliştirilecektir.</a:t>
            </a:r>
          </a:p>
          <a:p>
            <a:pPr lvl="1">
              <a:buFont typeface="Arial" pitchFamily="34" charset="0"/>
              <a:buChar char="•"/>
            </a:pPr>
            <a:r>
              <a:rPr lang="tr-TR" sz="3200" dirty="0" smtClean="0">
                <a:latin typeface="+mj-lt"/>
              </a:rPr>
              <a:t>Telsiz seri veri iletişimi yöntem ve kalıpları araştırılarak, bir kurgu belirlenecek ve bu yöntemle arada mikroişlemci olmadan telsiz veri iletişimi gerçekleşecektir.</a:t>
            </a:r>
          </a:p>
          <a:p>
            <a:pPr>
              <a:buClr>
                <a:schemeClr val="tx2">
                  <a:lumMod val="50000"/>
                </a:schemeClr>
              </a:buClr>
              <a:buNone/>
            </a:pPr>
            <a:endParaRPr lang="tr-TR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BLOK ŞEMA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5" name="4 İçerik Yer Tutucusu" descr="C:\Users\B\Downloads\BRN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76872"/>
            <a:ext cx="82912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UTR-C12M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400" dirty="0" smtClean="0">
                <a:latin typeface="+mj-lt"/>
              </a:rPr>
              <a:t>Dar </a:t>
            </a:r>
            <a:r>
              <a:rPr lang="tr-TR" sz="4400" dirty="0" err="1" smtClean="0">
                <a:latin typeface="+mj-lt"/>
              </a:rPr>
              <a:t>band</a:t>
            </a:r>
            <a:r>
              <a:rPr lang="tr-TR" sz="4400" dirty="0" smtClean="0">
                <a:latin typeface="+mj-lt"/>
              </a:rPr>
              <a:t> frekans modülasyonlu bir alıcı verici modülüdür.</a:t>
            </a:r>
          </a:p>
          <a:p>
            <a:r>
              <a:rPr lang="tr-TR" sz="4400" dirty="0" smtClean="0">
                <a:latin typeface="+mj-lt"/>
              </a:rPr>
              <a:t>Alıcı/Verici seçim </a:t>
            </a:r>
            <a:r>
              <a:rPr lang="tr-TR" sz="4400" dirty="0" err="1" smtClean="0">
                <a:latin typeface="+mj-lt"/>
              </a:rPr>
              <a:t>pinine</a:t>
            </a:r>
            <a:r>
              <a:rPr lang="tr-TR" sz="4400" dirty="0" smtClean="0">
                <a:latin typeface="+mj-lt"/>
              </a:rPr>
              <a:t> göre hem alıcı olarak hem de verici olarak kullanılır.</a:t>
            </a:r>
          </a:p>
          <a:p>
            <a:endParaRPr lang="tr-TR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UTR-C12M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480"/>
            <a:ext cx="4834880" cy="4389120"/>
          </a:xfrm>
        </p:spPr>
        <p:txBody>
          <a:bodyPr>
            <a:normAutofit lnSpcReduction="10000"/>
          </a:bodyPr>
          <a:lstStyle/>
          <a:p>
            <a:r>
              <a:rPr lang="tr-TR" sz="3200" dirty="0" smtClean="0">
                <a:latin typeface="+mj-lt"/>
              </a:rPr>
              <a:t>Data I/O </a:t>
            </a:r>
            <a:r>
              <a:rPr lang="tr-TR" sz="3200" dirty="0" err="1" smtClean="0">
                <a:latin typeface="+mj-lt"/>
              </a:rPr>
              <a:t>pini</a:t>
            </a:r>
            <a:r>
              <a:rPr lang="tr-TR" sz="3200" dirty="0" smtClean="0">
                <a:latin typeface="+mj-lt"/>
              </a:rPr>
              <a:t>, işlemcinin iki yönlü </a:t>
            </a:r>
            <a:r>
              <a:rPr lang="tr-TR" sz="3200" dirty="0" err="1" smtClean="0">
                <a:latin typeface="+mj-lt"/>
              </a:rPr>
              <a:t>pinine</a:t>
            </a:r>
            <a:r>
              <a:rPr lang="tr-TR" sz="3200" dirty="0" smtClean="0">
                <a:latin typeface="+mj-lt"/>
              </a:rPr>
              <a:t> bağlanarak seçim </a:t>
            </a:r>
            <a:r>
              <a:rPr lang="tr-TR" sz="3200" dirty="0" err="1" smtClean="0">
                <a:latin typeface="+mj-lt"/>
              </a:rPr>
              <a:t>pinine</a:t>
            </a:r>
            <a:r>
              <a:rPr lang="tr-TR" sz="3200" dirty="0" smtClean="0">
                <a:latin typeface="+mj-lt"/>
              </a:rPr>
              <a:t> göre veriyi alır ya da gönderir.</a:t>
            </a:r>
          </a:p>
          <a:p>
            <a:r>
              <a:rPr lang="tr-TR" sz="3200" dirty="0" smtClean="0">
                <a:latin typeface="+mj-lt"/>
              </a:rPr>
              <a:t>Projede iki yönlü haberleşme olacağı için iki adet UTR-C12M modül </a:t>
            </a:r>
            <a:r>
              <a:rPr lang="tr-TR" sz="3200" dirty="0" smtClean="0">
                <a:latin typeface="+mj-lt"/>
              </a:rPr>
              <a:t>kullanılmıştır.</a:t>
            </a:r>
            <a:endParaRPr lang="tr-TR" sz="3200" dirty="0" smtClean="0">
              <a:latin typeface="+mj-lt"/>
            </a:endParaRP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8799" y="2420888"/>
            <a:ext cx="388708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TELSİZ VERİ İLETİŞİMİ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480"/>
            <a:ext cx="8147248" cy="4389120"/>
          </a:xfrm>
        </p:spPr>
        <p:txBody>
          <a:bodyPr>
            <a:noAutofit/>
          </a:bodyPr>
          <a:lstStyle/>
          <a:p>
            <a:r>
              <a:rPr lang="tr-TR" sz="3600" dirty="0" smtClean="0">
                <a:latin typeface="+mj-lt"/>
              </a:rPr>
              <a:t>Veri iletimi için birçok yöntem kullanılabilir. Bakır tel, fiber optik kablo, radyo dalgaları ve mikrodalga bu yöntemlerden bazılarıdır.</a:t>
            </a:r>
          </a:p>
          <a:p>
            <a:r>
              <a:rPr lang="tr-TR" sz="3600" dirty="0" smtClean="0">
                <a:latin typeface="+mj-lt"/>
              </a:rPr>
              <a:t>Bu projede radyo dalgaları kullanılarak veri iletişimi gerçekleştirilecektir.</a:t>
            </a:r>
          </a:p>
          <a:p>
            <a:r>
              <a:rPr lang="tr-TR" sz="3600" dirty="0" smtClean="0">
                <a:latin typeface="+mj-lt"/>
              </a:rPr>
              <a:t>UTR-C12M modülü Manchester kodlayıcı </a:t>
            </a:r>
            <a:r>
              <a:rPr lang="tr-TR" sz="3600" dirty="0" err="1" smtClean="0">
                <a:latin typeface="+mj-lt"/>
              </a:rPr>
              <a:t>kullananan</a:t>
            </a:r>
            <a:r>
              <a:rPr lang="tr-TR" sz="3600" dirty="0" smtClean="0">
                <a:latin typeface="+mj-lt"/>
              </a:rPr>
              <a:t> bir modüldür.</a:t>
            </a:r>
            <a:endParaRPr lang="tr-TR" sz="3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TELSİZ VERİ İLETİŞİMİ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251520" y="1988840"/>
            <a:ext cx="4968552" cy="4389120"/>
          </a:xfrm>
        </p:spPr>
        <p:txBody>
          <a:bodyPr>
            <a:normAutofit/>
          </a:bodyPr>
          <a:lstStyle/>
          <a:p>
            <a:r>
              <a:rPr lang="tr-TR" sz="3200" dirty="0" smtClean="0">
                <a:latin typeface="+mj-lt"/>
              </a:rPr>
              <a:t>Manchester modül olan UTR-C12M’de data protokolü şekildeki gibidir.</a:t>
            </a:r>
          </a:p>
          <a:p>
            <a:r>
              <a:rPr lang="tr-TR" sz="3200" dirty="0" err="1" smtClean="0">
                <a:latin typeface="+mj-lt"/>
              </a:rPr>
              <a:t>Preamble</a:t>
            </a:r>
            <a:r>
              <a:rPr lang="tr-TR" sz="3200" dirty="0" smtClean="0">
                <a:latin typeface="+mj-lt"/>
              </a:rPr>
              <a:t> donanım senkronizasyonunu, senkron ise yazılım senkronizasyonunu sağlamak içindir.</a:t>
            </a:r>
            <a:endParaRPr lang="tr-TR" sz="3200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36912"/>
            <a:ext cx="377991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770</TotalTime>
  <Words>315</Words>
  <Application>Microsoft Office PowerPoint</Application>
  <PresentationFormat>Ekran Gösterisi (4:3)</PresentationFormat>
  <Paragraphs>62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Akış</vt:lpstr>
      <vt:lpstr>RF link üzerinden mikroişlemciler arası haberleşme</vt:lpstr>
      <vt:lpstr>SUNUM İÇERİĞİ</vt:lpstr>
      <vt:lpstr>Proje Tanımı</vt:lpstr>
      <vt:lpstr>Hedefler</vt:lpstr>
      <vt:lpstr>BLOK ŞEMA</vt:lpstr>
      <vt:lpstr>UTR-C12M</vt:lpstr>
      <vt:lpstr>UTR-C12M</vt:lpstr>
      <vt:lpstr>TELSİZ VERİ İLETİŞİMİ</vt:lpstr>
      <vt:lpstr>TELSİZ VERİ İLETİŞİMİ</vt:lpstr>
      <vt:lpstr>TELSİZ VERİ İLETİŞİMİ</vt:lpstr>
      <vt:lpstr>DEVRE ŞEMASI</vt:lpstr>
      <vt:lpstr>DEVRE ŞEMASI</vt:lpstr>
      <vt:lpstr>DEVRE ŞEMASI</vt:lpstr>
      <vt:lpstr>DEVRE ŞEMASI</vt:lpstr>
      <vt:lpstr>DEVRE ŞEMASI</vt:lpstr>
      <vt:lpstr>İkinci Yarıyıl Hedefleri</vt:lpstr>
      <vt:lpstr>KAYNAKÇA</vt:lpstr>
      <vt:lpstr>TEŞEKKÜRLER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 link üzerinden mikroişlemciler arası haberleşme</dc:title>
  <dc:creator>Berna</dc:creator>
  <cp:lastModifiedBy>B</cp:lastModifiedBy>
  <cp:revision>88</cp:revision>
  <dcterms:created xsi:type="dcterms:W3CDTF">2012-11-28T17:20:00Z</dcterms:created>
  <dcterms:modified xsi:type="dcterms:W3CDTF">2013-01-13T22:51:52Z</dcterms:modified>
</cp:coreProperties>
</file>