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B179-BAFF-4D9A-8379-AF7B678C8FFE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24CCC-7599-4B43-AFE1-535EFE653BC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29.11.2012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56084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RF link üzerinden mikroişlemciler arası haberleşme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160240"/>
          </a:xfrm>
        </p:spPr>
        <p:txBody>
          <a:bodyPr>
            <a:noAutofit/>
          </a:bodyPr>
          <a:lstStyle/>
          <a:p>
            <a:pPr algn="l"/>
            <a:endParaRPr lang="tr-TR" sz="2800" dirty="0" smtClean="0"/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Hazırlayan: Berna Özkan – 20894375</a:t>
            </a:r>
          </a:p>
          <a:p>
            <a:pPr algn="l"/>
            <a:endParaRPr lang="tr-TR" sz="28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Proje Danışmanı:Prof. Dr. Emin AKATA</a:t>
            </a:r>
            <a:endParaRPr lang="tr-TR" sz="28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Devrede Kullanılan Elemanlar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latin typeface="+mj-lt"/>
              </a:rPr>
              <a:t>Devre tasarımında;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>
                <a:latin typeface="+mj-lt"/>
              </a:rPr>
              <a:t>UTR-C12M  modül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>
                <a:latin typeface="+mj-lt"/>
              </a:rPr>
              <a:t>16F876 mikroişlemci</a:t>
            </a:r>
          </a:p>
          <a:p>
            <a:pPr lvl="1">
              <a:buFont typeface="Arial" pitchFamily="34" charset="0"/>
              <a:buChar char="•"/>
            </a:pPr>
            <a:r>
              <a:rPr lang="tr-TR" dirty="0" err="1" smtClean="0">
                <a:latin typeface="+mj-lt"/>
              </a:rPr>
              <a:t>Hex</a:t>
            </a:r>
            <a:r>
              <a:rPr lang="tr-TR" dirty="0" smtClean="0">
                <a:latin typeface="+mj-lt"/>
              </a:rPr>
              <a:t> klavye(</a:t>
            </a:r>
            <a:r>
              <a:rPr lang="tr-TR" dirty="0" err="1" smtClean="0">
                <a:latin typeface="+mj-lt"/>
              </a:rPr>
              <a:t>matrix</a:t>
            </a:r>
            <a:r>
              <a:rPr lang="tr-TR" dirty="0" smtClean="0">
                <a:latin typeface="+mj-lt"/>
              </a:rPr>
              <a:t> </a:t>
            </a:r>
            <a:r>
              <a:rPr lang="tr-TR" dirty="0" err="1" smtClean="0">
                <a:latin typeface="+mj-lt"/>
              </a:rPr>
              <a:t>keypad</a:t>
            </a:r>
            <a:r>
              <a:rPr lang="tr-TR" dirty="0" smtClean="0">
                <a:latin typeface="+mj-lt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>
                <a:latin typeface="+mj-lt"/>
              </a:rPr>
              <a:t>LCD ekran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>
                <a:latin typeface="+mj-lt"/>
              </a:rPr>
              <a:t>Anten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>
                <a:latin typeface="+mj-lt"/>
              </a:rPr>
              <a:t>3V ve 5V voltaj regülatörü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>
                <a:latin typeface="+mj-lt"/>
              </a:rPr>
              <a:t>Trafo</a:t>
            </a:r>
          </a:p>
          <a:p>
            <a:pPr lvl="1">
              <a:buNone/>
            </a:pPr>
            <a:r>
              <a:rPr lang="tr-TR" dirty="0" smtClean="0">
                <a:latin typeface="+mj-lt"/>
              </a:rPr>
              <a:t>kullanılmıştır.</a:t>
            </a:r>
            <a:endParaRPr lang="tr-T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Devre Şeması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64096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002060"/>
                </a:solidFill>
              </a:rPr>
              <a:t>Devrenin PCB(</a:t>
            </a:r>
            <a:r>
              <a:rPr lang="tr-TR" sz="3600" dirty="0" err="1" smtClean="0">
                <a:solidFill>
                  <a:srgbClr val="002060"/>
                </a:solidFill>
              </a:rPr>
              <a:t>Printed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Circuit</a:t>
            </a:r>
            <a:r>
              <a:rPr lang="tr-TR" sz="3600" dirty="0" smtClean="0">
                <a:solidFill>
                  <a:srgbClr val="002060"/>
                </a:solidFill>
              </a:rPr>
              <a:t> Board) Çizimi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Devrenin PCB çiziminde ‘EAGLE 6.3.0 Professional’ kullanılmıştır.</a:t>
            </a:r>
          </a:p>
          <a:p>
            <a:pPr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Yolların çiziminde, yollardan geçen akım değerleri dikkate alınmıştır.</a:t>
            </a:r>
          </a:p>
          <a:p>
            <a:pPr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Devrenin PCB çizimi iki katmandan oluşmaktadır.</a:t>
            </a:r>
            <a:endParaRPr lang="tr-TR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002060"/>
                </a:solidFill>
              </a:rPr>
              <a:t>Devrenin PCB(</a:t>
            </a:r>
            <a:r>
              <a:rPr lang="tr-TR" sz="3600" dirty="0" err="1" smtClean="0">
                <a:solidFill>
                  <a:srgbClr val="002060"/>
                </a:solidFill>
              </a:rPr>
              <a:t>Printed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Circuit</a:t>
            </a:r>
            <a:r>
              <a:rPr lang="tr-TR" sz="3600" dirty="0" smtClean="0">
                <a:solidFill>
                  <a:srgbClr val="002060"/>
                </a:solidFill>
              </a:rPr>
              <a:t> Board) Çizimi</a:t>
            </a:r>
            <a:endParaRPr lang="tr-TR" sz="3600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7078"/>
            <a:ext cx="8363272" cy="445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002060"/>
                </a:solidFill>
              </a:rPr>
              <a:t>Devrenin PCB(</a:t>
            </a:r>
            <a:r>
              <a:rPr lang="tr-TR" sz="3600" dirty="0" err="1" smtClean="0">
                <a:solidFill>
                  <a:srgbClr val="002060"/>
                </a:solidFill>
              </a:rPr>
              <a:t>Printed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Circuit</a:t>
            </a:r>
            <a:r>
              <a:rPr lang="tr-TR" sz="3600" dirty="0" smtClean="0">
                <a:solidFill>
                  <a:srgbClr val="002060"/>
                </a:solidFill>
              </a:rPr>
              <a:t> Board) Çizimi</a:t>
            </a:r>
            <a:endParaRPr lang="tr-TR" sz="36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030" y="1935163"/>
            <a:ext cx="758141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Kaynakça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udea</a:t>
            </a:r>
            <a:r>
              <a:rPr lang="tr-TR" sz="4000" dirty="0" smtClean="0">
                <a:latin typeface="+mj-lt"/>
              </a:rPr>
              <a:t>.com.tr</a:t>
            </a:r>
          </a:p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cadsoftusa</a:t>
            </a:r>
            <a:r>
              <a:rPr lang="tr-TR" sz="4000" dirty="0" smtClean="0">
                <a:latin typeface="+mj-lt"/>
              </a:rPr>
              <a:t>.com</a:t>
            </a:r>
          </a:p>
          <a:p>
            <a:r>
              <a:rPr lang="tr-TR" sz="4000" dirty="0" smtClean="0">
                <a:latin typeface="+mj-lt"/>
              </a:rPr>
              <a:t>www.320volt.com</a:t>
            </a:r>
          </a:p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alldatasheet</a:t>
            </a:r>
            <a:r>
              <a:rPr lang="tr-TR" sz="4000" dirty="0" smtClean="0">
                <a:latin typeface="+mj-lt"/>
              </a:rPr>
              <a:t>.com</a:t>
            </a:r>
          </a:p>
          <a:p>
            <a:endParaRPr lang="tr-TR" sz="4000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305800" cy="1944216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Teşekkürler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SUNUM İÇERİĞİ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2564904"/>
            <a:ext cx="7344816" cy="3759696"/>
          </a:xfrm>
        </p:spPr>
        <p:txBody>
          <a:bodyPr/>
          <a:lstStyle/>
          <a:p>
            <a:r>
              <a:rPr lang="tr-TR" sz="3200" dirty="0" smtClean="0">
                <a:latin typeface="+mj-lt"/>
                <a:cs typeface="Times New Roman" pitchFamily="18" charset="0"/>
              </a:rPr>
              <a:t>Proje Tanımı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Hedefler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Kablosuz Seri Haberleşme ve RF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UTRC-12M Hakkında Genel Bilgiler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Devrede kullanılan elemanlar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Devre Şeması ve PCB Çizimi</a:t>
            </a: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Proje Tanımı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  <a:cs typeface="Times New Roman" pitchFamily="18" charset="0"/>
              </a:rPr>
              <a:t>FM alıcı verici devresi kullanılarak, 15-20m mesafede iletişim yapabilecek bir yapı oluşturulacaktır.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Bu yapı iki mikroişlemci arasında veri iletişimi yapacaktır ve bu iletişim iki yönlü olacaktır.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İletilecek veri bir </a:t>
            </a:r>
            <a:r>
              <a:rPr lang="tr-TR" sz="3200" dirty="0" err="1" smtClean="0">
                <a:latin typeface="+mj-lt"/>
                <a:cs typeface="Times New Roman" pitchFamily="18" charset="0"/>
              </a:rPr>
              <a:t>Hex</a:t>
            </a:r>
            <a:r>
              <a:rPr lang="tr-TR" sz="3200" dirty="0" smtClean="0">
                <a:latin typeface="+mj-lt"/>
                <a:cs typeface="Times New Roman" pitchFamily="18" charset="0"/>
              </a:rPr>
              <a:t> klavyeden girilecek ve bir LED göstergeden okunacaktır.</a:t>
            </a:r>
            <a:endParaRPr lang="tr-TR" sz="3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Times New Roman" pitchFamily="18" charset="0"/>
              </a:rPr>
              <a:t>Hedefler</a:t>
            </a:r>
            <a:endParaRPr lang="tr-TR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Birinci Yarıyıl Hedefleri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FM alıcı verici devreleri araştırılarak, 15-20m mesafede iletişim yapabilecek bir yapı geliştirilecektir.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Telsiz seri veri iletişimi yöntem ve kalıpları araştırılarak, bir kurgu belirlenecek ve bu yöntemle arada mikroişlemci olmadan telsiz veri iletişimi gerçekleşecektir.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endParaRPr lang="tr-T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Kablosuz Seri Haberleşme ve RF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132856"/>
            <a:ext cx="5987008" cy="4191744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+mj-lt"/>
              </a:rPr>
              <a:t>İki nokta arasındaki verinin kablosuz olarak iletilebilmesi için, havada ya da boşlukta yol alabilecek bir taşıyıcı dalga kullanılması gerekmektedir</a:t>
            </a:r>
            <a:r>
              <a:rPr lang="tr-TR" dirty="0" smtClean="0">
                <a:latin typeface="+mj-lt"/>
              </a:rPr>
              <a:t>.</a:t>
            </a:r>
          </a:p>
          <a:p>
            <a:r>
              <a:rPr lang="tr-TR" dirty="0" smtClean="0">
                <a:latin typeface="+mj-lt"/>
              </a:rPr>
              <a:t>FM(Frekans modülasyonu) taşıyıcı sinyalinin genliği sabit olmak üzere, bilgi sinyalinin frekansına göre taşıyıcı sinyalinin frekansının değişmesidir.</a:t>
            </a:r>
            <a:endParaRPr lang="tr-TR" dirty="0" smtClean="0">
              <a:latin typeface="+mj-lt"/>
            </a:endParaRPr>
          </a:p>
        </p:txBody>
      </p:sp>
      <p:pic>
        <p:nvPicPr>
          <p:cNvPr id="4" name="3 Resim" descr="300px-Fsk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1844824"/>
            <a:ext cx="2857500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Taşıyıcı dalga olarak en çok tercih edilenler kızıl ötesi, </a:t>
            </a:r>
            <a:r>
              <a:rPr lang="tr-TR" sz="3200" dirty="0" err="1" smtClean="0">
                <a:latin typeface="+mj-lt"/>
              </a:rPr>
              <a:t>laser</a:t>
            </a:r>
            <a:r>
              <a:rPr lang="tr-TR" sz="3200" dirty="0" smtClean="0">
                <a:latin typeface="+mj-lt"/>
              </a:rPr>
              <a:t> ve radyo dalgalarıdır.</a:t>
            </a:r>
          </a:p>
          <a:p>
            <a:r>
              <a:rPr lang="tr-TR" sz="3200" dirty="0" smtClean="0">
                <a:latin typeface="+mj-lt"/>
              </a:rPr>
              <a:t>Radyo dalgaları 3kHz ile 3000GHz aralığında geniş bir frekans aralığını kapsar.</a:t>
            </a:r>
          </a:p>
          <a:p>
            <a:r>
              <a:rPr lang="tr-TR" sz="3200" dirty="0" smtClean="0">
                <a:latin typeface="+mj-lt"/>
              </a:rPr>
              <a:t>ISM(</a:t>
            </a:r>
            <a:r>
              <a:rPr lang="tr-TR" sz="3200" dirty="0" err="1" smtClean="0">
                <a:latin typeface="+mj-lt"/>
              </a:rPr>
              <a:t>Industrial</a:t>
            </a:r>
            <a:r>
              <a:rPr lang="tr-TR" sz="3200" dirty="0" smtClean="0">
                <a:latin typeface="+mj-lt"/>
              </a:rPr>
              <a:t>  </a:t>
            </a:r>
            <a:r>
              <a:rPr lang="tr-TR" sz="3200" dirty="0" err="1" smtClean="0">
                <a:latin typeface="+mj-lt"/>
              </a:rPr>
              <a:t>Scientific</a:t>
            </a:r>
            <a:r>
              <a:rPr lang="tr-TR" sz="3200" dirty="0" smtClean="0">
                <a:latin typeface="+mj-lt"/>
              </a:rPr>
              <a:t> </a:t>
            </a:r>
            <a:r>
              <a:rPr lang="tr-TR" sz="3200" dirty="0" err="1" smtClean="0">
                <a:latin typeface="+mj-lt"/>
              </a:rPr>
              <a:t>Medical</a:t>
            </a:r>
            <a:r>
              <a:rPr lang="tr-TR" sz="3200" dirty="0" smtClean="0">
                <a:latin typeface="+mj-lt"/>
              </a:rPr>
              <a:t> ) bandı telsiz iletişimi için sertifika veya lisansa gerek olmadan yayın yapılabilen bir banttır.(Örnek </a:t>
            </a:r>
            <a:r>
              <a:rPr lang="tr-TR" sz="3200" dirty="0" smtClean="0">
                <a:latin typeface="+mj-lt"/>
              </a:rPr>
              <a:t>434.92Mhz)</a:t>
            </a:r>
            <a:endParaRPr lang="tr-TR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B\Desktop\UTR-C12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2" y="2224881"/>
            <a:ext cx="498157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4834880" cy="4389120"/>
          </a:xfrm>
        </p:spPr>
        <p:txBody>
          <a:bodyPr>
            <a:normAutofit/>
          </a:bodyPr>
          <a:lstStyle/>
          <a:p>
            <a:r>
              <a:rPr lang="tr-TR" sz="3600" dirty="0" smtClean="0">
                <a:latin typeface="+mj-lt"/>
              </a:rPr>
              <a:t>Dar </a:t>
            </a:r>
            <a:r>
              <a:rPr lang="tr-TR" sz="3600" dirty="0" err="1" smtClean="0">
                <a:latin typeface="+mj-lt"/>
              </a:rPr>
              <a:t>band</a:t>
            </a:r>
            <a:r>
              <a:rPr lang="tr-TR" sz="3600" dirty="0" smtClean="0">
                <a:latin typeface="+mj-lt"/>
              </a:rPr>
              <a:t> frekans modülasyonlu bir alıcı verici modülüdür.</a:t>
            </a:r>
          </a:p>
          <a:p>
            <a:r>
              <a:rPr lang="tr-TR" sz="3600" dirty="0" smtClean="0">
                <a:latin typeface="+mj-lt"/>
              </a:rPr>
              <a:t>Alıcı/Verici seçim </a:t>
            </a:r>
            <a:r>
              <a:rPr lang="tr-TR" sz="3600" dirty="0" err="1" smtClean="0">
                <a:latin typeface="+mj-lt"/>
              </a:rPr>
              <a:t>pinine</a:t>
            </a:r>
            <a:r>
              <a:rPr lang="tr-TR" sz="3600" dirty="0" smtClean="0">
                <a:latin typeface="+mj-lt"/>
              </a:rPr>
              <a:t> göre hem alıcı olarak hem de verici olarak kullanılır.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799" y="2420888"/>
            <a:ext cx="388708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147248" cy="438912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Data I/O </a:t>
            </a:r>
            <a:r>
              <a:rPr lang="tr-TR" sz="3200" dirty="0" err="1" smtClean="0">
                <a:latin typeface="+mj-lt"/>
              </a:rPr>
              <a:t>pini</a:t>
            </a:r>
            <a:r>
              <a:rPr lang="tr-TR" sz="3200" dirty="0" smtClean="0">
                <a:latin typeface="+mj-lt"/>
              </a:rPr>
              <a:t>, işlemcinin iki yönlü </a:t>
            </a:r>
            <a:r>
              <a:rPr lang="tr-TR" sz="3200" dirty="0" err="1" smtClean="0">
                <a:latin typeface="+mj-lt"/>
              </a:rPr>
              <a:t>pinine</a:t>
            </a:r>
            <a:r>
              <a:rPr lang="tr-TR" sz="3200" dirty="0" smtClean="0">
                <a:latin typeface="+mj-lt"/>
              </a:rPr>
              <a:t> bağlanarak seçim </a:t>
            </a:r>
            <a:r>
              <a:rPr lang="tr-TR" sz="3200" dirty="0" err="1" smtClean="0">
                <a:latin typeface="+mj-lt"/>
              </a:rPr>
              <a:t>pinine</a:t>
            </a:r>
            <a:r>
              <a:rPr lang="tr-TR" sz="3200" dirty="0" smtClean="0">
                <a:latin typeface="+mj-lt"/>
              </a:rPr>
              <a:t> göre veriyi alır ya da gönderir</a:t>
            </a:r>
            <a:r>
              <a:rPr lang="tr-TR" sz="3200" dirty="0" smtClean="0">
                <a:latin typeface="+mj-lt"/>
              </a:rPr>
              <a:t>.</a:t>
            </a:r>
          </a:p>
          <a:p>
            <a:r>
              <a:rPr lang="tr-TR" sz="3200" dirty="0" smtClean="0">
                <a:latin typeface="+mj-lt"/>
              </a:rPr>
              <a:t>Modül üzerinde antenin bağlanacağı </a:t>
            </a:r>
            <a:r>
              <a:rPr lang="tr-TR" sz="3200" dirty="0" err="1" smtClean="0">
                <a:latin typeface="+mj-lt"/>
              </a:rPr>
              <a:t>pin</a:t>
            </a:r>
            <a:r>
              <a:rPr lang="tr-TR" sz="3200" dirty="0" smtClean="0">
                <a:latin typeface="+mj-lt"/>
              </a:rPr>
              <a:t> bulunmaktadır.</a:t>
            </a:r>
          </a:p>
          <a:p>
            <a:r>
              <a:rPr lang="tr-TR" sz="3200" dirty="0" smtClean="0">
                <a:latin typeface="+mj-lt"/>
              </a:rPr>
              <a:t>3V DC ile beslenmektedir</a:t>
            </a:r>
            <a:r>
              <a:rPr lang="tr-TR" sz="3200" dirty="0" smtClean="0">
                <a:latin typeface="+mj-lt"/>
              </a:rPr>
              <a:t>.</a:t>
            </a:r>
            <a:endParaRPr lang="tr-TR" sz="3200" dirty="0" smtClean="0">
              <a:latin typeface="+mj-lt"/>
            </a:endParaRPr>
          </a:p>
          <a:p>
            <a:r>
              <a:rPr lang="tr-TR" sz="3200" dirty="0" smtClean="0">
                <a:latin typeface="+mj-lt"/>
              </a:rPr>
              <a:t>Projede iki yönlü haberleşme olacağı için iki adet UTR-C12M modül kullanılacaktır</a:t>
            </a:r>
            <a:r>
              <a:rPr lang="tr-TR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587</TotalTime>
  <Words>363</Words>
  <Application>Microsoft Office PowerPoint</Application>
  <PresentationFormat>Ekran Gösterisi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Akış</vt:lpstr>
      <vt:lpstr>RF link üzerinden mikroişlemciler arası haberleşme</vt:lpstr>
      <vt:lpstr>SUNUM İÇERİĞİ</vt:lpstr>
      <vt:lpstr>Proje Tanımı</vt:lpstr>
      <vt:lpstr>Hedefler</vt:lpstr>
      <vt:lpstr>Kablosuz Seri Haberleşme ve RF</vt:lpstr>
      <vt:lpstr>Slayt 6</vt:lpstr>
      <vt:lpstr>UTR-C12M</vt:lpstr>
      <vt:lpstr>UTR-C12M</vt:lpstr>
      <vt:lpstr>UTR-C12M</vt:lpstr>
      <vt:lpstr>Devrede Kullanılan Elemanlar</vt:lpstr>
      <vt:lpstr>Devre Şeması</vt:lpstr>
      <vt:lpstr>Devrenin PCB(Printed Circuit Board) Çizimi</vt:lpstr>
      <vt:lpstr>Devrenin PCB(Printed Circuit Board) Çizimi</vt:lpstr>
      <vt:lpstr>Devrenin PCB(Printed Circuit Board) Çizimi</vt:lpstr>
      <vt:lpstr>Kaynakça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link üzerinden mikroişlemciler arası haberleşme</dc:title>
  <dc:creator>Berna</dc:creator>
  <cp:lastModifiedBy>B</cp:lastModifiedBy>
  <cp:revision>68</cp:revision>
  <dcterms:created xsi:type="dcterms:W3CDTF">2012-11-28T17:20:00Z</dcterms:created>
  <dcterms:modified xsi:type="dcterms:W3CDTF">2012-11-29T23:34:18Z</dcterms:modified>
</cp:coreProperties>
</file>