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61" r:id="rId5"/>
    <p:sldId id="262" r:id="rId6"/>
    <p:sldId id="269" r:id="rId7"/>
    <p:sldId id="267" r:id="rId8"/>
    <p:sldId id="268" r:id="rId9"/>
    <p:sldId id="277" r:id="rId10"/>
    <p:sldId id="270" r:id="rId11"/>
    <p:sldId id="271" r:id="rId12"/>
    <p:sldId id="272" r:id="rId13"/>
    <p:sldId id="273" r:id="rId14"/>
    <p:sldId id="275" r:id="rId15"/>
    <p:sldId id="265" r:id="rId16"/>
    <p:sldId id="274" r:id="rId17"/>
    <p:sldId id="276" r:id="rId1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8" autoAdjust="0"/>
    <p:restoredTop sz="94660"/>
  </p:normalViewPr>
  <p:slideViewPr>
    <p:cSldViewPr>
      <p:cViewPr>
        <p:scale>
          <a:sx n="77" d="100"/>
          <a:sy n="77" d="100"/>
        </p:scale>
        <p:origin x="-1122" y="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0A9B-7B99-4E2E-9FE0-35145562EF58}" type="datetimeFigureOut">
              <a:rPr lang="tr-TR" smtClean="0"/>
              <a:t>06.05.2012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24E3-824D-4CD5-91C4-E2401BD3F67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0A9B-7B99-4E2E-9FE0-35145562EF58}" type="datetimeFigureOut">
              <a:rPr lang="tr-TR" smtClean="0"/>
              <a:t>06.05.2012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24E3-824D-4CD5-91C4-E2401BD3F67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0A9B-7B99-4E2E-9FE0-35145562EF58}" type="datetimeFigureOut">
              <a:rPr lang="tr-TR" smtClean="0"/>
              <a:t>06.05.2012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24E3-824D-4CD5-91C4-E2401BD3F676}" type="slidenum">
              <a:rPr lang="tr-TR" smtClean="0"/>
              <a:t>‹#›</a:t>
            </a:fld>
            <a:endParaRPr lang="tr-T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0A9B-7B99-4E2E-9FE0-35145562EF58}" type="datetimeFigureOut">
              <a:rPr lang="tr-TR" smtClean="0"/>
              <a:t>06.05.2012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24E3-824D-4CD5-91C4-E2401BD3F676}" type="slidenum">
              <a:rPr lang="tr-TR" smtClean="0"/>
              <a:t>‹#›</a:t>
            </a:fld>
            <a:endParaRPr lang="tr-T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0A9B-7B99-4E2E-9FE0-35145562EF58}" type="datetimeFigureOut">
              <a:rPr lang="tr-TR" smtClean="0"/>
              <a:t>06.05.2012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24E3-824D-4CD5-91C4-E2401BD3F67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0A9B-7B99-4E2E-9FE0-35145562EF58}" type="datetimeFigureOut">
              <a:rPr lang="tr-TR" smtClean="0"/>
              <a:t>06.05.2012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24E3-824D-4CD5-91C4-E2401BD3F676}" type="slidenum">
              <a:rPr lang="tr-TR" smtClean="0"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0A9B-7B99-4E2E-9FE0-35145562EF58}" type="datetimeFigureOut">
              <a:rPr lang="tr-TR" smtClean="0"/>
              <a:t>06.05.2012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24E3-824D-4CD5-91C4-E2401BD3F67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0A9B-7B99-4E2E-9FE0-35145562EF58}" type="datetimeFigureOut">
              <a:rPr lang="tr-TR" smtClean="0"/>
              <a:t>06.05.2012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24E3-824D-4CD5-91C4-E2401BD3F67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0A9B-7B99-4E2E-9FE0-35145562EF58}" type="datetimeFigureOut">
              <a:rPr lang="tr-TR" smtClean="0"/>
              <a:t>06.05.2012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24E3-824D-4CD5-91C4-E2401BD3F67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0A9B-7B99-4E2E-9FE0-35145562EF58}" type="datetimeFigureOut">
              <a:rPr lang="tr-TR" smtClean="0"/>
              <a:t>06.05.2012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24E3-824D-4CD5-91C4-E2401BD3F676}" type="slidenum">
              <a:rPr lang="tr-TR" smtClean="0"/>
              <a:t>‹#›</a:t>
            </a:fld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0A9B-7B99-4E2E-9FE0-35145562EF58}" type="datetimeFigureOut">
              <a:rPr lang="tr-TR" smtClean="0"/>
              <a:t>06.05.2012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24E3-824D-4CD5-91C4-E2401BD3F676}" type="slidenum">
              <a:rPr lang="tr-TR" smtClean="0"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DBF0A9B-7B99-4E2E-9FE0-35145562EF58}" type="datetimeFigureOut">
              <a:rPr lang="tr-TR" smtClean="0"/>
              <a:t>06.05.2012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91524E3-824D-4CD5-91C4-E2401BD3F676}" type="slidenum">
              <a:rPr lang="tr-TR" smtClean="0"/>
              <a:t>‹#›</a:t>
            </a:fld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PAZARLAMA MÜHENDİSLİĞİ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0964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 smtClean="0"/>
              <a:t>2.1)Çevre </a:t>
            </a:r>
            <a:r>
              <a:rPr lang="tr-TR" b="1" dirty="0"/>
              <a:t>Analizi</a:t>
            </a:r>
            <a:endParaRPr lang="tr-TR" dirty="0"/>
          </a:p>
          <a:p>
            <a:r>
              <a:rPr lang="tr-TR" dirty="0"/>
              <a:t>Çevre </a:t>
            </a:r>
            <a:r>
              <a:rPr lang="tr-TR" dirty="0" smtClean="0"/>
              <a:t>analizinin amacı, </a:t>
            </a:r>
            <a:r>
              <a:rPr lang="tr-TR" dirty="0"/>
              <a:t>yeni bir elektronik </a:t>
            </a:r>
            <a:r>
              <a:rPr lang="tr-TR" dirty="0" smtClean="0"/>
              <a:t>pazarın stratejilerini </a:t>
            </a:r>
            <a:r>
              <a:rPr lang="tr-TR" dirty="0"/>
              <a:t>ve </a:t>
            </a:r>
            <a:r>
              <a:rPr lang="tr-TR" dirty="0" smtClean="0"/>
              <a:t>hedeflerini resmileştirmektir.</a:t>
            </a:r>
            <a:r>
              <a:rPr lang="tr-TR" dirty="0"/>
              <a:t> </a:t>
            </a:r>
            <a:r>
              <a:rPr lang="tr-TR" dirty="0" smtClean="0"/>
              <a:t>Çevre analizi iki aşamadan </a:t>
            </a:r>
            <a:r>
              <a:rPr lang="tr-TR" dirty="0" err="1" smtClean="0"/>
              <a:t>oluşmaktadır:çevre</a:t>
            </a:r>
            <a:r>
              <a:rPr lang="tr-TR" dirty="0" smtClean="0"/>
              <a:t> tanımı ve ihtiyaç analizi</a:t>
            </a:r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142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İlk aşamada, potansiyel ticaret nesneleri, pazar </a:t>
            </a:r>
            <a:r>
              <a:rPr lang="tr-TR" dirty="0" err="1" smtClean="0"/>
              <a:t>segmentleri</a:t>
            </a:r>
            <a:r>
              <a:rPr lang="tr-TR" dirty="0" smtClean="0"/>
              <a:t>, ve belirli bir kesiminde etkileşim olabilecek temsilcilerin toplama ve analizden oluşur. Bu analizin temelinde, bu kaynakların ticaret için potansiyel pazar </a:t>
            </a:r>
            <a:r>
              <a:rPr lang="tr-TR" dirty="0" err="1" smtClean="0"/>
              <a:t>segmentlerinin</a:t>
            </a:r>
            <a:r>
              <a:rPr lang="tr-TR" dirty="0" smtClean="0"/>
              <a:t> tespit ve karşılaştırılması ele alınır. temsilcilerin  hakkında bilgi belirlenir.</a:t>
            </a:r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819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 Gereksinim analizinin temelinde, piyasa mühendisliği ,yeni bir mekanizma mühendisliği veya hedef problem için </a:t>
            </a:r>
            <a:r>
              <a:rPr lang="tr-TR" dirty="0" err="1" smtClean="0"/>
              <a:t>varolan</a:t>
            </a:r>
            <a:r>
              <a:rPr lang="tr-TR" dirty="0" smtClean="0"/>
              <a:t>  yeni bir uyum arasında karar verir. </a:t>
            </a:r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54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Bu karar, genellikle bir literatür taraması, anket, bir SWOT analizi ve gelecekteki piyasa katılımcıları ile görüşmeler tarafından desteklenmektedir.</a:t>
            </a:r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061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 smtClean="0"/>
              <a:t>2.2)Tasarım</a:t>
            </a:r>
            <a:endParaRPr lang="tr-TR" dirty="0"/>
          </a:p>
          <a:p>
            <a:r>
              <a:rPr lang="tr-TR" dirty="0" smtClean="0"/>
              <a:t>İkinci aşamada; piyasada </a:t>
            </a:r>
            <a:r>
              <a:rPr lang="tr-TR" dirty="0" err="1" smtClean="0"/>
              <a:t>mikroyapı</a:t>
            </a:r>
            <a:r>
              <a:rPr lang="tr-TR" dirty="0" smtClean="0"/>
              <a:t> , BT altyapısı ve iş modeli olarak yeni elektronik pazarlarda eşzamanlı işlerle yeni ürünler tasarlanmıştır.</a:t>
            </a:r>
          </a:p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492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      2.3)</a:t>
            </a:r>
            <a:r>
              <a:rPr lang="tr-TR" b="1" dirty="0" smtClean="0"/>
              <a:t> </a:t>
            </a:r>
            <a:r>
              <a:rPr lang="tr-TR" b="1" dirty="0"/>
              <a:t>Değerlendirme</a:t>
            </a:r>
            <a:endParaRPr lang="tr-TR" dirty="0"/>
          </a:p>
          <a:p>
            <a:r>
              <a:rPr lang="tr-TR" dirty="0"/>
              <a:t>Piyasada tasarlanmış </a:t>
            </a:r>
            <a:r>
              <a:rPr lang="tr-TR" dirty="0" smtClean="0"/>
              <a:t>olan</a:t>
            </a:r>
            <a:r>
              <a:rPr lang="tr-TR" dirty="0"/>
              <a:t> </a:t>
            </a:r>
            <a:r>
              <a:rPr lang="tr-TR" dirty="0" smtClean="0"/>
              <a:t>ürün,</a:t>
            </a:r>
            <a:r>
              <a:rPr lang="tr-TR" dirty="0" smtClean="0"/>
              <a:t> </a:t>
            </a:r>
            <a:r>
              <a:rPr lang="tr-TR" dirty="0"/>
              <a:t>teknik ve ekonomik özellikleri üzerinde test </a:t>
            </a:r>
            <a:r>
              <a:rPr lang="tr-TR" dirty="0" smtClean="0"/>
              <a:t>edilir.</a:t>
            </a:r>
            <a:r>
              <a:rPr lang="tr-TR" dirty="0"/>
              <a:t> Değerlendirme aşamasında doğruluğu, pazar </a:t>
            </a:r>
            <a:r>
              <a:rPr lang="tr-TR" dirty="0" smtClean="0"/>
              <a:t>sonucunun </a:t>
            </a:r>
            <a:r>
              <a:rPr lang="tr-TR" dirty="0"/>
              <a:t>performansını ölçmek için ekonomik testler ve iş modeli </a:t>
            </a:r>
            <a:r>
              <a:rPr lang="tr-TR" dirty="0" smtClean="0"/>
              <a:t>değerlendirmesini </a:t>
            </a:r>
            <a:r>
              <a:rPr lang="tr-TR" dirty="0"/>
              <a:t>sağlamak için bir yazılım prototip fonksiyon </a:t>
            </a:r>
            <a:r>
              <a:rPr lang="tr-TR" dirty="0" smtClean="0"/>
              <a:t>testlerini </a:t>
            </a:r>
            <a:r>
              <a:rPr lang="tr-TR" dirty="0"/>
              <a:t>içermektedir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325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2.4)</a:t>
            </a:r>
            <a:r>
              <a:rPr lang="tr-TR" b="1" dirty="0" smtClean="0"/>
              <a:t>Uygulama</a:t>
            </a:r>
            <a:endParaRPr lang="tr-TR" dirty="0"/>
          </a:p>
          <a:p>
            <a:r>
              <a:rPr lang="tr-TR" dirty="0"/>
              <a:t>Bu aşamada, </a:t>
            </a:r>
            <a:r>
              <a:rPr lang="tr-TR" dirty="0" smtClean="0"/>
              <a:t>tasarım iyice değerlendirilir ve yazılım sistemi olarak </a:t>
            </a:r>
            <a:r>
              <a:rPr lang="tr-TR" dirty="0" err="1" smtClean="0"/>
              <a:t>uygulanır.Piyasa</a:t>
            </a:r>
            <a:r>
              <a:rPr lang="tr-TR" dirty="0" smtClean="0"/>
              <a:t> </a:t>
            </a:r>
            <a:r>
              <a:rPr lang="tr-TR" dirty="0"/>
              <a:t>sistemi ya sıfırdan </a:t>
            </a:r>
            <a:r>
              <a:rPr lang="tr-TR" dirty="0" smtClean="0"/>
              <a:t>ya da </a:t>
            </a:r>
            <a:r>
              <a:rPr lang="tr-TR" dirty="0"/>
              <a:t>değerlendirme aşamasında geliştirilen </a:t>
            </a:r>
            <a:r>
              <a:rPr lang="tr-TR" dirty="0" smtClean="0"/>
              <a:t>prototipin </a:t>
            </a:r>
            <a:r>
              <a:rPr lang="tr-TR" dirty="0"/>
              <a:t>bir evrim süreci içinde </a:t>
            </a:r>
            <a:r>
              <a:rPr lang="tr-TR" dirty="0" smtClean="0"/>
              <a:t>geliştirilmesiyle uygulanabilir.</a:t>
            </a:r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071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 smtClean="0"/>
              <a:t>   2.5)Giriş</a:t>
            </a:r>
            <a:endParaRPr lang="tr-TR" dirty="0"/>
          </a:p>
          <a:p>
            <a:r>
              <a:rPr lang="tr-TR" dirty="0"/>
              <a:t>Sürecin son aşamasında, elektronik pazar </a:t>
            </a:r>
            <a:r>
              <a:rPr lang="tr-TR" dirty="0" smtClean="0"/>
              <a:t>tanıtılır.</a:t>
            </a:r>
            <a:r>
              <a:rPr lang="tr-TR" dirty="0"/>
              <a:t> Elektronik </a:t>
            </a:r>
            <a:r>
              <a:rPr lang="tr-TR" dirty="0" smtClean="0"/>
              <a:t>pazarın </a:t>
            </a:r>
            <a:r>
              <a:rPr lang="tr-TR" dirty="0"/>
              <a:t>giriş </a:t>
            </a:r>
            <a:r>
              <a:rPr lang="tr-TR" dirty="0" smtClean="0"/>
              <a:t>faaliyeti </a:t>
            </a:r>
            <a:r>
              <a:rPr lang="tr-TR" dirty="0"/>
              <a:t>döngüsü </a:t>
            </a:r>
            <a:r>
              <a:rPr lang="tr-TR" dirty="0" smtClean="0"/>
              <a:t>başlatılır</a:t>
            </a:r>
            <a:r>
              <a:rPr lang="tr-TR" dirty="0"/>
              <a:t>.</a:t>
            </a:r>
          </a:p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03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Pazarlama Mühendisliği; </a:t>
            </a:r>
            <a:r>
              <a:rPr lang="tr-TR" dirty="0" smtClean="0"/>
              <a:t>analiz ve tasarım tanıtan ; </a:t>
            </a:r>
            <a:r>
              <a:rPr lang="tr-TR" dirty="0" smtClean="0"/>
              <a:t>aynı zamanda kalite sağlanmasının yapısal, sistematik ve teorik olarak kurulan bir prosedürden oluşmaktadır</a:t>
            </a: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6413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Elektronik pazar</a:t>
            </a:r>
            <a:r>
              <a:rPr lang="tr-TR" dirty="0"/>
              <a:t> platformları </a:t>
            </a:r>
            <a:r>
              <a:rPr lang="tr-TR" dirty="0" smtClean="0"/>
              <a:t> </a:t>
            </a:r>
            <a:r>
              <a:rPr lang="tr-TR" dirty="0"/>
              <a:t>eş zamanlı olarak piyasa mekanizmaları ve ticaret kuralları, sistemleri, platformlar ve medya konusundaki yasal </a:t>
            </a:r>
            <a:r>
              <a:rPr lang="tr-TR" dirty="0" smtClean="0"/>
              <a:t>çerçeveleri </a:t>
            </a:r>
            <a:r>
              <a:rPr lang="tr-TR" dirty="0" smtClean="0"/>
              <a:t>ve</a:t>
            </a:r>
            <a:r>
              <a:rPr lang="tr-TR" dirty="0" smtClean="0"/>
              <a:t> </a:t>
            </a:r>
            <a:r>
              <a:rPr lang="tr-TR" dirty="0"/>
              <a:t>onların iş </a:t>
            </a:r>
            <a:r>
              <a:rPr lang="tr-TR" dirty="0" smtClean="0"/>
              <a:t>modellerinden oluşmaktadır </a:t>
            </a:r>
            <a:r>
              <a:rPr lang="tr-TR" dirty="0"/>
              <a:t>. </a:t>
            </a: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55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tr-TR" dirty="0" smtClean="0"/>
              <a:t>   1</a:t>
            </a:r>
            <a:r>
              <a:rPr lang="tr-TR" dirty="0" smtClean="0"/>
              <a:t>)</a:t>
            </a:r>
            <a:r>
              <a:rPr lang="tr-TR" dirty="0"/>
              <a:t> </a:t>
            </a:r>
            <a:r>
              <a:rPr lang="tr-TR" u="sng" dirty="0"/>
              <a:t>Piyasa Mühendislik </a:t>
            </a:r>
            <a:r>
              <a:rPr lang="tr-TR" u="sng" dirty="0" smtClean="0"/>
              <a:t>Çerçevesi</a:t>
            </a:r>
            <a:endParaRPr lang="tr-TR" u="sng" dirty="0"/>
          </a:p>
          <a:p>
            <a:r>
              <a:rPr lang="tr-TR" dirty="0" smtClean="0"/>
              <a:t>Pazarlama Mühendislik Çerçevesi ,pazarlama mühendisliğin çeşitli yönlerini ele alır</a:t>
            </a:r>
            <a:r>
              <a:rPr lang="tr-TR" dirty="0"/>
              <a:t>. </a:t>
            </a:r>
            <a:r>
              <a:rPr lang="tr-TR" dirty="0" err="1" smtClean="0"/>
              <a:t>PazarlamaMühendislik</a:t>
            </a:r>
            <a:r>
              <a:rPr lang="tr-TR" dirty="0" smtClean="0"/>
              <a:t> </a:t>
            </a:r>
            <a:r>
              <a:rPr lang="tr-TR" dirty="0"/>
              <a:t>Çerçeve diyagramı </a:t>
            </a:r>
            <a:r>
              <a:rPr lang="tr-TR" dirty="0" smtClean="0"/>
              <a:t>çerçeveyi </a:t>
            </a:r>
            <a:r>
              <a:rPr lang="tr-TR" dirty="0"/>
              <a:t>oluşturan yapı taşlarını </a:t>
            </a:r>
            <a:r>
              <a:rPr lang="tr-TR" dirty="0" smtClean="0"/>
              <a:t>belirtir.</a:t>
            </a:r>
            <a:r>
              <a:rPr lang="tr-TR" dirty="0"/>
              <a:t> </a:t>
            </a:r>
            <a:r>
              <a:rPr lang="tr-TR" dirty="0" smtClean="0"/>
              <a:t>Çerçeve </a:t>
            </a:r>
            <a:r>
              <a:rPr lang="tr-TR" dirty="0"/>
              <a:t>yer aldığı </a:t>
            </a:r>
            <a:r>
              <a:rPr lang="tr-TR" dirty="0" smtClean="0"/>
              <a:t>ekonomik </a:t>
            </a:r>
            <a:r>
              <a:rPr lang="tr-TR" dirty="0"/>
              <a:t>ve yasal ortamda faaliyet göstermektedir. Bu </a:t>
            </a:r>
            <a:r>
              <a:rPr lang="tr-TR" dirty="0" smtClean="0"/>
              <a:t>etkiler çerçevenin  diğer tüm </a:t>
            </a:r>
            <a:r>
              <a:rPr lang="tr-TR" dirty="0"/>
              <a:t>bölümlerinin </a:t>
            </a:r>
            <a:r>
              <a:rPr lang="tr-TR" dirty="0" smtClean="0"/>
              <a:t>işlemleridir.</a:t>
            </a:r>
            <a:r>
              <a:rPr lang="tr-TR" dirty="0"/>
              <a:t> </a:t>
            </a:r>
            <a:r>
              <a:rPr lang="tr-TR" dirty="0"/>
              <a:t>İ</a:t>
            </a:r>
            <a:r>
              <a:rPr lang="tr-TR" dirty="0" smtClean="0"/>
              <a:t>şlem </a:t>
            </a:r>
            <a:r>
              <a:rPr lang="tr-TR" dirty="0"/>
              <a:t>nesnesi piyasa operatörleri ve pazarın bireysel bileşenleri </a:t>
            </a:r>
            <a:r>
              <a:rPr lang="tr-TR" dirty="0" smtClean="0"/>
              <a:t>  arasındaki </a:t>
            </a:r>
            <a:r>
              <a:rPr lang="tr-TR" dirty="0" err="1"/>
              <a:t>arayüzü</a:t>
            </a:r>
            <a:r>
              <a:rPr lang="tr-TR" dirty="0"/>
              <a:t> temsil eder.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Pazarlama Mühendisliği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6369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    2</a:t>
            </a:r>
            <a:r>
              <a:rPr lang="tr-TR" dirty="0" smtClean="0"/>
              <a:t>)</a:t>
            </a:r>
            <a:r>
              <a:rPr lang="tr-TR" dirty="0"/>
              <a:t> </a:t>
            </a:r>
            <a:r>
              <a:rPr lang="tr-TR" u="sng" dirty="0"/>
              <a:t>Piyasa Mühendisliği </a:t>
            </a:r>
            <a:r>
              <a:rPr lang="tr-TR" u="sng" dirty="0" smtClean="0"/>
              <a:t>Süreci</a:t>
            </a:r>
            <a:endParaRPr lang="tr-TR" u="sng" dirty="0"/>
          </a:p>
          <a:p>
            <a:r>
              <a:rPr lang="tr-TR" dirty="0"/>
              <a:t>Pazar mühendislik yaklaşımı Pazar Mühendisliği Proses diyagramı </a:t>
            </a:r>
            <a:r>
              <a:rPr lang="tr-TR" dirty="0" smtClean="0"/>
              <a:t> </a:t>
            </a:r>
            <a:r>
              <a:rPr lang="tr-TR" dirty="0"/>
              <a:t>ile </a:t>
            </a:r>
            <a:r>
              <a:rPr lang="tr-TR" dirty="0" err="1" smtClean="0"/>
              <a:t>yapılandırılmıştır.Yeni</a:t>
            </a:r>
            <a:r>
              <a:rPr lang="tr-TR" dirty="0" smtClean="0"/>
              <a:t> elektronik piyasaların gereksinimleri saptanarak bu piyasaların hedefleri saptanır.</a:t>
            </a:r>
            <a:r>
              <a:rPr lang="tr-TR" dirty="0"/>
              <a:t> </a:t>
            </a: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277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Daha sonra, yeni elektronik  pazarlar eşzamanlı işlerle yeni ürünler tasarlanır: piyasada </a:t>
            </a:r>
            <a:r>
              <a:rPr lang="tr-TR" dirty="0" err="1" smtClean="0"/>
              <a:t>mikroyapı</a:t>
            </a:r>
            <a:r>
              <a:rPr lang="tr-TR" dirty="0" smtClean="0"/>
              <a:t> , BT altyapısı ve iş modeli. </a:t>
            </a:r>
          </a:p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777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Üçüncü aşamada, mekanizmayı teknik, ekonomik ve ticari özellikleri test edilir. Gerekirse, gereksinimleri karşılandığından emin olmak amacıyla piyasa tasarımı ve değerlendirilmesi arasında  bir döngü oluşturulur.</a:t>
            </a:r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621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 Dördüncü aşamada, iyice değerlendirilmesi amacıyla tasarım,  yazılım sistemi olarak gerçekleştirilir ve uygulanır. Son olarak, piyasada platform tanıtılır. </a:t>
            </a:r>
          </a:p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374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552" y="188640"/>
            <a:ext cx="7992888" cy="6840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641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lga Biçimi">
  <a:themeElements>
    <a:clrScheme name="Dalga Biçimi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Dalga Biçimi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alga Biçimi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221</TotalTime>
  <Words>212</Words>
  <Application>Microsoft Office PowerPoint</Application>
  <PresentationFormat>Ekran Gösterisi (4:3)</PresentationFormat>
  <Paragraphs>24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18" baseType="lpstr">
      <vt:lpstr>Dalga Biçimi</vt:lpstr>
      <vt:lpstr>PAZARLAMA MÜHENDİSLİĞİ</vt:lpstr>
      <vt:lpstr>PowerPoint Sunusu</vt:lpstr>
      <vt:lpstr>PowerPoint Sunusu</vt:lpstr>
      <vt:lpstr>Pazarlama Mühendisliği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Nilay</dc:creator>
  <cp:lastModifiedBy>Nilay</cp:lastModifiedBy>
  <cp:revision>18</cp:revision>
  <dcterms:created xsi:type="dcterms:W3CDTF">2012-05-06T16:24:06Z</dcterms:created>
  <dcterms:modified xsi:type="dcterms:W3CDTF">2012-05-06T22:54:21Z</dcterms:modified>
</cp:coreProperties>
</file>