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png" ContentType="image/pn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6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15CA-495C-454E-9357-971998904880}" type="datetimeFigureOut">
              <a:rPr lang="fr-FR" smtClean="0"/>
              <a:t>12/10/09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4890-5B3D-214E-A325-EA07AE21AE4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15CA-495C-454E-9357-971998904880}" type="datetimeFigureOut">
              <a:rPr lang="fr-FR" smtClean="0"/>
              <a:t>12/10/09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4890-5B3D-214E-A325-EA07AE21AE4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15CA-495C-454E-9357-971998904880}" type="datetimeFigureOut">
              <a:rPr lang="fr-FR" smtClean="0"/>
              <a:t>12/10/09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4890-5B3D-214E-A325-EA07AE21AE4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15CA-495C-454E-9357-971998904880}" type="datetimeFigureOut">
              <a:rPr lang="fr-FR" smtClean="0"/>
              <a:t>12/10/09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4890-5B3D-214E-A325-EA07AE21AE4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15CA-495C-454E-9357-971998904880}" type="datetimeFigureOut">
              <a:rPr lang="fr-FR" smtClean="0"/>
              <a:t>12/10/09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4890-5B3D-214E-A325-EA07AE21AE4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15CA-495C-454E-9357-971998904880}" type="datetimeFigureOut">
              <a:rPr lang="fr-FR" smtClean="0"/>
              <a:t>12/10/09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4890-5B3D-214E-A325-EA07AE21AE4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15CA-495C-454E-9357-971998904880}" type="datetimeFigureOut">
              <a:rPr lang="fr-FR" smtClean="0"/>
              <a:t>12/10/09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4890-5B3D-214E-A325-EA07AE21AE4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15CA-495C-454E-9357-971998904880}" type="datetimeFigureOut">
              <a:rPr lang="fr-FR" smtClean="0"/>
              <a:t>12/10/09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4890-5B3D-214E-A325-EA07AE21AE4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15CA-495C-454E-9357-971998904880}" type="datetimeFigureOut">
              <a:rPr lang="fr-FR" smtClean="0"/>
              <a:t>12/10/09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4890-5B3D-214E-A325-EA07AE21AE4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15CA-495C-454E-9357-971998904880}" type="datetimeFigureOut">
              <a:rPr lang="fr-FR" smtClean="0"/>
              <a:t>12/10/09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4890-5B3D-214E-A325-EA07AE21AE4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15CA-495C-454E-9357-971998904880}" type="datetimeFigureOut">
              <a:rPr lang="fr-FR" smtClean="0"/>
              <a:t>12/10/09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4890-5B3D-214E-A325-EA07AE21AE4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815CA-495C-454E-9357-971998904880}" type="datetimeFigureOut">
              <a:rPr lang="fr-FR" smtClean="0"/>
              <a:t>12/10/09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24890-5B3D-214E-A325-EA07AE21AE4D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3963044" y="914400"/>
            <a:ext cx="4700589" cy="4851401"/>
          </a:xfrm>
          <a:prstGeom prst="rect">
            <a:avLst/>
          </a:prstGeom>
          <a:solidFill>
            <a:srgbClr val="009999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fr-FR"/>
          </a:p>
        </p:txBody>
      </p:sp>
      <p:pic>
        <p:nvPicPr>
          <p:cNvPr id="5" name="Picture 7" descr="debugg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645" y="3911600"/>
            <a:ext cx="2808288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4115445" y="4302125"/>
            <a:ext cx="701675" cy="650875"/>
          </a:xfrm>
          <a:prstGeom prst="rect">
            <a:avLst/>
          </a:prstGeom>
          <a:solidFill>
            <a:srgbClr val="21721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3885" tIns="51942" rIns="103885" bIns="51942" anchor="ctr">
            <a:prstTxWarp prst="textNoShape">
              <a:avLst/>
            </a:prstTxWarp>
          </a:bodyPr>
          <a:lstStyle/>
          <a:p>
            <a:pPr algn="ctr" defTabSz="1038225"/>
            <a:r>
              <a:rPr lang="fr-FR" sz="1000"/>
              <a:t>GDB Server</a:t>
            </a: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1524645" y="5597525"/>
            <a:ext cx="194310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3885" tIns="51942" rIns="103885" bIns="51942">
            <a:prstTxWarp prst="textNoShape">
              <a:avLst/>
            </a:prstTxWarp>
            <a:spAutoFit/>
          </a:bodyPr>
          <a:lstStyle/>
          <a:p>
            <a:pPr defTabSz="1038225"/>
            <a:r>
              <a:rPr lang="fr-FR" sz="2000">
                <a:solidFill>
                  <a:schemeClr val="tx1"/>
                </a:solidFill>
              </a:rPr>
              <a:t>GDB Debugger</a:t>
            </a:r>
          </a:p>
        </p:txBody>
      </p:sp>
      <p:sp>
        <p:nvSpPr>
          <p:cNvPr id="8" name="AutoShape 36"/>
          <p:cNvSpPr>
            <a:spLocks noChangeArrowheads="1"/>
          </p:cNvSpPr>
          <p:nvPr/>
        </p:nvSpPr>
        <p:spPr bwMode="auto">
          <a:xfrm>
            <a:off x="3429645" y="4302125"/>
            <a:ext cx="720725" cy="473075"/>
          </a:xfrm>
          <a:prstGeom prst="leftRightArrow">
            <a:avLst>
              <a:gd name="adj1" fmla="val 50000"/>
              <a:gd name="adj2" fmla="val 30082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r>
              <a:rPr lang="fr-FR" sz="1400"/>
              <a:t>TCP/IP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 flipV="1">
            <a:off x="7004695" y="2397125"/>
            <a:ext cx="287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 flipV="1">
            <a:off x="6911033" y="1924050"/>
            <a:ext cx="2873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233295" y="1711325"/>
            <a:ext cx="579438" cy="457200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3885" tIns="51942" rIns="103885" bIns="51942" anchor="ctr">
            <a:prstTxWarp prst="textNoShape">
              <a:avLst/>
            </a:prstTxWarp>
          </a:bodyPr>
          <a:lstStyle/>
          <a:p>
            <a:pPr algn="ctr" defTabSz="1038225">
              <a:lnSpc>
                <a:spcPct val="100000"/>
              </a:lnSpc>
              <a:buClrTx/>
              <a:buSzTx/>
              <a:buFontTx/>
              <a:buNone/>
            </a:pPr>
            <a:r>
              <a:rPr lang="fr-FR" sz="1000"/>
              <a:t>RAM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471295" y="1187450"/>
            <a:ext cx="558800" cy="363617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3885" tIns="51942" rIns="103885" bIns="51942" anchor="ctr">
            <a:prstTxWarp prst="textNoShape">
              <a:avLst/>
            </a:prstTxWarp>
          </a:bodyPr>
          <a:lstStyle/>
          <a:p>
            <a:pPr algn="ctr" defTabSz="1038225">
              <a:lnSpc>
                <a:spcPct val="100000"/>
              </a:lnSpc>
              <a:buClrTx/>
              <a:buSzTx/>
              <a:buFontTx/>
              <a:buNone/>
            </a:pPr>
            <a:r>
              <a:rPr lang="fr-FR" sz="1000"/>
              <a:t>BUS</a:t>
            </a:r>
          </a:p>
        </p:txBody>
      </p:sp>
      <p:grpSp>
        <p:nvGrpSpPr>
          <p:cNvPr id="13" name="Group 11"/>
          <p:cNvGrpSpPr>
            <a:grpSpLocks/>
          </p:cNvGrpSpPr>
          <p:nvPr/>
        </p:nvGrpSpPr>
        <p:grpSpPr bwMode="auto">
          <a:xfrm rot="-5400000">
            <a:off x="7168208" y="1892300"/>
            <a:ext cx="133350" cy="76200"/>
            <a:chOff x="4332" y="1071"/>
            <a:chExt cx="272" cy="137"/>
          </a:xfrm>
        </p:grpSpPr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332" y="1071"/>
              <a:ext cx="272" cy="1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422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4517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 rot="-5400000">
            <a:off x="6959451" y="1893094"/>
            <a:ext cx="134938" cy="76200"/>
            <a:chOff x="4332" y="1071"/>
            <a:chExt cx="272" cy="137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332" y="1071"/>
              <a:ext cx="272" cy="1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422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4517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 rot="-5400000">
            <a:off x="6398270" y="3035300"/>
            <a:ext cx="133350" cy="76200"/>
            <a:chOff x="4332" y="1071"/>
            <a:chExt cx="272" cy="137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4332" y="1071"/>
              <a:ext cx="272" cy="1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422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517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182245" y="2930525"/>
            <a:ext cx="820738" cy="533400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3885" tIns="51942" rIns="103885" bIns="51942" anchor="ctr">
            <a:prstTxWarp prst="textNoShape">
              <a:avLst/>
            </a:prstTxWarp>
          </a:bodyPr>
          <a:lstStyle/>
          <a:p>
            <a:pPr algn="ctr" defTabSz="1038225">
              <a:lnSpc>
                <a:spcPct val="100000"/>
              </a:lnSpc>
              <a:buClrTx/>
              <a:buSzTx/>
              <a:buFontTx/>
              <a:buNone/>
            </a:pPr>
            <a:r>
              <a:rPr lang="fr-FR" sz="1000"/>
              <a:t>ARM7TDMI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 rot="-5400000">
            <a:off x="5929164" y="3034506"/>
            <a:ext cx="133350" cy="77788"/>
            <a:chOff x="4332" y="1071"/>
            <a:chExt cx="272" cy="137"/>
          </a:xfrm>
        </p:grpSpPr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332" y="1071"/>
              <a:ext cx="272" cy="1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4422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4520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7766695" y="5052229"/>
            <a:ext cx="633413" cy="427038"/>
          </a:xfrm>
          <a:prstGeom prst="rect">
            <a:avLst/>
          </a:prstGeom>
          <a:solidFill>
            <a:srgbClr val="21721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3885" tIns="51942" rIns="103885" bIns="51942" anchor="ctr">
            <a:prstTxWarp prst="textNoShape">
              <a:avLst/>
            </a:prstTxWarp>
          </a:bodyPr>
          <a:lstStyle/>
          <a:p>
            <a:pPr algn="ctr" defTabSz="1038225"/>
            <a:r>
              <a:rPr lang="fr-FR" sz="1000"/>
              <a:t>ELF</a:t>
            </a:r>
          </a:p>
          <a:p>
            <a:pPr algn="ctr" defTabSz="1038225"/>
            <a:r>
              <a:rPr lang="fr-FR" sz="1000"/>
              <a:t>Loader</a:t>
            </a:r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8050858" y="5034767"/>
            <a:ext cx="65087" cy="571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32" name="AutoShape 40"/>
          <p:cNvCxnSpPr>
            <a:cxnSpLocks noChangeShapeType="1"/>
            <a:stCxn id="34" idx="2"/>
            <a:endCxn id="31" idx="0"/>
          </p:cNvCxnSpPr>
          <p:nvPr/>
        </p:nvCxnSpPr>
        <p:spPr bwMode="auto">
          <a:xfrm rot="16200000" flipH="1">
            <a:off x="7713514" y="4664085"/>
            <a:ext cx="211138" cy="5302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7233295" y="4415642"/>
            <a:ext cx="579438" cy="381000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3885" tIns="51942" rIns="103885" bIns="51942" anchor="ctr">
            <a:prstTxWarp prst="textNoShape">
              <a:avLst/>
            </a:prstTxWarp>
          </a:bodyPr>
          <a:lstStyle/>
          <a:p>
            <a:pPr algn="ctr" defTabSz="1038225">
              <a:lnSpc>
                <a:spcPct val="100000"/>
              </a:lnSpc>
              <a:buClrTx/>
              <a:buSzTx/>
              <a:buFontTx/>
              <a:buNone/>
            </a:pPr>
            <a:r>
              <a:rPr lang="fr-FR" sz="1000"/>
              <a:t>FLASH</a:t>
            </a: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7520633" y="4766479"/>
            <a:ext cx="65087" cy="571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7004695" y="5052229"/>
            <a:ext cx="633413" cy="427038"/>
          </a:xfrm>
          <a:prstGeom prst="rect">
            <a:avLst/>
          </a:prstGeom>
          <a:solidFill>
            <a:srgbClr val="217214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3885" tIns="51942" rIns="103885" bIns="51942" anchor="ctr">
            <a:prstTxWarp prst="textNoShape">
              <a:avLst/>
            </a:prstTxWarp>
          </a:bodyPr>
          <a:lstStyle/>
          <a:p>
            <a:pPr algn="ctr" defTabSz="1038225"/>
            <a:r>
              <a:rPr lang="fr-FR" sz="1000"/>
              <a:t>S19</a:t>
            </a:r>
          </a:p>
          <a:p>
            <a:pPr algn="ctr" defTabSz="1038225"/>
            <a:r>
              <a:rPr lang="fr-FR" sz="1000"/>
              <a:t>Loader</a:t>
            </a:r>
          </a:p>
        </p:txBody>
      </p: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7293620" y="5031592"/>
            <a:ext cx="65088" cy="555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37" name="AutoShape 40"/>
          <p:cNvCxnSpPr>
            <a:cxnSpLocks noChangeShapeType="1"/>
            <a:stCxn id="34" idx="2"/>
            <a:endCxn id="36" idx="0"/>
          </p:cNvCxnSpPr>
          <p:nvPr/>
        </p:nvCxnSpPr>
        <p:spPr bwMode="auto">
          <a:xfrm rot="5400000">
            <a:off x="7336482" y="4814105"/>
            <a:ext cx="207963" cy="2270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7233295" y="2701925"/>
            <a:ext cx="838200" cy="1066800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3885" tIns="51942" rIns="103885" bIns="51942" anchor="ctr">
            <a:prstTxWarp prst="textNoShape">
              <a:avLst/>
            </a:prstTxWarp>
          </a:bodyPr>
          <a:lstStyle/>
          <a:p>
            <a:pPr algn="ctr" defTabSz="1038225">
              <a:lnSpc>
                <a:spcPct val="100000"/>
              </a:lnSpc>
              <a:buClrTx/>
              <a:buSzTx/>
              <a:buFontTx/>
              <a:buNone/>
            </a:pPr>
            <a:r>
              <a:rPr lang="fr-FR" sz="1000"/>
              <a:t>Interrupt ctl</a:t>
            </a:r>
          </a:p>
          <a:p>
            <a:pPr algn="ctr" defTabSz="1038225">
              <a:lnSpc>
                <a:spcPct val="100000"/>
              </a:lnSpc>
              <a:buClrTx/>
              <a:buSzTx/>
              <a:buFontTx/>
              <a:buNone/>
            </a:pPr>
            <a:r>
              <a:rPr lang="fr-FR" sz="1000"/>
              <a:t>(EIC)</a:t>
            </a:r>
          </a:p>
        </p:txBody>
      </p:sp>
      <p:grpSp>
        <p:nvGrpSpPr>
          <p:cNvPr id="39" name="Group 16"/>
          <p:cNvGrpSpPr>
            <a:grpSpLocks/>
          </p:cNvGrpSpPr>
          <p:nvPr/>
        </p:nvGrpSpPr>
        <p:grpSpPr bwMode="auto">
          <a:xfrm rot="-5400000">
            <a:off x="6976914" y="2364582"/>
            <a:ext cx="134937" cy="76200"/>
            <a:chOff x="4332" y="1071"/>
            <a:chExt cx="272" cy="137"/>
          </a:xfrm>
        </p:grpSpPr>
        <p:sp>
          <p:nvSpPr>
            <p:cNvPr id="40" name="Rectangle 17"/>
            <p:cNvSpPr>
              <a:spLocks noChangeArrowheads="1"/>
            </p:cNvSpPr>
            <p:nvPr/>
          </p:nvSpPr>
          <p:spPr bwMode="auto">
            <a:xfrm>
              <a:off x="4332" y="1071"/>
              <a:ext cx="272" cy="1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1" name="Line 18"/>
            <p:cNvSpPr>
              <a:spLocks noChangeShapeType="1"/>
            </p:cNvSpPr>
            <p:nvPr/>
          </p:nvSpPr>
          <p:spPr bwMode="auto">
            <a:xfrm>
              <a:off x="4422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2" name="Line 19"/>
            <p:cNvSpPr>
              <a:spLocks noChangeShapeType="1"/>
            </p:cNvSpPr>
            <p:nvPr/>
          </p:nvSpPr>
          <p:spPr bwMode="auto">
            <a:xfrm>
              <a:off x="4517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43" name="Rectangle 9"/>
          <p:cNvSpPr>
            <a:spLocks noChangeArrowheads="1"/>
          </p:cNvSpPr>
          <p:nvPr/>
        </p:nvSpPr>
        <p:spPr bwMode="auto">
          <a:xfrm>
            <a:off x="7233295" y="2244725"/>
            <a:ext cx="579438" cy="381000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3885" tIns="51942" rIns="103885" bIns="51942" anchor="ctr">
            <a:prstTxWarp prst="textNoShape">
              <a:avLst/>
            </a:prstTxWarp>
          </a:bodyPr>
          <a:lstStyle/>
          <a:p>
            <a:pPr algn="ctr" defTabSz="1038225">
              <a:lnSpc>
                <a:spcPct val="100000"/>
              </a:lnSpc>
              <a:buClrTx/>
              <a:buSzTx/>
              <a:buFontTx/>
              <a:buNone/>
            </a:pPr>
            <a:r>
              <a:rPr lang="fr-FR" sz="1000"/>
              <a:t>BSPI</a:t>
            </a:r>
          </a:p>
        </p:txBody>
      </p:sp>
      <p:grpSp>
        <p:nvGrpSpPr>
          <p:cNvPr id="44" name="Group 11"/>
          <p:cNvGrpSpPr>
            <a:grpSpLocks/>
          </p:cNvGrpSpPr>
          <p:nvPr/>
        </p:nvGrpSpPr>
        <p:grpSpPr bwMode="auto">
          <a:xfrm rot="-5400000">
            <a:off x="7185670" y="2365375"/>
            <a:ext cx="133350" cy="76200"/>
            <a:chOff x="4332" y="1071"/>
            <a:chExt cx="272" cy="137"/>
          </a:xfrm>
        </p:grpSpPr>
        <p:sp>
          <p:nvSpPr>
            <p:cNvPr id="45" name="Rectangle 12"/>
            <p:cNvSpPr>
              <a:spLocks noChangeArrowheads="1"/>
            </p:cNvSpPr>
            <p:nvPr/>
          </p:nvSpPr>
          <p:spPr bwMode="auto">
            <a:xfrm>
              <a:off x="4332" y="1071"/>
              <a:ext cx="272" cy="1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4422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4517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48" name="Group 16"/>
          <p:cNvGrpSpPr>
            <a:grpSpLocks/>
          </p:cNvGrpSpPr>
          <p:nvPr/>
        </p:nvGrpSpPr>
        <p:grpSpPr bwMode="auto">
          <a:xfrm rot="-5400000">
            <a:off x="7738914" y="2288382"/>
            <a:ext cx="134937" cy="76200"/>
            <a:chOff x="4332" y="1071"/>
            <a:chExt cx="272" cy="137"/>
          </a:xfrm>
        </p:grpSpPr>
        <p:sp>
          <p:nvSpPr>
            <p:cNvPr id="49" name="Rectangle 17"/>
            <p:cNvSpPr>
              <a:spLocks noChangeArrowheads="1"/>
            </p:cNvSpPr>
            <p:nvPr/>
          </p:nvSpPr>
          <p:spPr bwMode="auto">
            <a:xfrm>
              <a:off x="4332" y="1071"/>
              <a:ext cx="272" cy="1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>
              <a:off x="4422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>
              <a:off x="4517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52" name="Group 16"/>
          <p:cNvGrpSpPr>
            <a:grpSpLocks/>
          </p:cNvGrpSpPr>
          <p:nvPr/>
        </p:nvGrpSpPr>
        <p:grpSpPr bwMode="auto">
          <a:xfrm rot="-5400000">
            <a:off x="7738914" y="2516982"/>
            <a:ext cx="134937" cy="76200"/>
            <a:chOff x="4332" y="1071"/>
            <a:chExt cx="272" cy="137"/>
          </a:xfrm>
        </p:grpSpPr>
        <p:sp>
          <p:nvSpPr>
            <p:cNvPr id="53" name="Rectangle 17"/>
            <p:cNvSpPr>
              <a:spLocks noChangeArrowheads="1"/>
            </p:cNvSpPr>
            <p:nvPr/>
          </p:nvSpPr>
          <p:spPr bwMode="auto">
            <a:xfrm>
              <a:off x="4332" y="1071"/>
              <a:ext cx="272" cy="1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4" name="Line 18"/>
            <p:cNvSpPr>
              <a:spLocks noChangeShapeType="1"/>
            </p:cNvSpPr>
            <p:nvPr/>
          </p:nvSpPr>
          <p:spPr bwMode="auto">
            <a:xfrm>
              <a:off x="4422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55" name="Group 16"/>
          <p:cNvGrpSpPr>
            <a:grpSpLocks/>
          </p:cNvGrpSpPr>
          <p:nvPr/>
        </p:nvGrpSpPr>
        <p:grpSpPr bwMode="auto">
          <a:xfrm rot="-5400000">
            <a:off x="8005614" y="2807494"/>
            <a:ext cx="134938" cy="76200"/>
            <a:chOff x="4332" y="1071"/>
            <a:chExt cx="272" cy="137"/>
          </a:xfrm>
        </p:grpSpPr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4332" y="1071"/>
              <a:ext cx="272" cy="1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57" name="Line 19"/>
            <p:cNvSpPr>
              <a:spLocks noChangeShapeType="1"/>
            </p:cNvSpPr>
            <p:nvPr/>
          </p:nvSpPr>
          <p:spPr bwMode="auto">
            <a:xfrm>
              <a:off x="4517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58" name="Group 16"/>
          <p:cNvGrpSpPr>
            <a:grpSpLocks/>
          </p:cNvGrpSpPr>
          <p:nvPr/>
        </p:nvGrpSpPr>
        <p:grpSpPr bwMode="auto">
          <a:xfrm rot="-5400000">
            <a:off x="8005614" y="3564413"/>
            <a:ext cx="134937" cy="76200"/>
            <a:chOff x="4332" y="1071"/>
            <a:chExt cx="272" cy="137"/>
          </a:xfrm>
        </p:grpSpPr>
        <p:sp>
          <p:nvSpPr>
            <p:cNvPr id="59" name="Rectangle 17"/>
            <p:cNvSpPr>
              <a:spLocks noChangeArrowheads="1"/>
            </p:cNvSpPr>
            <p:nvPr/>
          </p:nvSpPr>
          <p:spPr bwMode="auto">
            <a:xfrm>
              <a:off x="4332" y="1071"/>
              <a:ext cx="272" cy="1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0" name="Line 19"/>
            <p:cNvSpPr>
              <a:spLocks noChangeShapeType="1"/>
            </p:cNvSpPr>
            <p:nvPr/>
          </p:nvSpPr>
          <p:spPr bwMode="auto">
            <a:xfrm>
              <a:off x="4517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61" name="Line 8"/>
          <p:cNvSpPr>
            <a:spLocks noChangeShapeType="1"/>
          </p:cNvSpPr>
          <p:nvPr/>
        </p:nvSpPr>
        <p:spPr bwMode="auto">
          <a:xfrm flipH="1" flipV="1">
            <a:off x="7004695" y="2930525"/>
            <a:ext cx="287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62" name="Group 16"/>
          <p:cNvGrpSpPr>
            <a:grpSpLocks/>
          </p:cNvGrpSpPr>
          <p:nvPr/>
        </p:nvGrpSpPr>
        <p:grpSpPr bwMode="auto">
          <a:xfrm rot="-5400000">
            <a:off x="6976914" y="2897982"/>
            <a:ext cx="134937" cy="76200"/>
            <a:chOff x="4332" y="1071"/>
            <a:chExt cx="272" cy="137"/>
          </a:xfrm>
        </p:grpSpPr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4332" y="1071"/>
              <a:ext cx="272" cy="1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4" name="Line 18"/>
            <p:cNvSpPr>
              <a:spLocks noChangeShapeType="1"/>
            </p:cNvSpPr>
            <p:nvPr/>
          </p:nvSpPr>
          <p:spPr bwMode="auto">
            <a:xfrm>
              <a:off x="4422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4517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66" name="Group 11"/>
          <p:cNvGrpSpPr>
            <a:grpSpLocks/>
          </p:cNvGrpSpPr>
          <p:nvPr/>
        </p:nvGrpSpPr>
        <p:grpSpPr bwMode="auto">
          <a:xfrm rot="-5400000">
            <a:off x="7185670" y="2898775"/>
            <a:ext cx="133350" cy="76200"/>
            <a:chOff x="4332" y="1071"/>
            <a:chExt cx="272" cy="137"/>
          </a:xfrm>
        </p:grpSpPr>
        <p:sp>
          <p:nvSpPr>
            <p:cNvPr id="67" name="Rectangle 12"/>
            <p:cNvSpPr>
              <a:spLocks noChangeArrowheads="1"/>
            </p:cNvSpPr>
            <p:nvPr/>
          </p:nvSpPr>
          <p:spPr bwMode="auto">
            <a:xfrm>
              <a:off x="4332" y="1071"/>
              <a:ext cx="272" cy="1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8" name="Line 13"/>
            <p:cNvSpPr>
              <a:spLocks noChangeShapeType="1"/>
            </p:cNvSpPr>
            <p:nvPr/>
          </p:nvSpPr>
          <p:spPr bwMode="auto">
            <a:xfrm>
              <a:off x="4422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9" name="Line 14"/>
            <p:cNvSpPr>
              <a:spLocks noChangeShapeType="1"/>
            </p:cNvSpPr>
            <p:nvPr/>
          </p:nvSpPr>
          <p:spPr bwMode="auto">
            <a:xfrm>
              <a:off x="4517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cxnSp>
        <p:nvCxnSpPr>
          <p:cNvPr id="70" name="Connecteur en angle 113"/>
          <p:cNvCxnSpPr>
            <a:cxnSpLocks noChangeShapeType="1"/>
          </p:cNvCxnSpPr>
          <p:nvPr/>
        </p:nvCxnSpPr>
        <p:spPr bwMode="auto">
          <a:xfrm>
            <a:off x="7844483" y="2555875"/>
            <a:ext cx="266700" cy="288925"/>
          </a:xfrm>
          <a:prstGeom prst="bentConnector3">
            <a:avLst>
              <a:gd name="adj1" fmla="val 196727"/>
            </a:avLst>
          </a:prstGeom>
          <a:noFill/>
          <a:ln w="19050">
            <a:solidFill>
              <a:srgbClr val="FF0000"/>
            </a:solidFill>
            <a:prstDash val="sysDash"/>
            <a:round/>
            <a:headEnd/>
            <a:tailEnd/>
          </a:ln>
        </p:spPr>
      </p:cxnSp>
      <p:sp>
        <p:nvSpPr>
          <p:cNvPr id="72" name="Rectangle 9"/>
          <p:cNvSpPr>
            <a:spLocks noChangeArrowheads="1"/>
          </p:cNvSpPr>
          <p:nvPr/>
        </p:nvSpPr>
        <p:spPr bwMode="auto">
          <a:xfrm>
            <a:off x="8084196" y="349911"/>
            <a:ext cx="579438" cy="381000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3885" tIns="51942" rIns="103885" bIns="51942" anchor="ctr">
            <a:prstTxWarp prst="textNoShape">
              <a:avLst/>
            </a:prstTxWarp>
          </a:bodyPr>
          <a:lstStyle/>
          <a:p>
            <a:pPr algn="ctr" defTabSz="1038225">
              <a:lnSpc>
                <a:spcPct val="100000"/>
              </a:lnSpc>
              <a:buClrTx/>
              <a:buSzTx/>
              <a:buFontTx/>
              <a:buNone/>
            </a:pPr>
            <a:r>
              <a:rPr lang="fr-FR" sz="1000" dirty="0"/>
              <a:t>DSP</a:t>
            </a:r>
          </a:p>
        </p:txBody>
      </p:sp>
      <p:grpSp>
        <p:nvGrpSpPr>
          <p:cNvPr id="73" name="Group 11"/>
          <p:cNvGrpSpPr>
            <a:grpSpLocks/>
          </p:cNvGrpSpPr>
          <p:nvPr/>
        </p:nvGrpSpPr>
        <p:grpSpPr bwMode="auto">
          <a:xfrm>
            <a:off x="8281046" y="695986"/>
            <a:ext cx="133350" cy="76200"/>
            <a:chOff x="4332" y="2289"/>
            <a:chExt cx="272" cy="137"/>
          </a:xfrm>
        </p:grpSpPr>
        <p:sp>
          <p:nvSpPr>
            <p:cNvPr id="74" name="Rectangle 12"/>
            <p:cNvSpPr>
              <a:spLocks noChangeArrowheads="1"/>
            </p:cNvSpPr>
            <p:nvPr/>
          </p:nvSpPr>
          <p:spPr bwMode="auto">
            <a:xfrm>
              <a:off x="4332" y="2289"/>
              <a:ext cx="272" cy="1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4422" y="2314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6" name="Line 14"/>
            <p:cNvSpPr>
              <a:spLocks noChangeShapeType="1"/>
            </p:cNvSpPr>
            <p:nvPr/>
          </p:nvSpPr>
          <p:spPr bwMode="auto">
            <a:xfrm>
              <a:off x="4517" y="2314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77" name="Group 16"/>
          <p:cNvGrpSpPr>
            <a:grpSpLocks/>
          </p:cNvGrpSpPr>
          <p:nvPr/>
        </p:nvGrpSpPr>
        <p:grpSpPr bwMode="auto">
          <a:xfrm rot="-5400000">
            <a:off x="6976914" y="4535498"/>
            <a:ext cx="134938" cy="76200"/>
            <a:chOff x="4332" y="1071"/>
            <a:chExt cx="272" cy="137"/>
          </a:xfrm>
        </p:grpSpPr>
        <p:sp>
          <p:nvSpPr>
            <p:cNvPr id="78" name="Rectangle 17"/>
            <p:cNvSpPr>
              <a:spLocks noChangeArrowheads="1"/>
            </p:cNvSpPr>
            <p:nvPr/>
          </p:nvSpPr>
          <p:spPr bwMode="auto">
            <a:xfrm>
              <a:off x="4332" y="1071"/>
              <a:ext cx="272" cy="1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79" name="Line 18"/>
            <p:cNvSpPr>
              <a:spLocks noChangeShapeType="1"/>
            </p:cNvSpPr>
            <p:nvPr/>
          </p:nvSpPr>
          <p:spPr bwMode="auto">
            <a:xfrm>
              <a:off x="4422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0" name="Line 19"/>
            <p:cNvSpPr>
              <a:spLocks noChangeShapeType="1"/>
            </p:cNvSpPr>
            <p:nvPr/>
          </p:nvSpPr>
          <p:spPr bwMode="auto">
            <a:xfrm>
              <a:off x="4517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1" name="Group 11"/>
          <p:cNvGrpSpPr>
            <a:grpSpLocks/>
          </p:cNvGrpSpPr>
          <p:nvPr/>
        </p:nvGrpSpPr>
        <p:grpSpPr bwMode="auto">
          <a:xfrm rot="-5400000">
            <a:off x="7186464" y="4535498"/>
            <a:ext cx="131762" cy="76200"/>
            <a:chOff x="4332" y="1071"/>
            <a:chExt cx="272" cy="137"/>
          </a:xfrm>
        </p:grpSpPr>
        <p:sp>
          <p:nvSpPr>
            <p:cNvPr id="82" name="Rectangle 12"/>
            <p:cNvSpPr>
              <a:spLocks noChangeArrowheads="1"/>
            </p:cNvSpPr>
            <p:nvPr/>
          </p:nvSpPr>
          <p:spPr bwMode="auto">
            <a:xfrm>
              <a:off x="4332" y="1071"/>
              <a:ext cx="272" cy="1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4422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>
              <a:off x="4517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grpSp>
        <p:nvGrpSpPr>
          <p:cNvPr id="85" name="Group 16"/>
          <p:cNvGrpSpPr>
            <a:grpSpLocks/>
          </p:cNvGrpSpPr>
          <p:nvPr/>
        </p:nvGrpSpPr>
        <p:grpSpPr bwMode="auto">
          <a:xfrm rot="-5400000">
            <a:off x="6975326" y="4043373"/>
            <a:ext cx="134938" cy="76200"/>
            <a:chOff x="4332" y="1071"/>
            <a:chExt cx="272" cy="137"/>
          </a:xfrm>
        </p:grpSpPr>
        <p:sp>
          <p:nvSpPr>
            <p:cNvPr id="86" name="Rectangle 17"/>
            <p:cNvSpPr>
              <a:spLocks noChangeArrowheads="1"/>
            </p:cNvSpPr>
            <p:nvPr/>
          </p:nvSpPr>
          <p:spPr bwMode="auto">
            <a:xfrm>
              <a:off x="4332" y="1071"/>
              <a:ext cx="272" cy="1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7" name="Line 18"/>
            <p:cNvSpPr>
              <a:spLocks noChangeShapeType="1"/>
            </p:cNvSpPr>
            <p:nvPr/>
          </p:nvSpPr>
          <p:spPr bwMode="auto">
            <a:xfrm>
              <a:off x="4422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8" name="Line 19"/>
            <p:cNvSpPr>
              <a:spLocks noChangeShapeType="1"/>
            </p:cNvSpPr>
            <p:nvPr/>
          </p:nvSpPr>
          <p:spPr bwMode="auto">
            <a:xfrm>
              <a:off x="4517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cxnSp>
        <p:nvCxnSpPr>
          <p:cNvPr id="89" name="Connecteur en angle 143"/>
          <p:cNvCxnSpPr>
            <a:cxnSpLocks noChangeShapeType="1"/>
          </p:cNvCxnSpPr>
          <p:nvPr/>
        </p:nvCxnSpPr>
        <p:spPr bwMode="auto">
          <a:xfrm flipV="1">
            <a:off x="7082483" y="4080679"/>
            <a:ext cx="125412" cy="1588"/>
          </a:xfrm>
          <a:prstGeom prst="bentConnector3">
            <a:avLst>
              <a:gd name="adj1" fmla="val 49366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0" name="Connecteur en angle 147"/>
          <p:cNvCxnSpPr>
            <a:cxnSpLocks noChangeShapeType="1"/>
          </p:cNvCxnSpPr>
          <p:nvPr/>
        </p:nvCxnSpPr>
        <p:spPr bwMode="auto">
          <a:xfrm flipV="1">
            <a:off x="7082483" y="4574392"/>
            <a:ext cx="131762" cy="0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91" name="Group 11"/>
          <p:cNvGrpSpPr>
            <a:grpSpLocks/>
          </p:cNvGrpSpPr>
          <p:nvPr/>
        </p:nvGrpSpPr>
        <p:grpSpPr bwMode="auto">
          <a:xfrm rot="-5400000">
            <a:off x="8003233" y="3338610"/>
            <a:ext cx="133350" cy="76200"/>
            <a:chOff x="4332" y="1071"/>
            <a:chExt cx="272" cy="137"/>
          </a:xfrm>
        </p:grpSpPr>
        <p:sp>
          <p:nvSpPr>
            <p:cNvPr id="92" name="Rectangle 12"/>
            <p:cNvSpPr>
              <a:spLocks noChangeArrowheads="1"/>
            </p:cNvSpPr>
            <p:nvPr/>
          </p:nvSpPr>
          <p:spPr bwMode="auto">
            <a:xfrm>
              <a:off x="4332" y="1071"/>
              <a:ext cx="272" cy="1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3" name="Line 13"/>
            <p:cNvSpPr>
              <a:spLocks noChangeShapeType="1"/>
            </p:cNvSpPr>
            <p:nvPr/>
          </p:nvSpPr>
          <p:spPr bwMode="auto">
            <a:xfrm>
              <a:off x="4422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cxnSp>
        <p:nvCxnSpPr>
          <p:cNvPr id="94" name="Connecteur en angle 155"/>
          <p:cNvCxnSpPr>
            <a:cxnSpLocks noChangeShapeType="1"/>
          </p:cNvCxnSpPr>
          <p:nvPr/>
        </p:nvCxnSpPr>
        <p:spPr bwMode="auto">
          <a:xfrm>
            <a:off x="6034733" y="3073400"/>
            <a:ext cx="392112" cy="1588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95" name="Group 16"/>
          <p:cNvGrpSpPr>
            <a:grpSpLocks/>
          </p:cNvGrpSpPr>
          <p:nvPr/>
        </p:nvGrpSpPr>
        <p:grpSpPr bwMode="auto">
          <a:xfrm rot="10800000">
            <a:off x="5534670" y="2895600"/>
            <a:ext cx="133350" cy="76200"/>
            <a:chOff x="4332" y="1071"/>
            <a:chExt cx="272" cy="137"/>
          </a:xfrm>
        </p:grpSpPr>
        <p:sp>
          <p:nvSpPr>
            <p:cNvPr id="96" name="Rectangle 17"/>
            <p:cNvSpPr>
              <a:spLocks noChangeArrowheads="1"/>
            </p:cNvSpPr>
            <p:nvPr/>
          </p:nvSpPr>
          <p:spPr bwMode="auto">
            <a:xfrm>
              <a:off x="4332" y="1071"/>
              <a:ext cx="272" cy="1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7" name="Line 19"/>
            <p:cNvSpPr>
              <a:spLocks noChangeShapeType="1"/>
            </p:cNvSpPr>
            <p:nvPr/>
          </p:nvSpPr>
          <p:spPr bwMode="auto">
            <a:xfrm>
              <a:off x="4517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cxnSp>
        <p:nvCxnSpPr>
          <p:cNvPr id="98" name="Forme 160"/>
          <p:cNvCxnSpPr>
            <a:cxnSpLocks noChangeShapeType="1"/>
          </p:cNvCxnSpPr>
          <p:nvPr/>
        </p:nvCxnSpPr>
        <p:spPr bwMode="auto">
          <a:xfrm flipH="1" flipV="1">
            <a:off x="5601345" y="2895600"/>
            <a:ext cx="2506663" cy="481110"/>
          </a:xfrm>
          <a:prstGeom prst="bentConnector4">
            <a:avLst>
              <a:gd name="adj1" fmla="val -18921"/>
              <a:gd name="adj2" fmla="val 479200"/>
            </a:avLst>
          </a:prstGeom>
          <a:noFill/>
          <a:ln w="19050">
            <a:solidFill>
              <a:srgbClr val="FF0000"/>
            </a:solidFill>
            <a:prstDash val="sysDash"/>
            <a:round/>
            <a:headEnd/>
            <a:tailEnd/>
          </a:ln>
        </p:spPr>
      </p:cxnSp>
      <p:sp>
        <p:nvSpPr>
          <p:cNvPr id="99" name="Rectangle 38"/>
          <p:cNvSpPr>
            <a:spLocks noChangeArrowheads="1"/>
          </p:cNvSpPr>
          <p:nvPr/>
        </p:nvSpPr>
        <p:spPr bwMode="auto">
          <a:xfrm>
            <a:off x="5148908" y="3179763"/>
            <a:ext cx="65087" cy="571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00" name="AutoShape 40"/>
          <p:cNvCxnSpPr>
            <a:cxnSpLocks noChangeShapeType="1"/>
            <a:stCxn id="101" idx="3"/>
            <a:endCxn id="99" idx="1"/>
          </p:cNvCxnSpPr>
          <p:nvPr/>
        </p:nvCxnSpPr>
        <p:spPr bwMode="auto">
          <a:xfrm flipV="1">
            <a:off x="4859983" y="3208338"/>
            <a:ext cx="288925" cy="1339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01" name="Rectangle 39"/>
          <p:cNvSpPr>
            <a:spLocks noChangeArrowheads="1"/>
          </p:cNvSpPr>
          <p:nvPr/>
        </p:nvSpPr>
        <p:spPr bwMode="auto">
          <a:xfrm>
            <a:off x="4794895" y="4521200"/>
            <a:ext cx="65088" cy="55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2" name="Rectangle 17"/>
          <p:cNvSpPr>
            <a:spLocks noChangeArrowheads="1"/>
          </p:cNvSpPr>
          <p:nvPr/>
        </p:nvSpPr>
        <p:spPr bwMode="auto">
          <a:xfrm>
            <a:off x="4039245" y="2473325"/>
            <a:ext cx="814388" cy="633413"/>
          </a:xfrm>
          <a:prstGeom prst="rect">
            <a:avLst/>
          </a:prstGeom>
          <a:solidFill>
            <a:srgbClr val="217214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103885" tIns="51942" rIns="103885" bIns="51942" anchor="ctr">
            <a:prstTxWarp prst="textNoShape">
              <a:avLst/>
            </a:prstTxWarp>
          </a:bodyPr>
          <a:lstStyle/>
          <a:p>
            <a:pPr algn="ctr" defTabSz="1038225"/>
            <a:r>
              <a:rPr lang="fr-FR" sz="1000"/>
              <a:t>Inline </a:t>
            </a:r>
          </a:p>
          <a:p>
            <a:pPr algn="ctr" defTabSz="1038225"/>
            <a:r>
              <a:rPr lang="fr-FR" sz="1000"/>
              <a:t>debugger</a:t>
            </a:r>
          </a:p>
        </p:txBody>
      </p:sp>
      <p:sp>
        <p:nvSpPr>
          <p:cNvPr id="103" name="Rectangle 39"/>
          <p:cNvSpPr>
            <a:spLocks noChangeArrowheads="1"/>
          </p:cNvSpPr>
          <p:nvPr/>
        </p:nvSpPr>
        <p:spPr bwMode="auto">
          <a:xfrm>
            <a:off x="4826645" y="2778125"/>
            <a:ext cx="65088" cy="571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04" name="AutoShape 40"/>
          <p:cNvCxnSpPr>
            <a:cxnSpLocks noChangeShapeType="1"/>
            <a:stCxn id="103" idx="3"/>
            <a:endCxn id="99" idx="1"/>
          </p:cNvCxnSpPr>
          <p:nvPr/>
        </p:nvCxnSpPr>
        <p:spPr bwMode="auto">
          <a:xfrm>
            <a:off x="4891733" y="2806700"/>
            <a:ext cx="257175" cy="4016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05" name="Rectangle 104"/>
          <p:cNvSpPr/>
          <p:nvPr/>
        </p:nvSpPr>
        <p:spPr bwMode="auto">
          <a:xfrm>
            <a:off x="1067445" y="1635125"/>
            <a:ext cx="2514600" cy="2133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r>
              <a:rPr lang="fr-FR" sz="800" dirty="0" err="1">
                <a:solidFill>
                  <a:srgbClr val="FFFFFF"/>
                </a:solidFill>
                <a:ea typeface="ＭＳ Ｐゴシック" pitchFamily="-105" charset="-128"/>
                <a:cs typeface="ＭＳ Ｐゴシック" pitchFamily="-105" charset="-128"/>
              </a:rPr>
              <a:t>inline-debugger</a:t>
            </a:r>
            <a:r>
              <a:rPr lang="fr-FR" sz="800" dirty="0">
                <a:solidFill>
                  <a:srgbClr val="FFFFFF"/>
                </a:solidFill>
                <a:ea typeface="ＭＳ Ｐゴシック" pitchFamily="-105" charset="-128"/>
                <a:cs typeface="ＭＳ Ｐゴシック" pitchFamily="-105" charset="-128"/>
              </a:rPr>
              <a:t>&gt; s</a:t>
            </a:r>
          </a:p>
          <a:p>
            <a:pPr>
              <a:defRPr/>
            </a:pPr>
            <a:r>
              <a:rPr lang="fr-FR" sz="800" dirty="0">
                <a:solidFill>
                  <a:srgbClr val="FFFFFF"/>
                </a:solidFill>
                <a:ea typeface="ＭＳ Ｐゴシック" pitchFamily="-105" charset="-128"/>
                <a:cs typeface="ＭＳ Ｐゴシック" pitchFamily="-105" charset="-128"/>
              </a:rPr>
              <a:t>0x4000062c &lt;T0TIMI_IRQHandler()&gt;:</a:t>
            </a:r>
          </a:p>
          <a:p>
            <a:pPr>
              <a:defRPr/>
            </a:pPr>
            <a:r>
              <a:rPr lang="fr-FR" sz="800" dirty="0">
                <a:solidFill>
                  <a:srgbClr val="FFFFFF"/>
                </a:solidFill>
                <a:ea typeface="ＭＳ Ｐゴシック" pitchFamily="-105" charset="-128"/>
                <a:cs typeface="ＭＳ Ｐゴシック" pitchFamily="-105" charset="-128"/>
              </a:rPr>
              <a:t>0x4000062c:mov r0, #3758096392</a:t>
            </a:r>
          </a:p>
          <a:p>
            <a:pPr>
              <a:defRPr/>
            </a:pPr>
            <a:r>
              <a:rPr lang="fr-FR" sz="800" dirty="0" err="1">
                <a:solidFill>
                  <a:srgbClr val="FFFFFF"/>
                </a:solidFill>
                <a:ea typeface="ＭＳ Ｐゴシック" pitchFamily="-105" charset="-128"/>
                <a:cs typeface="ＭＳ Ｐゴシック" pitchFamily="-105" charset="-128"/>
              </a:rPr>
              <a:t>inline-debugger</a:t>
            </a:r>
            <a:r>
              <a:rPr lang="fr-FR" sz="800" dirty="0">
                <a:solidFill>
                  <a:srgbClr val="FFFFFF"/>
                </a:solidFill>
                <a:ea typeface="ＭＳ Ｐゴシック" pitchFamily="-105" charset="-128"/>
                <a:cs typeface="ＭＳ Ｐゴシック" pitchFamily="-105" charset="-128"/>
              </a:rPr>
              <a:t>&gt; s</a:t>
            </a:r>
          </a:p>
          <a:p>
            <a:pPr>
              <a:defRPr/>
            </a:pPr>
            <a:r>
              <a:rPr lang="fr-FR" sz="800" dirty="0">
                <a:solidFill>
                  <a:srgbClr val="FFFFFF"/>
                </a:solidFill>
                <a:ea typeface="ＭＳ Ｐゴシック" pitchFamily="-105" charset="-128"/>
                <a:cs typeface="ＭＳ Ｐゴシック" pitchFamily="-105" charset="-128"/>
              </a:rPr>
              <a:t>0x40000630 &lt;T0TIMI_IRQHandler()+0x4&gt;:</a:t>
            </a:r>
          </a:p>
          <a:p>
            <a:pPr>
              <a:defRPr/>
            </a:pPr>
            <a:r>
              <a:rPr lang="fr-FR" sz="800" dirty="0">
                <a:solidFill>
                  <a:srgbClr val="FFFFFF"/>
                </a:solidFill>
                <a:ea typeface="ＭＳ Ｐゴシック" pitchFamily="-105" charset="-128"/>
                <a:cs typeface="ＭＳ Ｐゴシック" pitchFamily="-105" charset="-128"/>
              </a:rPr>
              <a:t>0x40000630:orr r0, r0, #36864</a:t>
            </a:r>
          </a:p>
          <a:p>
            <a:pPr>
              <a:defRPr/>
            </a:pPr>
            <a:r>
              <a:rPr lang="fr-FR" sz="800" dirty="0" err="1">
                <a:solidFill>
                  <a:srgbClr val="FFFFFF"/>
                </a:solidFill>
                <a:ea typeface="ＭＳ Ｐゴシック" pitchFamily="-105" charset="-128"/>
                <a:cs typeface="ＭＳ Ｐゴシック" pitchFamily="-105" charset="-128"/>
              </a:rPr>
              <a:t>inline-debugger</a:t>
            </a:r>
            <a:r>
              <a:rPr lang="fr-FR" sz="800" dirty="0">
                <a:solidFill>
                  <a:srgbClr val="FFFFFF"/>
                </a:solidFill>
                <a:ea typeface="ＭＳ Ｐゴシック" pitchFamily="-105" charset="-128"/>
                <a:cs typeface="ＭＳ Ｐゴシック" pitchFamily="-105" charset="-128"/>
              </a:rPr>
              <a:t>&gt; s</a:t>
            </a:r>
          </a:p>
          <a:p>
            <a:pPr>
              <a:defRPr/>
            </a:pPr>
            <a:r>
              <a:rPr lang="fr-FR" sz="800" dirty="0">
                <a:solidFill>
                  <a:srgbClr val="FFFFFF"/>
                </a:solidFill>
                <a:ea typeface="ＭＳ Ｐゴシック" pitchFamily="-105" charset="-128"/>
                <a:cs typeface="ＭＳ Ｐゴシック" pitchFamily="-105" charset="-128"/>
              </a:rPr>
              <a:t>0x40000634 &lt;T0TIMI_IRQHandler()+0x8&gt;:</a:t>
            </a:r>
          </a:p>
          <a:p>
            <a:pPr>
              <a:defRPr/>
            </a:pPr>
            <a:r>
              <a:rPr lang="fr-FR" sz="800" dirty="0">
                <a:solidFill>
                  <a:srgbClr val="FFFFFF"/>
                </a:solidFill>
                <a:ea typeface="ＭＳ Ｐゴシック" pitchFamily="-105" charset="-128"/>
                <a:cs typeface="ＭＳ Ｐゴシック" pitchFamily="-105" charset="-128"/>
              </a:rPr>
              <a:t>0x40000634:mov r1, #3758096392</a:t>
            </a:r>
          </a:p>
          <a:p>
            <a:pPr>
              <a:defRPr/>
            </a:pPr>
            <a:r>
              <a:rPr lang="fr-FR" sz="800" dirty="0" err="1">
                <a:solidFill>
                  <a:srgbClr val="FFFFFF"/>
                </a:solidFill>
                <a:ea typeface="ＭＳ Ｐゴシック" pitchFamily="-105" charset="-128"/>
                <a:cs typeface="ＭＳ Ｐゴシック" pitchFamily="-105" charset="-128"/>
              </a:rPr>
              <a:t>inline-debugger</a:t>
            </a:r>
            <a:r>
              <a:rPr lang="fr-FR" sz="800" dirty="0">
                <a:solidFill>
                  <a:srgbClr val="FFFFFF"/>
                </a:solidFill>
                <a:ea typeface="ＭＳ Ｐゴシック" pitchFamily="-105" charset="-128"/>
                <a:cs typeface="ＭＳ Ｐゴシック" pitchFamily="-105" charset="-128"/>
              </a:rPr>
              <a:t>&gt; s</a:t>
            </a:r>
          </a:p>
          <a:p>
            <a:pPr>
              <a:defRPr/>
            </a:pPr>
            <a:r>
              <a:rPr lang="fr-FR" sz="800" dirty="0">
                <a:solidFill>
                  <a:srgbClr val="FFFFFF"/>
                </a:solidFill>
                <a:ea typeface="ＭＳ Ｐゴシック" pitchFamily="-105" charset="-128"/>
                <a:cs typeface="ＭＳ Ｐゴシック" pitchFamily="-105" charset="-128"/>
              </a:rPr>
              <a:t>0x40000638 &lt;T0TIMI_IRQHandler()+0xc&gt;:</a:t>
            </a:r>
          </a:p>
          <a:p>
            <a:pPr>
              <a:defRPr/>
            </a:pPr>
            <a:r>
              <a:rPr lang="fr-FR" sz="800" dirty="0">
                <a:solidFill>
                  <a:srgbClr val="FFFFFF"/>
                </a:solidFill>
                <a:ea typeface="ＭＳ Ｐゴシック" pitchFamily="-105" charset="-128"/>
                <a:cs typeface="ＭＳ Ｐゴシック" pitchFamily="-105" charset="-128"/>
              </a:rPr>
              <a:t>0x40000638:orr r1, r1, #36864</a:t>
            </a:r>
          </a:p>
          <a:p>
            <a:pPr>
              <a:defRPr/>
            </a:pPr>
            <a:r>
              <a:rPr lang="fr-FR" sz="800" dirty="0" err="1">
                <a:solidFill>
                  <a:srgbClr val="FFFFFF"/>
                </a:solidFill>
                <a:ea typeface="ＭＳ Ｐゴシック" pitchFamily="-105" charset="-128"/>
                <a:cs typeface="ＭＳ Ｐゴシック" pitchFamily="-105" charset="-128"/>
              </a:rPr>
              <a:t>inline-debugger</a:t>
            </a:r>
            <a:r>
              <a:rPr lang="fr-FR" sz="800" dirty="0">
                <a:solidFill>
                  <a:srgbClr val="FFFFFF"/>
                </a:solidFill>
                <a:ea typeface="ＭＳ Ｐゴシック" pitchFamily="-105" charset="-128"/>
                <a:cs typeface="ＭＳ Ｐゴシック" pitchFamily="-105" charset="-128"/>
              </a:rPr>
              <a:t>&gt; s</a:t>
            </a:r>
          </a:p>
          <a:p>
            <a:pPr>
              <a:defRPr/>
            </a:pPr>
            <a:r>
              <a:rPr lang="fr-FR" sz="800" dirty="0">
                <a:solidFill>
                  <a:srgbClr val="FFFFFF"/>
                </a:solidFill>
                <a:ea typeface="ＭＳ Ｐゴシック" pitchFamily="-105" charset="-128"/>
                <a:cs typeface="ＭＳ Ｐゴシック" pitchFamily="-105" charset="-128"/>
              </a:rPr>
              <a:t>0x4000063c &lt;T0TIMI_IRQHandler()+0x10&gt;:</a:t>
            </a:r>
          </a:p>
          <a:p>
            <a:pPr>
              <a:defRPr/>
            </a:pPr>
            <a:r>
              <a:rPr lang="fr-FR" sz="800" dirty="0">
                <a:solidFill>
                  <a:srgbClr val="FFFFFF"/>
                </a:solidFill>
                <a:ea typeface="ＭＳ Ｐゴシック" pitchFamily="-105" charset="-128"/>
                <a:cs typeface="ＭＳ Ｐゴシック" pitchFamily="-105" charset="-128"/>
              </a:rPr>
              <a:t>0x4000063c:ldrh r1, [r1, #0]</a:t>
            </a:r>
          </a:p>
          <a:p>
            <a:pPr>
              <a:defRPr/>
            </a:pPr>
            <a:r>
              <a:rPr lang="fr-FR" sz="800" dirty="0">
                <a:solidFill>
                  <a:srgbClr val="FFFFFF"/>
                </a:solidFill>
                <a:ea typeface="ＭＳ Ｐゴシック" pitchFamily="-105" charset="-128"/>
                <a:cs typeface="ＭＳ Ｐゴシック" pitchFamily="-105" charset="-128"/>
              </a:rPr>
              <a:t>…</a:t>
            </a:r>
          </a:p>
        </p:txBody>
      </p:sp>
      <p:sp>
        <p:nvSpPr>
          <p:cNvPr id="106" name="AutoShape 36"/>
          <p:cNvSpPr>
            <a:spLocks noChangeArrowheads="1"/>
          </p:cNvSpPr>
          <p:nvPr/>
        </p:nvSpPr>
        <p:spPr bwMode="auto">
          <a:xfrm>
            <a:off x="3429645" y="2549525"/>
            <a:ext cx="720725" cy="473075"/>
          </a:xfrm>
          <a:prstGeom prst="leftRightArrow">
            <a:avLst>
              <a:gd name="adj1" fmla="val 50000"/>
              <a:gd name="adj2" fmla="val 30082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buClrTx/>
              <a:buSzTx/>
              <a:buFontTx/>
              <a:buNone/>
            </a:pPr>
            <a:endParaRPr lang="fr-FR" sz="1400"/>
          </a:p>
        </p:txBody>
      </p:sp>
      <p:sp>
        <p:nvSpPr>
          <p:cNvPr id="107" name="Text Box 22"/>
          <p:cNvSpPr txBox="1">
            <a:spLocks noChangeArrowheads="1"/>
          </p:cNvSpPr>
          <p:nvPr/>
        </p:nvSpPr>
        <p:spPr bwMode="auto">
          <a:xfrm>
            <a:off x="915045" y="1254125"/>
            <a:ext cx="303371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3885" tIns="51942" rIns="103885" bIns="51942">
            <a:prstTxWarp prst="textNoShape">
              <a:avLst/>
            </a:prstTxWarp>
            <a:spAutoFit/>
          </a:bodyPr>
          <a:lstStyle/>
          <a:p>
            <a:pPr defTabSz="1038225"/>
            <a:r>
              <a:rPr lang="fr-FR" sz="2000">
                <a:solidFill>
                  <a:schemeClr val="tx1"/>
                </a:solidFill>
              </a:rPr>
              <a:t>Inline Debugger Console</a:t>
            </a:r>
          </a:p>
        </p:txBody>
      </p:sp>
      <p:sp>
        <p:nvSpPr>
          <p:cNvPr id="108" name="Rectangle 190"/>
          <p:cNvSpPr>
            <a:spLocks noChangeArrowheads="1"/>
          </p:cNvSpPr>
          <p:nvPr/>
        </p:nvSpPr>
        <p:spPr bwMode="auto">
          <a:xfrm>
            <a:off x="4073315" y="5300600"/>
            <a:ext cx="2211388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STR7 (ARM7TDMI)</a:t>
            </a:r>
            <a:endParaRPr lang="fr-FR" dirty="0"/>
          </a:p>
        </p:txBody>
      </p:sp>
      <p:sp>
        <p:nvSpPr>
          <p:cNvPr id="110" name="AutoShape 37"/>
          <p:cNvSpPr>
            <a:spLocks noChangeArrowheads="1"/>
          </p:cNvSpPr>
          <p:nvPr/>
        </p:nvSpPr>
        <p:spPr bwMode="auto">
          <a:xfrm rot="16200000">
            <a:off x="6884045" y="5677704"/>
            <a:ext cx="736600" cy="177800"/>
          </a:xfrm>
          <a:prstGeom prst="rightArrow">
            <a:avLst>
              <a:gd name="adj1" fmla="val 50000"/>
              <a:gd name="adj2" fmla="val 102248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1" name="AutoShape 29"/>
          <p:cNvSpPr>
            <a:spLocks noChangeArrowheads="1"/>
          </p:cNvSpPr>
          <p:nvPr/>
        </p:nvSpPr>
        <p:spPr bwMode="auto">
          <a:xfrm>
            <a:off x="6706245" y="6040680"/>
            <a:ext cx="935038" cy="668338"/>
          </a:xfrm>
          <a:prstGeom prst="can">
            <a:avLst>
              <a:gd name="adj" fmla="val 25000"/>
            </a:avLst>
          </a:prstGeom>
          <a:solidFill>
            <a:srgbClr val="A917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03885" tIns="51942" rIns="103885" bIns="51942" anchor="ctr">
            <a:prstTxWarp prst="textNoShape">
              <a:avLst/>
            </a:prstTxWarp>
          </a:bodyPr>
          <a:lstStyle/>
          <a:p>
            <a:pPr algn="ctr" defTabSz="1038225"/>
            <a:r>
              <a:rPr lang="fr-FR" sz="1200"/>
              <a:t>STR7 S19</a:t>
            </a:r>
          </a:p>
          <a:p>
            <a:pPr algn="ctr" defTabSz="1038225"/>
            <a:r>
              <a:rPr lang="fr-FR" sz="1200"/>
              <a:t>Application</a:t>
            </a:r>
          </a:p>
        </p:txBody>
      </p:sp>
      <p:sp>
        <p:nvSpPr>
          <p:cNvPr id="112" name="AutoShape 37"/>
          <p:cNvSpPr>
            <a:spLocks noChangeArrowheads="1"/>
          </p:cNvSpPr>
          <p:nvPr/>
        </p:nvSpPr>
        <p:spPr bwMode="auto">
          <a:xfrm rot="16200000">
            <a:off x="7798445" y="5677704"/>
            <a:ext cx="736600" cy="177800"/>
          </a:xfrm>
          <a:prstGeom prst="rightArrow">
            <a:avLst>
              <a:gd name="adj1" fmla="val 50000"/>
              <a:gd name="adj2" fmla="val 102248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13" name="AutoShape 29"/>
          <p:cNvSpPr>
            <a:spLocks noChangeArrowheads="1"/>
          </p:cNvSpPr>
          <p:nvPr/>
        </p:nvSpPr>
        <p:spPr bwMode="auto">
          <a:xfrm>
            <a:off x="7849245" y="6040680"/>
            <a:ext cx="935038" cy="668338"/>
          </a:xfrm>
          <a:prstGeom prst="can">
            <a:avLst>
              <a:gd name="adj" fmla="val 25000"/>
            </a:avLst>
          </a:prstGeom>
          <a:solidFill>
            <a:srgbClr val="A91717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03885" tIns="51942" rIns="103885" bIns="51942" anchor="ctr">
            <a:prstTxWarp prst="textNoShape">
              <a:avLst/>
            </a:prstTxWarp>
          </a:bodyPr>
          <a:lstStyle/>
          <a:p>
            <a:pPr algn="ctr" defTabSz="1038225"/>
            <a:r>
              <a:rPr lang="fr-FR" sz="1200"/>
              <a:t>STR7 ELF</a:t>
            </a:r>
          </a:p>
          <a:p>
            <a:pPr algn="ctr" defTabSz="1038225"/>
            <a:r>
              <a:rPr lang="fr-FR" sz="1200"/>
              <a:t>Application</a:t>
            </a:r>
          </a:p>
        </p:txBody>
      </p:sp>
      <p:grpSp>
        <p:nvGrpSpPr>
          <p:cNvPr id="114" name="Group 136"/>
          <p:cNvGrpSpPr>
            <a:grpSpLocks/>
          </p:cNvGrpSpPr>
          <p:nvPr/>
        </p:nvGrpSpPr>
        <p:grpSpPr bwMode="auto">
          <a:xfrm>
            <a:off x="7204720" y="3869542"/>
            <a:ext cx="685800" cy="488950"/>
            <a:chOff x="2993" y="368"/>
            <a:chExt cx="432" cy="308"/>
          </a:xfrm>
        </p:grpSpPr>
        <p:sp>
          <p:nvSpPr>
            <p:cNvPr id="115" name="Rectangle 9"/>
            <p:cNvSpPr>
              <a:spLocks noChangeArrowheads="1"/>
            </p:cNvSpPr>
            <p:nvPr/>
          </p:nvSpPr>
          <p:spPr bwMode="auto">
            <a:xfrm>
              <a:off x="3061" y="436"/>
              <a:ext cx="364" cy="24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3885" tIns="51942" rIns="103885" bIns="51942" anchor="ctr">
              <a:prstTxWarp prst="textNoShape">
                <a:avLst/>
              </a:prstTxWarp>
            </a:bodyPr>
            <a:lstStyle/>
            <a:p>
              <a:pPr algn="ctr" defTabSz="1038225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fr-FR" sz="1000"/>
                <a:t>Timer</a:t>
              </a:r>
            </a:p>
          </p:txBody>
        </p:sp>
        <p:sp>
          <p:nvSpPr>
            <p:cNvPr id="116" name="Rectangle 9"/>
            <p:cNvSpPr>
              <a:spLocks noChangeArrowheads="1"/>
            </p:cNvSpPr>
            <p:nvPr/>
          </p:nvSpPr>
          <p:spPr bwMode="auto">
            <a:xfrm>
              <a:off x="3039" y="414"/>
              <a:ext cx="364" cy="24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3885" tIns="51942" rIns="103885" bIns="51942" anchor="ctr">
              <a:prstTxWarp prst="textNoShape">
                <a:avLst/>
              </a:prstTxWarp>
            </a:bodyPr>
            <a:lstStyle/>
            <a:p>
              <a:pPr algn="ctr" defTabSz="1038225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fr-FR" sz="1000"/>
                <a:t>Timer</a:t>
              </a:r>
            </a:p>
          </p:txBody>
        </p:sp>
        <p:sp>
          <p:nvSpPr>
            <p:cNvPr id="117" name="Rectangle 9"/>
            <p:cNvSpPr>
              <a:spLocks noChangeArrowheads="1"/>
            </p:cNvSpPr>
            <p:nvPr/>
          </p:nvSpPr>
          <p:spPr bwMode="auto">
            <a:xfrm>
              <a:off x="3016" y="391"/>
              <a:ext cx="364" cy="24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3885" tIns="51942" rIns="103885" bIns="51942" anchor="ctr">
              <a:prstTxWarp prst="textNoShape">
                <a:avLst/>
              </a:prstTxWarp>
            </a:bodyPr>
            <a:lstStyle/>
            <a:p>
              <a:pPr algn="ctr" defTabSz="1038225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fr-FR" sz="1000"/>
                <a:t>Timer</a:t>
              </a:r>
            </a:p>
          </p:txBody>
        </p:sp>
        <p:sp>
          <p:nvSpPr>
            <p:cNvPr id="118" name="Rectangle 9"/>
            <p:cNvSpPr>
              <a:spLocks noChangeArrowheads="1"/>
            </p:cNvSpPr>
            <p:nvPr/>
          </p:nvSpPr>
          <p:spPr bwMode="auto">
            <a:xfrm>
              <a:off x="2993" y="368"/>
              <a:ext cx="364" cy="24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3885" tIns="51942" rIns="103885" bIns="51942" anchor="ctr">
              <a:prstTxWarp prst="textNoShape">
                <a:avLst/>
              </a:prstTxWarp>
            </a:bodyPr>
            <a:lstStyle/>
            <a:p>
              <a:pPr algn="ctr" defTabSz="1038225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fr-FR" sz="1000" dirty="0" err="1"/>
                <a:t>Timer</a:t>
              </a:r>
              <a:endParaRPr lang="fr-FR" sz="1000" dirty="0"/>
            </a:p>
            <a:p>
              <a:pPr algn="ctr" defTabSz="1038225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fr-FR" sz="1000" dirty="0"/>
                <a:t>(x4)</a:t>
              </a:r>
            </a:p>
          </p:txBody>
        </p:sp>
      </p:grpSp>
      <p:grpSp>
        <p:nvGrpSpPr>
          <p:cNvPr id="119" name="Group 137"/>
          <p:cNvGrpSpPr>
            <a:grpSpLocks/>
          </p:cNvGrpSpPr>
          <p:nvPr/>
        </p:nvGrpSpPr>
        <p:grpSpPr bwMode="auto">
          <a:xfrm>
            <a:off x="7207895" y="4014004"/>
            <a:ext cx="628650" cy="134938"/>
            <a:chOff x="2963" y="459"/>
            <a:chExt cx="396" cy="85"/>
          </a:xfrm>
        </p:grpSpPr>
        <p:grpSp>
          <p:nvGrpSpPr>
            <p:cNvPr id="120" name="Group 16"/>
            <p:cNvGrpSpPr>
              <a:grpSpLocks/>
            </p:cNvGrpSpPr>
            <p:nvPr/>
          </p:nvGrpSpPr>
          <p:grpSpPr bwMode="auto">
            <a:xfrm rot="-5400000">
              <a:off x="3292" y="478"/>
              <a:ext cx="85" cy="48"/>
              <a:chOff x="4332" y="1071"/>
              <a:chExt cx="272" cy="137"/>
            </a:xfrm>
          </p:grpSpPr>
          <p:sp>
            <p:nvSpPr>
              <p:cNvPr id="125" name="Rectangle 17"/>
              <p:cNvSpPr>
                <a:spLocks noChangeArrowheads="1"/>
              </p:cNvSpPr>
              <p:nvPr/>
            </p:nvSpPr>
            <p:spPr bwMode="auto">
              <a:xfrm>
                <a:off x="4332" y="1071"/>
                <a:ext cx="272" cy="1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6" name="Line 18"/>
              <p:cNvSpPr>
                <a:spLocks noChangeShapeType="1"/>
              </p:cNvSpPr>
              <p:nvPr/>
            </p:nvSpPr>
            <p:spPr bwMode="auto">
              <a:xfrm>
                <a:off x="4422" y="1096"/>
                <a:ext cx="0" cy="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121" name="Group 11"/>
            <p:cNvGrpSpPr>
              <a:grpSpLocks/>
            </p:cNvGrpSpPr>
            <p:nvPr/>
          </p:nvGrpSpPr>
          <p:grpSpPr bwMode="auto">
            <a:xfrm rot="-5400000">
              <a:off x="2945" y="477"/>
              <a:ext cx="84" cy="48"/>
              <a:chOff x="4332" y="1071"/>
              <a:chExt cx="272" cy="137"/>
            </a:xfrm>
          </p:grpSpPr>
          <p:sp>
            <p:nvSpPr>
              <p:cNvPr id="122" name="Rectangle 12"/>
              <p:cNvSpPr>
                <a:spLocks noChangeArrowheads="1"/>
              </p:cNvSpPr>
              <p:nvPr/>
            </p:nvSpPr>
            <p:spPr bwMode="auto">
              <a:xfrm>
                <a:off x="4332" y="1071"/>
                <a:ext cx="272" cy="1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3" name="Line 13"/>
              <p:cNvSpPr>
                <a:spLocks noChangeShapeType="1"/>
              </p:cNvSpPr>
              <p:nvPr/>
            </p:nvSpPr>
            <p:spPr bwMode="auto">
              <a:xfrm>
                <a:off x="4422" y="1096"/>
                <a:ext cx="0" cy="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24" name="Line 14"/>
              <p:cNvSpPr>
                <a:spLocks noChangeShapeType="1"/>
              </p:cNvSpPr>
              <p:nvPr/>
            </p:nvSpPr>
            <p:spPr bwMode="auto">
              <a:xfrm>
                <a:off x="4517" y="1096"/>
                <a:ext cx="0" cy="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</p:grpSp>
      <p:cxnSp>
        <p:nvCxnSpPr>
          <p:cNvPr id="71" name="Connecteur en angle 120"/>
          <p:cNvCxnSpPr>
            <a:cxnSpLocks noChangeShapeType="1"/>
          </p:cNvCxnSpPr>
          <p:nvPr/>
        </p:nvCxnSpPr>
        <p:spPr bwMode="auto">
          <a:xfrm flipV="1">
            <a:off x="7835751" y="3602513"/>
            <a:ext cx="275432" cy="479754"/>
          </a:xfrm>
          <a:prstGeom prst="bentConnector3">
            <a:avLst>
              <a:gd name="adj1" fmla="val 193659"/>
            </a:avLst>
          </a:prstGeom>
          <a:noFill/>
          <a:ln w="19050">
            <a:solidFill>
              <a:srgbClr val="FF0000"/>
            </a:solidFill>
            <a:prstDash val="sysDash"/>
            <a:round/>
            <a:headEnd/>
            <a:tailEnd/>
          </a:ln>
        </p:spPr>
      </p:cxnSp>
      <p:cxnSp>
        <p:nvCxnSpPr>
          <p:cNvPr id="137" name="Forme 136"/>
          <p:cNvCxnSpPr/>
          <p:nvPr/>
        </p:nvCxnSpPr>
        <p:spPr>
          <a:xfrm flipV="1">
            <a:off x="7844483" y="772186"/>
            <a:ext cx="503238" cy="1554296"/>
          </a:xfrm>
          <a:prstGeom prst="bentConnector2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6"/>
          <p:cNvGrpSpPr>
            <a:grpSpLocks/>
          </p:cNvGrpSpPr>
          <p:nvPr/>
        </p:nvGrpSpPr>
        <p:grpSpPr bwMode="auto">
          <a:xfrm rot="-5400000">
            <a:off x="6965801" y="1361281"/>
            <a:ext cx="134938" cy="76200"/>
            <a:chOff x="4332" y="1071"/>
            <a:chExt cx="272" cy="137"/>
          </a:xfrm>
        </p:grpSpPr>
        <p:sp>
          <p:nvSpPr>
            <p:cNvPr id="143" name="Rectangle 17"/>
            <p:cNvSpPr>
              <a:spLocks noChangeArrowheads="1"/>
            </p:cNvSpPr>
            <p:nvPr/>
          </p:nvSpPr>
          <p:spPr bwMode="auto">
            <a:xfrm>
              <a:off x="4332" y="1071"/>
              <a:ext cx="272" cy="1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4" name="Line 18"/>
            <p:cNvSpPr>
              <a:spLocks noChangeShapeType="1"/>
            </p:cNvSpPr>
            <p:nvPr/>
          </p:nvSpPr>
          <p:spPr bwMode="auto">
            <a:xfrm>
              <a:off x="4422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>
              <a:off x="4517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cxnSp>
        <p:nvCxnSpPr>
          <p:cNvPr id="146" name="Connecteur en angle 143"/>
          <p:cNvCxnSpPr>
            <a:cxnSpLocks noChangeShapeType="1"/>
          </p:cNvCxnSpPr>
          <p:nvPr/>
        </p:nvCxnSpPr>
        <p:spPr bwMode="auto">
          <a:xfrm flipV="1">
            <a:off x="7072958" y="1398587"/>
            <a:ext cx="125412" cy="1588"/>
          </a:xfrm>
          <a:prstGeom prst="bentConnector3">
            <a:avLst>
              <a:gd name="adj1" fmla="val 49366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47" name="Group 136"/>
          <p:cNvGrpSpPr>
            <a:grpSpLocks/>
          </p:cNvGrpSpPr>
          <p:nvPr/>
        </p:nvGrpSpPr>
        <p:grpSpPr bwMode="auto">
          <a:xfrm>
            <a:off x="7195195" y="1187450"/>
            <a:ext cx="685800" cy="488950"/>
            <a:chOff x="2993" y="368"/>
            <a:chExt cx="432" cy="308"/>
          </a:xfrm>
        </p:grpSpPr>
        <p:sp>
          <p:nvSpPr>
            <p:cNvPr id="148" name="Rectangle 9"/>
            <p:cNvSpPr>
              <a:spLocks noChangeArrowheads="1"/>
            </p:cNvSpPr>
            <p:nvPr/>
          </p:nvSpPr>
          <p:spPr bwMode="auto">
            <a:xfrm>
              <a:off x="3061" y="436"/>
              <a:ext cx="364" cy="24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3885" tIns="51942" rIns="103885" bIns="51942" anchor="ctr">
              <a:prstTxWarp prst="textNoShape">
                <a:avLst/>
              </a:prstTxWarp>
            </a:bodyPr>
            <a:lstStyle/>
            <a:p>
              <a:pPr algn="ctr" defTabSz="1038225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fr-FR" sz="1000"/>
                <a:t>Timer</a:t>
              </a:r>
            </a:p>
          </p:txBody>
        </p:sp>
        <p:sp>
          <p:nvSpPr>
            <p:cNvPr id="149" name="Rectangle 9"/>
            <p:cNvSpPr>
              <a:spLocks noChangeArrowheads="1"/>
            </p:cNvSpPr>
            <p:nvPr/>
          </p:nvSpPr>
          <p:spPr bwMode="auto">
            <a:xfrm>
              <a:off x="3039" y="414"/>
              <a:ext cx="364" cy="24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3885" tIns="51942" rIns="103885" bIns="51942" anchor="ctr">
              <a:prstTxWarp prst="textNoShape">
                <a:avLst/>
              </a:prstTxWarp>
            </a:bodyPr>
            <a:lstStyle/>
            <a:p>
              <a:pPr algn="ctr" defTabSz="1038225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fr-FR" sz="1000"/>
                <a:t>Timer</a:t>
              </a:r>
            </a:p>
          </p:txBody>
        </p:sp>
        <p:sp>
          <p:nvSpPr>
            <p:cNvPr id="150" name="Rectangle 9"/>
            <p:cNvSpPr>
              <a:spLocks noChangeArrowheads="1"/>
            </p:cNvSpPr>
            <p:nvPr/>
          </p:nvSpPr>
          <p:spPr bwMode="auto">
            <a:xfrm>
              <a:off x="3016" y="391"/>
              <a:ext cx="364" cy="24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3885" tIns="51942" rIns="103885" bIns="51942" anchor="ctr">
              <a:prstTxWarp prst="textNoShape">
                <a:avLst/>
              </a:prstTxWarp>
            </a:bodyPr>
            <a:lstStyle/>
            <a:p>
              <a:pPr algn="ctr" defTabSz="1038225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fr-FR" sz="1000"/>
                <a:t>Timer</a:t>
              </a:r>
            </a:p>
          </p:txBody>
        </p:sp>
        <p:sp>
          <p:nvSpPr>
            <p:cNvPr id="151" name="Rectangle 9"/>
            <p:cNvSpPr>
              <a:spLocks noChangeArrowheads="1"/>
            </p:cNvSpPr>
            <p:nvPr/>
          </p:nvSpPr>
          <p:spPr bwMode="auto">
            <a:xfrm>
              <a:off x="2993" y="368"/>
              <a:ext cx="364" cy="24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03885" tIns="51942" rIns="103885" bIns="51942" anchor="ctr">
              <a:prstTxWarp prst="textNoShape">
                <a:avLst/>
              </a:prstTxWarp>
            </a:bodyPr>
            <a:lstStyle/>
            <a:p>
              <a:pPr algn="ctr" defTabSz="1038225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fr-FR" sz="1000" dirty="0" smtClean="0"/>
                <a:t>GPIO</a:t>
              </a:r>
            </a:p>
            <a:p>
              <a:pPr algn="ctr" defTabSz="1038225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lang="fr-FR" sz="1000" dirty="0"/>
                <a:t>(</a:t>
              </a:r>
              <a:r>
                <a:rPr lang="fr-FR" sz="1000" dirty="0" err="1" smtClean="0"/>
                <a:t>xN</a:t>
              </a:r>
              <a:r>
                <a:rPr lang="fr-FR" sz="1000" dirty="0" smtClean="0"/>
                <a:t>)</a:t>
              </a:r>
              <a:endParaRPr lang="fr-FR" sz="1000" dirty="0"/>
            </a:p>
          </p:txBody>
        </p:sp>
      </p:grpSp>
      <p:grpSp>
        <p:nvGrpSpPr>
          <p:cNvPr id="152" name="Group 137"/>
          <p:cNvGrpSpPr>
            <a:grpSpLocks/>
          </p:cNvGrpSpPr>
          <p:nvPr/>
        </p:nvGrpSpPr>
        <p:grpSpPr bwMode="auto">
          <a:xfrm>
            <a:off x="7198370" y="1331912"/>
            <a:ext cx="628650" cy="134938"/>
            <a:chOff x="2963" y="459"/>
            <a:chExt cx="396" cy="85"/>
          </a:xfrm>
        </p:grpSpPr>
        <p:grpSp>
          <p:nvGrpSpPr>
            <p:cNvPr id="153" name="Group 16"/>
            <p:cNvGrpSpPr>
              <a:grpSpLocks/>
            </p:cNvGrpSpPr>
            <p:nvPr/>
          </p:nvGrpSpPr>
          <p:grpSpPr bwMode="auto">
            <a:xfrm rot="-5400000">
              <a:off x="3292" y="478"/>
              <a:ext cx="85" cy="48"/>
              <a:chOff x="4332" y="1071"/>
              <a:chExt cx="272" cy="137"/>
            </a:xfrm>
          </p:grpSpPr>
          <p:sp>
            <p:nvSpPr>
              <p:cNvPr id="158" name="Rectangle 17"/>
              <p:cNvSpPr>
                <a:spLocks noChangeArrowheads="1"/>
              </p:cNvSpPr>
              <p:nvPr/>
            </p:nvSpPr>
            <p:spPr bwMode="auto">
              <a:xfrm>
                <a:off x="4332" y="1071"/>
                <a:ext cx="272" cy="1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9" name="Line 18"/>
              <p:cNvSpPr>
                <a:spLocks noChangeShapeType="1"/>
              </p:cNvSpPr>
              <p:nvPr/>
            </p:nvSpPr>
            <p:spPr bwMode="auto">
              <a:xfrm>
                <a:off x="4422" y="1096"/>
                <a:ext cx="0" cy="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  <p:grpSp>
          <p:nvGrpSpPr>
            <p:cNvPr id="154" name="Group 11"/>
            <p:cNvGrpSpPr>
              <a:grpSpLocks/>
            </p:cNvGrpSpPr>
            <p:nvPr/>
          </p:nvGrpSpPr>
          <p:grpSpPr bwMode="auto">
            <a:xfrm rot="-5400000">
              <a:off x="2945" y="477"/>
              <a:ext cx="84" cy="48"/>
              <a:chOff x="4332" y="1071"/>
              <a:chExt cx="272" cy="137"/>
            </a:xfrm>
          </p:grpSpPr>
          <p:sp>
            <p:nvSpPr>
              <p:cNvPr id="155" name="Rectangle 12"/>
              <p:cNvSpPr>
                <a:spLocks noChangeArrowheads="1"/>
              </p:cNvSpPr>
              <p:nvPr/>
            </p:nvSpPr>
            <p:spPr bwMode="auto">
              <a:xfrm>
                <a:off x="4332" y="1071"/>
                <a:ext cx="272" cy="13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6" name="Line 13"/>
              <p:cNvSpPr>
                <a:spLocks noChangeShapeType="1"/>
              </p:cNvSpPr>
              <p:nvPr/>
            </p:nvSpPr>
            <p:spPr bwMode="auto">
              <a:xfrm>
                <a:off x="4422" y="1096"/>
                <a:ext cx="0" cy="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  <p:sp>
            <p:nvSpPr>
              <p:cNvPr id="157" name="Line 14"/>
              <p:cNvSpPr>
                <a:spLocks noChangeShapeType="1"/>
              </p:cNvSpPr>
              <p:nvPr/>
            </p:nvSpPr>
            <p:spPr bwMode="auto">
              <a:xfrm>
                <a:off x="4517" y="1096"/>
                <a:ext cx="0" cy="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fr-FR"/>
              </a:p>
            </p:txBody>
          </p:sp>
        </p:grpSp>
      </p:grpSp>
      <p:grpSp>
        <p:nvGrpSpPr>
          <p:cNvPr id="165" name="Group 16"/>
          <p:cNvGrpSpPr>
            <a:grpSpLocks/>
          </p:cNvGrpSpPr>
          <p:nvPr/>
        </p:nvGrpSpPr>
        <p:grpSpPr bwMode="auto">
          <a:xfrm rot="10800000">
            <a:off x="7425306" y="1147763"/>
            <a:ext cx="134937" cy="76200"/>
            <a:chOff x="4332" y="1071"/>
            <a:chExt cx="272" cy="137"/>
          </a:xfrm>
        </p:grpSpPr>
        <p:sp>
          <p:nvSpPr>
            <p:cNvPr id="166" name="Rectangle 17"/>
            <p:cNvSpPr>
              <a:spLocks noChangeArrowheads="1"/>
            </p:cNvSpPr>
            <p:nvPr/>
          </p:nvSpPr>
          <p:spPr bwMode="auto">
            <a:xfrm>
              <a:off x="4332" y="1071"/>
              <a:ext cx="272" cy="1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7" name="Line 18"/>
            <p:cNvSpPr>
              <a:spLocks noChangeShapeType="1"/>
            </p:cNvSpPr>
            <p:nvPr/>
          </p:nvSpPr>
          <p:spPr bwMode="auto">
            <a:xfrm>
              <a:off x="4422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8" name="Line 19"/>
            <p:cNvSpPr>
              <a:spLocks noChangeShapeType="1"/>
            </p:cNvSpPr>
            <p:nvPr/>
          </p:nvSpPr>
          <p:spPr bwMode="auto">
            <a:xfrm>
              <a:off x="4517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cxnSp>
        <p:nvCxnSpPr>
          <p:cNvPr id="169" name="Connecteur en angle 113"/>
          <p:cNvCxnSpPr>
            <a:cxnSpLocks noChangeShapeType="1"/>
          </p:cNvCxnSpPr>
          <p:nvPr/>
        </p:nvCxnSpPr>
        <p:spPr bwMode="auto">
          <a:xfrm>
            <a:off x="7826226" y="1400175"/>
            <a:ext cx="281782" cy="1695778"/>
          </a:xfrm>
          <a:prstGeom prst="bentConnector3">
            <a:avLst>
              <a:gd name="adj1" fmla="val 226220"/>
            </a:avLst>
          </a:prstGeom>
          <a:noFill/>
          <a:ln w="19050">
            <a:solidFill>
              <a:srgbClr val="FF0000"/>
            </a:solidFill>
            <a:prstDash val="sysDash"/>
            <a:round/>
            <a:headEnd/>
            <a:tailEnd/>
          </a:ln>
        </p:spPr>
      </p:cxnSp>
      <p:grpSp>
        <p:nvGrpSpPr>
          <p:cNvPr id="171" name="Group 16"/>
          <p:cNvGrpSpPr>
            <a:grpSpLocks/>
          </p:cNvGrpSpPr>
          <p:nvPr/>
        </p:nvGrpSpPr>
        <p:grpSpPr bwMode="auto">
          <a:xfrm rot="-5400000">
            <a:off x="8002439" y="3057853"/>
            <a:ext cx="134938" cy="76200"/>
            <a:chOff x="4332" y="1071"/>
            <a:chExt cx="272" cy="137"/>
          </a:xfrm>
        </p:grpSpPr>
        <p:sp>
          <p:nvSpPr>
            <p:cNvPr id="172" name="Rectangle 17"/>
            <p:cNvSpPr>
              <a:spLocks noChangeArrowheads="1"/>
            </p:cNvSpPr>
            <p:nvPr/>
          </p:nvSpPr>
          <p:spPr bwMode="auto">
            <a:xfrm>
              <a:off x="4332" y="1071"/>
              <a:ext cx="272" cy="1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3" name="Line 19"/>
            <p:cNvSpPr>
              <a:spLocks noChangeShapeType="1"/>
            </p:cNvSpPr>
            <p:nvPr/>
          </p:nvSpPr>
          <p:spPr bwMode="auto">
            <a:xfrm>
              <a:off x="4517" y="1096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76" name="Rectangle 9"/>
          <p:cNvSpPr>
            <a:spLocks noChangeArrowheads="1"/>
          </p:cNvSpPr>
          <p:nvPr/>
        </p:nvSpPr>
        <p:spPr bwMode="auto">
          <a:xfrm>
            <a:off x="7148684" y="349911"/>
            <a:ext cx="688181" cy="381000"/>
          </a:xfrm>
          <a:prstGeom prst="rect">
            <a:avLst/>
          </a:prstGeom>
          <a:solidFill>
            <a:srgbClr val="FF6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3885" tIns="51942" rIns="103885" bIns="51942" anchor="ctr">
            <a:prstTxWarp prst="textNoShape">
              <a:avLst/>
            </a:prstTxWarp>
          </a:bodyPr>
          <a:lstStyle/>
          <a:p>
            <a:pPr algn="ctr" defTabSz="1038225">
              <a:lnSpc>
                <a:spcPct val="100000"/>
              </a:lnSpc>
              <a:buClrTx/>
              <a:buSzTx/>
              <a:buFontTx/>
              <a:buNone/>
            </a:pPr>
            <a:r>
              <a:rPr lang="fr-FR" sz="1000" dirty="0" err="1" smtClean="0"/>
              <a:t>External</a:t>
            </a:r>
            <a:endParaRPr lang="fr-FR" sz="1000" dirty="0" smtClean="0"/>
          </a:p>
          <a:p>
            <a:pPr algn="ctr" defTabSz="1038225">
              <a:lnSpc>
                <a:spcPct val="100000"/>
              </a:lnSpc>
              <a:buClrTx/>
              <a:buSzTx/>
              <a:buFontTx/>
              <a:buNone/>
            </a:pPr>
            <a:r>
              <a:rPr lang="fr-FR" sz="1000" dirty="0" err="1" smtClean="0"/>
              <a:t>peripheral</a:t>
            </a:r>
            <a:endParaRPr lang="fr-FR" sz="1000" dirty="0"/>
          </a:p>
        </p:txBody>
      </p:sp>
      <p:grpSp>
        <p:nvGrpSpPr>
          <p:cNvPr id="177" name="Group 11"/>
          <p:cNvGrpSpPr>
            <a:grpSpLocks/>
          </p:cNvGrpSpPr>
          <p:nvPr/>
        </p:nvGrpSpPr>
        <p:grpSpPr bwMode="auto">
          <a:xfrm>
            <a:off x="7426099" y="695986"/>
            <a:ext cx="133350" cy="76200"/>
            <a:chOff x="4332" y="2289"/>
            <a:chExt cx="272" cy="137"/>
          </a:xfrm>
        </p:grpSpPr>
        <p:sp>
          <p:nvSpPr>
            <p:cNvPr id="178" name="Rectangle 12"/>
            <p:cNvSpPr>
              <a:spLocks noChangeArrowheads="1"/>
            </p:cNvSpPr>
            <p:nvPr/>
          </p:nvSpPr>
          <p:spPr bwMode="auto">
            <a:xfrm>
              <a:off x="4332" y="2289"/>
              <a:ext cx="272" cy="1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9" name="Line 13"/>
            <p:cNvSpPr>
              <a:spLocks noChangeShapeType="1"/>
            </p:cNvSpPr>
            <p:nvPr/>
          </p:nvSpPr>
          <p:spPr bwMode="auto">
            <a:xfrm>
              <a:off x="4422" y="2314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0" name="Line 14"/>
            <p:cNvSpPr>
              <a:spLocks noChangeShapeType="1"/>
            </p:cNvSpPr>
            <p:nvPr/>
          </p:nvSpPr>
          <p:spPr bwMode="auto">
            <a:xfrm>
              <a:off x="4517" y="2314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cxnSp>
        <p:nvCxnSpPr>
          <p:cNvPr id="184" name="Forme 183"/>
          <p:cNvCxnSpPr/>
          <p:nvPr/>
        </p:nvCxnSpPr>
        <p:spPr>
          <a:xfrm rot="5400000" flipH="1" flipV="1">
            <a:off x="7304986" y="959975"/>
            <a:ext cx="375577" cy="158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161</Words>
  <Application>Microsoft Macintosh PowerPoint</Application>
  <PresentationFormat>Présentation à l'écran (4:3)</PresentationFormat>
  <Paragraphs>51</Paragraphs>
  <Slides>1</Slides>
  <Notes>0</Notes>
  <HiddenSlides>0</HiddenSlides>
  <MMClips>0</MMClips>
  <ScaleCrop>false</ScaleCrop>
  <HeadingPairs>
    <vt:vector size="4" baseType="variant">
      <vt:variant>
        <vt:lpstr>Modèle de conception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Company>CEA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Daniel Gracia Pérez</dc:creator>
  <cp:lastModifiedBy>Daniel Gracia Pérez</cp:lastModifiedBy>
  <cp:revision>2</cp:revision>
  <dcterms:created xsi:type="dcterms:W3CDTF">2009-10-12T15:04:25Z</dcterms:created>
  <dcterms:modified xsi:type="dcterms:W3CDTF">2009-10-12T17:28:16Z</dcterms:modified>
</cp:coreProperties>
</file>