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7"/>
    <p:restoredTop sz="94623"/>
  </p:normalViewPr>
  <p:slideViewPr>
    <p:cSldViewPr snapToGrid="0" snapToObjects="1">
      <p:cViewPr varScale="1">
        <p:scale>
          <a:sx n="101" d="100"/>
          <a:sy n="101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94F75-D678-6E48-807F-09D6213468E0}" type="datetimeFigureOut">
              <a:rPr kumimoji="1" lang="ko-KR" altLang="en-US" smtClean="0"/>
              <a:t>2017. 3. 28.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7A94-E334-9349-A16E-0973F5389B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27479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94F75-D678-6E48-807F-09D6213468E0}" type="datetimeFigureOut">
              <a:rPr kumimoji="1" lang="ko-KR" altLang="en-US" smtClean="0"/>
              <a:t>2017. 3. 28.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7A94-E334-9349-A16E-0973F5389B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9077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94F75-D678-6E48-807F-09D6213468E0}" type="datetimeFigureOut">
              <a:rPr kumimoji="1" lang="ko-KR" altLang="en-US" smtClean="0"/>
              <a:t>2017. 3. 28.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7A94-E334-9349-A16E-0973F5389B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4461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94F75-D678-6E48-807F-09D6213468E0}" type="datetimeFigureOut">
              <a:rPr kumimoji="1" lang="ko-KR" altLang="en-US" smtClean="0"/>
              <a:t>2017. 3. 28.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7A94-E334-9349-A16E-0973F5389B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6664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94F75-D678-6E48-807F-09D6213468E0}" type="datetimeFigureOut">
              <a:rPr kumimoji="1" lang="ko-KR" altLang="en-US" smtClean="0"/>
              <a:t>2017. 3. 28.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7A94-E334-9349-A16E-0973F5389B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6566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94F75-D678-6E48-807F-09D6213468E0}" type="datetimeFigureOut">
              <a:rPr kumimoji="1" lang="ko-KR" altLang="en-US" smtClean="0"/>
              <a:t>2017. 3. 28.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7A94-E334-9349-A16E-0973F5389B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7002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94F75-D678-6E48-807F-09D6213468E0}" type="datetimeFigureOut">
              <a:rPr kumimoji="1" lang="ko-KR" altLang="en-US" smtClean="0"/>
              <a:t>2017. 3. 28.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7A94-E334-9349-A16E-0973F5389B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7783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94F75-D678-6E48-807F-09D6213468E0}" type="datetimeFigureOut">
              <a:rPr kumimoji="1" lang="ko-KR" altLang="en-US" smtClean="0"/>
              <a:t>2017. 3. 28.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7A94-E334-9349-A16E-0973F5389B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570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94F75-D678-6E48-807F-09D6213468E0}" type="datetimeFigureOut">
              <a:rPr kumimoji="1" lang="ko-KR" altLang="en-US" smtClean="0"/>
              <a:t>2017. 3. 28.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7A94-E334-9349-A16E-0973F5389B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5074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94F75-D678-6E48-807F-09D6213468E0}" type="datetimeFigureOut">
              <a:rPr kumimoji="1" lang="ko-KR" altLang="en-US" smtClean="0"/>
              <a:t>2017. 3. 28.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7A94-E334-9349-A16E-0973F5389B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7478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94F75-D678-6E48-807F-09D6213468E0}" type="datetimeFigureOut">
              <a:rPr kumimoji="1" lang="ko-KR" altLang="en-US" smtClean="0"/>
              <a:t>2017. 3. 28.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7A94-E334-9349-A16E-0973F5389B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82331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94F75-D678-6E48-807F-09D6213468E0}" type="datetimeFigureOut">
              <a:rPr kumimoji="1" lang="ko-KR" altLang="en-US" smtClean="0"/>
              <a:t>2017. 3. 28.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57A94-E334-9349-A16E-0973F5389B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2470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 smtClean="0"/>
              <a:t>Expected Improvement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676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What is Expected Improvement</a:t>
            </a:r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ko-KR" dirty="0" smtClean="0"/>
                  <a:t>Lower bound</a:t>
                </a:r>
              </a:p>
              <a:p>
                <a:endParaRPr kumimoji="1" lang="en-US" altLang="ko-KR" dirty="0"/>
              </a:p>
              <a:p>
                <a:endParaRPr kumimoji="1" lang="en-US" altLang="ko-KR" dirty="0" smtClean="0"/>
              </a:p>
              <a:p>
                <a:pPr marL="457200" lvl="1" indent="0">
                  <a:buNone/>
                </a:pPr>
                <a:r>
                  <a:rPr kumimoji="1" lang="en-US" altLang="ko-KR" dirty="0" smtClean="0"/>
                  <a:t>-&gt; Derivative of E(I) as   and express this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charset="0"/>
                          </a:rPr>
                          <m:t>𝐿</m:t>
                        </m:r>
                      </m:sup>
                    </m:sSup>
                  </m:oMath>
                </a14:m>
                <a:endParaRPr kumimoji="1" lang="en-US" altLang="ko-KR" dirty="0" smtClean="0"/>
              </a:p>
              <a:p>
                <a:pPr marL="457200" lvl="1" indent="0">
                  <a:buNone/>
                </a:pPr>
                <a:r>
                  <a:rPr kumimoji="1" lang="en-US" altLang="ko-KR" dirty="0" smtClean="0"/>
                  <a:t> </a:t>
                </a:r>
                <a:endParaRPr kumimoji="1" lang="en-US" altLang="ko-KR" dirty="0"/>
              </a:p>
              <a:p>
                <a:r>
                  <a:rPr kumimoji="1" lang="en-US" altLang="ko-KR" dirty="0" smtClean="0"/>
                  <a:t>Upper bound</a:t>
                </a:r>
              </a:p>
              <a:p>
                <a:endParaRPr kumimoji="1" lang="en-US" altLang="ko-KR" dirty="0"/>
              </a:p>
              <a:p>
                <a:endParaRPr kumimoji="1" lang="en-US" altLang="ko-KR" dirty="0" smtClean="0"/>
              </a:p>
              <a:p>
                <a:pPr marL="457200" lvl="1" indent="0">
                  <a:buNone/>
                </a:pPr>
                <a:r>
                  <a:rPr kumimoji="1" lang="en-US" altLang="ko-KR" dirty="0" smtClean="0"/>
                  <a:t>-&gt; Derivative of E(I) as s and express this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charset="0"/>
                          </a:rPr>
                          <m:t>𝑠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charset="0"/>
                          </a:rPr>
                          <m:t>𝑈</m:t>
                        </m:r>
                      </m:sup>
                    </m:sSup>
                  </m:oMath>
                </a14:m>
                <a:endParaRPr kumimoji="1" lang="en-US" altLang="ko-KR" dirty="0" smtClean="0"/>
              </a:p>
              <a:p>
                <a:endParaRPr kumimoji="1"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00" y="2413000"/>
            <a:ext cx="3302000" cy="7493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00" y="4688681"/>
            <a:ext cx="2984500" cy="5969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300" y="3373040"/>
            <a:ext cx="1651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14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Why using Expected Improvement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0275"/>
          </a:xfrm>
        </p:spPr>
        <p:txBody>
          <a:bodyPr>
            <a:normAutofit/>
          </a:bodyPr>
          <a:lstStyle/>
          <a:p>
            <a:r>
              <a:rPr kumimoji="1" lang="en-US" altLang="ko-KR" sz="2400" dirty="0" smtClean="0"/>
              <a:t>Simplest way for optimization in case of using response surface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kumimoji="1" lang="en-US" altLang="ko-KR" sz="2000" dirty="0" smtClean="0"/>
              <a:t>	-&gt; fit a surface and then find the minimum of the surface</a:t>
            </a:r>
          </a:p>
          <a:p>
            <a:endParaRPr kumimoji="1" lang="en-US" altLang="ko-KR" sz="2400" dirty="0"/>
          </a:p>
          <a:p>
            <a:endParaRPr kumimoji="1" lang="en-US" altLang="ko-KR" sz="2400" dirty="0" smtClean="0"/>
          </a:p>
          <a:p>
            <a:endParaRPr kumimoji="1" lang="en-US" altLang="ko-KR" sz="2400" dirty="0"/>
          </a:p>
          <a:p>
            <a:endParaRPr kumimoji="1" lang="en-US" altLang="ko-KR" sz="2400" dirty="0" smtClean="0"/>
          </a:p>
          <a:p>
            <a:endParaRPr kumimoji="1" lang="en-US" altLang="ko-KR" sz="2400" dirty="0"/>
          </a:p>
          <a:p>
            <a:endParaRPr kumimoji="1" lang="en-US" altLang="ko-KR" sz="2400" dirty="0" smtClean="0"/>
          </a:p>
          <a:p>
            <a:r>
              <a:rPr kumimoji="1" lang="en-US" altLang="ko-KR" sz="2400" dirty="0" smtClean="0"/>
              <a:t>DACE predictor is minimized at the local minimum (x = 2.8)</a:t>
            </a:r>
          </a:p>
          <a:p>
            <a:r>
              <a:rPr kumimoji="1" lang="en-US" altLang="ko-KR" sz="2400" dirty="0" smtClean="0"/>
              <a:t>But, this method easily lead to a local minimum</a:t>
            </a:r>
          </a:p>
          <a:p>
            <a:endParaRPr kumimoji="1" lang="en-US" altLang="ko-KR" dirty="0" smtClean="0"/>
          </a:p>
          <a:p>
            <a:endParaRPr kumimoji="1" lang="en-US" altLang="ko-KR" dirty="0" smtClean="0"/>
          </a:p>
          <a:p>
            <a:pPr marL="457200" lvl="1" indent="0">
              <a:buNone/>
            </a:pPr>
            <a:endParaRPr kumimoji="1" lang="en-US" altLang="ko-KR" dirty="0"/>
          </a:p>
          <a:p>
            <a:pPr marL="457200" lvl="1" indent="0">
              <a:buNone/>
            </a:pPr>
            <a:endParaRPr kumimoji="1" lang="en-US" altLang="ko-KR" dirty="0" smtClean="0"/>
          </a:p>
          <a:p>
            <a:pPr marL="457200" lvl="1" indent="0">
              <a:buNone/>
            </a:pPr>
            <a:endParaRPr kumimoji="1" lang="en-US" altLang="ko-KR" dirty="0"/>
          </a:p>
          <a:p>
            <a:pPr marL="457200" lvl="1" indent="0">
              <a:buNone/>
            </a:pPr>
            <a:endParaRPr kumimoji="1" lang="en-US" altLang="ko-KR" dirty="0" smtClean="0"/>
          </a:p>
          <a:p>
            <a:pPr marL="457200" lvl="1" indent="0">
              <a:buNone/>
            </a:pPr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700" y="2728003"/>
            <a:ext cx="7239000" cy="259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2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Why using Expected Improvement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kumimoji="1" lang="en-US" altLang="ko-KR" dirty="0" smtClean="0"/>
          </a:p>
          <a:p>
            <a:pPr>
              <a:lnSpc>
                <a:spcPct val="120000"/>
              </a:lnSpc>
            </a:pPr>
            <a:r>
              <a:rPr kumimoji="1" lang="en-US" altLang="ko-KR" dirty="0" smtClean="0"/>
              <a:t>Problem with simply finding the minimum of the DACE surface</a:t>
            </a:r>
            <a:endParaRPr kumimoji="1" lang="en-US" altLang="ko-KR" dirty="0"/>
          </a:p>
          <a:p>
            <a:pPr marL="457200" lvl="1" indent="0">
              <a:lnSpc>
                <a:spcPct val="120000"/>
              </a:lnSpc>
              <a:buNone/>
            </a:pPr>
            <a:r>
              <a:rPr kumimoji="1" lang="en-US" altLang="ko-KR" sz="2000" dirty="0" smtClean="0"/>
              <a:t>-&gt; Not acknowledge our uncertainty about that surface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kumimoji="1" lang="en-US" altLang="ko-KR" sz="2000" dirty="0" smtClean="0"/>
              <a:t>-&gt; Puts too much emphasis on exploiting the predictor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kumimoji="1" lang="en-US" altLang="ko-KR" sz="2000" dirty="0" smtClean="0"/>
              <a:t>-&gt; No emphasis on exploring points where we are uncertain</a:t>
            </a:r>
          </a:p>
          <a:p>
            <a:pPr lvl="1">
              <a:lnSpc>
                <a:spcPct val="120000"/>
              </a:lnSpc>
            </a:pPr>
            <a:endParaRPr kumimoji="1" lang="en-US" altLang="ko-KR" dirty="0"/>
          </a:p>
          <a:p>
            <a:pPr>
              <a:lnSpc>
                <a:spcPct val="120000"/>
              </a:lnSpc>
            </a:pPr>
            <a:r>
              <a:rPr kumimoji="1" lang="en-US" altLang="ko-KR" dirty="0" smtClean="0"/>
              <a:t>To eliminate this problem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kumimoji="1" lang="en-US" altLang="ko-KR" sz="2000" dirty="0" smtClean="0"/>
              <a:t>-&gt; Put some emphasis on sampling where we are uncertain as measured by standard error of the predictor</a:t>
            </a:r>
          </a:p>
        </p:txBody>
      </p:sp>
    </p:spTree>
    <p:extLst>
      <p:ext uri="{BB962C8B-B14F-4D97-AF65-F5344CB8AC3E}">
        <p14:creationId xmlns:p14="http://schemas.microsoft.com/office/powerpoint/2010/main" val="3795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Why using Expected Improvement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51400" y="1825625"/>
            <a:ext cx="6718300" cy="435133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endParaRPr kumimoji="1" lang="en-US" altLang="ko-KR" sz="1800" dirty="0" smtClean="0"/>
          </a:p>
          <a:p>
            <a:pPr>
              <a:lnSpc>
                <a:spcPct val="120000"/>
              </a:lnSpc>
            </a:pPr>
            <a:r>
              <a:rPr kumimoji="1" lang="en-US" altLang="ko-KR" sz="1800" dirty="0" smtClean="0"/>
              <a:t>Large number of sampled points around x = 2 (uncertainty)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kumimoji="1" lang="en-US" altLang="ko-KR" sz="1600" dirty="0" smtClean="0"/>
              <a:t>-&gt; Standard error of the predictor is very low in that region</a:t>
            </a:r>
          </a:p>
          <a:p>
            <a:pPr>
              <a:lnSpc>
                <a:spcPct val="120000"/>
              </a:lnSpc>
            </a:pPr>
            <a:r>
              <a:rPr kumimoji="1" lang="en-US" altLang="ko-KR" sz="1800" dirty="0" smtClean="0"/>
              <a:t>Standard error go to zero at all the sampled points</a:t>
            </a:r>
          </a:p>
          <a:p>
            <a:pPr>
              <a:lnSpc>
                <a:spcPct val="120000"/>
              </a:lnSpc>
            </a:pPr>
            <a:r>
              <a:rPr kumimoji="1" lang="en-US" altLang="ko-KR" sz="1800" dirty="0" smtClean="0"/>
              <a:t>Standard error is maximized around x = 8.3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kumimoji="1" lang="en-US" altLang="ko-KR" sz="1600" dirty="0" smtClean="0"/>
              <a:t>-&gt; This might be a good place to search from the point of view of global search</a:t>
            </a:r>
          </a:p>
          <a:p>
            <a:pPr>
              <a:lnSpc>
                <a:spcPct val="120000"/>
              </a:lnSpc>
            </a:pPr>
            <a:r>
              <a:rPr kumimoji="1" lang="en-US" altLang="ko-KR" sz="1800" dirty="0" smtClean="0"/>
              <a:t>However, sampling x = 8.3 would be equivalent to putting all our emphasis on global search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kumimoji="1" lang="en-US" altLang="ko-KR" sz="1600" dirty="0" smtClean="0"/>
              <a:t>-&gt; this is just as bad than putting all our emphasis on local search</a:t>
            </a:r>
            <a:endParaRPr kumimoji="1"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6" r="39655" b="14847"/>
          <a:stretch/>
        </p:blipFill>
        <p:spPr>
          <a:xfrm>
            <a:off x="647700" y="2371725"/>
            <a:ext cx="4203700" cy="282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13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What is Expected Improvement</a:t>
            </a:r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ko-KR" sz="2400" dirty="0" smtClean="0"/>
                  <a:t>Balance local and global search = ‘Expected Improvement’</a:t>
                </a:r>
              </a:p>
              <a:p>
                <a:pPr>
                  <a:lnSpc>
                    <a:spcPct val="120000"/>
                  </a:lnSpc>
                </a:pPr>
                <a:endParaRPr kumimoji="1" lang="en-US" altLang="ko-KR" sz="2400" dirty="0" smtClean="0"/>
              </a:p>
              <a:p>
                <a:pPr>
                  <a:lnSpc>
                    <a:spcPct val="120000"/>
                  </a:lnSpc>
                </a:pPr>
                <a:r>
                  <a:rPr kumimoji="1" lang="en-US" altLang="ko-KR" sz="2400" dirty="0" smtClean="0"/>
                  <a:t>Let    </a:t>
                </a:r>
                <a:r>
                  <a:rPr kumimoji="1" lang="ko-KR" altLang="en-US" sz="2400" dirty="0" smtClean="0"/>
                  <a:t> </a:t>
                </a:r>
                <a:r>
                  <a:rPr kumimoji="1" lang="en-US" altLang="ko-KR" sz="2400" dirty="0" smtClean="0"/>
                  <a:t>                     be the current best function value</a:t>
                </a:r>
              </a:p>
              <a:p>
                <a:pPr>
                  <a:lnSpc>
                    <a:spcPct val="120000"/>
                  </a:lnSpc>
                </a:pPr>
                <a:endParaRPr kumimoji="1" lang="en-US" altLang="ko-KR" sz="2400" dirty="0" smtClean="0"/>
              </a:p>
              <a:p>
                <a:pPr>
                  <a:lnSpc>
                    <a:spcPct val="120000"/>
                  </a:lnSpc>
                </a:pPr>
                <a:r>
                  <a:rPr kumimoji="1" lang="en-US" altLang="ko-KR" sz="2400" dirty="0" smtClean="0"/>
                  <a:t>Model uncertainty at y(x) by treating it as the realization of a normally distributed random variable </a:t>
                </a:r>
                <a14:m>
                  <m:oMath xmlns:m="http://schemas.openxmlformats.org/officeDocument/2006/math">
                    <m:r>
                      <a:rPr kumimoji="1" lang="en-US" altLang="ko-KR" sz="2400" b="0" i="1" smtClean="0">
                        <a:latin typeface="Cambria Math" charset="0"/>
                      </a:rPr>
                      <m:t>𝑌</m:t>
                    </m:r>
                  </m:oMath>
                </a14:m>
                <a:r>
                  <a:rPr kumimoji="1" lang="en-US" altLang="ko-KR" sz="2400" dirty="0" smtClean="0"/>
                  <a:t> with mean and standard deviation given by the DACE predictor and its standard error</a:t>
                </a:r>
              </a:p>
              <a:p>
                <a:endParaRPr lang="mr-IN" altLang="ko-KR" dirty="0" smtClean="0"/>
              </a:p>
              <a:p>
                <a:endParaRPr kumimoji="1"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420" b="-2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100" y="3124200"/>
            <a:ext cx="25908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03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What is Expected Improvement</a:t>
            </a:r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29175"/>
              </a:xfrm>
            </p:spPr>
            <p:txBody>
              <a:bodyPr>
                <a:normAutofit fontScale="40000" lnSpcReduction="20000"/>
              </a:bodyPr>
              <a:lstStyle/>
              <a:p>
                <a:endParaRPr kumimoji="1" lang="en-US" altLang="ko-KR" sz="2000" dirty="0" smtClean="0"/>
              </a:p>
              <a:p>
                <a:endParaRPr kumimoji="1" lang="en-US" altLang="ko-KR" sz="2000" dirty="0" smtClean="0"/>
              </a:p>
              <a:p>
                <a:endParaRPr kumimoji="1" lang="en-US" altLang="ko-KR" sz="2000" dirty="0"/>
              </a:p>
              <a:p>
                <a:endParaRPr kumimoji="1" lang="en-US" altLang="ko-KR" sz="2000" dirty="0" smtClean="0"/>
              </a:p>
              <a:p>
                <a:endParaRPr kumimoji="1" lang="en-US" altLang="ko-KR" sz="2000" dirty="0"/>
              </a:p>
              <a:p>
                <a:endParaRPr kumimoji="1" lang="en-US" altLang="ko-KR" sz="2000" dirty="0" smtClean="0"/>
              </a:p>
              <a:p>
                <a:endParaRPr kumimoji="1" lang="en-US" altLang="ko-KR" sz="2000" dirty="0" smtClean="0"/>
              </a:p>
              <a:p>
                <a:endParaRPr kumimoji="1" lang="en-US" altLang="ko-KR" sz="2000" dirty="0" smtClean="0"/>
              </a:p>
              <a:p>
                <a:pPr>
                  <a:lnSpc>
                    <a:spcPct val="140000"/>
                  </a:lnSpc>
                </a:pPr>
                <a:r>
                  <a:rPr lang="en-US" altLang="ko-KR" sz="3800" dirty="0"/>
                  <a:t>T</a:t>
                </a:r>
                <a:r>
                  <a:rPr lang="en-US" altLang="ko-KR" sz="3800" dirty="0" smtClean="0"/>
                  <a:t>reat </a:t>
                </a:r>
                <a:r>
                  <a:rPr lang="en-US" altLang="ko-KR" sz="3800" dirty="0"/>
                  <a:t>the function’s value at x = 8 as a </a:t>
                </a:r>
                <a:r>
                  <a:rPr lang="en-US" altLang="ko-KR" sz="3800" dirty="0" smtClean="0"/>
                  <a:t>realization </a:t>
                </a:r>
                <a:r>
                  <a:rPr lang="en-US" altLang="ko-KR" sz="3800" dirty="0"/>
                  <a:t>of the random variable Y with the density function </a:t>
                </a:r>
                <a:endParaRPr lang="en-US" altLang="ko-KR" sz="3800" dirty="0" smtClean="0"/>
              </a:p>
              <a:p>
                <a:pPr>
                  <a:lnSpc>
                    <a:spcPct val="140000"/>
                  </a:lnSpc>
                </a:pPr>
                <a:r>
                  <a:rPr lang="en-US" altLang="ko-KR" sz="3800" dirty="0" smtClean="0"/>
                  <a:t>Then some </a:t>
                </a:r>
                <a:r>
                  <a:rPr lang="en-US" altLang="ko-KR" sz="3800" dirty="0"/>
                  <a:t>probability that the function’s value at x = 8 will be better than </a:t>
                </a:r>
                <a:r>
                  <a:rPr lang="en-US" altLang="ko-KR" sz="3800" dirty="0" smtClean="0"/>
                  <a:t>our </a:t>
                </a:r>
                <a:r>
                  <a:rPr lang="en-US" altLang="ko-KR" sz="3800" dirty="0"/>
                  <a:t>current best function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38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ko-KR" sz="3800" b="0" i="1" smtClean="0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ko-KR" sz="3800" b="0" i="1" smtClean="0">
                            <a:latin typeface="Cambria Math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altLang="ko-KR" sz="3800" dirty="0"/>
                  <a:t> </a:t>
                </a:r>
                <a:endParaRPr lang="en-US" altLang="ko-KR" sz="3800" dirty="0" smtClean="0"/>
              </a:p>
              <a:p>
                <a:pPr>
                  <a:lnSpc>
                    <a:spcPct val="140000"/>
                  </a:lnSpc>
                </a:pPr>
                <a:r>
                  <a:rPr kumimoji="1" lang="en-US" altLang="ko-KR" sz="3800" dirty="0" smtClean="0"/>
                  <a:t>Because the tail of the density function extends below the line y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38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ko-KR" sz="3800" b="0" i="1" smtClean="0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ko-KR" sz="3800" b="0" i="1" smtClean="0">
                            <a:latin typeface="Cambria Math" charset="0"/>
                          </a:rPr>
                          <m:t>𝑚𝑖𝑛</m:t>
                        </m:r>
                      </m:sub>
                    </m:sSub>
                  </m:oMath>
                </a14:m>
                <a:endParaRPr kumimoji="1" lang="en-US" altLang="ko-KR" sz="3800" dirty="0" smtClean="0"/>
              </a:p>
              <a:p>
                <a:pPr>
                  <a:lnSpc>
                    <a:spcPct val="140000"/>
                  </a:lnSpc>
                </a:pPr>
                <a:r>
                  <a:rPr lang="en-US" altLang="ko-KR" sz="3800" dirty="0"/>
                  <a:t>Different amounts of improvement, or different distances below the line y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38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ko-KR" sz="3800" b="0" i="1" smtClean="0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ko-KR" sz="3800" b="0" i="1" smtClean="0">
                            <a:latin typeface="Cambria Math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altLang="ko-KR" sz="3800" dirty="0"/>
                  <a:t> are </a:t>
                </a:r>
                <a:r>
                  <a:rPr lang="en-US" altLang="ko-KR" sz="3800" dirty="0" smtClean="0"/>
                  <a:t>associated </a:t>
                </a:r>
                <a:r>
                  <a:rPr lang="en-US" altLang="ko-KR" sz="3800" dirty="0"/>
                  <a:t>with different density values</a:t>
                </a:r>
                <a:r>
                  <a:rPr lang="en-US" altLang="ko-KR" sz="3800" dirty="0" smtClean="0"/>
                  <a:t>.</a:t>
                </a:r>
              </a:p>
              <a:p>
                <a:pPr>
                  <a:lnSpc>
                    <a:spcPct val="140000"/>
                  </a:lnSpc>
                </a:pPr>
                <a:r>
                  <a:rPr lang="en-US" altLang="ko-KR" sz="3800" dirty="0" smtClean="0"/>
                  <a:t> </a:t>
                </a:r>
                <a:r>
                  <a:rPr lang="en-US" altLang="ko-KR" sz="3800" dirty="0"/>
                  <a:t>If we weight all these possible improvements by the associated density </a:t>
                </a:r>
                <a:r>
                  <a:rPr lang="en-US" altLang="ko-KR" sz="3800" dirty="0" smtClean="0"/>
                  <a:t>value</a:t>
                </a:r>
                <a:endParaRPr lang="en-US" altLang="ko-KR" sz="3800" dirty="0"/>
              </a:p>
              <a:p>
                <a:pPr marL="457200" lvl="1" indent="0">
                  <a:lnSpc>
                    <a:spcPct val="140000"/>
                  </a:lnSpc>
                  <a:buNone/>
                </a:pPr>
                <a:r>
                  <a:rPr kumimoji="1" lang="en-US" altLang="ko-KR" sz="3800" dirty="0" smtClean="0"/>
                  <a:t>-&gt; Expected Improvement</a:t>
                </a:r>
                <a:endParaRPr kumimoji="1" lang="en-US" altLang="ko-KR" sz="3800" dirty="0"/>
              </a:p>
              <a:p>
                <a:endParaRPr kumimoji="1" lang="en-US" altLang="ko-KR" sz="2000" dirty="0" smtClean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29175"/>
              </a:xfrm>
              <a:blipFill rotWithShape="0">
                <a:blip r:embed="rId2"/>
                <a:stretch>
                  <a:fillRect l="-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628" b="26728"/>
          <a:stretch/>
        </p:blipFill>
        <p:spPr>
          <a:xfrm>
            <a:off x="838200" y="1690688"/>
            <a:ext cx="2921000" cy="175780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6602" r="-1256" b="-465"/>
          <a:stretch/>
        </p:blipFill>
        <p:spPr>
          <a:xfrm>
            <a:off x="3600449" y="2683375"/>
            <a:ext cx="6388217" cy="6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02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What is Expected Improvement</a:t>
            </a:r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ko-KR" dirty="0" smtClean="0"/>
                  <a:t>Formally, improvement at the point x is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charset="0"/>
                      </a:rPr>
                      <m:t>𝐼</m:t>
                    </m:r>
                  </m:oMath>
                </a14:m>
                <a:r>
                  <a:rPr kumimoji="1" lang="en-US" altLang="ko-KR" dirty="0" smtClean="0"/>
                  <a:t> = max(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kumimoji="1" lang="en-US" altLang="ko-KR" dirty="0" smtClean="0"/>
                  <a:t>-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charset="0"/>
                      </a:rPr>
                      <m:t>𝑌</m:t>
                    </m:r>
                  </m:oMath>
                </a14:m>
                <a:r>
                  <a:rPr kumimoji="1" lang="en-US" altLang="ko-KR" dirty="0" smtClean="0"/>
                  <a:t>,0)</a:t>
                </a:r>
              </a:p>
              <a:p>
                <a:pPr marL="457200" lvl="1" indent="0">
                  <a:buNone/>
                </a:pPr>
                <a:r>
                  <a:rPr kumimoji="1" lang="en-US" altLang="ko-KR" dirty="0" smtClean="0"/>
                  <a:t>-&gt; random variable because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charset="0"/>
                      </a:rPr>
                      <m:t>𝑌</m:t>
                    </m:r>
                  </m:oMath>
                </a14:m>
                <a:r>
                  <a:rPr kumimoji="1" lang="en-US" altLang="ko-KR" dirty="0" smtClean="0"/>
                  <a:t> is random variable</a:t>
                </a:r>
              </a:p>
              <a:p>
                <a:pPr marL="457200" lvl="1" indent="0">
                  <a:buNone/>
                </a:pPr>
                <a:endParaRPr kumimoji="1" lang="en-US" altLang="ko-KR" dirty="0" smtClean="0"/>
              </a:p>
              <a:p>
                <a:r>
                  <a:rPr kumimoji="1" lang="en-US" altLang="ko-KR" dirty="0" smtClean="0"/>
                  <a:t>Expected value of expected improvement</a:t>
                </a:r>
              </a:p>
              <a:p>
                <a:pPr marL="457200" lvl="1" indent="0">
                  <a:buNone/>
                </a:pPr>
                <a:r>
                  <a:rPr kumimoji="1" lang="en-US" altLang="ko-KR" sz="1800" dirty="0" smtClean="0"/>
                  <a:t>-&gt;</a:t>
                </a:r>
              </a:p>
              <a:p>
                <a:pPr marL="457200" lvl="1" indent="0">
                  <a:buNone/>
                </a:pPr>
                <a:endParaRPr kumimoji="1" lang="en-US" altLang="ko-KR" sz="1800" dirty="0" smtClean="0"/>
              </a:p>
              <a:p>
                <a:pPr marL="457200" lvl="1" indent="0">
                  <a:buNone/>
                </a:pPr>
                <a:r>
                  <a:rPr kumimoji="1" lang="en-US" altLang="ko-KR" sz="1800" dirty="0" smtClean="0"/>
                  <a:t>-&gt; </a:t>
                </a:r>
              </a:p>
              <a:p>
                <a:pPr lvl="1"/>
                <a:endParaRPr kumimoji="1" lang="en-US" altLang="ko-KR" sz="1800" dirty="0" smtClean="0"/>
              </a:p>
              <a:p>
                <a:pPr marL="457200" lvl="1" indent="0">
                  <a:buNone/>
                </a:pPr>
                <a:r>
                  <a:rPr kumimoji="1" lang="en-US" altLang="ko-KR" sz="1800" dirty="0" smtClean="0"/>
                  <a:t>-&gt;     : DACE predictor</a:t>
                </a:r>
              </a:p>
              <a:p>
                <a:pPr marL="457200" lvl="1" indent="0">
                  <a:buNone/>
                </a:pPr>
                <a:r>
                  <a:rPr kumimoji="1" lang="en-US" altLang="ko-KR" sz="1800" dirty="0" smtClean="0"/>
                  <a:t>-&gt; </a:t>
                </a:r>
                <a14:m>
                  <m:oMath xmlns:m="http://schemas.openxmlformats.org/officeDocument/2006/math">
                    <m:r>
                      <a:rPr kumimoji="1" lang="en-US" altLang="ko-KR" sz="1800" b="0" i="1" smtClean="0">
                        <a:latin typeface="Cambria Math" charset="0"/>
                      </a:rPr>
                      <m:t>𝑠</m:t>
                    </m:r>
                  </m:oMath>
                </a14:m>
                <a:r>
                  <a:rPr kumimoji="1" lang="en-US" altLang="ko-KR" sz="1800" dirty="0" smtClean="0"/>
                  <a:t>   : DACE predictor’s standard error at x</a:t>
                </a:r>
              </a:p>
              <a:p>
                <a:pPr marL="457200" lvl="1" indent="0">
                  <a:buNone/>
                </a:pPr>
                <a:r>
                  <a:rPr kumimoji="1" lang="en-US" altLang="ko-KR" sz="1800" dirty="0" smtClean="0"/>
                  <a:t>-&gt;</a:t>
                </a:r>
                <a:r>
                  <a:rPr lang="en-US" altLang="ko-KR" sz="1800" dirty="0" err="1"/>
                  <a:t>φ</a:t>
                </a:r>
                <a:r>
                  <a:rPr lang="en-US" altLang="ko-KR" sz="1800" dirty="0" smtClean="0"/>
                  <a:t>(·) : standard normal density</a:t>
                </a:r>
                <a:endParaRPr kumimoji="1" lang="en-US" altLang="ko-KR" sz="1800" dirty="0" smtClean="0"/>
              </a:p>
              <a:p>
                <a:pPr marL="457200" lvl="1" indent="0">
                  <a:buNone/>
                </a:pPr>
                <a:r>
                  <a:rPr kumimoji="1" lang="en-US" altLang="ko-KR" sz="1800" dirty="0" smtClean="0"/>
                  <a:t>-&gt;</a:t>
                </a:r>
                <a14:m>
                  <m:oMath xmlns:m="http://schemas.openxmlformats.org/officeDocument/2006/math">
                    <m:r>
                      <a:rPr kumimoji="1" lang="en-US" altLang="ko-KR" sz="1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∅</m:t>
                    </m:r>
                  </m:oMath>
                </a14:m>
                <a:r>
                  <a:rPr lang="en-US" altLang="ko-KR" sz="1800" dirty="0" smtClean="0"/>
                  <a:t>(·) : distribution function</a:t>
                </a:r>
                <a:endParaRPr kumimoji="1" lang="en-US" altLang="ko-KR" sz="1800" dirty="0" smtClean="0"/>
              </a:p>
              <a:p>
                <a:endParaRPr kumimoji="1" lang="en-US" altLang="ko-KR" dirty="0" smtClean="0"/>
              </a:p>
              <a:p>
                <a:pPr lvl="1"/>
                <a:endParaRPr kumimoji="1"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4117750"/>
            <a:ext cx="3771900" cy="49086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425" y="4810902"/>
            <a:ext cx="194349" cy="26909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599" y="3605454"/>
            <a:ext cx="2844800" cy="32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00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What is Expected Improvement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ko-KR" dirty="0" smtClean="0"/>
          </a:p>
          <a:p>
            <a:endParaRPr kumimoji="1" lang="en-US" altLang="ko-KR" dirty="0"/>
          </a:p>
          <a:p>
            <a:endParaRPr kumimoji="1" lang="en-US" altLang="ko-KR" dirty="0" smtClean="0"/>
          </a:p>
          <a:p>
            <a:endParaRPr kumimoji="1" lang="en-US" altLang="ko-KR" dirty="0"/>
          </a:p>
          <a:p>
            <a:endParaRPr kumimoji="1" lang="en-US" altLang="ko-KR" dirty="0" smtClean="0"/>
          </a:p>
          <a:p>
            <a:r>
              <a:rPr kumimoji="1" lang="en-US" altLang="ko-KR" sz="2400" dirty="0" smtClean="0"/>
              <a:t>Two peaks at x = 2.8 and x = 8.3</a:t>
            </a:r>
          </a:p>
          <a:p>
            <a:r>
              <a:rPr kumimoji="1" lang="en-US" altLang="ko-KR" sz="2400" dirty="0" smtClean="0"/>
              <a:t>Peak at x = 2.8 is higher =&gt; sample</a:t>
            </a:r>
          </a:p>
          <a:p>
            <a:r>
              <a:rPr kumimoji="1" lang="en-US" altLang="ko-KR" sz="2400" dirty="0" smtClean="0"/>
              <a:t>Next iteration, EI is maximized at x = 8.8 -&gt; driven to search globally</a:t>
            </a:r>
            <a:endParaRPr kumimoji="1"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825625"/>
            <a:ext cx="5427507" cy="250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2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What is Expected Improvement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2400" dirty="0" smtClean="0"/>
              <a:t>EI function is highly multi-modal</a:t>
            </a:r>
          </a:p>
          <a:p>
            <a:pPr>
              <a:lnSpc>
                <a:spcPct val="120000"/>
              </a:lnSpc>
            </a:pPr>
            <a:endParaRPr kumimoji="1" lang="en-US" altLang="ko-KR" sz="2400" dirty="0" smtClean="0"/>
          </a:p>
          <a:p>
            <a:pPr>
              <a:lnSpc>
                <a:spcPct val="120000"/>
              </a:lnSpc>
            </a:pPr>
            <a:r>
              <a:rPr kumimoji="1" lang="en-US" altLang="ko-KR" sz="2400" dirty="0" smtClean="0"/>
              <a:t>EI is zero at the sampled points and positive in between</a:t>
            </a:r>
          </a:p>
          <a:p>
            <a:pPr>
              <a:lnSpc>
                <a:spcPct val="120000"/>
              </a:lnSpc>
            </a:pPr>
            <a:endParaRPr kumimoji="1" lang="en-US" altLang="ko-KR" sz="2400" dirty="0" smtClean="0"/>
          </a:p>
          <a:p>
            <a:pPr>
              <a:lnSpc>
                <a:spcPct val="120000"/>
              </a:lnSpc>
            </a:pPr>
            <a:r>
              <a:rPr kumimoji="1" lang="en-US" altLang="ko-KR" sz="2400" dirty="0" smtClean="0"/>
              <a:t>Large are where EI is essentially zero and so appears quite ‘flat’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kumimoji="1" lang="en-US" altLang="ko-KR" sz="2000" dirty="0" smtClean="0"/>
              <a:t>-&gt; both these features makes optimizing the EI function with standard </a:t>
            </a:r>
            <a:r>
              <a:rPr kumimoji="1" lang="en-US" altLang="ko-KR" sz="2000" dirty="0" err="1" smtClean="0"/>
              <a:t>multistart</a:t>
            </a:r>
            <a:r>
              <a:rPr kumimoji="1" lang="en-US" altLang="ko-KR" sz="2000" dirty="0" smtClean="0"/>
              <a:t> approaches difficult and potentially unreliable</a:t>
            </a:r>
            <a:endParaRPr kumimoji="1"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3038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392</Words>
  <Application>Microsoft Macintosh PowerPoint</Application>
  <PresentationFormat>와이드스크린</PresentationFormat>
  <Paragraphs>96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Cambria Math</vt:lpstr>
      <vt:lpstr>Mangal</vt:lpstr>
      <vt:lpstr>Arial</vt:lpstr>
      <vt:lpstr>Office 테마</vt:lpstr>
      <vt:lpstr>Expected Improvement</vt:lpstr>
      <vt:lpstr>Why using Expected Improvement</vt:lpstr>
      <vt:lpstr>Why using Expected Improvement</vt:lpstr>
      <vt:lpstr>Why using Expected Improvement</vt:lpstr>
      <vt:lpstr>What is Expected Improvement</vt:lpstr>
      <vt:lpstr>What is Expected Improvement</vt:lpstr>
      <vt:lpstr>What is Expected Improvement</vt:lpstr>
      <vt:lpstr>What is Expected Improvement</vt:lpstr>
      <vt:lpstr>What is Expected Improvement</vt:lpstr>
      <vt:lpstr>What is Expected Improvement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Expected Improvememt</dc:title>
  <dc:creator>조호진 (경영공학부)</dc:creator>
  <cp:lastModifiedBy>조호진 (경영공학부)</cp:lastModifiedBy>
  <cp:revision>15</cp:revision>
  <dcterms:created xsi:type="dcterms:W3CDTF">2017-03-28T12:06:53Z</dcterms:created>
  <dcterms:modified xsi:type="dcterms:W3CDTF">2017-03-28T16:49:31Z</dcterms:modified>
</cp:coreProperties>
</file>