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6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611-4CF3-4CC4-853C-093C604EB08A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22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611-4CF3-4CC4-853C-093C604EB08A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61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611-4CF3-4CC4-853C-093C604EB08A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97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611-4CF3-4CC4-853C-093C604EB08A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8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611-4CF3-4CC4-853C-093C604EB08A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45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611-4CF3-4CC4-853C-093C604EB08A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56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611-4CF3-4CC4-853C-093C604EB08A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32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611-4CF3-4CC4-853C-093C604EB08A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50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611-4CF3-4CC4-853C-093C604EB08A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31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611-4CF3-4CC4-853C-093C604EB08A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611-4CF3-4CC4-853C-093C604EB08A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17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90611-4CF3-4CC4-853C-093C604EB08A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94D66-7A50-427C-B3C3-7AC70761F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26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0824" y="2168435"/>
            <a:ext cx="765036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dirty="0"/>
              <a:t>Constrained least squares</a:t>
            </a:r>
          </a:p>
          <a:p>
            <a:pPr algn="ctr"/>
            <a:r>
              <a:rPr lang="en-US" altLang="ko-KR" sz="5000" dirty="0"/>
              <a:t>applications</a:t>
            </a:r>
            <a:endParaRPr lang="ko-KR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3800" y="5551715"/>
            <a:ext cx="3464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20170524 </a:t>
            </a: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S.J. Hahn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428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Buy and hold portfolio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Same idea as single asset case</a:t>
                </a:r>
              </a:p>
              <a:p>
                <a:r>
                  <a:rPr lang="en-US" altLang="ko-KR" dirty="0" smtClean="0"/>
                  <a:t>(n-vector)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dirty="0" smtClean="0"/>
                  <a:t> for all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Holdings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Profit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nary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722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Constant value portfolio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Simple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Requires rebalancing (buying and selling) shares to maintain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/>
                  <a:t> every period</a:t>
                </a:r>
              </a:p>
              <a:p>
                <a:r>
                  <a:rPr lang="en-US" altLang="ko-KR" dirty="0" smtClean="0"/>
                  <a:t>Profit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Per period profit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Mean return is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𝐚𝐯𝐠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)/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Profit standard deviation is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𝐬𝐭𝐝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Risk is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𝐬𝐭𝐝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)/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97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Portfolio Optimization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How should we choose a portfolio value vector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dirty="0" smtClean="0"/>
                  <a:t>, or a portfolio weight vector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dirty="0" smtClean="0"/>
                  <a:t>, over some investment period?</a:t>
                </a:r>
              </a:p>
              <a:p>
                <a:r>
                  <a:rPr lang="en-US" altLang="ko-KR" dirty="0" smtClean="0"/>
                  <a:t>Those vectors are time-variant</a:t>
                </a:r>
              </a:p>
              <a:p>
                <a:r>
                  <a:rPr lang="en-US" altLang="ko-KR" dirty="0" smtClean="0"/>
                  <a:t>When we choose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dirty="0" smtClean="0"/>
                  <a:t> 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dirty="0" smtClean="0"/>
                  <a:t>, we have information of past returns(realized returns), but not of future ones.</a:t>
                </a:r>
              </a:p>
              <a:p>
                <a:r>
                  <a:rPr lang="en-US" altLang="ko-KR" dirty="0" smtClean="0"/>
                  <a:t>In all cases, our aim is to achieve high return, low risk</a:t>
                </a:r>
              </a:p>
              <a:p>
                <a:r>
                  <a:rPr lang="en-US" altLang="ko-KR" dirty="0" smtClean="0"/>
                  <a:t>Portfolio weights that minimizes risk for a given level of return or maximize return for a given level of risk are called Pareto optimal.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361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Portfolio </a:t>
            </a:r>
            <a:r>
              <a:rPr lang="en-US" altLang="ko-KR" sz="4000" dirty="0" smtClean="0"/>
              <a:t>Optimization (cont’d)</a:t>
            </a:r>
            <a:endParaRPr lang="ko-KR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Define returns matrix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eqArr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Row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altLang="ko-KR" dirty="0" smtClean="0"/>
                  <a:t> gives returns of all assets in period t</a:t>
                </a:r>
              </a:p>
              <a:p>
                <a:r>
                  <a:rPr lang="en-US" altLang="ko-KR" dirty="0" smtClean="0"/>
                  <a:t>j-</a:t>
                </a:r>
                <a:r>
                  <a:rPr lang="en-US" altLang="ko-KR" dirty="0" err="1" smtClean="0"/>
                  <a:t>th</a:t>
                </a:r>
                <a:r>
                  <a:rPr lang="en-US" altLang="ko-KR" dirty="0" smtClean="0"/>
                  <a:t> column is asset j return time series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𝑅h</m:t>
                    </m:r>
                  </m:oMath>
                </a14:m>
                <a:r>
                  <a:rPr lang="en-US" altLang="ko-KR" dirty="0" smtClean="0"/>
                  <a:t> is profit time series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𝑅h</m:t>
                    </m:r>
                  </m:oMath>
                </a14:m>
                <a:r>
                  <a:rPr lang="en-US" altLang="ko-KR" dirty="0" smtClean="0"/>
                  <a:t> is total profit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𝑎𝑣𝑔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𝑅h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𝑅h</m:t>
                    </m:r>
                  </m:oMath>
                </a14:m>
                <a:r>
                  <a:rPr lang="en-US" altLang="ko-KR" dirty="0" smtClean="0"/>
                  <a:t> is per period profit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𝑠𝑡𝑑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is per period risk</a:t>
                </a:r>
              </a:p>
              <a:p>
                <a:r>
                  <a:rPr lang="en-US" altLang="ko-KR" dirty="0" smtClean="0"/>
                  <a:t>Goal : choose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dirty="0" smtClean="0"/>
                  <a:t> that makes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𝑎𝑣𝑔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high,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𝑠𝑡𝑑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𝑅h</m:t>
                        </m:r>
                      </m:e>
                    </m:d>
                  </m:oMath>
                </a14:m>
                <a:r>
                  <a:rPr lang="en-US" altLang="ko-KR" dirty="0" smtClean="0"/>
                  <a:t> low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44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295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Portfolio Optimization via LS on past returns</a:t>
            </a:r>
            <a:endParaRPr lang="ko-KR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Minimize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𝑠𝑡𝑑</m:t>
                    </m:r>
                    <m:sSup>
                      <m:sSup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𝑅h</m:t>
                            </m:r>
                          </m:e>
                        </m:d>
                      </m:e>
                      <m:sup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𝑅h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>,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subject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𝑎𝑣𝑔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𝑅h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dirty="0" smtClean="0"/>
                  <a:t> is holdings vector to be determined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dirty="0" smtClean="0"/>
                  <a:t> is budget to be invested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R" dirty="0" smtClean="0"/>
                  <a:t> is the returns matrix for past returns</a:t>
                </a:r>
              </a:p>
              <a:p>
                <a:r>
                  <a:rPr lang="en-US" altLang="ko-KR" dirty="0" smtClean="0"/>
                  <a:t>Require mean (past) profit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Minimize the standard deviation of (past) profit</a:t>
                </a:r>
              </a:p>
              <a:p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633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Constant weight Portfolio Optimization</a:t>
            </a:r>
            <a:endParaRPr lang="ko-KR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Fix the return of the portfolio to be some given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ko-KR" dirty="0" smtClean="0"/>
                  <a:t>, and minimize the risk over all portfolios that achieve the required return.</a:t>
                </a:r>
              </a:p>
              <a:p>
                <a:r>
                  <a:rPr lang="en-US" altLang="ko-KR" dirty="0" smtClean="0"/>
                  <a:t>Minimize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𝑠𝑡𝑑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T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, </a:t>
                </a:r>
                <a:br>
                  <a:rPr lang="en-US" altLang="ko-KR" dirty="0"/>
                </a:br>
                <a:r>
                  <a:rPr lang="en-US" altLang="ko-KR" dirty="0"/>
                  <a:t>subject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𝑎𝑣𝑔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is </a:t>
                </a:r>
                <a:r>
                  <a:rPr lang="en-US" altLang="ko-KR" dirty="0" smtClean="0"/>
                  <a:t>weight allocation vector </a:t>
                </a:r>
                <a:r>
                  <a:rPr lang="en-US" altLang="ko-KR" dirty="0"/>
                  <a:t>to be determined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dirty="0"/>
                  <a:t> is </a:t>
                </a:r>
                <a:r>
                  <a:rPr lang="en-US" altLang="ko-KR" dirty="0" smtClean="0"/>
                  <a:t>the past return time series</a:t>
                </a:r>
                <a:endParaRPr lang="en-US" altLang="ko-KR" dirty="0"/>
              </a:p>
              <a:p>
                <a:r>
                  <a:rPr lang="en-US" altLang="ko-KR" dirty="0"/>
                  <a:t>Require mean (past) </a:t>
                </a:r>
                <a:r>
                  <a:rPr lang="en-US" altLang="ko-KR" dirty="0" smtClean="0"/>
                  <a:t>return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 r="-9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2909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Optimal Portfolio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The portfolio optimization problem has </a:t>
            </a:r>
            <a:r>
              <a:rPr lang="en-US" altLang="ko-KR" dirty="0" smtClean="0"/>
              <a:t>solution (two-funded theorem)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485" y="2752366"/>
            <a:ext cx="6530546" cy="154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8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Two-funded theorem</a:t>
            </a:r>
            <a:endParaRPr lang="ko-KR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01746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2200" dirty="0" smtClean="0"/>
                  <a:t>can express the solution of </a:t>
                </a:r>
                <a:r>
                  <a:rPr lang="en-US" altLang="ko-KR" sz="2200" dirty="0"/>
                  <a:t>the portfolio optimization problem in </a:t>
                </a:r>
                <a:r>
                  <a:rPr lang="en-US" altLang="ko-KR" sz="2200" dirty="0" smtClean="0"/>
                  <a:t>the form</a:t>
                </a:r>
              </a:p>
              <a:p>
                <a:endParaRPr lang="en-US" altLang="ko-KR" sz="2200" dirty="0"/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r>
                  <a:rPr lang="en-US" altLang="ko-KR" sz="2200" dirty="0" smtClean="0"/>
                  <a:t>Taking </a:t>
                </a:r>
                <a:r>
                  <a:rPr lang="en-US" altLang="ko-KR" sz="2200" dirty="0"/>
                  <a:t>the </a:t>
                </a:r>
                <a:r>
                  <a:rPr lang="en-US" altLang="ko-KR" sz="2200" dirty="0" smtClean="0"/>
                  <a:t>first </a:t>
                </a:r>
                <a:r>
                  <a:rPr lang="en-US" altLang="ko-KR" sz="2200" dirty="0"/>
                  <a:t>n components of this, we </a:t>
                </a:r>
                <a:r>
                  <a:rPr lang="en-US" altLang="ko-KR" sz="2200" dirty="0" smtClean="0"/>
                  <a:t>obtain</a:t>
                </a:r>
                <a:br>
                  <a:rPr lang="en-US" altLang="ko-KR" sz="2200" dirty="0" smtClean="0"/>
                </a:b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22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ko-KR" sz="2200" dirty="0" smtClean="0"/>
              </a:p>
              <a:p>
                <a:r>
                  <a:rPr lang="en-US" altLang="ko-KR" sz="2200" dirty="0"/>
                  <a:t>T</a:t>
                </a:r>
                <a:r>
                  <a:rPr lang="en-US" altLang="ko-KR" sz="2200" dirty="0" smtClean="0"/>
                  <a:t>he </a:t>
                </a:r>
                <a:r>
                  <a:rPr lang="en-US" altLang="ko-KR" sz="2200" dirty="0"/>
                  <a:t>Pareto optimal portfolios form </a:t>
                </a:r>
                <a:r>
                  <a:rPr lang="en-US" altLang="ko-KR" sz="2200" dirty="0" smtClean="0"/>
                  <a:t>a line </a:t>
                </a:r>
                <a:r>
                  <a:rPr lang="en-US" altLang="ko-KR" sz="2200" dirty="0"/>
                  <a:t>in weight space, parametrized by the required return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altLang="ko-KR" sz="2200" dirty="0" smtClean="0"/>
              </a:p>
              <a:p>
                <a:r>
                  <a:rPr lang="en-US" altLang="ko-KR" sz="2200" dirty="0"/>
                  <a:t>The portfolio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sz="2200" dirty="0"/>
                  <a:t> is </a:t>
                </a:r>
                <a:r>
                  <a:rPr lang="en-US" altLang="ko-KR" sz="2200" dirty="0" smtClean="0"/>
                  <a:t>a point </a:t>
                </a:r>
                <a:r>
                  <a:rPr lang="en-US" altLang="ko-KR" sz="2200" dirty="0"/>
                  <a:t>on the line, and the vector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ko-KR" sz="2200" dirty="0" smtClean="0"/>
                  <a:t>, </a:t>
                </a:r>
                <a:r>
                  <a:rPr lang="en-US" altLang="ko-KR" sz="2200" dirty="0"/>
                  <a:t>which </a:t>
                </a:r>
                <a:r>
                  <a:rPr lang="en-US" altLang="ko-KR" sz="2200" dirty="0" smtClean="0"/>
                  <a:t>satisfies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2200" dirty="0"/>
                  <a:t>, gives the direction </a:t>
                </a:r>
                <a:r>
                  <a:rPr lang="en-US" altLang="ko-KR" sz="2200" dirty="0" smtClean="0"/>
                  <a:t>of the line.</a:t>
                </a:r>
              </a:p>
              <a:p>
                <a:r>
                  <a:rPr lang="en-US" altLang="ko-KR" sz="2200" dirty="0" smtClean="0"/>
                  <a:t>This </a:t>
                </a:r>
                <a:r>
                  <a:rPr lang="en-US" altLang="ko-KR" sz="2200" dirty="0"/>
                  <a:t>equation tells us that we do not need to solve the </a:t>
                </a:r>
                <a:r>
                  <a:rPr lang="en-US" altLang="ko-KR" sz="2200" dirty="0" smtClean="0"/>
                  <a:t>equation for each value of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altLang="ko-KR" sz="2200" dirty="0" smtClean="0"/>
              </a:p>
              <a:p>
                <a:r>
                  <a:rPr lang="en-US" altLang="ko-KR" sz="2200" dirty="0"/>
                  <a:t>We </a:t>
                </a:r>
                <a:r>
                  <a:rPr lang="en-US" altLang="ko-KR" sz="2200" dirty="0" smtClean="0"/>
                  <a:t>first </a:t>
                </a:r>
                <a:r>
                  <a:rPr lang="en-US" altLang="ko-KR" sz="2200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sz="22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ko-KR" sz="2200" dirty="0" smtClean="0"/>
                  <a:t>, and then form </a:t>
                </a:r>
                <a:r>
                  <a:rPr lang="en-US" altLang="ko-KR" sz="2200" dirty="0"/>
                  <a:t>the optimal portfolio with </a:t>
                </a:r>
                <a:r>
                  <a:rPr lang="en-US" altLang="ko-KR" sz="2200" dirty="0" smtClean="0"/>
                  <a:t>return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ko-KR" sz="2200" dirty="0" smtClean="0"/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22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ko-KR" sz="2200" dirty="0" smtClean="0"/>
                  <a:t/>
                </a:r>
                <a:br>
                  <a:rPr lang="en-US" altLang="ko-KR" sz="2200" dirty="0" smtClean="0"/>
                </a:br>
                <a:endParaRPr lang="en-US" altLang="ko-KR" sz="2200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01746"/>
              </a:xfrm>
              <a:blipFill>
                <a:blip r:embed="rId2"/>
                <a:stretch>
                  <a:fillRect l="-696" t="-1366" r="-1043" b="-24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043" y="2266351"/>
            <a:ext cx="7060650" cy="86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78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Two-funded theorem (cont’d)</a:t>
            </a:r>
            <a:endParaRPr lang="ko-KR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853058" cy="4758055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2000" dirty="0" smtClean="0"/>
                  <a:t>Any point on a line can be expressed as an affine combination </a:t>
                </a:r>
                <a:r>
                  <a:rPr lang="en-US" altLang="ko-KR" sz="2000" dirty="0"/>
                  <a:t>of two </a:t>
                </a:r>
                <a:r>
                  <a:rPr lang="en-US" altLang="ko-KR" sz="2000" dirty="0" smtClean="0"/>
                  <a:t>different points </a:t>
                </a:r>
                <a:r>
                  <a:rPr lang="en-US" altLang="ko-KR" sz="2000" dirty="0"/>
                  <a:t>on the line. </a:t>
                </a:r>
                <a:endParaRPr lang="en-US" altLang="ko-KR" sz="2000" dirty="0" smtClean="0"/>
              </a:p>
              <a:p>
                <a:r>
                  <a:rPr lang="en-US" altLang="ko-KR" sz="2000" dirty="0" smtClean="0"/>
                  <a:t>So </a:t>
                </a:r>
                <a:r>
                  <a:rPr lang="en-US" altLang="ko-KR" sz="2000" dirty="0"/>
                  <a:t>if we </a:t>
                </a:r>
                <a:r>
                  <a:rPr lang="en-US" altLang="ko-KR" sz="2000" dirty="0" smtClean="0"/>
                  <a:t>find </a:t>
                </a:r>
                <a:r>
                  <a:rPr lang="en-US" altLang="ko-KR" sz="2000" dirty="0"/>
                  <a:t>two </a:t>
                </a:r>
                <a:r>
                  <a:rPr lang="en-US" altLang="ko-KR" sz="2000" dirty="0" smtClean="0"/>
                  <a:t>different </a:t>
                </a:r>
                <a:r>
                  <a:rPr lang="en-US" altLang="ko-KR" sz="2000" dirty="0"/>
                  <a:t>Pareto optimal portfolios, then </a:t>
                </a:r>
                <a:r>
                  <a:rPr lang="en-US" altLang="ko-KR" sz="2000" dirty="0" smtClean="0"/>
                  <a:t>we can </a:t>
                </a:r>
                <a:r>
                  <a:rPr lang="en-US" altLang="ko-KR" sz="2000" dirty="0"/>
                  <a:t>express a general Pareto optimal portfolio as an </a:t>
                </a:r>
                <a:r>
                  <a:rPr lang="en-US" altLang="ko-KR" sz="2000" dirty="0" smtClean="0"/>
                  <a:t>affine </a:t>
                </a:r>
                <a:r>
                  <a:rPr lang="en-US" altLang="ko-KR" sz="2000" dirty="0"/>
                  <a:t>combination of </a:t>
                </a:r>
                <a:r>
                  <a:rPr lang="en-US" altLang="ko-KR" sz="2000" dirty="0" smtClean="0"/>
                  <a:t>them.</a:t>
                </a:r>
              </a:p>
              <a:p>
                <a:r>
                  <a:rPr lang="en-US" altLang="ko-KR" sz="2000" dirty="0"/>
                  <a:t>In other words, all Pareto optimal portfolios are </a:t>
                </a:r>
                <a:r>
                  <a:rPr lang="en-US" altLang="ko-KR" sz="2000" dirty="0" smtClean="0"/>
                  <a:t>affine </a:t>
                </a:r>
                <a:r>
                  <a:rPr lang="en-US" altLang="ko-KR" sz="2000" dirty="0"/>
                  <a:t>combinations of just </a:t>
                </a:r>
                <a:r>
                  <a:rPr lang="en-US" altLang="ko-KR" sz="2000" dirty="0" smtClean="0"/>
                  <a:t>two portfolios </a:t>
                </a:r>
                <a:r>
                  <a:rPr lang="en-US" altLang="ko-KR" sz="2000" dirty="0"/>
                  <a:t>(indeed, any two </a:t>
                </a:r>
                <a:r>
                  <a:rPr lang="en-US" altLang="ko-KR" sz="2000" dirty="0" smtClean="0"/>
                  <a:t>different </a:t>
                </a:r>
                <a:r>
                  <a:rPr lang="en-US" altLang="ko-KR" sz="2000" dirty="0"/>
                  <a:t>Pareto optimal portfolios</a:t>
                </a:r>
                <a:r>
                  <a:rPr lang="en-US" altLang="ko-KR" sz="2000" dirty="0" smtClean="0"/>
                  <a:t>)</a:t>
                </a:r>
                <a:endParaRPr lang="en-US" altLang="ko-KR" sz="2000" dirty="0"/>
              </a:p>
              <a:p>
                <a:r>
                  <a:rPr lang="en-US" altLang="ko-KR" sz="2000" dirty="0" smtClean="0"/>
                  <a:t>Example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	- Suppose the last asset is risk-free. The portfolio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 is Pareto optimal, since 	it achieves 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𝑟𝑓</m:t>
                        </m:r>
                      </m:sup>
                    </m:sSup>
                  </m:oMath>
                </a14:m>
                <a:r>
                  <a:rPr lang="en-US" altLang="ko-KR" sz="2000" dirty="0" smtClean="0"/>
                  <a:t> with zero risk.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	</a:t>
                </a:r>
                <a:r>
                  <a:rPr lang="en-US" altLang="ko-KR" sz="2000" dirty="0" smtClean="0"/>
                  <a:t>- Another Pareto optimal portfolio that the one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 smtClean="0"/>
                  <a:t> achieves return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𝑟𝑓</m:t>
                        </m:r>
                      </m:sup>
                    </m:sSup>
                  </m:oMath>
                </a14:m>
                <a:r>
                  <a:rPr lang="en-US" altLang="ko-KR" sz="2000" dirty="0" smtClean="0"/>
                  <a:t>, twice 	the risk-free return.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	</a:t>
                </a:r>
                <a:r>
                  <a:rPr lang="en-US" altLang="ko-KR" sz="2000" dirty="0" smtClean="0"/>
                  <a:t>- Then, we can express the general Pareto optimal portfolio as </a:t>
                </a:r>
                <a:br>
                  <a:rPr lang="en-US" altLang="ko-KR" sz="20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𝑟𝑓</m:t>
                              </m:r>
                            </m:sup>
                          </m:sSup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853058" cy="4758055"/>
              </a:xfrm>
              <a:blipFill>
                <a:blip r:embed="rId2"/>
                <a:stretch>
                  <a:fillRect l="-506" t="-1280" r="-11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852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The big assumption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The </a:t>
            </a:r>
            <a:r>
              <a:rPr lang="en-US" altLang="ko-KR" dirty="0"/>
              <a:t>big assumption (BA</a:t>
            </a:r>
            <a:r>
              <a:rPr lang="en-US" altLang="ko-KR" dirty="0" smtClean="0"/>
              <a:t>) : </a:t>
            </a:r>
          </a:p>
          <a:p>
            <a:pPr marL="457200" lvl="1" indent="0">
              <a:buNone/>
            </a:pPr>
            <a:r>
              <a:rPr lang="en-US" altLang="ko-KR" dirty="0" smtClean="0"/>
              <a:t>future </a:t>
            </a:r>
            <a:r>
              <a:rPr lang="en-US" altLang="ko-KR" dirty="0"/>
              <a:t>returns will look something like past </a:t>
            </a:r>
            <a:r>
              <a:rPr lang="en-US" altLang="ko-KR" dirty="0" smtClean="0"/>
              <a:t>ones</a:t>
            </a:r>
          </a:p>
          <a:p>
            <a:pPr marL="457200" lvl="1" indent="0">
              <a:buNone/>
            </a:pPr>
            <a:r>
              <a:rPr lang="en-US" altLang="ko-KR" dirty="0" smtClean="0"/>
              <a:t>	- warned </a:t>
            </a:r>
            <a:r>
              <a:rPr lang="en-US" altLang="ko-KR" dirty="0"/>
              <a:t>this is false, every time </a:t>
            </a:r>
            <a:r>
              <a:rPr lang="en-US" altLang="ko-KR" dirty="0" smtClean="0"/>
              <a:t>we invest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it </a:t>
            </a:r>
            <a:r>
              <a:rPr lang="en-US" altLang="ko-KR" dirty="0"/>
              <a:t>is often reasonably </a:t>
            </a:r>
            <a:r>
              <a:rPr lang="en-US" altLang="ko-KR" dirty="0" smtClean="0"/>
              <a:t>true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in </a:t>
            </a:r>
            <a:r>
              <a:rPr lang="en-US" altLang="ko-KR" dirty="0"/>
              <a:t>periods of ‘market shift’ it’s much less </a:t>
            </a:r>
            <a:r>
              <a:rPr lang="en-US" altLang="ko-KR" dirty="0" smtClean="0"/>
              <a:t>true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often can be in a trap of over-fitting</a:t>
            </a:r>
          </a:p>
          <a:p>
            <a:r>
              <a:rPr lang="en-US" altLang="ko-KR" dirty="0" smtClean="0"/>
              <a:t>if </a:t>
            </a:r>
            <a:r>
              <a:rPr lang="en-US" altLang="ko-KR" dirty="0"/>
              <a:t>BA holds (even approximately), then a good weight vector for </a:t>
            </a:r>
            <a:r>
              <a:rPr lang="en-US" altLang="ko-KR" dirty="0" smtClean="0"/>
              <a:t>past (</a:t>
            </a:r>
            <a:r>
              <a:rPr lang="en-US" altLang="ko-KR" dirty="0"/>
              <a:t>realized) returns should be good for future (unknown) returns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9025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Portfolio Optimization</a:t>
            </a:r>
          </a:p>
          <a:p>
            <a:pPr>
              <a:buFontTx/>
              <a:buChar char="-"/>
            </a:pPr>
            <a:r>
              <a:rPr lang="en-US" altLang="ko-KR" dirty="0" smtClean="0"/>
              <a:t>Single asset investment</a:t>
            </a:r>
          </a:p>
          <a:p>
            <a:pPr>
              <a:buFontTx/>
              <a:buChar char="-"/>
            </a:pPr>
            <a:r>
              <a:rPr lang="en-US" altLang="ko-KR" dirty="0" smtClean="0"/>
              <a:t>Portfolio investment</a:t>
            </a:r>
          </a:p>
          <a:p>
            <a:pPr>
              <a:buFontTx/>
              <a:buChar char="-"/>
            </a:pPr>
            <a:r>
              <a:rPr lang="en-US" altLang="ko-KR" dirty="0" smtClean="0"/>
              <a:t>Portfolio optimization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435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Time-varying weights</a:t>
            </a:r>
            <a:endParaRPr lang="ko-KR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For rolling portfolio optimization</a:t>
                </a:r>
              </a:p>
              <a:p>
                <a:r>
                  <a:rPr lang="en-US" altLang="ko-KR" dirty="0" smtClean="0"/>
                  <a:t>For each time period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 smtClean="0"/>
                  <a:t>, find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 smtClean="0"/>
                  <a:t> using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ko-KR" dirty="0" smtClean="0"/>
                  <a:t> past returns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Update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dirty="0" smtClean="0"/>
                  <a:t> every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dirty="0" smtClean="0"/>
                  <a:t> periods</a:t>
                </a:r>
              </a:p>
              <a:p>
                <a:r>
                  <a:rPr lang="en-US" altLang="ko-KR" dirty="0"/>
                  <a:t>When the allocation weights are changed over time, we can add a (</a:t>
                </a:r>
                <a:r>
                  <a:rPr lang="en-US" altLang="ko-KR" dirty="0" smtClean="0"/>
                  <a:t>regularization, or cost) term </a:t>
                </a:r>
                <a:r>
                  <a:rPr lang="en-US" altLang="ko-KR" dirty="0"/>
                  <a:t>of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𝜅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> to objective to discourage turnover, reduce transaction cost</a:t>
                </a:r>
              </a:p>
              <a:p>
                <a:r>
                  <a:rPr lang="en-US" altLang="ko-KR" dirty="0" smtClean="0"/>
                  <a:t>Positive parameter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altLang="ko-KR" dirty="0" smtClean="0"/>
                  <a:t> is chosen by back-testing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345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Regularization</a:t>
            </a:r>
            <a:endParaRPr lang="ko-KR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To avoid over-fitting problem, add regularization term</a:t>
                </a:r>
              </a:p>
              <a:p>
                <a:r>
                  <a:rPr lang="en-US" altLang="ko-KR" dirty="0"/>
                  <a:t>penalize investments in assets </a:t>
                </a:r>
                <a:r>
                  <a:rPr lang="en-US" altLang="ko-KR" dirty="0" smtClean="0"/>
                  <a:t>other than cash</a:t>
                </a:r>
              </a:p>
              <a:p>
                <a:r>
                  <a:rPr lang="en-US" altLang="ko-KR" dirty="0"/>
                  <a:t>to add a positive multiple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 smtClean="0"/>
                  <a:t> of </a:t>
                </a:r>
                <a:r>
                  <a:rPr lang="en-US" altLang="ko-KR" dirty="0"/>
                  <a:t>the weighted sum of squares </a:t>
                </a:r>
                <a:r>
                  <a:rPr lang="en-US" altLang="ko-KR" dirty="0" smtClean="0"/>
                  <a:t>term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b="0" dirty="0" smtClean="0"/>
                  <a:t/>
                </a:r>
                <a:br>
                  <a:rPr lang="en-US" altLang="ko-KR" b="0" dirty="0" smtClean="0"/>
                </a:br>
                <a:r>
                  <a:rPr lang="en-US" altLang="ko-KR" b="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𝑠𝑡𝑑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This regularization penalizes weights associated with risky assets more than those associated with less risky assets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 smtClean="0"/>
                  <a:t>, risk-free asset)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 smtClean="0"/>
                  <a:t> can be found through back-testing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628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Single asset investment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Return of an asset over one period</a:t>
                </a:r>
              </a:p>
              <a:p>
                <a:pPr lvl="1">
                  <a:buFontTx/>
                  <a:buChar char="-"/>
                </a:pPr>
                <a:r>
                  <a:rPr lang="en-US" altLang="ko-KR" dirty="0" smtClean="0"/>
                  <a:t>Asset (stock, bond, real estate, commodity, … )</a:t>
                </a:r>
              </a:p>
              <a:p>
                <a:pPr lvl="1">
                  <a:buFontTx/>
                  <a:buChar char="-"/>
                </a:pPr>
                <a:r>
                  <a:rPr lang="en-US" altLang="ko-KR" dirty="0" smtClean="0"/>
                  <a:t>Invest in a single asset over period (week, day, month, year, … )</a:t>
                </a:r>
              </a:p>
              <a:p>
                <a:pPr lvl="1">
                  <a:buFontTx/>
                  <a:buChar char="-"/>
                </a:pPr>
                <a:r>
                  <a:rPr lang="en-US" altLang="ko-KR" dirty="0" smtClean="0"/>
                  <a:t>At the beginning of investment, suppose we buy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dirty="0" smtClean="0"/>
                  <a:t> shares at price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ko-KR" dirty="0" smtClean="0"/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US" altLang="ko-KR" dirty="0" smtClean="0"/>
                  <a:t> is the money value of holdings</a:t>
                </a:r>
              </a:p>
              <a:p>
                <a:pPr lvl="1">
                  <a:buFontTx/>
                  <a:buChar char="-"/>
                </a:pPr>
                <a:r>
                  <a:rPr lang="en-US" altLang="ko-KR" dirty="0" smtClean="0"/>
                  <a:t>At the maturity, sell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dirty="0" smtClean="0"/>
                  <a:t> shares with new price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lvl="1">
                  <a:buFontTx/>
                  <a:buChar char="-"/>
                </a:pPr>
                <a:r>
                  <a:rPr lang="en-US" altLang="ko-KR" dirty="0" smtClean="0"/>
                  <a:t>Profit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ko-KR" dirty="0" smtClean="0"/>
              </a:p>
              <a:p>
                <a:pPr lvl="1">
                  <a:buFontTx/>
                  <a:buChar char="-"/>
                </a:pPr>
                <a:r>
                  <a:rPr lang="en-US" altLang="ko-KR" dirty="0" smtClean="0"/>
                  <a:t>From the equation above, define return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𝑝𝑟𝑜𝑓𝑖𝑡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𝑖𝑛𝑣𝑒𝑠𝑡𝑚𝑒𝑛𝑡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lvl="1">
                  <a:buFontTx/>
                  <a:buChar char="-"/>
                </a:pPr>
                <a:r>
                  <a:rPr lang="en-US" altLang="ko-KR" dirty="0" smtClean="0"/>
                  <a:t>i.e. profit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𝑟h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9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Single asset investment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Short Position</a:t>
                </a:r>
              </a:p>
              <a:p>
                <a:pPr lvl="1">
                  <a:buFontTx/>
                  <a:buChar char="-"/>
                </a:pPr>
                <a:r>
                  <a:rPr lang="en-US" altLang="ko-KR" dirty="0" smtClean="0"/>
                  <a:t>Situation of holdings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dirty="0" smtClean="0"/>
                  <a:t> and share quantities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dirty="0" smtClean="0"/>
                  <a:t> are negative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(Long Position when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dirty="0" smtClean="0"/>
                  <a:t> 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dirty="0" smtClean="0"/>
                  <a:t> are positive)</a:t>
                </a:r>
              </a:p>
              <a:p>
                <a:pPr lvl="1">
                  <a:buFontTx/>
                  <a:buChar char="-"/>
                </a:pPr>
                <a:r>
                  <a:rPr lang="en-US" altLang="ko-KR" dirty="0" smtClean="0"/>
                  <a:t>Scenario</a:t>
                </a:r>
              </a:p>
              <a:p>
                <a:pPr lvl="2">
                  <a:buFontTx/>
                  <a:buChar char="-"/>
                </a:pPr>
                <a:r>
                  <a:rPr lang="en-US" altLang="ko-KR" dirty="0" smtClean="0"/>
                  <a:t>Borrow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dirty="0" smtClean="0"/>
                  <a:t> shares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 smtClean="0"/>
                  <a:t> and sell them at price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ko-KR" dirty="0" smtClean="0"/>
              </a:p>
              <a:p>
                <a:pPr lvl="2">
                  <a:buFontTx/>
                  <a:buChar char="-"/>
                </a:pPr>
                <a:r>
                  <a:rPr lang="en-US" altLang="ko-KR" dirty="0" smtClean="0"/>
                  <a:t>At time maturity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 smtClean="0"/>
                  <a:t>, buy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dirty="0" smtClean="0"/>
                  <a:t> shares at price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ko-KR" dirty="0" smtClean="0"/>
                  <a:t> to return them to the lender</a:t>
                </a:r>
                <a:endParaRPr lang="en-US" altLang="ko-KR" dirty="0"/>
              </a:p>
              <a:p>
                <a:r>
                  <a:rPr lang="en-US" altLang="ko-KR" dirty="0" smtClean="0"/>
                  <a:t>Return of an asset over multiple periods</a:t>
                </a:r>
              </a:p>
              <a:p>
                <a:pPr lvl="1">
                  <a:buFontTx/>
                  <a:buChar char="-"/>
                </a:pPr>
                <a:r>
                  <a:rPr lang="en-US" altLang="ko-KR" dirty="0" smtClean="0"/>
                  <a:t>Suppose we invest over periods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1,2,…,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ko-KR" dirty="0" smtClean="0"/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 smtClean="0"/>
                  <a:t> is price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en-US" altLang="ko-KR" dirty="0" smtClean="0"/>
              </a:p>
              <a:p>
                <a:pPr lvl="1">
                  <a:buFontTx/>
                  <a:buChar char="-"/>
                </a:pPr>
                <a:r>
                  <a:rPr lang="en-US" altLang="ko-KR" dirty="0" smtClean="0"/>
                  <a:t>Return over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altLang="ko-KR" dirty="0" smtClean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b="0" dirty="0" smtClean="0"/>
              </a:p>
              <a:p>
                <a:pPr lvl="1">
                  <a:buFontTx/>
                  <a:buChar char="-"/>
                </a:pPr>
                <a:r>
                  <a:rPr lang="en-US" altLang="ko-KR" dirty="0" smtClean="0"/>
                  <a:t>Profit over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altLang="ko-KR" b="0" dirty="0" smtClean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b="0" dirty="0" smtClean="0"/>
              </a:p>
              <a:p>
                <a:pPr lvl="1">
                  <a:buFontTx/>
                  <a:buChar char="-"/>
                </a:pPr>
                <a:r>
                  <a:rPr lang="en-US" altLang="ko-KR" dirty="0" smtClean="0"/>
                  <a:t>Total profit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b="0" dirty="0" smtClean="0"/>
              </a:p>
              <a:p>
                <a:pPr lvl="1">
                  <a:buFontTx/>
                  <a:buChar char="-"/>
                </a:pPr>
                <a:r>
                  <a:rPr lang="en-US" altLang="ko-KR" dirty="0" smtClean="0"/>
                  <a:t>Per period profit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b="0" dirty="0" smtClean="0"/>
              </a:p>
              <a:p>
                <a:pPr lvl="1">
                  <a:buFontTx/>
                  <a:buChar char="-"/>
                </a:pPr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3922" b="-5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22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- Buy and Hold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A very simple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dirty="0" smtClean="0"/>
                  <a:t> 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en-US" altLang="ko-KR" dirty="0" smtClean="0"/>
              </a:p>
              <a:p>
                <a:pPr lvl="1">
                  <a:buFontTx/>
                  <a:buChar char="-"/>
                </a:pPr>
                <a:r>
                  <a:rPr lang="en-US" altLang="ko-KR" dirty="0" smtClean="0"/>
                  <a:t>Buy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dirty="0" smtClean="0"/>
                  <a:t> shares at the beginning of period 1</a:t>
                </a:r>
              </a:p>
              <a:p>
                <a:pPr lvl="1">
                  <a:buFontTx/>
                  <a:buChar char="-"/>
                </a:pPr>
                <a:r>
                  <a:rPr lang="en-US" altLang="ko-KR" dirty="0" smtClean="0"/>
                  <a:t>Sell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dirty="0" smtClean="0"/>
                  <a:t> shares at the end of period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Profit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Same as combining whole periods into a single period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659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- Constant value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Another simple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 smtClean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Number of shares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 smtClean="0"/>
                  <a:t> (which varies with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 smtClean="0"/>
                  <a:t>)</a:t>
                </a:r>
              </a:p>
              <a:p>
                <a:r>
                  <a:rPr lang="en-US" altLang="ko-KR" dirty="0" smtClean="0"/>
                  <a:t>Needs to buy or sell shares every period to keep value constant</a:t>
                </a:r>
              </a:p>
              <a:p>
                <a:r>
                  <a:rPr lang="en-US" altLang="ko-KR" dirty="0" smtClean="0"/>
                  <a:t>Profit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Per period profit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𝑎𝑣𝑔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Mean return is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𝑎𝑣𝑔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Profit standard deviation 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𝑠𝑡𝑑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𝑠𝑡𝑑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Risk 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𝑠𝑡𝑑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Want per period profit high, risk low</a:t>
                </a:r>
                <a:endParaRPr lang="en-US" altLang="ko-KR" dirty="0"/>
              </a:p>
              <a:p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158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Annualizing Return and Risk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Mean return and risk are often expressed in annualized form</a:t>
                </a:r>
              </a:p>
              <a:p>
                <a:r>
                  <a:rPr lang="en-US" altLang="ko-KR" dirty="0" smtClean="0"/>
                  <a:t>If there are P trading periods per year</a:t>
                </a:r>
              </a:p>
              <a:p>
                <a:pPr lvl="1">
                  <a:buFontTx/>
                  <a:buChar char="-"/>
                </a:pPr>
                <a:r>
                  <a:rPr lang="en-US" altLang="ko-KR" dirty="0" smtClean="0"/>
                  <a:t>Annualized return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𝐚𝐯𝐠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  <a:p>
                <a:pPr lvl="1">
                  <a:buFontTx/>
                  <a:buChar char="-"/>
                </a:pPr>
                <a:r>
                  <a:rPr lang="en-US" altLang="ko-KR" dirty="0" smtClean="0"/>
                  <a:t>Annualized risk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rad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𝐬𝐭𝐝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59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Portfolio of assets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 assets,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-vector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 smtClean="0"/>
                  <a:t> is prices of assets in period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-vector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 smtClean="0"/>
                  <a:t> is dollar value holdings of the assets</a:t>
                </a:r>
              </a:p>
              <a:p>
                <a:r>
                  <a:rPr lang="en-US" altLang="ko-KR" dirty="0" smtClean="0"/>
                  <a:t>total portfolio value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-vector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 smtClean="0"/>
                  <a:t> is the number of shares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 smtClean="0"/>
                  <a:t> gives portfolio weights or allocation</a:t>
                </a:r>
              </a:p>
              <a:p>
                <a:r>
                  <a:rPr lang="en-US" altLang="ko-KR" dirty="0" smtClean="0"/>
                  <a:t>Leverage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+…+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533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=−1000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means </a:t>
                </a:r>
                <a:r>
                  <a:rPr lang="en-US" altLang="ko-KR" dirty="0" smtClean="0"/>
                  <a:t>short </a:t>
                </a:r>
                <a:r>
                  <a:rPr lang="en-US" altLang="ko-KR" dirty="0"/>
                  <a:t>asset 5 in investment period 3 </a:t>
                </a:r>
                <a:r>
                  <a:rPr lang="en-US" altLang="ko-KR" dirty="0" smtClean="0"/>
                  <a:t>by $1,000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=0.20</m:t>
                    </m:r>
                  </m:oMath>
                </a14:m>
                <a:r>
                  <a:rPr lang="en-US" altLang="ko-KR" dirty="0"/>
                  <a:t> means 20% of total portfolio value in period 2 isinvested</a:t>
                </a:r>
                <a:r>
                  <a:rPr lang="en-US" altLang="ko-KR" dirty="0"/>
                  <a:t> in asset </a:t>
                </a:r>
                <a:r>
                  <a:rPr lang="en-US" altLang="ko-KR" dirty="0" smtClean="0"/>
                  <a:t>4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=1,2, …,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 smtClean="0"/>
                  <a:t> means total portfolio value is equally allocated across assets all investment periods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 smtClean="0"/>
                  <a:t> means total short positions = total long positions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(i.e.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 smtClean="0"/>
                  <a:t>, all entries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dirty="0" smtClean="0"/>
                  <a:t> is nonnegative)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t="-2381" r="-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009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488</Words>
  <Application>Microsoft Office PowerPoint</Application>
  <PresentationFormat>와이드스크린</PresentationFormat>
  <Paragraphs>149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Cambria Math</vt:lpstr>
      <vt:lpstr>Office 테마</vt:lpstr>
      <vt:lpstr>PowerPoint 프레젠테이션</vt:lpstr>
      <vt:lpstr>Contents</vt:lpstr>
      <vt:lpstr>Single asset investment</vt:lpstr>
      <vt:lpstr>Single asset investment</vt:lpstr>
      <vt:lpstr>Choice of h_t - Buy and Hold</vt:lpstr>
      <vt:lpstr>Choice of h_t - Constant value</vt:lpstr>
      <vt:lpstr>Annualizing Return and Risk</vt:lpstr>
      <vt:lpstr>Portfolio of assets</vt:lpstr>
      <vt:lpstr>Examples</vt:lpstr>
      <vt:lpstr>Buy and hold portfolio</vt:lpstr>
      <vt:lpstr>Constant value portfolio</vt:lpstr>
      <vt:lpstr>Portfolio Optimization</vt:lpstr>
      <vt:lpstr>Portfolio Optimization (cont’d)</vt:lpstr>
      <vt:lpstr>Portfolio Optimization via LS on past returns</vt:lpstr>
      <vt:lpstr>Constant weight Portfolio Optimization</vt:lpstr>
      <vt:lpstr>Optimal Portfolio</vt:lpstr>
      <vt:lpstr>Two-funded theorem</vt:lpstr>
      <vt:lpstr>Two-funded theorem (cont’d)</vt:lpstr>
      <vt:lpstr>The big assumption</vt:lpstr>
      <vt:lpstr>Time-varying weights</vt:lpstr>
      <vt:lpstr>Regularization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 Ju Hahn</dc:creator>
  <cp:lastModifiedBy>Seok Ju Hahn</cp:lastModifiedBy>
  <cp:revision>116</cp:revision>
  <dcterms:created xsi:type="dcterms:W3CDTF">2017-04-11T14:03:02Z</dcterms:created>
  <dcterms:modified xsi:type="dcterms:W3CDTF">2017-05-23T20:41:23Z</dcterms:modified>
</cp:coreProperties>
</file>