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2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1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7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5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6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2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0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1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17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90611-4CF3-4CC4-853C-093C604EB08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6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0952" y="2168435"/>
            <a:ext cx="109301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/>
              <a:t>Constrained Nonlinear Least Squares</a:t>
            </a:r>
            <a:endParaRPr lang="ko-KR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3800" y="5551715"/>
            <a:ext cx="346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20170612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S.J. Hahn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2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Nonlinear Control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957" y="2152353"/>
            <a:ext cx="4756775" cy="426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690688"/>
            <a:ext cx="1027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/>
              <a:t>A nonlinear dynamical system has the form of an iteration</a:t>
            </a:r>
            <a:endParaRPr lang="en-US" altLang="ko-K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38198" y="2579221"/>
                <a:ext cx="1027829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The function f specifies next state as a function of current state and current input.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When f is affine, it reduces to linear dynamical system.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The goal is to choose the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 to achieve some goal for the state and input trajectories </a:t>
                </a:r>
                <a:endParaRPr lang="en-US" altLang="ko-KR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2579221"/>
                <a:ext cx="10278291" cy="1938992"/>
              </a:xfrm>
              <a:prstGeom prst="rect">
                <a:avLst/>
              </a:prstGeom>
              <a:blipFill>
                <a:blip r:embed="rId3"/>
                <a:stretch>
                  <a:fillRect l="-1067" t="-4403" r="-1067" b="-6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533" y="4518213"/>
            <a:ext cx="4613199" cy="113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6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 smtClean="0"/>
              <a:t>Constrained </a:t>
            </a:r>
            <a:r>
              <a:rPr lang="en-US" altLang="ko-KR" dirty="0"/>
              <a:t>Nonlinear Least </a:t>
            </a:r>
            <a:r>
              <a:rPr lang="en-US" altLang="ko-KR" dirty="0" smtClean="0"/>
              <a:t>Squares</a:t>
            </a:r>
          </a:p>
          <a:p>
            <a:pPr>
              <a:buFontTx/>
              <a:buChar char="-"/>
            </a:pPr>
            <a:r>
              <a:rPr lang="en-US" altLang="ko-KR" dirty="0" smtClean="0"/>
              <a:t>Penalty Algorithm</a:t>
            </a:r>
          </a:p>
          <a:p>
            <a:pPr>
              <a:buFontTx/>
              <a:buChar char="-"/>
            </a:pPr>
            <a:r>
              <a:rPr lang="en-US" altLang="ko-KR" dirty="0" smtClean="0"/>
              <a:t>Augmented </a:t>
            </a:r>
            <a:r>
              <a:rPr lang="en-US" altLang="ko-KR" dirty="0" err="1" smtClean="0"/>
              <a:t>Lagrangian</a:t>
            </a:r>
            <a:r>
              <a:rPr lang="en-US" altLang="ko-KR" dirty="0" smtClean="0"/>
              <a:t> Algorithm</a:t>
            </a:r>
          </a:p>
          <a:p>
            <a:pPr>
              <a:buFontTx/>
              <a:buChar char="-"/>
            </a:pPr>
            <a:r>
              <a:rPr lang="en-US" altLang="ko-KR" dirty="0" smtClean="0"/>
              <a:t>Nonlinear Control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43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Constrained Nonlinear Least Squares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3625"/>
            <a:ext cx="2660859" cy="7570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268" y="1447460"/>
            <a:ext cx="4468160" cy="7732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8607" y="1649407"/>
            <a:ext cx="48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71427" y="1657489"/>
            <a:ext cx="29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(Write out components)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38200" y="2380668"/>
                <a:ext cx="1027829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If f and g are affine -&gt; linear constrained least square problem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If there exists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 smtClean="0"/>
                  <a:t> is called ‘feasible’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If there exists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(feasible),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is called a ‘solution’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Hard to solve exactly, but can be managed to handle with </a:t>
                </a:r>
                <a:r>
                  <a:rPr lang="en-US" altLang="ko-KR" sz="2400" b="1" dirty="0" err="1" smtClean="0"/>
                  <a:t>Levenberg</a:t>
                </a:r>
                <a:r>
                  <a:rPr lang="en-US" altLang="ko-KR" sz="2400" b="1" dirty="0" smtClean="0"/>
                  <a:t>-Marquardt algorithm</a:t>
                </a:r>
                <a:r>
                  <a:rPr lang="en-US" altLang="ko-KR" sz="2400" dirty="0" smtClean="0"/>
                  <a:t> (unconstrained LS), </a:t>
                </a:r>
                <a:r>
                  <a:rPr lang="en-US" altLang="ko-KR" sz="2400" b="1" dirty="0" smtClean="0"/>
                  <a:t>penalty algorithm</a:t>
                </a:r>
                <a:r>
                  <a:rPr lang="en-US" altLang="ko-KR" sz="2400" dirty="0" smtClean="0"/>
                  <a:t>, and </a:t>
                </a:r>
                <a:r>
                  <a:rPr lang="en-US" altLang="ko-KR" sz="2400" b="1" dirty="0" smtClean="0"/>
                  <a:t>augmented </a:t>
                </a:r>
                <a:r>
                  <a:rPr lang="en-US" altLang="ko-KR" sz="2400" b="1" dirty="0" err="1" smtClean="0"/>
                  <a:t>Lagrangian</a:t>
                </a:r>
                <a:r>
                  <a:rPr lang="en-US" altLang="ko-KR" sz="2400" b="1" dirty="0" smtClean="0"/>
                  <a:t> algorithm </a:t>
                </a:r>
                <a:r>
                  <a:rPr lang="en-US" altLang="ko-KR" sz="2400" dirty="0" smtClean="0"/>
                  <a:t>(constrained LS – heuristic solving mechanism)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80668"/>
                <a:ext cx="10278291" cy="3046988"/>
              </a:xfrm>
              <a:prstGeom prst="rect">
                <a:avLst/>
              </a:prstGeom>
              <a:blipFill>
                <a:blip r:embed="rId4"/>
                <a:stretch>
                  <a:fillRect l="-1127" t="-3006" b="-38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Penalty </a:t>
            </a: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78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/>
              <a:t>Equality constrained problem can be thought of as a limit of a bi-objective problem </a:t>
            </a:r>
            <a:endParaRPr lang="ko-KR" alt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37" y="2521685"/>
            <a:ext cx="2598643" cy="4955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40480" y="2584783"/>
            <a:ext cx="3944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-&gt; </a:t>
            </a:r>
            <a:r>
              <a:rPr lang="en-US" altLang="ko-KR" sz="1600" dirty="0" err="1" smtClean="0"/>
              <a:t>Levenberg</a:t>
            </a:r>
            <a:r>
              <a:rPr lang="en-US" altLang="ko-KR" sz="1600" dirty="0" smtClean="0"/>
              <a:t> – Marquardt Algorithm -&gt;</a:t>
            </a:r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593" y="2296678"/>
            <a:ext cx="2181497" cy="919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38200" y="3127675"/>
                <a:ext cx="1027829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The second term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is a penalty imposed on choices of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 smtClean="0"/>
                  <a:t> with nonzero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/>
                  <a:t>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Minimizing the composite objective for an increasing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is known as penalty algorithm.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For large enough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(positive), should choose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for which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be very small (almost zero),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is small.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27675"/>
                <a:ext cx="10278291" cy="2308324"/>
              </a:xfrm>
              <a:prstGeom prst="rect">
                <a:avLst/>
              </a:prstGeom>
              <a:blipFill>
                <a:blip r:embed="rId4"/>
                <a:stretch>
                  <a:fillRect l="-1127" t="-3694" r="-830" b="-50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52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Penalty </a:t>
            </a:r>
            <a:r>
              <a:rPr lang="en-US" altLang="ko-KR" dirty="0" smtClean="0"/>
              <a:t>Algorithm</a:t>
            </a:r>
            <a:endParaRPr lang="en-US" altLang="ko-KR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6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6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Penalty </a:t>
            </a:r>
            <a:r>
              <a:rPr lang="en-US" altLang="ko-KR" dirty="0" smtClean="0"/>
              <a:t>Algorithm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690688"/>
                <a:ext cx="10278291" cy="3101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Penalty algorithm stopped early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is small enough.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Simple and easy to implement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As this algorithm must increase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to drive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to zero,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400" dirty="0" smtClean="0"/>
                  <a:t> is rapidly increased.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When the </a:t>
                </a:r>
                <a:r>
                  <a:rPr lang="en-US" altLang="ko-KR" sz="2400" dirty="0" err="1" smtClean="0"/>
                  <a:t>Levenberg</a:t>
                </a:r>
                <a:r>
                  <a:rPr lang="en-US" altLang="ko-KR" sz="2400" dirty="0" smtClean="0"/>
                  <a:t>-Marquardt algorithm is used to minimize objective function for very large values of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400" dirty="0" smtClean="0"/>
                  <a:t>, it can take large number of operations or simply fail.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The augmented </a:t>
                </a:r>
                <a:r>
                  <a:rPr lang="en-US" altLang="ko-KR" sz="2400" dirty="0" err="1" smtClean="0"/>
                  <a:t>Lagrangian</a:t>
                </a:r>
                <a:r>
                  <a:rPr lang="en-US" altLang="ko-KR" sz="2400" dirty="0" smtClean="0"/>
                  <a:t> algorithm may offset this problem.</a:t>
                </a:r>
                <a:endParaRPr lang="en-US" altLang="ko-KR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278291" cy="3101042"/>
              </a:xfrm>
              <a:prstGeom prst="rect">
                <a:avLst/>
              </a:prstGeom>
              <a:blipFill>
                <a:blip r:embed="rId2"/>
                <a:stretch>
                  <a:fillRect l="-1127" t="-2161" r="-1186" b="-4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8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Augmented </a:t>
            </a:r>
            <a:r>
              <a:rPr lang="en-US" altLang="ko-KR" dirty="0" err="1"/>
              <a:t>Lagrangian</a:t>
            </a:r>
            <a:r>
              <a:rPr lang="en-US" altLang="ko-KR" dirty="0"/>
              <a:t>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2317705"/>
                <a:ext cx="102782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Lagrangian, augmented with the new term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 smtClean="0"/>
                  <a:t>, or composite objective function with the </a:t>
                </a:r>
                <a:r>
                  <a:rPr lang="en-US" altLang="ko-KR" sz="2400" dirty="0" err="1" smtClean="0"/>
                  <a:t>Lagrangian</a:t>
                </a:r>
                <a:r>
                  <a:rPr lang="en-US" altLang="ko-KR" sz="2400" dirty="0" smtClean="0"/>
                  <a:t> multiplier term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400" dirty="0" smtClean="0"/>
                  <a:t>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This is also the ordinary </a:t>
                </a:r>
                <a:r>
                  <a:rPr lang="en-US" altLang="ko-KR" sz="2400" dirty="0" err="1" smtClean="0"/>
                  <a:t>Lagrangian</a:t>
                </a:r>
                <a:r>
                  <a:rPr lang="en-US" altLang="ko-KR" sz="2400" dirty="0" smtClean="0"/>
                  <a:t> associated with the problem  </a:t>
                </a:r>
                <a:endParaRPr lang="en-US" altLang="ko-KR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17705"/>
                <a:ext cx="10278291" cy="1200329"/>
              </a:xfrm>
              <a:prstGeom prst="rect">
                <a:avLst/>
              </a:prstGeom>
              <a:blipFill>
                <a:blip r:embed="rId2"/>
                <a:stretch>
                  <a:fillRect l="-1127" t="-7107" b="-12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" r="482" b="2445"/>
          <a:stretch/>
        </p:blipFill>
        <p:spPr>
          <a:xfrm>
            <a:off x="838200" y="1569048"/>
            <a:ext cx="10461171" cy="521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151" y="3518034"/>
            <a:ext cx="4476384" cy="8538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38198" y="4371931"/>
                <a:ext cx="102782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Minimize the augmented </a:t>
                </a:r>
                <a:r>
                  <a:rPr lang="en-US" altLang="ko-KR" sz="2400" dirty="0" err="1" smtClean="0"/>
                  <a:t>Lagrangian</a:t>
                </a:r>
                <a:r>
                  <a:rPr lang="en-US" altLang="ko-KR" sz="2400" dirty="0" smtClean="0"/>
                  <a:t> over the variable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 smtClean="0"/>
                  <a:t> for a sequence of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400" dirty="0" smtClean="0"/>
                  <a:t>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This can be done with </a:t>
                </a:r>
                <a:r>
                  <a:rPr lang="en-US" altLang="ko-KR" sz="2400" dirty="0" err="1" smtClean="0"/>
                  <a:t>Levenberg</a:t>
                </a:r>
                <a:r>
                  <a:rPr lang="en-US" altLang="ko-KR" sz="2400" dirty="0" smtClean="0"/>
                  <a:t>-Marquardt algorithm. </a:t>
                </a:r>
                <a:endParaRPr lang="en-US" altLang="ko-KR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371931"/>
                <a:ext cx="10278291" cy="1200329"/>
              </a:xfrm>
              <a:prstGeom prst="rect">
                <a:avLst/>
              </a:prstGeom>
              <a:blipFill>
                <a:blip r:embed="rId5"/>
                <a:stretch>
                  <a:fillRect l="-1067" t="-7107" b="-12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07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Augmented </a:t>
            </a:r>
            <a:r>
              <a:rPr lang="en-US" altLang="ko-KR" dirty="0" err="1"/>
              <a:t>Lagrangian</a:t>
            </a:r>
            <a:r>
              <a:rPr lang="en-US" altLang="ko-KR" dirty="0"/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27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/>
              <a:t>At first, establish the identity </a:t>
            </a:r>
            <a:endParaRPr lang="en-US" altLang="ko-KR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782" y="2152353"/>
            <a:ext cx="7835126" cy="574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38200" y="2726941"/>
                <a:ext cx="10278291" cy="1259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When minimizing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2400" dirty="0" smtClean="0"/>
                  <a:t> over the variable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 smtClean="0"/>
                  <a:t>, the last term does not affect the choice of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 smtClean="0"/>
                  <a:t> since it is constant.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Can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2400" dirty="0" smtClean="0"/>
                  <a:t> over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 smtClean="0"/>
                  <a:t> by minimizing</a:t>
                </a:r>
                <a:endParaRPr lang="en-US" altLang="ko-KR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26941"/>
                <a:ext cx="10278291" cy="1259832"/>
              </a:xfrm>
              <a:prstGeom prst="rect">
                <a:avLst/>
              </a:prstGeom>
              <a:blipFill>
                <a:blip r:embed="rId3"/>
                <a:stretch>
                  <a:fillRect l="-1127" t="-7246" b="-91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324" y="4202311"/>
            <a:ext cx="4064407" cy="4545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654" y="3986773"/>
            <a:ext cx="3503689" cy="8856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26136" y="4244943"/>
            <a:ext cx="48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56854" y="4915079"/>
                <a:ext cx="102782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2400" dirty="0" smtClean="0"/>
                  <a:t> is not feasible, update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400" dirty="0" smtClean="0"/>
                  <a:t> using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 smtClean="0"/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 smtClean="0"/>
                  <a:t>Since the penalty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400" dirty="0" smtClean="0"/>
                  <a:t> is increased only when needed, when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400" dirty="0" smtClean="0"/>
                  <a:t> does not sufficiently decrease.</a:t>
                </a:r>
                <a:endParaRPr lang="en-US" altLang="ko-KR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54" y="4915079"/>
                <a:ext cx="10278291" cy="1200329"/>
              </a:xfrm>
              <a:prstGeom prst="rect">
                <a:avLst/>
              </a:prstGeom>
              <a:blipFill>
                <a:blip r:embed="rId6"/>
                <a:stretch>
                  <a:fillRect l="-1127" t="-7107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9713" y="3424945"/>
            <a:ext cx="32574" cy="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7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Augmented </a:t>
            </a:r>
            <a:r>
              <a:rPr lang="en-US" altLang="ko-KR" dirty="0" err="1"/>
              <a:t>Lagrangian</a:t>
            </a:r>
            <a:r>
              <a:rPr lang="en-US" altLang="ko-KR" dirty="0"/>
              <a:t> Algorithm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863271" y="1690688"/>
            <a:ext cx="8465458" cy="5000398"/>
            <a:chOff x="838199" y="1690687"/>
            <a:chExt cx="9031398" cy="549388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7"/>
              <a:ext cx="8998131" cy="334219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5032883"/>
              <a:ext cx="9031398" cy="2151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343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182</Words>
  <Application>Microsoft Office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PowerPoint 프레젠테이션</vt:lpstr>
      <vt:lpstr>Contents</vt:lpstr>
      <vt:lpstr>Constrained Nonlinear Least Squares</vt:lpstr>
      <vt:lpstr>Penalty Algorithm</vt:lpstr>
      <vt:lpstr>Penalty Algorithm</vt:lpstr>
      <vt:lpstr>Penalty Algorithm</vt:lpstr>
      <vt:lpstr>Augmented Lagrangian Algorithm</vt:lpstr>
      <vt:lpstr>Augmented Lagrangian Algorithm</vt:lpstr>
      <vt:lpstr>Augmented Lagrangian Algorithm</vt:lpstr>
      <vt:lpstr>Nonlinear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 Ju Hahn</dc:creator>
  <cp:lastModifiedBy>Seok Ju Hahn</cp:lastModifiedBy>
  <cp:revision>152</cp:revision>
  <dcterms:created xsi:type="dcterms:W3CDTF">2017-04-11T14:03:02Z</dcterms:created>
  <dcterms:modified xsi:type="dcterms:W3CDTF">2017-06-11T17:22:09Z</dcterms:modified>
</cp:coreProperties>
</file>