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2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5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0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1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7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0611-4CF3-4CC4-853C-093C604EB08A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7671" y="2233749"/>
            <a:ext cx="2316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3801" y="5551715"/>
            <a:ext cx="3464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20170412 S.J. Hahn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2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06" y="990991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74313" y="990991"/>
            <a:ext cx="6388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-&gt; a rectangular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array of 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1206" y="1833545"/>
            <a:ext cx="914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4313" y="1833545"/>
            <a:ext cx="7596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-&gt; (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row dimension) x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(column dimension)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62600" y="556336"/>
                <a:ext cx="1273628" cy="1277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600" y="556336"/>
                <a:ext cx="1273628" cy="12772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651206" y="2891637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74313" y="2895460"/>
            <a:ext cx="7022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&gt; also called coefficients or elements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2574313" y="3560077"/>
                <a:ext cx="8292655" cy="1116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-&gt; pointed by indices </a:t>
                </a:r>
                <a:r>
                  <a:rPr lang="en-US" altLang="ko-KR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ko-K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j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altLang="ko-KR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for (m*n) matrix (</a:t>
                </a:r>
                <a:r>
                  <a:rPr lang="en-US" altLang="ko-KR" sz="3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ko-K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=1,2, … ,m, j=1,2, … , n)</a:t>
                </a: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313" y="3560077"/>
                <a:ext cx="8292655" cy="1116781"/>
              </a:xfrm>
              <a:prstGeom prst="rect">
                <a:avLst/>
              </a:prstGeom>
              <a:blipFill>
                <a:blip r:embed="rId3"/>
                <a:stretch>
                  <a:fillRect l="-1837" t="-7650" r="-882" b="-16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574313" y="4756700"/>
                <a:ext cx="8921545" cy="987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-&gt; Slice of matrix can be done through index notation </a:t>
                </a:r>
              </a:p>
              <a:p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which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ko-KR" alt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ko-KR" alt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313" y="4756700"/>
                <a:ext cx="8921545" cy="987322"/>
              </a:xfrm>
              <a:prstGeom prst="rect">
                <a:avLst/>
              </a:prstGeom>
              <a:blipFill>
                <a:blip r:embed="rId4"/>
                <a:stretch>
                  <a:fillRect l="-1366" t="-6173" b="-12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651206" y="3560077"/>
            <a:ext cx="1483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Indices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2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9767" y="916190"/>
                <a:ext cx="11557395" cy="1822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Column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Vector &lt;=&gt;  n*1 matrix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1.4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  </a:t>
                </a:r>
                <a:r>
                  <a:rPr lang="en-US" altLang="ko-KR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Vector &lt;=&gt;  1*n matrix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[1.2  0.3  1.4 1.5]</m:t>
                    </m:r>
                  </m:oMath>
                </a14:m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67" y="916190"/>
                <a:ext cx="11557395" cy="1822294"/>
              </a:xfrm>
              <a:prstGeom prst="rect">
                <a:avLst/>
              </a:prstGeo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559767" y="3973803"/>
            <a:ext cx="10386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matrix can be represented in two ways : Column and Row representation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59767" y="4462802"/>
                <a:ext cx="7421071" cy="2253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(m-vector) 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  …  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(n-vector) 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67" y="4462802"/>
                <a:ext cx="7421071" cy="2253309"/>
              </a:xfrm>
              <a:prstGeom prst="rect">
                <a:avLst/>
              </a:prstGeom>
              <a:blipFill>
                <a:blip r:embed="rId3"/>
                <a:stretch>
                  <a:fillRect l="-1150" t="-1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59767" y="365636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Row and Column vectors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59767" y="2477926"/>
                <a:ext cx="10906960" cy="1607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Transpose =&gt; changing rows and columns each other for the diagonal entries. </a:t>
                </a:r>
              </a:p>
              <a:p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=1,…,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   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=1,…,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4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en-US" altLang="ko-K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=&gt; transpose converts column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 row vectors</a:t>
                </a:r>
                <a:endPara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67" y="2477926"/>
                <a:ext cx="10906960" cy="1607043"/>
              </a:xfrm>
              <a:prstGeom prst="rect">
                <a:avLst/>
              </a:prstGeom>
              <a:blipFill>
                <a:blip r:embed="rId4"/>
                <a:stretch>
                  <a:fillRect l="-894" t="-2652" b="-7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5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28" y="43095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Block Matrix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00783" y="857808"/>
                <a:ext cx="11889793" cy="2962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-&gt; “matrix of matrices” such as,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B,C,D, and E are called </a:t>
                </a:r>
                <a:r>
                  <a:rPr lang="en-US" altLang="ko-KR" sz="28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submatrices</a:t>
                </a:r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:r>
                  <a:rPr lang="en-US" altLang="ko-KR" sz="28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of A</a:t>
                </a:r>
              </a:p>
              <a:p>
                <a:endPara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-&gt; In each block row, it must have the same height (row dimension)</a:t>
                </a:r>
              </a:p>
              <a:p>
                <a:endPara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-&gt; In each block column, it must have the same width (column dimension)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3" y="857808"/>
                <a:ext cx="11889793" cy="2962414"/>
              </a:xfrm>
              <a:prstGeom prst="rect">
                <a:avLst/>
              </a:prstGeom>
              <a:blipFill>
                <a:blip r:embed="rId2"/>
                <a:stretch>
                  <a:fillRect l="-1077" b="-4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6728" y="472156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Square Matrix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6727" y="5379209"/>
            <a:ext cx="12587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Matrices with the same size of row and column dimension, n*n matrix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4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783" y="430950"/>
            <a:ext cx="2444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 Matrices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92223" y="923081"/>
                <a:ext cx="11279050" cy="5322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Sparse matrix =&gt; matrix with many entries are zero</a:t>
                </a: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=&gt; can be stored and manipulated with efficiency</a:t>
                </a:r>
              </a:p>
              <a:p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    =&gt;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𝑛𝑛𝑧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notation of the number of nonzero entries.</a:t>
                </a: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Zero matrix =&gt; matrix with all entries are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𝑗𝑢𝑠𝑡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0.</m:t>
                    </m:r>
                  </m:oMath>
                </a14:m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Identity matrix =&gt; Square matrix with all diagonal entries are 1</a:t>
                </a:r>
              </a:p>
              <a:p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, others are 0.</a:t>
                </a:r>
              </a:p>
              <a:p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Diagonal matrix =&gt; Square matrix with all entries are zero except diagonal entries</a:t>
                </a:r>
              </a:p>
              <a:p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=&gt;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𝑑𝑖𝑎𝑔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=1,…,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Triangular matrix =&gt; Entries of Upper or Lower side of the diagonal are zero.</a:t>
                </a:r>
              </a:p>
              <a:p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  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lower triangular matrix</a:t>
                </a: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  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upper triangular matrix</a:t>
                </a:r>
              </a:p>
              <a:p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3" y="923081"/>
                <a:ext cx="11279050" cy="5322483"/>
              </a:xfrm>
              <a:prstGeom prst="rect">
                <a:avLst/>
              </a:prstGeom>
              <a:blipFill>
                <a:blip r:embed="rId2"/>
                <a:stretch>
                  <a:fillRect l="-86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6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531" y="430950"/>
            <a:ext cx="18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Matrix Norm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2530" y="883893"/>
                <a:ext cx="9739397" cy="127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 of m*n matrix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ra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the column of A</a:t>
                </a:r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0" y="883893"/>
                <a:ext cx="9739397" cy="1274131"/>
              </a:xfrm>
              <a:prstGeom prst="rect">
                <a:avLst/>
              </a:prstGeom>
              <a:blipFill>
                <a:blip r:embed="rId2"/>
                <a:stretch>
                  <a:fillRect l="-100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2531" y="2263356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Matrix RMS values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530" y="2840115"/>
                <a:ext cx="9740872" cy="720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a measure of matrix size, represents typical size of the entries.</a:t>
                </a:r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0" y="2840115"/>
                <a:ext cx="9740872" cy="720069"/>
              </a:xfrm>
              <a:prstGeom prst="rect">
                <a:avLst/>
              </a:prstGeom>
              <a:blipFill>
                <a:blip r:embed="rId3"/>
                <a:stretch>
                  <a:fillRect l="-1001" r="-939" b="-2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2530" y="3675278"/>
            <a:ext cx="3916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Distance Between matrices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2530" y="4252037"/>
                <a:ext cx="1793183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=&gt;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0" y="4252037"/>
                <a:ext cx="1793183" cy="509178"/>
              </a:xfrm>
              <a:prstGeom prst="rect">
                <a:avLst/>
              </a:prstGeom>
              <a:blipFill>
                <a:blip r:embed="rId4"/>
                <a:stretch>
                  <a:fillRect l="-5442" t="-4819" r="-4082" b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8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23" y="461416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Matrices Calculation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92223" y="1275779"/>
                <a:ext cx="11742510" cy="4804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Addition/Subtraction =&gt; can be done like vectors between matrices with same size</a:t>
                </a:r>
              </a:p>
              <a:p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=1,…,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 …,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Scalar Multiplication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Derived Properties =&gt; A+B = B+A, 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(A+B)= 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A+</a:t>
                </a:r>
                <a:r>
                  <a:rPr lang="ko-KR" altLang="en-US" sz="2400" b="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Matrix-Vector multiplication =&gt; can be defined between m*n matrix A, n-vector x, </a:t>
                </a:r>
              </a:p>
              <a:p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…+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=1,…,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Row and column interpretations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Another form of the multiplication, in terms of rows or columns of the matrix.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𝑓𝑜𝑟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𝑡h𝑒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𝑣𝑒𝑐𝑡𝑜𝑟𝑠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𝑓𝑜𝑟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𝑡h𝑒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𝑐𝑜𝑙𝑢𝑚𝑛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𝑣𝑒𝑐𝑡𝑜𝑟𝑠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=&gt; </a:t>
                </a: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y=Ax is a linear combination of the row/column of A</a:t>
                </a:r>
              </a:p>
              <a:p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3" y="1275779"/>
                <a:ext cx="11742510" cy="4804392"/>
              </a:xfrm>
              <a:prstGeom prst="rect">
                <a:avLst/>
              </a:prstGeom>
              <a:blipFill>
                <a:blip r:embed="rId2"/>
                <a:stretch>
                  <a:fillRect l="-831" t="-8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23" y="422227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Uses of rows/columns interpretation 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92223" y="883892"/>
                <a:ext cx="11655435" cy="4184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1. For picking out columns and rows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Picking out columns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the j-</a:t>
                </a:r>
                <a:r>
                  <a:rPr lang="en-US" altLang="ko-KR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column of A.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Likewise, picking out rows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en-US" altLang="ko-KR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i-th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row of A</a:t>
                </a: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2. Inner Product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first, transposing n-column vector 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), </m:t>
                    </m:r>
                  </m:oMath>
                </a14:m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then multiply n-column vector b.</a:t>
                </a: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3. Linear Dependence of columns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Columns 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 A are linearly independent if Ax = 0 implies x =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4. Expansion in a basis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square matrix A with linearly independent columns, for any n-vector b, there is</a:t>
                </a: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unique n-vector x such that Ax=b.</a:t>
                </a: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this case, vector x gives the coefficients in the expansion of b.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3" y="883892"/>
                <a:ext cx="11655435" cy="4184735"/>
              </a:xfrm>
              <a:prstGeom prst="rect">
                <a:avLst/>
              </a:prstGeom>
              <a:blipFill>
                <a:blip r:embed="rId2"/>
                <a:stretch>
                  <a:fillRect l="-837" t="-1020" b="-2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2223" y="5068627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 of matrix calculation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23" y="5530292"/>
            <a:ext cx="838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Mainly depends on the number of nonzero entries,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nnz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03446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212</Words>
  <Application>Microsoft Office PowerPoint</Application>
  <PresentationFormat>와이드스크린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 Ju Hahn</dc:creator>
  <cp:lastModifiedBy>Seok Ju Hahn</cp:lastModifiedBy>
  <cp:revision>54</cp:revision>
  <dcterms:created xsi:type="dcterms:W3CDTF">2017-04-11T14:03:02Z</dcterms:created>
  <dcterms:modified xsi:type="dcterms:W3CDTF">2017-04-12T03:30:37Z</dcterms:modified>
</cp:coreProperties>
</file>