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3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1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4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61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3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4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2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8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DB-ED97-4FF2-BB6D-EA3A339C2D8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8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DB-ED97-4FF2-BB6D-EA3A339C2D8C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E567-3C8D-4DB6-A976-DED7F1BC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5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Inverse Matrix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S. J. Hahn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9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Solving Linear Equations – QR factorization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>
                    <a:ea typeface="Cambria Math" panose="02040503050406030204" pitchFamily="18" charset="0"/>
                  </a:rPr>
                  <a:t>For Ax=b, to solve this equation, i.e., compute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240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sz="2400" dirty="0" smtClean="0">
                    <a:ea typeface="Cambria Math" panose="02040503050406030204" pitchFamily="18" charset="0"/>
                  </a:rPr>
                  <a:t>With QR factorization, A=QR,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𝑄𝑅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sz="2400" dirty="0" smtClean="0">
                    <a:ea typeface="Cambria Math" panose="02040503050406030204" pitchFamily="18" charset="0"/>
                  </a:rPr>
                  <a:t>Therefore,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>
                    <a:ea typeface="Cambria Math" panose="02040503050406030204" pitchFamily="18" charset="0"/>
                  </a:rPr>
                  <a:t> by back substitution.</a:t>
                </a:r>
              </a:p>
              <a:p>
                <a:r>
                  <a:rPr lang="en-US" altLang="ko-KR" sz="2400" dirty="0" smtClean="0">
                    <a:ea typeface="Cambria Math" panose="020405030504060302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dirty="0" smtClean="0">
                    <a:ea typeface="Cambria Math" panose="02040503050406030204" pitchFamily="18" charset="0"/>
                  </a:rPr>
                  <a:t> algorithms for finding solution is like: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sz="2000" dirty="0" smtClean="0">
                    <a:ea typeface="Cambria Math" panose="02040503050406030204" pitchFamily="18" charset="0"/>
                  </a:rPr>
                  <a:t>QR factorization. Compute the QR factorization A=QR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sz="2000" dirty="0" smtClean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2000" b="0" dirty="0" smtClean="0">
                  <a:ea typeface="Cambria Math" panose="02040503050406030204" pitchFamily="18" charset="0"/>
                </a:endParaRPr>
              </a:p>
              <a:p>
                <a:pPr marL="914400" lvl="1" indent="-457200">
                  <a:buAutoNum type="arabicPeriod"/>
                </a:pPr>
                <a:r>
                  <a:rPr lang="en-US" altLang="ko-KR" sz="2000" dirty="0" smtClean="0">
                    <a:ea typeface="Cambria Math" panose="02040503050406030204" pitchFamily="18" charset="0"/>
                  </a:rPr>
                  <a:t>Back substitution. Solve the triangular equation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000" dirty="0" smtClean="0">
                    <a:ea typeface="Cambria Math" panose="02040503050406030204" pitchFamily="18" charset="0"/>
                  </a:rPr>
                  <a:t> using back substitution.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  <a:blipFill>
                <a:blip r:embed="rId2"/>
                <a:stretch>
                  <a:fillRect l="-812" t="-1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5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Solving Multiple Cases at once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200" dirty="0" smtClean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 2, …,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𝑖𝑛𝑣𝑒𝑟𝑡𝑖𝑏𝑙𝑒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Carry out QR factorization once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𝑄𝑅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For </a:t>
                </a:r>
                <a:r>
                  <a:rPr lang="en-US" altLang="ko-KR" dirty="0" err="1" smtClean="0">
                    <a:ea typeface="Cambria Math" panose="02040503050406030204" pitchFamily="18" charset="0"/>
                  </a:rPr>
                  <a:t>i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 = 1, 2, … , k, solve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ea typeface="Cambria Math" panose="02040503050406030204" pitchFamily="18" charset="0"/>
                  </a:rPr>
                  <a:t> through back substitution.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  <a:blipFill>
                <a:blip r:embed="rId2"/>
                <a:stretch>
                  <a:fillRect l="-1333" t="-2839" r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36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Pseudo-Inverse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For Gram matrix, which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dirty="0" smtClean="0">
                    <a:ea typeface="Cambria Math" panose="02040503050406030204" pitchFamily="18" charset="0"/>
                  </a:rPr>
                  <a:t>, if A has independent columns,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𝑖𝑛𝑣𝑒𝑟𝑡𝑖𝑏𝑙𝑒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𝑣𝑒𝑟𝑠𝑎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27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Pseudo-Inverse of tall matrix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The Pseudo-inverse of tall matrix A with independent column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It is a left inverse of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It is reduced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ea typeface="Cambria Math" panose="02040503050406030204" pitchFamily="18" charset="0"/>
                  </a:rPr>
                  <a:t> when A is square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  <a:blipFill>
                <a:blip r:embed="rId2"/>
                <a:stretch>
                  <a:fillRect l="-1043" t="-2194" r="-1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7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Pseudo-Inverse of wide matrix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If A is wide, with row-independency,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>
                    <a:ea typeface="Cambria Math" panose="02040503050406030204" pitchFamily="18" charset="0"/>
                  </a:rPr>
                  <a:t> is invertible.</a:t>
                </a: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Pseudo-inverse in this case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dirty="0" smtClean="0">
                    <a:ea typeface="Cambria Math" panose="02040503050406030204" pitchFamily="18" charset="0"/>
                  </a:rPr>
                  <a:t> is a right inverse of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It is reduced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ea typeface="Cambria Math" panose="02040503050406030204" pitchFamily="18" charset="0"/>
                  </a:rPr>
                  <a:t> when A is square: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85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Pseudo-Inverse via QR factorization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Suppose A has an independent columns, then via QR factorization, A=QR.</a:t>
                </a: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𝑄𝑅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𝑄𝑅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We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dirty="0" smtClean="0">
                    <a:ea typeface="Cambria Math" panose="02040503050406030204" pitchFamily="18" charset="0"/>
                  </a:rPr>
                  <a:t> using back substitution on columns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For A with independent rows,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Through this, we can solve over- and under- determined systems of linear equations provided the columns of the coefficients matrix are </a:t>
                </a:r>
                <a:r>
                  <a:rPr lang="en-US" altLang="ko-KR" smtClean="0">
                    <a:ea typeface="Cambria Math" panose="02040503050406030204" pitchFamily="18" charset="0"/>
                  </a:rPr>
                  <a:t>linearly independent</a:t>
                </a:r>
                <a:endParaRPr lang="en-US" altLang="ko-KR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  <a:blipFill>
                <a:blip r:embed="rId2"/>
                <a:stretch>
                  <a:fillRect l="-1043" t="-2194" b="-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74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Left Inverses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Like the number x such tat </a:t>
                </a:r>
                <a:r>
                  <a:rPr lang="en-US" altLang="ko-KR" dirty="0" err="1" smtClean="0"/>
                  <a:t>xa</a:t>
                </a:r>
                <a:r>
                  <a:rPr lang="en-US" altLang="ko-KR" dirty="0" smtClean="0"/>
                  <a:t>=1 is called ‘inverse of a’, inverse of matrix exists only if A is nonzero and unique</a:t>
                </a:r>
              </a:p>
              <a:p>
                <a:r>
                  <a:rPr lang="en-US" altLang="ko-KR" dirty="0" smtClean="0"/>
                  <a:t>A 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that satisfies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called left inverse of A, and A is left-invertible</a:t>
                </a:r>
              </a:p>
              <a:p>
                <a:r>
                  <a:rPr lang="en-US" altLang="ko-KR" dirty="0" smtClean="0"/>
                  <a:t>There can be one or more left inverse of certain matrix</a:t>
                </a:r>
              </a:p>
              <a:p>
                <a:r>
                  <a:rPr lang="en-US" altLang="ko-KR" dirty="0" smtClean="0"/>
                  <a:t>If C is a left inverse of A, then the columns of A are linearly independent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0=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, which means the linear coefficients satisfying AX=0 are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only zeros (linearly independent)</a:t>
                </a:r>
              </a:p>
              <a:p>
                <a:r>
                  <a:rPr lang="en-US" altLang="ko-KR" dirty="0" smtClean="0"/>
                  <a:t>‘a matrix is left-invertible </a:t>
                </a:r>
                <a:r>
                  <a:rPr lang="en-US" altLang="ko-KR" dirty="0" err="1" smtClean="0"/>
                  <a:t>iff</a:t>
                </a:r>
                <a:r>
                  <a:rPr lang="en-US" altLang="ko-KR" dirty="0" smtClean="0"/>
                  <a:t> its columns are independent’</a:t>
                </a:r>
              </a:p>
              <a:p>
                <a:r>
                  <a:rPr lang="en-US" altLang="ko-KR" dirty="0" smtClean="0"/>
                  <a:t>Thus, left-invertible matrices are tall or square.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81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Right Inverses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A matrix X such that AX=I is a right inverse of A, and A is said to be right-invertible</a:t>
                </a:r>
              </a:p>
              <a:p>
                <a:r>
                  <a:rPr lang="en-US" altLang="ko-KR" dirty="0" smtClean="0"/>
                  <a:t>A is right-invertible </a:t>
                </a:r>
                <a:r>
                  <a:rPr lang="en-US" altLang="ko-KR" dirty="0" err="1" smtClean="0"/>
                  <a:t>iff</a:t>
                </a:r>
                <a:r>
                  <a:rPr lang="en-US" altLang="ko-KR" dirty="0" smtClean="0"/>
                  <a:t> transpose of A 	is left-invertible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𝐴𝑋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A is right-invertible </a:t>
                </a:r>
                <a:r>
                  <a:rPr lang="en-US" altLang="ko-KR" dirty="0" err="1" smtClean="0">
                    <a:ea typeface="Cambria Math" panose="02040503050406030204" pitchFamily="18" charset="0"/>
                  </a:rPr>
                  <a:t>iff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 its rows are linearly independent</a:t>
                </a: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Right-invertible matrices are wide or square.</a:t>
                </a:r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07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Solving Linear Equations with Inverses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Solving with left inverses</a:t>
                </a:r>
              </a:p>
              <a:p>
                <a:pPr marL="0" indent="0">
                  <a:buNone/>
                </a:pPr>
                <a:r>
                  <a:rPr lang="en-US" altLang="ko-KR" dirty="0" smtClean="0">
                    <a:ea typeface="Cambria Math" panose="02040503050406030204" pitchFamily="18" charset="0"/>
                  </a:rPr>
                  <a:t>	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>, and A has a left inverse C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𝐶𝑏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Solving with right inverses</a:t>
                </a:r>
              </a:p>
              <a:p>
                <a:pPr marL="0" indent="0">
                  <a:buNone/>
                </a:pPr>
                <a:r>
                  <a:rPr lang="en-US" altLang="ko-KR" b="0" dirty="0" smtClean="0">
                    <a:ea typeface="Cambria Math" panose="02040503050406030204" pitchFamily="18" charset="0"/>
                  </a:rPr>
                  <a:t>	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>, and A has a 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right</a:t>
                </a:r>
                <a:r>
                  <a:rPr lang="en-US" altLang="ko-KR" b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ko-KR" b="0" dirty="0" smtClean="0">
                    <a:ea typeface="Cambria Math" panose="02040503050406030204" pitchFamily="18" charset="0"/>
                  </a:rPr>
                  <a:t>inverse </a:t>
                </a:r>
                <a:r>
                  <a:rPr lang="en-US" altLang="ko-KR" b="0" dirty="0" smtClean="0">
                    <a:ea typeface="Cambria Math" panose="02040503050406030204" pitchFamily="18" charset="0"/>
                  </a:rPr>
                  <a:t>B</a:t>
                </a:r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𝑠𝑜𝑙𝑢𝑡𝑖𝑜𝑛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65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Inverse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 smtClean="0">
                    <a:ea typeface="Cambria Math" panose="02040503050406030204" pitchFamily="18" charset="0"/>
                  </a:rPr>
                  <a:t>If a matrix has a left and a right inverse, they are unique and equal, which is called invertible.</a:t>
                </a: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Therefore, A must be square.</a:t>
                </a:r>
              </a:p>
              <a:p>
                <a:pPr marL="0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Some characteristics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Solving square linear dynamic systems</a:t>
                </a:r>
              </a:p>
              <a:p>
                <a:pPr marL="457200" lvl="1" indent="0">
                  <a:buNone/>
                </a:pPr>
                <a:r>
                  <a:rPr lang="en-US" altLang="ko-KR" b="0" dirty="0" smtClean="0">
                    <a:ea typeface="Cambria Math" panose="02040503050406030204" pitchFamily="18" charset="0"/>
                  </a:rPr>
                  <a:t>If a matrix A is invertible, for any b, Ax=b has a unique solution,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47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Invertible Matrices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Following characteristics are equivalent for a square matrix A</a:t>
                </a:r>
              </a:p>
              <a:p>
                <a:pPr lvl="1"/>
                <a:r>
                  <a:rPr lang="en-US" altLang="ko-KR" b="0" dirty="0" smtClean="0">
                    <a:ea typeface="Cambria Math" panose="02040503050406030204" pitchFamily="18" charset="0"/>
                  </a:rPr>
                  <a:t>A is invertible</a:t>
                </a:r>
              </a:p>
              <a:p>
                <a:pPr lvl="1"/>
                <a:r>
                  <a:rPr lang="en-US" altLang="ko-KR" dirty="0" smtClean="0">
                    <a:ea typeface="Cambria Math" panose="02040503050406030204" pitchFamily="18" charset="0"/>
                  </a:rPr>
                  <a:t>Columns of A are linearly independent</a:t>
                </a:r>
              </a:p>
              <a:p>
                <a:pPr lvl="1"/>
                <a:r>
                  <a:rPr lang="en-US" altLang="ko-KR" dirty="0" smtClean="0">
                    <a:ea typeface="Cambria Math" panose="02040503050406030204" pitchFamily="18" charset="0"/>
                  </a:rPr>
                  <a:t>Rows</a:t>
                </a:r>
                <a:r>
                  <a:rPr lang="en-US" altLang="ko-KR" b="0" dirty="0" smtClean="0">
                    <a:ea typeface="Cambria Math" panose="02040503050406030204" pitchFamily="18" charset="0"/>
                  </a:rPr>
                  <a:t> of A are linearly independent</a:t>
                </a:r>
              </a:p>
              <a:p>
                <a:pPr lvl="1"/>
                <a:r>
                  <a:rPr lang="en-US" altLang="ko-KR" dirty="0" smtClean="0">
                    <a:ea typeface="Cambria Math" panose="02040503050406030204" pitchFamily="18" charset="0"/>
                  </a:rPr>
                  <a:t>A has a left inverse</a:t>
                </a:r>
              </a:p>
              <a:p>
                <a:pPr lvl="1"/>
                <a:r>
                  <a:rPr lang="en-US" altLang="ko-KR" b="0" dirty="0" smtClean="0">
                    <a:ea typeface="Cambria Math" panose="02040503050406030204" pitchFamily="18" charset="0"/>
                  </a:rPr>
                  <a:t>A has a right inverse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altLang="ko-KR" dirty="0" smtClean="0">
                    <a:ea typeface="Cambria Math" panose="02040503050406030204" pitchFamily="18" charset="0"/>
                  </a:rPr>
                  <a:t>If any of those holds, all others do.</a:t>
                </a:r>
              </a:p>
              <a:p>
                <a:r>
                  <a:rPr lang="en-US" altLang="ko-KR" b="0" dirty="0" smtClean="0">
                    <a:ea typeface="Cambria Math" panose="02040503050406030204" pitchFamily="18" charset="0"/>
                  </a:rPr>
                  <a:t>Other Properties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h𝑜𝑙𝑑𝑠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𝑖𝑛𝑡𝑒𝑟𝑔𝑒𝑟𝑠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85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Triangular Matrices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67507"/>
          </a:xfrm>
        </p:spPr>
        <p:txBody>
          <a:bodyPr>
            <a:normAutofit/>
          </a:bodyPr>
          <a:lstStyle/>
          <a:p>
            <a:r>
              <a:rPr lang="en-US" altLang="ko-KR" b="0" dirty="0" smtClean="0">
                <a:ea typeface="Cambria Math" panose="02040503050406030204" pitchFamily="18" charset="0"/>
              </a:rPr>
              <a:t>Lower triangular matrix L with nonzero diagonal entries is invertible</a:t>
            </a:r>
          </a:p>
          <a:p>
            <a:r>
              <a:rPr lang="en-US" altLang="ko-KR" dirty="0" smtClean="0">
                <a:ea typeface="Cambria Math" panose="02040503050406030204" pitchFamily="18" charset="0"/>
              </a:rPr>
              <a:t>If writes Lx=0 as</a:t>
            </a:r>
          </a:p>
          <a:p>
            <a:endParaRPr lang="en-US" altLang="ko-KR" dirty="0">
              <a:ea typeface="Cambria Math" panose="02040503050406030204" pitchFamily="18" charset="0"/>
            </a:endParaRPr>
          </a:p>
          <a:p>
            <a:endParaRPr lang="en-US" altLang="ko-KR" dirty="0" smtClean="0">
              <a:ea typeface="Cambria Math" panose="02040503050406030204" pitchFamily="18" charset="0"/>
            </a:endParaRPr>
          </a:p>
          <a:p>
            <a:endParaRPr lang="en-US" altLang="ko-KR" dirty="0">
              <a:ea typeface="Cambria Math" panose="02040503050406030204" pitchFamily="18" charset="0"/>
            </a:endParaRPr>
          </a:p>
          <a:p>
            <a:endParaRPr lang="en-US" altLang="ko-KR" dirty="0" smtClean="0">
              <a:ea typeface="Cambria Math" panose="02040503050406030204" pitchFamily="18" charset="0"/>
            </a:endParaRPr>
          </a:p>
          <a:p>
            <a:endParaRPr lang="en-US" altLang="ko-KR" dirty="0">
              <a:ea typeface="Cambria Math" panose="02040503050406030204" pitchFamily="18" charset="0"/>
            </a:endParaRPr>
          </a:p>
          <a:p>
            <a:r>
              <a:rPr lang="en-US" altLang="ko-KR" dirty="0" smtClean="0">
                <a:ea typeface="Cambria Math" panose="02040503050406030204" pitchFamily="18" charset="0"/>
              </a:rPr>
              <a:t>Likewise, upper triangular R with nonzero diagonal entries is also invertible</a:t>
            </a:r>
          </a:p>
          <a:p>
            <a:endParaRPr lang="en-US" altLang="ko-KR" b="0" dirty="0" smtClean="0">
              <a:ea typeface="Cambria Math" panose="020405030504060302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25" y="2355894"/>
            <a:ext cx="6173792" cy="15960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388" y="3951992"/>
            <a:ext cx="8854607" cy="15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6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Inverse via QR factorization (</a:t>
            </a:r>
            <a:r>
              <a:rPr lang="ko-KR" altLang="en-US" dirty="0" smtClean="0"/>
              <a:t>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Suppose A is square and invertible =&gt; Its columns and rows are linearly independent =&gt; Gram-Schmidt Algorithm gives QR factorization</a:t>
                </a:r>
                <a:endParaRPr lang="en-US" altLang="ko-KR" sz="20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 smtClean="0">
                    <a:ea typeface="Cambria Math" panose="020405030504060302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𝑄𝑅</m:t>
                    </m:r>
                  </m:oMath>
                </a14:m>
                <a:endParaRPr lang="en-US" altLang="ko-KR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0" dirty="0" smtClean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𝑜𝑟𝑡h𝑜𝑔𝑜𝑛𝑎𝑙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ko-KR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0" dirty="0" smtClean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𝑢𝑝𝑝𝑒𝑟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𝑡𝑟𝑖𝑎𝑛𝑔𝑢𝑙𝑎𝑟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𝑝𝑜𝑠𝑖𝑡𝑖𝑣𝑒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𝑑𝑖𝑎𝑔𝑛𝑜𝑎𝑙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𝑒𝑛𝑡𝑟𝑖𝑒𝑠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𝑖𝑛𝑣𝑒𝑟𝑡𝑖𝑏𝑙𝑒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>
                  <a:ea typeface="Cambria Math" panose="02040503050406030204" pitchFamily="18" charset="0"/>
                </a:endParaRPr>
              </a:p>
              <a:p>
                <a:pPr/>
                <a:r>
                  <a:rPr lang="en-US" altLang="ko-KR" sz="2400" dirty="0" smtClean="0">
                    <a:ea typeface="Cambria Math" panose="02040503050406030204" pitchFamily="18" charset="0"/>
                  </a:rPr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𝑄𝑅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  <a:blipFill>
                <a:blip r:embed="rId2"/>
                <a:stretch>
                  <a:fillRect l="-1043" t="-2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24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Solving Linear Equations – Back Substitution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2400" dirty="0" smtClean="0">
                    <a:ea typeface="Cambria Math" panose="02040503050406030204" pitchFamily="18" charset="0"/>
                  </a:rPr>
                  <a:t>If R is an upper-triangular matrix with nonzero diagonal entries,</a:t>
                </a:r>
              </a:p>
              <a:p>
                <a:r>
                  <a:rPr lang="en-US" altLang="ko-KR" sz="2400" dirty="0" smtClean="0">
                    <a:ea typeface="Cambria Math" panose="02040503050406030204" pitchFamily="18" charset="0"/>
                  </a:rPr>
                  <a:t>If writes Rx=b like</a:t>
                </a:r>
              </a:p>
              <a:p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endParaRPr lang="en-US" altLang="ko-KR" sz="2400" dirty="0" smtClean="0">
                  <a:ea typeface="Cambria Math" panose="02040503050406030204" pitchFamily="18" charset="0"/>
                </a:endParaRPr>
              </a:p>
              <a:p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endParaRPr lang="en-US" altLang="ko-KR" sz="2400" dirty="0" smtClean="0">
                  <a:ea typeface="Cambria Math" panose="02040503050406030204" pitchFamily="18" charset="0"/>
                </a:endParaRPr>
              </a:p>
              <a:p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r>
                  <a:rPr lang="en-US" altLang="ko-KR" sz="2400" dirty="0" smtClean="0">
                    <a:ea typeface="Cambria Math" panose="02040503050406030204" pitchFamily="18" charset="0"/>
                  </a:rPr>
                  <a:t>From the last equation,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ea typeface="Cambria Math" panose="02040503050406030204" pitchFamily="18" charset="0"/>
                  </a:rPr>
                  <a:t>. From second to last we can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sz="240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sz="2400" dirty="0" smtClean="0">
                    <a:ea typeface="Cambria Math" panose="02040503050406030204" pitchFamily="18" charset="0"/>
                  </a:rPr>
                  <a:t>Continuing the same procedure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sz="2400" dirty="0" smtClean="0">
                    <a:ea typeface="Cambria Math" panose="02040503050406030204" pitchFamily="18" charset="0"/>
                  </a:rPr>
                  <a:t>It is finally computing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sz="2400" dirty="0" smtClean="0">
                    <a:ea typeface="Cambria Math" panose="02040503050406030204" pitchFamily="18" charset="0"/>
                  </a:rPr>
                  <a:t>Complexity total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400" dirty="0" smtClean="0">
                  <a:ea typeface="Cambria Math" panose="02040503050406030204" pitchFamily="18" charset="0"/>
                </a:endParaRPr>
              </a:p>
              <a:p>
                <a:endParaRPr lang="en-US" altLang="ko-KR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18867"/>
              </a:xfrm>
              <a:blipFill>
                <a:blip r:embed="rId2"/>
                <a:stretch>
                  <a:fillRect l="-696" t="-2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49" y="2286665"/>
            <a:ext cx="7137466" cy="20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377</Words>
  <Application>Microsoft Office PowerPoint</Application>
  <PresentationFormat>와이드스크린</PresentationFormat>
  <Paragraphs>107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Symbol</vt:lpstr>
      <vt:lpstr>Office 테마</vt:lpstr>
      <vt:lpstr>Inverse Matrix</vt:lpstr>
      <vt:lpstr>Left Inverses</vt:lpstr>
      <vt:lpstr>Right Inverses</vt:lpstr>
      <vt:lpstr>Solving Linear Equations with Inverses</vt:lpstr>
      <vt:lpstr>Inverse</vt:lpstr>
      <vt:lpstr>Invertible Matrices</vt:lpstr>
      <vt:lpstr>Triangular Matrices</vt:lpstr>
      <vt:lpstr>Inverse via QR factorization (★)</vt:lpstr>
      <vt:lpstr>Solving Linear Equations – Back Substitution</vt:lpstr>
      <vt:lpstr>Solving Linear Equations – QR factorization</vt:lpstr>
      <vt:lpstr>Solving Multiple Cases at once</vt:lpstr>
      <vt:lpstr>Pseudo-Inverse</vt:lpstr>
      <vt:lpstr>Pseudo-Inverse of tall matrix</vt:lpstr>
      <vt:lpstr>Pseudo-Inverse of wide matrix</vt:lpstr>
      <vt:lpstr>Pseudo-Inverse via QR factorization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Matrix</dc:title>
  <dc:creator>Seok Ju Hahn</dc:creator>
  <cp:lastModifiedBy>Seok Ju Hahn</cp:lastModifiedBy>
  <cp:revision>37</cp:revision>
  <dcterms:created xsi:type="dcterms:W3CDTF">2017-05-01T15:23:38Z</dcterms:created>
  <dcterms:modified xsi:type="dcterms:W3CDTF">2017-05-01T16:30:06Z</dcterms:modified>
</cp:coreProperties>
</file>