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6" r:id="rId1"/>
  </p:sldMasterIdLst>
  <p:notesMasterIdLst>
    <p:notesMasterId r:id="rId6"/>
  </p:notesMasterIdLst>
  <p:sldIdLst>
    <p:sldId id="310" r:id="rId2"/>
    <p:sldId id="311" r:id="rId3"/>
    <p:sldId id="312" r:id="rId4"/>
    <p:sldId id="31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FFD6"/>
    <a:srgbClr val="A8FF78"/>
    <a:srgbClr val="F7797D"/>
    <a:srgbClr val="FBD786"/>
    <a:srgbClr val="C6FFD3"/>
    <a:srgbClr val="000000"/>
    <a:srgbClr val="7D7D7D"/>
    <a:srgbClr val="003366"/>
    <a:srgbClr val="B0001D"/>
    <a:srgbClr val="1F3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6224" autoAdjust="0"/>
  </p:normalViewPr>
  <p:slideViewPr>
    <p:cSldViewPr>
      <p:cViewPr varScale="1">
        <p:scale>
          <a:sx n="77" d="100"/>
          <a:sy n="77" d="100"/>
        </p:scale>
        <p:origin x="2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738D-D75D-40B1-BF46-FC9ACBB15E75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5198F-549A-4508-B579-8CA394E94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26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827E-404A-42BE-A160-655696A5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466" y="3429000"/>
            <a:ext cx="7155068" cy="0"/>
          </a:xfrm>
          <a:ln>
            <a:solidFill>
              <a:schemeClr val="tx1"/>
            </a:solidFill>
          </a:ln>
        </p:spPr>
        <p:txBody>
          <a:bodyPr bIns="360000"/>
          <a:lstStyle>
            <a:lvl1pPr algn="ctr">
              <a:lnSpc>
                <a:spcPct val="130000"/>
              </a:lnSpc>
              <a:spcAft>
                <a:spcPts val="600"/>
              </a:spcAft>
              <a:defRPr sz="3200">
                <a:solidFill>
                  <a:schemeClr val="tx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185BAD-3CED-4FEE-B5D8-BCE844DC36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0AAF1B-0C4A-4398-BA98-D5B176AA5A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46F9050E-5634-4EA3-B360-83633D8E58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38575" y="3778250"/>
            <a:ext cx="4383088" cy="1190561"/>
          </a:xfr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社名を入力</a:t>
            </a:r>
          </a:p>
        </p:txBody>
      </p:sp>
      <p:sp>
        <p:nvSpPr>
          <p:cNvPr id="7" name="テキスト プレースホルダー 5">
            <a:extLst>
              <a:ext uri="{FF2B5EF4-FFF2-40B4-BE49-F238E27FC236}">
                <a16:creationId xmlns:a16="http://schemas.microsoft.com/office/drawing/2014/main" id="{CB53B960-D380-426E-B01A-8F0A5A8AD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38575" y="5318060"/>
            <a:ext cx="4383088" cy="691536"/>
          </a:xfr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YYYY</a:t>
            </a:r>
            <a:r>
              <a:rPr kumimoji="1" lang="ja-JP" altLang="en-US" dirty="0"/>
              <a:t>年</a:t>
            </a:r>
            <a:r>
              <a:rPr kumimoji="1" lang="en-US" altLang="ja-JP" dirty="0"/>
              <a:t>MM</a:t>
            </a:r>
            <a:r>
              <a:rPr kumimoji="1" lang="ja-JP" altLang="en-US" dirty="0"/>
              <a:t>月</a:t>
            </a:r>
            <a:r>
              <a:rPr kumimoji="1" lang="en-US" altLang="ja-JP" dirty="0"/>
              <a:t>DD</a:t>
            </a:r>
            <a:r>
              <a:rPr kumimoji="1" lang="ja-JP" altLang="en-US" dirty="0"/>
              <a:t>日</a:t>
            </a:r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59FCE081-65E5-453E-8E38-5E7661772D20}"/>
              </a:ext>
            </a:extLst>
          </p:cNvPr>
          <p:cNvSpPr/>
          <p:nvPr userDrawn="1"/>
        </p:nvSpPr>
        <p:spPr>
          <a:xfrm>
            <a:off x="0" y="0"/>
            <a:ext cx="1690222" cy="6858000"/>
          </a:xfrm>
          <a:custGeom>
            <a:avLst/>
            <a:gdLst>
              <a:gd name="connsiteX0" fmla="*/ 0 w 1690222"/>
              <a:gd name="connsiteY0" fmla="*/ 0 h 6858000"/>
              <a:gd name="connsiteX1" fmla="*/ 1690222 w 1690222"/>
              <a:gd name="connsiteY1" fmla="*/ 0 h 6858000"/>
              <a:gd name="connsiteX2" fmla="*/ 1621167 w 1690222"/>
              <a:gd name="connsiteY2" fmla="*/ 87873 h 6858000"/>
              <a:gd name="connsiteX3" fmla="*/ 511780 w 1690222"/>
              <a:gd name="connsiteY3" fmla="*/ 3429001 h 6858000"/>
              <a:gd name="connsiteX4" fmla="*/ 1621167 w 1690222"/>
              <a:gd name="connsiteY4" fmla="*/ 6770129 h 6858000"/>
              <a:gd name="connsiteX5" fmla="*/ 1690220 w 1690222"/>
              <a:gd name="connsiteY5" fmla="*/ 6858000 h 6858000"/>
              <a:gd name="connsiteX6" fmla="*/ 0 w 1690222"/>
              <a:gd name="connsiteY6" fmla="*/ 6858000 h 6858000"/>
              <a:gd name="connsiteX7" fmla="*/ 0 w 169022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2" h="6858000">
                <a:moveTo>
                  <a:pt x="0" y="0"/>
                </a:moveTo>
                <a:lnTo>
                  <a:pt x="1690222" y="0"/>
                </a:lnTo>
                <a:lnTo>
                  <a:pt x="1621167" y="87873"/>
                </a:lnTo>
                <a:cubicBezTo>
                  <a:pt x="924401" y="1019559"/>
                  <a:pt x="511780" y="2176094"/>
                  <a:pt x="511780" y="3429001"/>
                </a:cubicBezTo>
                <a:cubicBezTo>
                  <a:pt x="511780" y="4681909"/>
                  <a:pt x="924401" y="5838444"/>
                  <a:pt x="1621167" y="6770129"/>
                </a:cubicBezTo>
                <a:lnTo>
                  <a:pt x="169022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270E104E-1724-4E16-8E71-ED5EF664B849}"/>
              </a:ext>
            </a:extLst>
          </p:cNvPr>
          <p:cNvSpPr/>
          <p:nvPr userDrawn="1"/>
        </p:nvSpPr>
        <p:spPr>
          <a:xfrm>
            <a:off x="10501780" y="0"/>
            <a:ext cx="1690220" cy="6858000"/>
          </a:xfrm>
          <a:custGeom>
            <a:avLst/>
            <a:gdLst>
              <a:gd name="connsiteX0" fmla="*/ 0 w 1690220"/>
              <a:gd name="connsiteY0" fmla="*/ 0 h 6858000"/>
              <a:gd name="connsiteX1" fmla="*/ 1690220 w 1690220"/>
              <a:gd name="connsiteY1" fmla="*/ 0 h 6858000"/>
              <a:gd name="connsiteX2" fmla="*/ 1690220 w 1690220"/>
              <a:gd name="connsiteY2" fmla="*/ 6858000 h 6858000"/>
              <a:gd name="connsiteX3" fmla="*/ 2 w 1690220"/>
              <a:gd name="connsiteY3" fmla="*/ 6858000 h 6858000"/>
              <a:gd name="connsiteX4" fmla="*/ 69055 w 1690220"/>
              <a:gd name="connsiteY4" fmla="*/ 6770129 h 6858000"/>
              <a:gd name="connsiteX5" fmla="*/ 1178442 w 1690220"/>
              <a:gd name="connsiteY5" fmla="*/ 3429001 h 6858000"/>
              <a:gd name="connsiteX6" fmla="*/ 69055 w 1690220"/>
              <a:gd name="connsiteY6" fmla="*/ 87873 h 6858000"/>
              <a:gd name="connsiteX7" fmla="*/ 0 w 169022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0" h="6858000">
                <a:moveTo>
                  <a:pt x="0" y="0"/>
                </a:moveTo>
                <a:lnTo>
                  <a:pt x="1690220" y="0"/>
                </a:lnTo>
                <a:lnTo>
                  <a:pt x="1690220" y="6858000"/>
                </a:lnTo>
                <a:lnTo>
                  <a:pt x="2" y="6858000"/>
                </a:lnTo>
                <a:lnTo>
                  <a:pt x="69055" y="6770129"/>
                </a:lnTo>
                <a:cubicBezTo>
                  <a:pt x="765821" y="5838444"/>
                  <a:pt x="1178442" y="4681909"/>
                  <a:pt x="1178442" y="3429001"/>
                </a:cubicBezTo>
                <a:cubicBezTo>
                  <a:pt x="1178442" y="2176094"/>
                  <a:pt x="765821" y="1019559"/>
                  <a:pt x="69055" y="878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888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B9311E-F68C-4701-8498-2CBBFCEB1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目次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6A25F4-89DE-4F58-A545-DCC5193776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E4C7E5-2C2C-4C1B-900C-4FEF0C6CAA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B232D7A6-1B18-4CC4-A924-F02DD2F66F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773" y="1278865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1D37A1EA-B107-467D-9EA7-A3D6FABE26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88853" y="1805677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6" name="テキスト プレースホルダー 10">
            <a:extLst>
              <a:ext uri="{FF2B5EF4-FFF2-40B4-BE49-F238E27FC236}">
                <a16:creationId xmlns:a16="http://schemas.microsoft.com/office/drawing/2014/main" id="{A45A46C7-FB65-47F1-94C1-05E67F7DF2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4773" y="2466164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2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7" name="テキスト プレースホルダー 10">
            <a:extLst>
              <a:ext uri="{FF2B5EF4-FFF2-40B4-BE49-F238E27FC236}">
                <a16:creationId xmlns:a16="http://schemas.microsoft.com/office/drawing/2014/main" id="{BDA459BE-460D-4F78-B310-CBE8E344E1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88853" y="2992976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8" name="テキスト プレースホルダー 10">
            <a:extLst>
              <a:ext uri="{FF2B5EF4-FFF2-40B4-BE49-F238E27FC236}">
                <a16:creationId xmlns:a16="http://schemas.microsoft.com/office/drawing/2014/main" id="{7DFE000D-6490-4E4D-9F07-B21C1565A6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4773" y="3653463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3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テキスト プレースホルダー 10">
            <a:extLst>
              <a:ext uri="{FF2B5EF4-FFF2-40B4-BE49-F238E27FC236}">
                <a16:creationId xmlns:a16="http://schemas.microsoft.com/office/drawing/2014/main" id="{51BD221F-7778-4158-AD40-43DC207610A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88853" y="4180275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0" name="テキスト プレースホルダー 10">
            <a:extLst>
              <a:ext uri="{FF2B5EF4-FFF2-40B4-BE49-F238E27FC236}">
                <a16:creationId xmlns:a16="http://schemas.microsoft.com/office/drawing/2014/main" id="{672ECA52-B525-4ECC-9C17-A987198017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4773" y="4840761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4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>
            <a:extLst>
              <a:ext uri="{FF2B5EF4-FFF2-40B4-BE49-F238E27FC236}">
                <a16:creationId xmlns:a16="http://schemas.microsoft.com/office/drawing/2014/main" id="{F4E1AEC3-31B1-442D-AC49-AE954610645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88853" y="5367573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3" name="テキスト プレースホルダー 10">
            <a:extLst>
              <a:ext uri="{FF2B5EF4-FFF2-40B4-BE49-F238E27FC236}">
                <a16:creationId xmlns:a16="http://schemas.microsoft.com/office/drawing/2014/main" id="{3174BAEE-3703-4FAF-9CE2-38E78FAF844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10709" y="1278865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5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4" name="テキスト プレースホルダー 10">
            <a:extLst>
              <a:ext uri="{FF2B5EF4-FFF2-40B4-BE49-F238E27FC236}">
                <a16:creationId xmlns:a16="http://schemas.microsoft.com/office/drawing/2014/main" id="{8C0D46B9-C098-4D3C-9E08-F8230D32C2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404789" y="1805677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5" name="テキスト プレースホルダー 10">
            <a:extLst>
              <a:ext uri="{FF2B5EF4-FFF2-40B4-BE49-F238E27FC236}">
                <a16:creationId xmlns:a16="http://schemas.microsoft.com/office/drawing/2014/main" id="{D92F9985-ADEF-46FC-9E07-EDED4BBAEC7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10709" y="2466164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6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6" name="テキスト プレースホルダー 10">
            <a:extLst>
              <a:ext uri="{FF2B5EF4-FFF2-40B4-BE49-F238E27FC236}">
                <a16:creationId xmlns:a16="http://schemas.microsoft.com/office/drawing/2014/main" id="{8DD7843F-0DD5-4CD6-8DE3-D446C4AB15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404789" y="2992976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7" name="テキスト プレースホルダー 10">
            <a:extLst>
              <a:ext uri="{FF2B5EF4-FFF2-40B4-BE49-F238E27FC236}">
                <a16:creationId xmlns:a16="http://schemas.microsoft.com/office/drawing/2014/main" id="{E3B37C08-FD62-45B5-B86A-B33221D080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10709" y="3653463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7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8" name="テキスト プレースホルダー 10">
            <a:extLst>
              <a:ext uri="{FF2B5EF4-FFF2-40B4-BE49-F238E27FC236}">
                <a16:creationId xmlns:a16="http://schemas.microsoft.com/office/drawing/2014/main" id="{1D15F835-CF97-486F-9613-085CA72CEF4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04789" y="4180275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9" name="テキスト プレースホルダー 10">
            <a:extLst>
              <a:ext uri="{FF2B5EF4-FFF2-40B4-BE49-F238E27FC236}">
                <a16:creationId xmlns:a16="http://schemas.microsoft.com/office/drawing/2014/main" id="{F2C67A84-1E01-4055-BF39-C79D941903C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610709" y="4840761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8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30" name="テキスト プレースホルダー 10">
            <a:extLst>
              <a:ext uri="{FF2B5EF4-FFF2-40B4-BE49-F238E27FC236}">
                <a16:creationId xmlns:a16="http://schemas.microsoft.com/office/drawing/2014/main" id="{1B3DBAB1-B141-4CC4-94E2-42A670EE266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404789" y="5367573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068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A1F23-6C64-4634-BF2B-AD12EC7D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4C9291-5E73-44DA-8560-45BA94E689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344135-B3C5-4EF6-9EF4-C784FF64B2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テキスト プレースホルダー 6">
            <a:extLst>
              <a:ext uri="{FF2B5EF4-FFF2-40B4-BE49-F238E27FC236}">
                <a16:creationId xmlns:a16="http://schemas.microsoft.com/office/drawing/2014/main" id="{E9887C17-8B9A-47B2-A86D-F88C21E78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</p:spPr>
        <p:txBody>
          <a:bodyPr anchor="ctr"/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364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649C9-9451-4710-BBC0-5FF3CE6D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CBD575-29FA-494E-9B81-C708AFC833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4B820E-70FB-4D14-8A4F-7BE3FC176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FF6A98DB-7857-49EC-A11C-28A89071BE3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0137" y="2570511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1643707-E63B-4303-BBA0-B3E17558A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</p:spPr>
        <p:txBody>
          <a:bodyPr anchor="ctr"/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9EC3E60-5FF9-43F9-8AD4-F033A66A8E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09838" y="2561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2" name="テキスト プレースホルダー 10">
            <a:extLst>
              <a:ext uri="{FF2B5EF4-FFF2-40B4-BE49-F238E27FC236}">
                <a16:creationId xmlns:a16="http://schemas.microsoft.com/office/drawing/2014/main" id="{5ED937E5-48EC-4A82-B3AA-E9FC891BD4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09838" y="3079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3" name="図プレースホルダー 5">
            <a:extLst>
              <a:ext uri="{FF2B5EF4-FFF2-40B4-BE49-F238E27FC236}">
                <a16:creationId xmlns:a16="http://schemas.microsoft.com/office/drawing/2014/main" id="{F368B07E-D19D-4FD9-B132-3AF05B9CBD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0137" y="4551495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テキスト プレースホルダー 10">
            <a:extLst>
              <a:ext uri="{FF2B5EF4-FFF2-40B4-BE49-F238E27FC236}">
                <a16:creationId xmlns:a16="http://schemas.microsoft.com/office/drawing/2014/main" id="{EA776627-E2E3-4A45-BFBB-46BB399FF5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09838" y="4552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5" name="テキスト プレースホルダー 10">
            <a:extLst>
              <a:ext uri="{FF2B5EF4-FFF2-40B4-BE49-F238E27FC236}">
                <a16:creationId xmlns:a16="http://schemas.microsoft.com/office/drawing/2014/main" id="{2B8986B2-EC3B-4774-A78B-4174DB6AE6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09838" y="5070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6" name="図プレースホルダー 5">
            <a:extLst>
              <a:ext uri="{FF2B5EF4-FFF2-40B4-BE49-F238E27FC236}">
                <a16:creationId xmlns:a16="http://schemas.microsoft.com/office/drawing/2014/main" id="{C1F940A7-7255-42E4-A9AD-2018D8DC61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99884" y="2570511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7" name="テキスト プレースホルダー 10">
            <a:extLst>
              <a:ext uri="{FF2B5EF4-FFF2-40B4-BE49-F238E27FC236}">
                <a16:creationId xmlns:a16="http://schemas.microsoft.com/office/drawing/2014/main" id="{9533D2B4-C674-46B8-8FCA-13D1DA479AA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49585" y="2561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8" name="テキスト プレースホルダー 10">
            <a:extLst>
              <a:ext uri="{FF2B5EF4-FFF2-40B4-BE49-F238E27FC236}">
                <a16:creationId xmlns:a16="http://schemas.microsoft.com/office/drawing/2014/main" id="{A1C4A968-9834-4D2F-9D2C-2BE825D8D50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49585" y="3079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図プレースホルダー 5">
            <a:extLst>
              <a:ext uri="{FF2B5EF4-FFF2-40B4-BE49-F238E27FC236}">
                <a16:creationId xmlns:a16="http://schemas.microsoft.com/office/drawing/2014/main" id="{C1A95DD1-3B80-4F92-BD21-822E9638A63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99884" y="4551495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0" name="テキスト プレースホルダー 10">
            <a:extLst>
              <a:ext uri="{FF2B5EF4-FFF2-40B4-BE49-F238E27FC236}">
                <a16:creationId xmlns:a16="http://schemas.microsoft.com/office/drawing/2014/main" id="{8A087231-1587-4E2B-8255-4BFC170F3FB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949585" y="4552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>
            <a:extLst>
              <a:ext uri="{FF2B5EF4-FFF2-40B4-BE49-F238E27FC236}">
                <a16:creationId xmlns:a16="http://schemas.microsoft.com/office/drawing/2014/main" id="{400C5617-C855-4741-879A-0DBA54454F3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949585" y="5070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4553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AB1681-B960-4FC6-A3F8-518356A38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2CE22-6E39-412F-9B93-B277FD618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25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0"/>
            <a:ext cx="11523307" cy="648072"/>
          </a:xfrm>
          <a:ln>
            <a:noFill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AB1681-B960-4FC6-A3F8-518356A38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2CE22-6E39-412F-9B93-B277FD618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03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734F40-5956-41FB-A5CB-5A2CD26C3BC0}"/>
              </a:ext>
            </a:extLst>
          </p:cNvPr>
          <p:cNvSpPr/>
          <p:nvPr userDrawn="1"/>
        </p:nvSpPr>
        <p:spPr>
          <a:xfrm>
            <a:off x="0" y="0"/>
            <a:ext cx="252082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821" y="0"/>
            <a:ext cx="9671179" cy="648072"/>
          </a:xfrm>
          <a:ln>
            <a:noFill/>
          </a:ln>
        </p:spPr>
        <p:txBody>
          <a:bodyPr anchor="ctr"/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AB1681-B960-4FC6-A3F8-518356A38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2CE22-6E39-412F-9B93-B277FD618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20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01" y="1129004"/>
            <a:ext cx="11523307" cy="504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901" y="6356350"/>
            <a:ext cx="25208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0081" y="6356350"/>
            <a:ext cx="706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9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2" r:id="rId2"/>
    <p:sldLayoutId id="2147483693" r:id="rId3"/>
    <p:sldLayoutId id="2147483689" r:id="rId4"/>
    <p:sldLayoutId id="2147483691" r:id="rId5"/>
    <p:sldLayoutId id="2147483694" r:id="rId6"/>
    <p:sldLayoutId id="214748369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+mj-lt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yama-reha.or.jp/techno/engineering/enchant/enchant11.html" TargetMode="External"/><Relationship Id="rId2" Type="http://schemas.openxmlformats.org/officeDocument/2006/relationships/hyperlink" Target="https://unisyskamo.github.io/pwa/webSpeechAPIExampl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research.reazon.jp/projects/ReazonSpeech/#id1" TargetMode="External"/><Relationship Id="rId4" Type="http://schemas.openxmlformats.org/officeDocument/2006/relationships/hyperlink" Target="https://colab.research.google.com/drive/1mcFngwmQK1Teurfiiv6XFD0uNvDjUd43#scrollTo=EWQjsbq9RXp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ai/whisper" TargetMode="External"/><Relationship Id="rId7" Type="http://schemas.openxmlformats.org/officeDocument/2006/relationships/hyperlink" Target="https://github.com/davabase/whisper_real_time" TargetMode="External"/><Relationship Id="rId2" Type="http://schemas.openxmlformats.org/officeDocument/2006/relationships/hyperlink" Target="https://openai.com/index/whisper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memo.eightban.com/python/whisper-mic" TargetMode="External"/><Relationship Id="rId5" Type="http://schemas.openxmlformats.org/officeDocument/2006/relationships/hyperlink" Target="https://github.com/ggerganov/whisper.cpp" TargetMode="External"/><Relationship Id="rId4" Type="http://schemas.openxmlformats.org/officeDocument/2006/relationships/hyperlink" Target="https://zenn.dev/k41531/articles/ee46ef1d36a04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phacep/vosk-api?tab=Apache-2.0-1-ov-file" TargetMode="External"/><Relationship Id="rId2" Type="http://schemas.openxmlformats.org/officeDocument/2006/relationships/hyperlink" Target="https://alphacephei.com/vosk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ja.osdn.net/projects/julius/" TargetMode="External"/><Relationship Id="rId4" Type="http://schemas.openxmlformats.org/officeDocument/2006/relationships/hyperlink" Target="http://winnie.kuis.kyoto-u.ac.jp/pub/julius/hom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tsuakibaba.jp/ws/doku.php?id=p5js:11.speech-recognition" TargetMode="External"/><Relationship Id="rId2" Type="http://schemas.openxmlformats.org/officeDocument/2006/relationships/hyperlink" Target="https://idmnyu.github.io/p5.js-speech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unisyskamo.github.io/p5j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91149-9742-4AC7-9DE7-379FFC37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音声認識ライブラリ比較表（１）</a:t>
            </a:r>
          </a:p>
        </p:txBody>
      </p:sp>
      <p:graphicFrame>
        <p:nvGraphicFramePr>
          <p:cNvPr id="4" name="表 7">
            <a:extLst>
              <a:ext uri="{FF2B5EF4-FFF2-40B4-BE49-F238E27FC236}">
                <a16:creationId xmlns:a16="http://schemas.microsoft.com/office/drawing/2014/main" id="{0DC97F7F-9FF6-4CAD-835D-5DBB461D7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770579"/>
              </p:ext>
            </p:extLst>
          </p:nvPr>
        </p:nvGraphicFramePr>
        <p:xfrm>
          <a:off x="531889" y="620688"/>
          <a:ext cx="11247721" cy="5371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9655">
                  <a:extLst>
                    <a:ext uri="{9D8B030D-6E8A-4147-A177-3AD203B41FA5}">
                      <a16:colId xmlns:a16="http://schemas.microsoft.com/office/drawing/2014/main" val="182844936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8527561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14798559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034013752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395912352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1357026"/>
                    </a:ext>
                  </a:extLst>
                </a:gridCol>
                <a:gridCol w="2587266">
                  <a:extLst>
                    <a:ext uri="{9D8B030D-6E8A-4147-A177-3AD203B41FA5}">
                      <a16:colId xmlns:a16="http://schemas.microsoft.com/office/drawing/2014/main" val="3747396480"/>
                    </a:ext>
                  </a:extLst>
                </a:gridCol>
              </a:tblGrid>
              <a:tr h="71160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dirty="0"/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800" dirty="0" err="1">
                          <a:solidFill>
                            <a:schemeClr val="bg1"/>
                          </a:solidFill>
                        </a:rPr>
                        <a:t>WebSpeechAPI</a:t>
                      </a:r>
                      <a:endParaRPr kumimoji="1" lang="ja-JP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bg1"/>
                          </a:solidFill>
                        </a:rPr>
                        <a:t>Google Speech-to-text</a:t>
                      </a:r>
                      <a:endParaRPr kumimoji="1" lang="ja-JP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800" dirty="0" err="1">
                          <a:solidFill>
                            <a:schemeClr val="bg1"/>
                          </a:solidFill>
                        </a:rPr>
                        <a:t>ReazonSpeech</a:t>
                      </a:r>
                      <a:endParaRPr kumimoji="1" lang="ja-JP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650554"/>
                  </a:ext>
                </a:extLst>
              </a:tr>
              <a:tr h="62172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提供元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000" dirty="0"/>
                        <a:t>W3C</a:t>
                      </a:r>
                      <a:r>
                        <a:rPr kumimoji="1" lang="ja-JP" altLang="en-US" sz="1000" dirty="0"/>
                        <a:t>の</a:t>
                      </a:r>
                      <a:r>
                        <a:rPr kumimoji="1" lang="en-US" altLang="ja-JP" sz="1000" dirty="0"/>
                        <a:t>Speech API</a:t>
                      </a:r>
                      <a:r>
                        <a:rPr kumimoji="1" lang="ja-JP" altLang="en-US" sz="1000" dirty="0"/>
                        <a:t>コミニュティグループにより公開されている仕様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Google Cloud Platform(GCP)</a:t>
                      </a: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が提供するクラウドサービス</a:t>
                      </a:r>
                      <a:endParaRPr kumimoji="1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純国産の日本語音声認識モデル</a:t>
                      </a:r>
                      <a:endParaRPr kumimoji="1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758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有償／無償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無償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有償</a:t>
                      </a:r>
                      <a:endParaRPr kumimoji="1" lang="en-US" altLang="ja-JP" sz="1000" dirty="0"/>
                    </a:p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利用料に合わせて毎月課金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無償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2323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商用利用可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可（</a:t>
                      </a:r>
                      <a:r>
                        <a:rPr kumimoji="1" lang="en-US" altLang="ja-JP" sz="1000" dirty="0"/>
                        <a:t>Apache</a:t>
                      </a:r>
                      <a:r>
                        <a:rPr kumimoji="1" lang="ja-JP" altLang="en-US" sz="1000" dirty="0"/>
                        <a:t>ライセンス</a:t>
                      </a:r>
                      <a:r>
                        <a:rPr kumimoji="1" lang="en-US" altLang="ja-JP" sz="1000" dirty="0"/>
                        <a:t>2.0</a:t>
                      </a:r>
                      <a:r>
                        <a:rPr kumimoji="1" lang="ja-JP" altLang="en-US" sz="1000" dirty="0"/>
                        <a:t>にて公開）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363836"/>
                  </a:ext>
                </a:extLst>
              </a:tr>
              <a:tr h="62172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利用時の制約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3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00" dirty="0">
                          <a:solidFill>
                            <a:srgbClr val="002060"/>
                          </a:solidFill>
                        </a:rPr>
                        <a:t>オンライン前提（</a:t>
                      </a:r>
                      <a:r>
                        <a:rPr kumimoji="1" lang="en-US" altLang="ja-JP" sz="1000" dirty="0">
                          <a:solidFill>
                            <a:srgbClr val="002060"/>
                          </a:solidFill>
                        </a:rPr>
                        <a:t>Google</a:t>
                      </a:r>
                      <a:r>
                        <a:rPr kumimoji="1" lang="ja-JP" altLang="en-US" sz="1000" dirty="0">
                          <a:solidFill>
                            <a:srgbClr val="002060"/>
                          </a:solidFill>
                        </a:rPr>
                        <a:t>音声認識サービスを利用するため）</a:t>
                      </a:r>
                      <a:endParaRPr kumimoji="1" lang="en-US" altLang="ja-JP" sz="1000" dirty="0">
                        <a:solidFill>
                          <a:srgbClr val="002060"/>
                        </a:solidFill>
                      </a:endParaRPr>
                    </a:p>
                    <a:p>
                      <a:pPr marL="171450" indent="-171450" algn="l">
                        <a:lnSpc>
                          <a:spcPct val="13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00" dirty="0"/>
                        <a:t>Firefox/Opera </a:t>
                      </a:r>
                      <a:r>
                        <a:rPr kumimoji="1" lang="ja-JP" altLang="en-US" sz="1000" dirty="0"/>
                        <a:t>については</a:t>
                      </a:r>
                      <a:r>
                        <a:rPr kumimoji="1" lang="en-US" altLang="ja-JP" sz="1000" dirty="0"/>
                        <a:t>”Not Supported”</a:t>
                      </a:r>
                      <a:r>
                        <a:rPr kumimoji="1" lang="ja-JP" altLang="en-US" sz="1000" dirty="0"/>
                        <a:t>となっている</a:t>
                      </a:r>
                      <a:endParaRPr kumimoji="1" lang="en-US" altLang="ja-JP" sz="10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000" dirty="0"/>
                        <a:t>データ取り扱いに関する取り決めがなく、機密情報を扱うには</a:t>
                      </a:r>
                      <a:r>
                        <a:rPr kumimoji="1" lang="en-US" altLang="ja-JP" sz="1000" dirty="0"/>
                        <a:t>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000" dirty="0">
                          <a:solidFill>
                            <a:srgbClr val="002060"/>
                          </a:solidFill>
                        </a:rPr>
                        <a:t>オンライン前提（</a:t>
                      </a:r>
                      <a:r>
                        <a:rPr kumimoji="1" lang="en-US" altLang="ja-JP" sz="1000" dirty="0">
                          <a:solidFill>
                            <a:srgbClr val="002060"/>
                          </a:solidFill>
                        </a:rPr>
                        <a:t>Google</a:t>
                      </a:r>
                      <a:r>
                        <a:rPr kumimoji="1" lang="ja-JP" altLang="en-US" sz="1000" dirty="0">
                          <a:solidFill>
                            <a:srgbClr val="002060"/>
                          </a:solidFill>
                        </a:rPr>
                        <a:t>音声認識サービスを利用するため）⇒オフラインで利用可とあるが、日本語指定の場合、発声しない。（数字のみ英語で発声あり）</a:t>
                      </a:r>
                      <a:endParaRPr kumimoji="1" lang="en-US" altLang="ja-JP" sz="1000" dirty="0">
                        <a:solidFill>
                          <a:srgbClr val="002060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000" dirty="0"/>
                        <a:t>GCP</a:t>
                      </a:r>
                      <a:r>
                        <a:rPr kumimoji="1" lang="ja-JP" altLang="en-US" sz="1000" dirty="0"/>
                        <a:t>アカウントが必要</a:t>
                      </a:r>
                      <a:endParaRPr kumimoji="1" lang="en-US" altLang="ja-JP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3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オフライン可だが、学習済みモデルのダウンロードのため、ある程度のリソースが必要（モデル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large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330GB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31508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実行環境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000" dirty="0" err="1"/>
                        <a:t>Javascript</a:t>
                      </a:r>
                      <a:r>
                        <a:rPr kumimoji="1" lang="ja-JP" altLang="en-US" sz="1000" dirty="0"/>
                        <a:t>（ブラウザ</a:t>
                      </a:r>
                      <a:r>
                        <a:rPr kumimoji="1" lang="en-US" altLang="ja-JP" sz="1000" dirty="0"/>
                        <a:t>API)</a:t>
                      </a:r>
                    </a:p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000" b="1" dirty="0"/>
                        <a:t>※</a:t>
                      </a:r>
                      <a:r>
                        <a:rPr kumimoji="1" lang="ja-JP" altLang="en-US" sz="1000" b="1" dirty="0"/>
                        <a:t>サンプルコードあり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各種言語（</a:t>
                      </a:r>
                      <a:r>
                        <a:rPr kumimoji="1" lang="en-US" altLang="ja-JP" sz="1000" dirty="0"/>
                        <a:t>C#, Go, Java, Node.js, PHP, Python, Ruby</a:t>
                      </a:r>
                      <a:r>
                        <a:rPr kumimoji="1" lang="ja-JP" altLang="en-US" sz="1000" dirty="0"/>
                        <a:t>）</a:t>
                      </a:r>
                      <a:endParaRPr kumimoji="1" lang="en-US" altLang="ja-JP" sz="1000" dirty="0"/>
                    </a:p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別途クライアントライブラリ・秘密鍵が必要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000" dirty="0"/>
                        <a:t>Python</a:t>
                      </a:r>
                      <a:r>
                        <a:rPr kumimoji="1" lang="ja-JP" altLang="en-US" sz="1000" dirty="0"/>
                        <a:t>ライブラリ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771323"/>
                  </a:ext>
                </a:extLst>
              </a:tr>
              <a:tr h="6217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関連</a:t>
                      </a:r>
                      <a:r>
                        <a:rPr kumimoji="1" lang="en-US" altLang="ja-JP" sz="1000" dirty="0"/>
                        <a:t>URL</a:t>
                      </a:r>
                      <a:endParaRPr kumimoji="1" lang="ja-JP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altLang="ja-JP" sz="1000" dirty="0">
                          <a:hlinkClick r:id="rId2"/>
                        </a:rPr>
                        <a:t>Web Speech API Example 2 (unisyskamo.github.io)</a:t>
                      </a:r>
                      <a:endParaRPr kumimoji="1" lang="ja-JP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ja-JP" altLang="en-US" sz="800" dirty="0">
                          <a:hlinkClick r:id="rId3"/>
                        </a:rPr>
                        <a:t>コミュニケーションエイド　どうもこれはできないみたいだ　富山県リハビリ病院 </a:t>
                      </a:r>
                      <a:r>
                        <a:rPr lang="en-US" altLang="ja-JP" sz="800" dirty="0">
                          <a:hlinkClick r:id="rId3"/>
                        </a:rPr>
                        <a:t>(toyama-reha.or.jp)</a:t>
                      </a:r>
                      <a:endParaRPr kumimoji="1" lang="ja-JP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altLang="ja-JP" sz="900" dirty="0">
                          <a:hlinkClick r:id="rId4"/>
                        </a:rPr>
                        <a:t>(v1.1.0 Updated) </a:t>
                      </a:r>
                      <a:r>
                        <a:rPr lang="en-US" altLang="ja-JP" sz="900" dirty="0" err="1">
                          <a:hlinkClick r:id="rId4"/>
                        </a:rPr>
                        <a:t>ReazonSpeech</a:t>
                      </a:r>
                      <a:r>
                        <a:rPr lang="en-US" altLang="ja-JP" sz="900" dirty="0">
                          <a:hlinkClick r:id="rId4"/>
                        </a:rPr>
                        <a:t> </a:t>
                      </a:r>
                      <a:r>
                        <a:rPr lang="en-US" altLang="ja-JP" sz="900" dirty="0" err="1">
                          <a:hlinkClick r:id="rId4"/>
                        </a:rPr>
                        <a:t>Demo.ipynb</a:t>
                      </a:r>
                      <a:r>
                        <a:rPr lang="en-US" altLang="ja-JP" sz="900" dirty="0">
                          <a:hlinkClick r:id="rId4"/>
                        </a:rPr>
                        <a:t> - </a:t>
                      </a:r>
                      <a:r>
                        <a:rPr lang="en-US" altLang="ja-JP" sz="900" dirty="0" err="1">
                          <a:hlinkClick r:id="rId4"/>
                        </a:rPr>
                        <a:t>Colab</a:t>
                      </a:r>
                      <a:r>
                        <a:rPr lang="en-US" altLang="ja-JP" sz="900" dirty="0">
                          <a:hlinkClick r:id="rId4"/>
                        </a:rPr>
                        <a:t> (google.com)</a:t>
                      </a:r>
                      <a:endParaRPr lang="en-US" altLang="ja-JP" sz="900" dirty="0"/>
                    </a:p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altLang="ja-JP" sz="900" dirty="0" err="1">
                          <a:hlinkClick r:id="rId5"/>
                        </a:rPr>
                        <a:t>ReazonSpeech</a:t>
                      </a:r>
                      <a:r>
                        <a:rPr lang="en-US" altLang="ja-JP" sz="900" dirty="0">
                          <a:hlinkClick r:id="rId5"/>
                        </a:rPr>
                        <a:t> - </a:t>
                      </a:r>
                      <a:r>
                        <a:rPr lang="en-US" altLang="ja-JP" sz="900" dirty="0" err="1">
                          <a:hlinkClick r:id="rId5"/>
                        </a:rPr>
                        <a:t>Reazon</a:t>
                      </a:r>
                      <a:r>
                        <a:rPr lang="en-US" altLang="ja-JP" sz="900" dirty="0">
                          <a:hlinkClick r:id="rId5"/>
                        </a:rPr>
                        <a:t> Human Interaction Lab</a:t>
                      </a:r>
                      <a:endParaRPr kumimoji="1" lang="ja-JP" alt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805681"/>
                  </a:ext>
                </a:extLst>
              </a:tr>
            </a:tbl>
          </a:graphicData>
        </a:graphic>
      </p:graphicFrame>
      <p:sp>
        <p:nvSpPr>
          <p:cNvPr id="46" name="楕円 45">
            <a:extLst>
              <a:ext uri="{FF2B5EF4-FFF2-40B4-BE49-F238E27FC236}">
                <a16:creationId xmlns:a16="http://schemas.microsoft.com/office/drawing/2014/main" id="{66C284CC-B636-4635-8D45-D527B933D80A}"/>
              </a:ext>
            </a:extLst>
          </p:cNvPr>
          <p:cNvSpPr/>
          <p:nvPr/>
        </p:nvSpPr>
        <p:spPr>
          <a:xfrm>
            <a:off x="2132992" y="2060848"/>
            <a:ext cx="362608" cy="362608"/>
          </a:xfrm>
          <a:prstGeom prst="ellipse">
            <a:avLst/>
          </a:prstGeom>
          <a:noFill/>
          <a:ln w="571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106C277-A07C-FE36-E480-B3EB4984911F}"/>
              </a:ext>
            </a:extLst>
          </p:cNvPr>
          <p:cNvCxnSpPr>
            <a:cxnSpLocks/>
          </p:cNvCxnSpPr>
          <p:nvPr/>
        </p:nvCxnSpPr>
        <p:spPr>
          <a:xfrm>
            <a:off x="5292000" y="2242152"/>
            <a:ext cx="360040" cy="0"/>
          </a:xfrm>
          <a:prstGeom prst="line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262CC4F2-C621-3DF7-2B7D-A4F919EAC045}"/>
              </a:ext>
            </a:extLst>
          </p:cNvPr>
          <p:cNvSpPr/>
          <p:nvPr/>
        </p:nvSpPr>
        <p:spPr>
          <a:xfrm>
            <a:off x="5292000" y="2564904"/>
            <a:ext cx="362608" cy="362608"/>
          </a:xfrm>
          <a:prstGeom prst="ellipse">
            <a:avLst/>
          </a:prstGeom>
          <a:noFill/>
          <a:ln w="571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A23D0DE-1894-E5B1-939B-4C67855AA6CC}"/>
              </a:ext>
            </a:extLst>
          </p:cNvPr>
          <p:cNvSpPr/>
          <p:nvPr/>
        </p:nvSpPr>
        <p:spPr>
          <a:xfrm>
            <a:off x="2132992" y="2564904"/>
            <a:ext cx="362608" cy="362608"/>
          </a:xfrm>
          <a:prstGeom prst="ellipse">
            <a:avLst/>
          </a:prstGeom>
          <a:noFill/>
          <a:ln w="571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7F4FC2FE-CC41-960E-03DE-C5801617F583}"/>
              </a:ext>
            </a:extLst>
          </p:cNvPr>
          <p:cNvSpPr/>
          <p:nvPr/>
        </p:nvSpPr>
        <p:spPr>
          <a:xfrm>
            <a:off x="8688288" y="2564904"/>
            <a:ext cx="362608" cy="362608"/>
          </a:xfrm>
          <a:prstGeom prst="ellipse">
            <a:avLst/>
          </a:prstGeom>
          <a:noFill/>
          <a:ln w="571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5F8300C-7410-EA1E-8FBC-D4A3C7E945EE}"/>
              </a:ext>
            </a:extLst>
          </p:cNvPr>
          <p:cNvSpPr/>
          <p:nvPr/>
        </p:nvSpPr>
        <p:spPr>
          <a:xfrm>
            <a:off x="8688288" y="2063416"/>
            <a:ext cx="362608" cy="362608"/>
          </a:xfrm>
          <a:prstGeom prst="ellipse">
            <a:avLst/>
          </a:prstGeom>
          <a:noFill/>
          <a:ln w="571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940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91149-9742-4AC7-9DE7-379FFC375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46" y="-49876"/>
            <a:ext cx="11523307" cy="648072"/>
          </a:xfrm>
        </p:spPr>
        <p:txBody>
          <a:bodyPr/>
          <a:lstStyle/>
          <a:p>
            <a:pPr algn="ctr"/>
            <a:r>
              <a:rPr kumimoji="1" lang="ja-JP" altLang="en-US" dirty="0"/>
              <a:t>音声認識ライブラリ比較表</a:t>
            </a:r>
            <a:r>
              <a:rPr lang="ja-JP" altLang="en-US" dirty="0"/>
              <a:t>（２）</a:t>
            </a:r>
            <a:endParaRPr kumimoji="1" lang="ja-JP" altLang="en-US" dirty="0"/>
          </a:p>
        </p:txBody>
      </p:sp>
      <p:graphicFrame>
        <p:nvGraphicFramePr>
          <p:cNvPr id="4" name="表 7">
            <a:extLst>
              <a:ext uri="{FF2B5EF4-FFF2-40B4-BE49-F238E27FC236}">
                <a16:creationId xmlns:a16="http://schemas.microsoft.com/office/drawing/2014/main" id="{0DC97F7F-9FF6-4CAD-835D-5DBB461D7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215748"/>
              </p:ext>
            </p:extLst>
          </p:nvPr>
        </p:nvGraphicFramePr>
        <p:xfrm>
          <a:off x="531889" y="620688"/>
          <a:ext cx="11247721" cy="5300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9655">
                  <a:extLst>
                    <a:ext uri="{9D8B030D-6E8A-4147-A177-3AD203B41FA5}">
                      <a16:colId xmlns:a16="http://schemas.microsoft.com/office/drawing/2014/main" val="182844936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8527561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14798559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034013752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395912352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1357026"/>
                    </a:ext>
                  </a:extLst>
                </a:gridCol>
                <a:gridCol w="2587266">
                  <a:extLst>
                    <a:ext uri="{9D8B030D-6E8A-4147-A177-3AD203B41FA5}">
                      <a16:colId xmlns:a16="http://schemas.microsoft.com/office/drawing/2014/main" val="3747396480"/>
                    </a:ext>
                  </a:extLst>
                </a:gridCol>
              </a:tblGrid>
              <a:tr h="63884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dirty="0"/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Whisper</a:t>
                      </a:r>
                      <a:endParaRPr kumimoji="1" lang="ja-JP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bg1"/>
                          </a:solidFill>
                        </a:rPr>
                        <a:t>whisper.cpp</a:t>
                      </a:r>
                      <a:endParaRPr kumimoji="1" lang="ja-JP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whisper-real-time</a:t>
                      </a:r>
                      <a:endParaRPr kumimoji="1" lang="ja-JP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650554"/>
                  </a:ext>
                </a:extLst>
              </a:tr>
              <a:tr h="55814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提供元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000" dirty="0"/>
                        <a:t>OpenAI</a:t>
                      </a:r>
                      <a:r>
                        <a:rPr kumimoji="1" lang="ja-JP" altLang="en-US" sz="1000" dirty="0"/>
                        <a:t>が提供している音声認識</a:t>
                      </a:r>
                      <a:r>
                        <a:rPr kumimoji="1" lang="en-US" altLang="ja-JP" sz="1000" dirty="0"/>
                        <a:t>AI</a:t>
                      </a:r>
                      <a:endParaRPr kumimoji="1" lang="ja-JP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オフラインかつ</a:t>
                      </a:r>
                      <a:r>
                        <a:rPr kumimoji="1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で動作可能な</a:t>
                      </a:r>
                      <a:r>
                        <a:rPr kumimoji="1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リポジトリ</a:t>
                      </a:r>
                      <a:endParaRPr kumimoji="1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オフラインかつ</a:t>
                      </a:r>
                      <a:r>
                        <a:rPr kumimoji="1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で動作可能な</a:t>
                      </a:r>
                      <a:r>
                        <a:rPr kumimoji="1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スクリプト（</a:t>
                      </a:r>
                      <a:r>
                        <a:rPr kumimoji="1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Whisper</a:t>
                      </a: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版オープンソースを利用）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758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有償／無償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有償（</a:t>
                      </a:r>
                      <a:r>
                        <a:rPr kumimoji="1" lang="en-US" altLang="ja-JP" sz="1000" dirty="0"/>
                        <a:t>API</a:t>
                      </a:r>
                      <a:r>
                        <a:rPr kumimoji="1" lang="ja-JP" altLang="en-US" sz="1000" dirty="0"/>
                        <a:t>経由の場合</a:t>
                      </a:r>
                      <a:r>
                        <a:rPr kumimoji="1" lang="en-US" altLang="ja-JP" sz="1000" dirty="0"/>
                        <a:t>1</a:t>
                      </a:r>
                      <a:r>
                        <a:rPr kumimoji="1" lang="ja-JP" altLang="en-US" sz="1000" dirty="0"/>
                        <a:t>時間約</a:t>
                      </a:r>
                      <a:r>
                        <a:rPr kumimoji="1" lang="en-US" altLang="ja-JP" sz="1000" dirty="0"/>
                        <a:t>50〜60</a:t>
                      </a:r>
                      <a:r>
                        <a:rPr kumimoji="1" lang="ja-JP" altLang="en-US" sz="1000" dirty="0"/>
                        <a:t>円）</a:t>
                      </a:r>
                      <a:endParaRPr kumimoji="1" lang="en-US" altLang="ja-JP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無償（</a:t>
                      </a:r>
                      <a:r>
                        <a:rPr kumimoji="1" lang="en-US" altLang="ja-JP" sz="1000" dirty="0"/>
                        <a:t>Google </a:t>
                      </a:r>
                      <a:r>
                        <a:rPr kumimoji="1" lang="en-US" altLang="ja-JP" sz="1000" dirty="0" err="1"/>
                        <a:t>Colaboratory</a:t>
                      </a:r>
                      <a:r>
                        <a:rPr kumimoji="1" lang="ja-JP" altLang="en-US" sz="1000" dirty="0"/>
                        <a:t>環境下）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無償（</a:t>
                      </a:r>
                      <a:r>
                        <a:rPr kumimoji="1" lang="en-US" altLang="ja-JP" sz="1000" dirty="0"/>
                        <a:t>GitHub</a:t>
                      </a:r>
                      <a:r>
                        <a:rPr kumimoji="1" lang="ja-JP" altLang="en-US" sz="1000" dirty="0"/>
                        <a:t>版オープンソース）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無償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無償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2323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商用利用可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可（</a:t>
                      </a:r>
                      <a:r>
                        <a:rPr kumimoji="1" lang="en-US" altLang="ja-JP" sz="1000" dirty="0"/>
                        <a:t>GitHub</a:t>
                      </a:r>
                      <a:r>
                        <a:rPr kumimoji="1" lang="ja-JP" altLang="en-US" sz="1000" dirty="0"/>
                        <a:t>版オープンソース）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可（</a:t>
                      </a:r>
                      <a:r>
                        <a:rPr kumimoji="1" lang="en-US" altLang="ja-JP" sz="1000" dirty="0"/>
                        <a:t>MIT</a:t>
                      </a:r>
                      <a:r>
                        <a:rPr kumimoji="1" lang="ja-JP" altLang="en-US" sz="1000" dirty="0"/>
                        <a:t>ライセンス）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363836"/>
                  </a:ext>
                </a:extLst>
              </a:tr>
              <a:tr h="101400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利用時の制約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オフライン可だが、相当な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GPU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パワーを要し、一般的な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では時間がかかりすぎる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音声データ（ファイル）からの入力が前提となっている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3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00" dirty="0">
                          <a:solidFill>
                            <a:srgbClr val="002060"/>
                          </a:solidFill>
                        </a:rPr>
                        <a:t>オフライン可</a:t>
                      </a:r>
                      <a:endParaRPr kumimoji="1" lang="en-US" altLang="ja-JP" sz="1000" dirty="0">
                        <a:solidFill>
                          <a:srgbClr val="002060"/>
                        </a:solidFill>
                      </a:endParaRPr>
                    </a:p>
                    <a:p>
                      <a:pPr marL="171450" indent="-171450" algn="l">
                        <a:lnSpc>
                          <a:spcPct val="13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00" dirty="0">
                          <a:solidFill>
                            <a:srgbClr val="002060"/>
                          </a:solidFill>
                        </a:rPr>
                        <a:t>tiny, base, small, medium, large </a:t>
                      </a:r>
                      <a:r>
                        <a:rPr kumimoji="1" lang="ja-JP" altLang="en-US" sz="1000" dirty="0">
                          <a:solidFill>
                            <a:srgbClr val="002060"/>
                          </a:solidFill>
                        </a:rPr>
                        <a:t>のモデルがあるが、</a:t>
                      </a:r>
                      <a:r>
                        <a:rPr kumimoji="1" lang="en-US" altLang="ja-JP" sz="1000" dirty="0">
                          <a:solidFill>
                            <a:srgbClr val="002060"/>
                          </a:solidFill>
                        </a:rPr>
                        <a:t>small</a:t>
                      </a:r>
                      <a:r>
                        <a:rPr kumimoji="1" lang="ja-JP" altLang="en-US" sz="1000" dirty="0">
                          <a:solidFill>
                            <a:srgbClr val="002060"/>
                          </a:solidFill>
                        </a:rPr>
                        <a:t>以降になるとパフォーマンスへの影響が大きくなり、認識率も落ちる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000" dirty="0">
                          <a:solidFill>
                            <a:srgbClr val="002060"/>
                          </a:solidFill>
                        </a:rPr>
                        <a:t>オフライン可。アプリ起動時、モデルの</a:t>
                      </a:r>
                      <a:r>
                        <a:rPr kumimoji="1" lang="en-US" altLang="ja-JP" sz="1000" dirty="0">
                          <a:solidFill>
                            <a:srgbClr val="002060"/>
                          </a:solidFill>
                        </a:rPr>
                        <a:t>load</a:t>
                      </a:r>
                      <a:r>
                        <a:rPr kumimoji="1" lang="ja-JP" altLang="en-US" sz="1000" dirty="0">
                          <a:solidFill>
                            <a:srgbClr val="002060"/>
                          </a:solidFill>
                        </a:rPr>
                        <a:t>にある程度時間がかかる</a:t>
                      </a:r>
                      <a:endParaRPr kumimoji="1" lang="en-US" altLang="ja-JP" sz="1000" dirty="0">
                        <a:solidFill>
                          <a:srgbClr val="002060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000" dirty="0">
                          <a:solidFill>
                            <a:srgbClr val="002060"/>
                          </a:solidFill>
                        </a:rPr>
                        <a:t>モデル</a:t>
                      </a:r>
                      <a:r>
                        <a:rPr kumimoji="1" lang="en-US" altLang="ja-JP" sz="1000" dirty="0">
                          <a:solidFill>
                            <a:srgbClr val="002060"/>
                          </a:solidFill>
                        </a:rPr>
                        <a:t>medium</a:t>
                      </a:r>
                      <a:r>
                        <a:rPr kumimoji="1" lang="ja-JP" altLang="en-US" sz="1000" dirty="0">
                          <a:solidFill>
                            <a:srgbClr val="002060"/>
                          </a:solidFill>
                        </a:rPr>
                        <a:t>の利用で、精度は高く使用できるレベルの応答あり</a:t>
                      </a:r>
                      <a:endParaRPr kumimoji="1" lang="en-US" altLang="ja-JP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315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実行環境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000" dirty="0"/>
                        <a:t>Google </a:t>
                      </a:r>
                      <a:r>
                        <a:rPr kumimoji="1" lang="en-US" altLang="ja-JP" sz="1000" dirty="0" err="1"/>
                        <a:t>Colaboratory</a:t>
                      </a:r>
                      <a:r>
                        <a:rPr kumimoji="1" lang="ja-JP" altLang="en-US" sz="1000" dirty="0"/>
                        <a:t>実行環境（</a:t>
                      </a:r>
                      <a:r>
                        <a:rPr kumimoji="1" lang="en-US" altLang="ja-JP" sz="1000" dirty="0"/>
                        <a:t>Python</a:t>
                      </a:r>
                      <a:r>
                        <a:rPr kumimoji="1" lang="ja-JP" altLang="en-US" sz="1000" dirty="0"/>
                        <a:t>）</a:t>
                      </a:r>
                      <a:endParaRPr kumimoji="1" lang="en-US" altLang="ja-JP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Python</a:t>
                      </a:r>
                      <a:r>
                        <a:rPr kumimoji="1" lang="ja-JP" altLang="en-US" sz="1000" dirty="0"/>
                        <a:t>ライブラリ（</a:t>
                      </a:r>
                      <a:r>
                        <a:rPr kumimoji="1" lang="en-US" altLang="ja-JP" sz="1000" dirty="0"/>
                        <a:t>MIT</a:t>
                      </a:r>
                      <a:r>
                        <a:rPr kumimoji="1" lang="ja-JP" altLang="en-US" sz="1000" dirty="0"/>
                        <a:t>ライセンス下）</a:t>
                      </a:r>
                      <a:endParaRPr kumimoji="1" lang="en-US" altLang="ja-JP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000" dirty="0"/>
                        <a:t>C/C++</a:t>
                      </a:r>
                      <a:r>
                        <a:rPr kumimoji="1" lang="ja-JP" altLang="en-US" sz="1000" dirty="0"/>
                        <a:t>リポジトリからのビルド</a:t>
                      </a:r>
                      <a:endParaRPr kumimoji="1" lang="en-US" altLang="ja-JP" sz="1000" dirty="0"/>
                    </a:p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b="1" dirty="0"/>
                        <a:t>＊サンプル実行環境あり</a:t>
                      </a:r>
                      <a:endParaRPr kumimoji="1" lang="en-US" altLang="ja-JP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000" dirty="0"/>
                        <a:t>Python</a:t>
                      </a:r>
                      <a:r>
                        <a:rPr kumimoji="1" lang="ja-JP" altLang="en-US" sz="1000" dirty="0"/>
                        <a:t>スクリプト（</a:t>
                      </a:r>
                      <a:r>
                        <a:rPr kumimoji="1" lang="en-US" altLang="ja-JP" sz="1000" dirty="0"/>
                        <a:t>MIT</a:t>
                      </a:r>
                      <a:r>
                        <a:rPr kumimoji="1" lang="ja-JP" altLang="en-US" sz="1000" dirty="0"/>
                        <a:t>ライセンス下）</a:t>
                      </a:r>
                      <a:endParaRPr kumimoji="1" lang="en-US" altLang="ja-JP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1" dirty="0"/>
                        <a:t>＊サンプル実行環境あり</a:t>
                      </a:r>
                      <a:endParaRPr kumimoji="1" lang="en-US" altLang="ja-JP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771323"/>
                  </a:ext>
                </a:extLst>
              </a:tr>
              <a:tr h="86088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関連</a:t>
                      </a:r>
                      <a:r>
                        <a:rPr kumimoji="1" lang="en-US" altLang="ja-JP" sz="1000" dirty="0"/>
                        <a:t>URL</a:t>
                      </a:r>
                      <a:endParaRPr kumimoji="1" lang="ja-JP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>
                          <a:hlinkClick r:id="rId2"/>
                        </a:rPr>
                        <a:t>Introducing Whisper | OpenAI</a:t>
                      </a:r>
                      <a:endParaRPr lang="en-US" altLang="ja-JP" sz="9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>
                          <a:hlinkClick r:id="rId3"/>
                        </a:rPr>
                        <a:t>GitHub - </a:t>
                      </a:r>
                      <a:r>
                        <a:rPr lang="en-US" altLang="ja-JP" sz="900" dirty="0" err="1">
                          <a:hlinkClick r:id="rId3"/>
                        </a:rPr>
                        <a:t>openai</a:t>
                      </a:r>
                      <a:r>
                        <a:rPr lang="en-US" altLang="ja-JP" sz="900" dirty="0">
                          <a:hlinkClick r:id="rId3"/>
                        </a:rPr>
                        <a:t>/whisper: Robust Speech Recognition via Large-Scale Weak Supervision</a:t>
                      </a:r>
                      <a:endParaRPr kumimoji="1" lang="ja-JP" alt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altLang="ja-JP" sz="900" dirty="0">
                          <a:hlinkClick r:id="rId4"/>
                        </a:rPr>
                        <a:t>【</a:t>
                      </a:r>
                      <a:r>
                        <a:rPr lang="en-US" altLang="ja-JP" sz="900" dirty="0" err="1">
                          <a:hlinkClick r:id="rId4"/>
                        </a:rPr>
                        <a:t>Whisper】GPU</a:t>
                      </a:r>
                      <a:r>
                        <a:rPr lang="ja-JP" altLang="en-US" sz="900" dirty="0">
                          <a:hlinkClick r:id="rId4"/>
                        </a:rPr>
                        <a:t>が無くてもオフラインで簡単音声認識 </a:t>
                      </a:r>
                      <a:r>
                        <a:rPr lang="en-US" altLang="ja-JP" sz="900" dirty="0">
                          <a:hlinkClick r:id="rId4"/>
                        </a:rPr>
                        <a:t>(</a:t>
                      </a:r>
                      <a:r>
                        <a:rPr lang="en-US" altLang="ja-JP" sz="900" dirty="0" err="1">
                          <a:hlinkClick r:id="rId4"/>
                        </a:rPr>
                        <a:t>zenn.dev</a:t>
                      </a:r>
                      <a:r>
                        <a:rPr lang="en-US" altLang="ja-JP" sz="900" dirty="0">
                          <a:hlinkClick r:id="rId4"/>
                        </a:rPr>
                        <a:t>)</a:t>
                      </a:r>
                      <a:endParaRPr lang="en-US" altLang="ja-JP" sz="900" dirty="0"/>
                    </a:p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altLang="ja-JP" sz="900" dirty="0" err="1">
                          <a:hlinkClick r:id="rId5"/>
                        </a:rPr>
                        <a:t>ggerganov</a:t>
                      </a:r>
                      <a:r>
                        <a:rPr lang="en-US" altLang="ja-JP" sz="900" dirty="0">
                          <a:hlinkClick r:id="rId5"/>
                        </a:rPr>
                        <a:t>/whisper.cpp: Port of OpenAI's Whisper model in C/C++ (github.com)</a:t>
                      </a:r>
                      <a:endParaRPr kumimoji="1" lang="ja-JP" alt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ja-JP" altLang="en-US" sz="900" dirty="0">
                          <a:hlinkClick r:id="rId6"/>
                        </a:rPr>
                        <a:t>マイクに喋りかけて音声を</a:t>
                      </a:r>
                      <a:r>
                        <a:rPr lang="en-US" altLang="ja-JP" sz="900" dirty="0">
                          <a:hlinkClick r:id="rId6"/>
                        </a:rPr>
                        <a:t>whisper</a:t>
                      </a:r>
                      <a:r>
                        <a:rPr lang="ja-JP" altLang="en-US" sz="900" dirty="0">
                          <a:hlinkClick r:id="rId6"/>
                        </a:rPr>
                        <a:t>でリアルタイムに文字起こしする </a:t>
                      </a:r>
                      <a:r>
                        <a:rPr lang="en-US" altLang="ja-JP" sz="900" dirty="0">
                          <a:hlinkClick r:id="rId6"/>
                        </a:rPr>
                        <a:t>- </a:t>
                      </a:r>
                      <a:r>
                        <a:rPr lang="en-US" altLang="ja-JP" sz="900" dirty="0" err="1">
                          <a:hlinkClick r:id="rId6"/>
                        </a:rPr>
                        <a:t>eightban's</a:t>
                      </a:r>
                      <a:r>
                        <a:rPr lang="en-US" altLang="ja-JP" sz="900" dirty="0">
                          <a:hlinkClick r:id="rId6"/>
                        </a:rPr>
                        <a:t> memo</a:t>
                      </a:r>
                      <a:endParaRPr lang="en-US" altLang="ja-JP" sz="900" dirty="0"/>
                    </a:p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altLang="ja-JP" sz="900" dirty="0">
                          <a:hlinkClick r:id="rId7"/>
                        </a:rPr>
                        <a:t>GitHub - </a:t>
                      </a:r>
                      <a:r>
                        <a:rPr lang="en-US" altLang="ja-JP" sz="900" dirty="0" err="1">
                          <a:hlinkClick r:id="rId7"/>
                        </a:rPr>
                        <a:t>davabase</a:t>
                      </a:r>
                      <a:r>
                        <a:rPr lang="en-US" altLang="ja-JP" sz="900" dirty="0">
                          <a:hlinkClick r:id="rId7"/>
                        </a:rPr>
                        <a:t>/</a:t>
                      </a:r>
                      <a:r>
                        <a:rPr lang="en-US" altLang="ja-JP" sz="900" dirty="0" err="1">
                          <a:hlinkClick r:id="rId7"/>
                        </a:rPr>
                        <a:t>whisper_real_time</a:t>
                      </a:r>
                      <a:r>
                        <a:rPr lang="en-US" altLang="ja-JP" sz="900" dirty="0">
                          <a:hlinkClick r:id="rId7"/>
                        </a:rPr>
                        <a:t>: Real time transcription with OpenAI Whisper.</a:t>
                      </a:r>
                      <a:endParaRPr kumimoji="1" lang="ja-JP" alt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13982"/>
                  </a:ext>
                </a:extLst>
              </a:tr>
            </a:tbl>
          </a:graphicData>
        </a:graphic>
      </p:graphicFrame>
      <p:sp>
        <p:nvSpPr>
          <p:cNvPr id="14" name="楕円 13">
            <a:extLst>
              <a:ext uri="{FF2B5EF4-FFF2-40B4-BE49-F238E27FC236}">
                <a16:creationId xmlns:a16="http://schemas.microsoft.com/office/drawing/2014/main" id="{5A23D0DE-1894-E5B1-939B-4C67855AA6CC}"/>
              </a:ext>
            </a:extLst>
          </p:cNvPr>
          <p:cNvSpPr/>
          <p:nvPr/>
        </p:nvSpPr>
        <p:spPr>
          <a:xfrm>
            <a:off x="2132992" y="2780928"/>
            <a:ext cx="362608" cy="362608"/>
          </a:xfrm>
          <a:prstGeom prst="ellipse">
            <a:avLst/>
          </a:prstGeom>
          <a:noFill/>
          <a:ln w="571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B155E2B-8E85-E139-D6BD-FBCE9B725CA0}"/>
              </a:ext>
            </a:extLst>
          </p:cNvPr>
          <p:cNvSpPr/>
          <p:nvPr/>
        </p:nvSpPr>
        <p:spPr>
          <a:xfrm>
            <a:off x="8685720" y="2204864"/>
            <a:ext cx="362608" cy="362608"/>
          </a:xfrm>
          <a:prstGeom prst="ellipse">
            <a:avLst/>
          </a:prstGeom>
          <a:noFill/>
          <a:ln w="571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2BA49AD-CF49-12D4-4EEA-ADD389C91B8D}"/>
              </a:ext>
            </a:extLst>
          </p:cNvPr>
          <p:cNvSpPr/>
          <p:nvPr/>
        </p:nvSpPr>
        <p:spPr>
          <a:xfrm>
            <a:off x="8685720" y="2783496"/>
            <a:ext cx="362608" cy="362608"/>
          </a:xfrm>
          <a:prstGeom prst="ellipse">
            <a:avLst/>
          </a:prstGeom>
          <a:noFill/>
          <a:ln w="571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6F8A93E-EFE9-89E8-AB1B-702F22D89805}"/>
              </a:ext>
            </a:extLst>
          </p:cNvPr>
          <p:cNvSpPr/>
          <p:nvPr/>
        </p:nvSpPr>
        <p:spPr>
          <a:xfrm>
            <a:off x="5375920" y="2204864"/>
            <a:ext cx="362608" cy="362608"/>
          </a:xfrm>
          <a:prstGeom prst="ellipse">
            <a:avLst/>
          </a:prstGeom>
          <a:noFill/>
          <a:ln w="571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F44A44E-1CE1-785B-CF79-62C4B3CD36FC}"/>
              </a:ext>
            </a:extLst>
          </p:cNvPr>
          <p:cNvSpPr/>
          <p:nvPr/>
        </p:nvSpPr>
        <p:spPr>
          <a:xfrm>
            <a:off x="5375920" y="2783496"/>
            <a:ext cx="362608" cy="362608"/>
          </a:xfrm>
          <a:prstGeom prst="ellipse">
            <a:avLst/>
          </a:prstGeom>
          <a:noFill/>
          <a:ln w="571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CA4B2DBF-3B17-C652-2A37-94F1932BF6BE}"/>
              </a:ext>
            </a:extLst>
          </p:cNvPr>
          <p:cNvSpPr/>
          <p:nvPr/>
        </p:nvSpPr>
        <p:spPr>
          <a:xfrm>
            <a:off x="2132992" y="2204864"/>
            <a:ext cx="360040" cy="288032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011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91149-9742-4AC7-9DE7-379FFC375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46" y="-49876"/>
            <a:ext cx="11523307" cy="648072"/>
          </a:xfrm>
        </p:spPr>
        <p:txBody>
          <a:bodyPr/>
          <a:lstStyle/>
          <a:p>
            <a:pPr algn="ctr"/>
            <a:r>
              <a:rPr kumimoji="1" lang="ja-JP" altLang="en-US" dirty="0"/>
              <a:t>音声認識ライブラリ比較表</a:t>
            </a:r>
            <a:r>
              <a:rPr lang="ja-JP" altLang="en-US" dirty="0"/>
              <a:t>（３）</a:t>
            </a:r>
            <a:endParaRPr kumimoji="1" lang="ja-JP" altLang="en-US" dirty="0"/>
          </a:p>
        </p:txBody>
      </p:sp>
      <p:graphicFrame>
        <p:nvGraphicFramePr>
          <p:cNvPr id="4" name="表 7">
            <a:extLst>
              <a:ext uri="{FF2B5EF4-FFF2-40B4-BE49-F238E27FC236}">
                <a16:creationId xmlns:a16="http://schemas.microsoft.com/office/drawing/2014/main" id="{0DC97F7F-9FF6-4CAD-835D-5DBB461D7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33855"/>
              </p:ext>
            </p:extLst>
          </p:nvPr>
        </p:nvGraphicFramePr>
        <p:xfrm>
          <a:off x="531889" y="620688"/>
          <a:ext cx="11247721" cy="60917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9655">
                  <a:extLst>
                    <a:ext uri="{9D8B030D-6E8A-4147-A177-3AD203B41FA5}">
                      <a16:colId xmlns:a16="http://schemas.microsoft.com/office/drawing/2014/main" val="182844936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8527561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14798559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034013752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395912352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1357026"/>
                    </a:ext>
                  </a:extLst>
                </a:gridCol>
                <a:gridCol w="2587266">
                  <a:extLst>
                    <a:ext uri="{9D8B030D-6E8A-4147-A177-3AD203B41FA5}">
                      <a16:colId xmlns:a16="http://schemas.microsoft.com/office/drawing/2014/main" val="3747396480"/>
                    </a:ext>
                  </a:extLst>
                </a:gridCol>
              </a:tblGrid>
              <a:tr h="63884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dirty="0"/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Vosk</a:t>
                      </a:r>
                      <a:endParaRPr kumimoji="1" lang="ja-JP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faster-whisper</a:t>
                      </a:r>
                      <a:endParaRPr kumimoji="1" lang="ja-JP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bg1"/>
                          </a:solidFill>
                        </a:rPr>
                        <a:t>Julius</a:t>
                      </a:r>
                      <a:endParaRPr kumimoji="1" lang="ja-JP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650554"/>
                  </a:ext>
                </a:extLst>
              </a:tr>
              <a:tr h="55814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提供元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オープンソースの音声認識ツールキット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オフラインかつ</a:t>
                      </a:r>
                      <a:r>
                        <a:rPr kumimoji="1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で動作可能な</a:t>
                      </a:r>
                      <a:r>
                        <a:rPr kumimoji="1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スクリプト（</a:t>
                      </a:r>
                      <a:r>
                        <a:rPr kumimoji="1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Whisper</a:t>
                      </a: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版オープンソースを利用）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京都大学や名古屋工業大学の研究室が開発しているオープンソースの音声認識ライブラリ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758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有償／無償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無償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無償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無償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2323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商用利用可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可（</a:t>
                      </a:r>
                      <a:r>
                        <a:rPr lang="en-US" altLang="ja-JP" sz="1000" dirty="0"/>
                        <a:t>Apache-2.0 License</a:t>
                      </a:r>
                      <a:r>
                        <a:rPr kumimoji="1" lang="ja-JP" altLang="en-US" sz="1000" dirty="0"/>
                        <a:t>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可（</a:t>
                      </a:r>
                      <a:r>
                        <a:rPr kumimoji="1" lang="en-US" altLang="ja-JP" sz="1000" dirty="0"/>
                        <a:t>MIT</a:t>
                      </a:r>
                      <a:r>
                        <a:rPr kumimoji="1" lang="ja-JP" altLang="en-US" sz="1000" dirty="0"/>
                        <a:t>ライセンス）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363836"/>
                  </a:ext>
                </a:extLst>
              </a:tr>
              <a:tr h="101400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利用時の制約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オフライン可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オフライン可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モデル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large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の利用で、精度は高く使用できるレベルの応答あり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000" dirty="0">
                          <a:solidFill>
                            <a:srgbClr val="002060"/>
                          </a:solidFill>
                        </a:rPr>
                        <a:t>Julius</a:t>
                      </a:r>
                      <a:r>
                        <a:rPr kumimoji="1" lang="ja-JP" altLang="en-US" sz="1000" dirty="0">
                          <a:solidFill>
                            <a:srgbClr val="002060"/>
                          </a:solidFill>
                        </a:rPr>
                        <a:t>サービスに対し音声データを投げる形でテキスト化するしくみ。</a:t>
                      </a:r>
                      <a:r>
                        <a:rPr kumimoji="1" lang="en-US" altLang="ja-JP" sz="1000" dirty="0" err="1">
                          <a:solidFill>
                            <a:srgbClr val="002060"/>
                          </a:solidFill>
                        </a:rPr>
                        <a:t>Andoroid</a:t>
                      </a:r>
                      <a:r>
                        <a:rPr kumimoji="1" lang="ja-JP" altLang="en-US" sz="1000" dirty="0">
                          <a:solidFill>
                            <a:srgbClr val="002060"/>
                          </a:solidFill>
                        </a:rPr>
                        <a:t>上に</a:t>
                      </a:r>
                      <a:r>
                        <a:rPr kumimoji="1" lang="en-US" altLang="ja-JP" sz="1000" dirty="0">
                          <a:solidFill>
                            <a:srgbClr val="002060"/>
                          </a:solidFill>
                        </a:rPr>
                        <a:t>Julius</a:t>
                      </a:r>
                      <a:r>
                        <a:rPr kumimoji="1" lang="ja-JP" altLang="en-US" sz="1000">
                          <a:solidFill>
                            <a:srgbClr val="002060"/>
                          </a:solidFill>
                        </a:rPr>
                        <a:t>サービスを</a:t>
                      </a:r>
                      <a:r>
                        <a:rPr kumimoji="1" lang="ja-JP" altLang="en-US" sz="1000" dirty="0">
                          <a:solidFill>
                            <a:srgbClr val="002060"/>
                          </a:solidFill>
                        </a:rPr>
                        <a:t>導入し、</a:t>
                      </a:r>
                      <a:r>
                        <a:rPr kumimoji="1" lang="en-US" altLang="ja-JP" sz="1000" dirty="0" err="1">
                          <a:solidFill>
                            <a:srgbClr val="002060"/>
                          </a:solidFill>
                        </a:rPr>
                        <a:t>Andoroid</a:t>
                      </a:r>
                      <a:r>
                        <a:rPr kumimoji="1" lang="ja-JP" altLang="en-US" sz="1000" dirty="0">
                          <a:solidFill>
                            <a:srgbClr val="002060"/>
                          </a:solidFill>
                        </a:rPr>
                        <a:t>内の閉じた環境で音声認識させることは可能（オフライン可）</a:t>
                      </a:r>
                      <a:endParaRPr kumimoji="1" lang="en-US" altLang="ja-JP" sz="1000" dirty="0">
                        <a:solidFill>
                          <a:srgbClr val="002060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000" dirty="0">
                          <a:solidFill>
                            <a:srgbClr val="002060"/>
                          </a:solidFill>
                        </a:rPr>
                        <a:t>Grammar </a:t>
                      </a:r>
                      <a:r>
                        <a:rPr kumimoji="1" lang="ja-JP" altLang="en-US" sz="1000" dirty="0">
                          <a:solidFill>
                            <a:srgbClr val="002060"/>
                          </a:solidFill>
                        </a:rPr>
                        <a:t>で音声認識させる言葉を覚えさせることが可能</a:t>
                      </a:r>
                      <a:endParaRPr kumimoji="1" lang="en-US" altLang="ja-JP" sz="1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315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実行環境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各種言語</a:t>
                      </a:r>
                      <a:r>
                        <a:rPr kumimoji="1" lang="en-US" altLang="ja-JP" sz="1000" dirty="0"/>
                        <a:t>API</a:t>
                      </a:r>
                      <a:r>
                        <a:rPr kumimoji="1" lang="ja-JP" altLang="en-US" sz="1000" dirty="0"/>
                        <a:t>あり（</a:t>
                      </a:r>
                      <a:r>
                        <a:rPr kumimoji="1" lang="en-US" altLang="ja-JP" sz="1000" dirty="0"/>
                        <a:t>C#, Go, Java, Node.js, PHP, Python, Ruby</a:t>
                      </a:r>
                      <a:r>
                        <a:rPr kumimoji="1" lang="ja-JP" altLang="en-US" sz="1000" dirty="0"/>
                        <a:t>）</a:t>
                      </a:r>
                      <a:endParaRPr kumimoji="1" lang="en-US" altLang="ja-JP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1" dirty="0"/>
                        <a:t>＊サンプル実行環境あり（</a:t>
                      </a:r>
                      <a:r>
                        <a:rPr kumimoji="1" lang="en-US" altLang="ja-JP" sz="1000" b="1" dirty="0"/>
                        <a:t>Python</a:t>
                      </a:r>
                      <a:r>
                        <a:rPr kumimoji="1" lang="ja-JP" altLang="en-US" sz="1000" b="1" dirty="0"/>
                        <a:t>）</a:t>
                      </a:r>
                      <a:endParaRPr kumimoji="1" lang="en-US" altLang="ja-JP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000" dirty="0"/>
                        <a:t>Python</a:t>
                      </a:r>
                      <a:r>
                        <a:rPr kumimoji="1" lang="ja-JP" altLang="en-US" sz="1000" dirty="0"/>
                        <a:t>スクリプト（</a:t>
                      </a:r>
                      <a:r>
                        <a:rPr kumimoji="1" lang="en-US" altLang="ja-JP" sz="1000" dirty="0"/>
                        <a:t>MIT</a:t>
                      </a:r>
                      <a:r>
                        <a:rPr kumimoji="1" lang="ja-JP" altLang="en-US" sz="1000" dirty="0"/>
                        <a:t>ライセンス下）</a:t>
                      </a:r>
                      <a:endParaRPr kumimoji="1" lang="en-US" altLang="ja-JP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各種言語ライブラリあり（</a:t>
                      </a:r>
                      <a:r>
                        <a:rPr kumimoji="1" lang="en-US" altLang="ja-JP" sz="1000" dirty="0"/>
                        <a:t>Unity, Node.js, Ruby, Java</a:t>
                      </a:r>
                      <a:r>
                        <a:rPr kumimoji="1" lang="ja-JP" altLang="en-US" sz="1000" dirty="0"/>
                        <a:t>）</a:t>
                      </a:r>
                      <a:endParaRPr kumimoji="1" lang="en-US" altLang="ja-JP" sz="1000" dirty="0"/>
                    </a:p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各種プラットフォーム（</a:t>
                      </a:r>
                      <a:r>
                        <a:rPr kumimoji="1" lang="en-US" altLang="ja-JP" sz="1000" dirty="0" err="1"/>
                        <a:t>Linux,Windows</a:t>
                      </a:r>
                      <a:r>
                        <a:rPr kumimoji="1" lang="en-US" altLang="ja-JP" sz="1000" dirty="0"/>
                        <a:t>,</a:t>
                      </a:r>
                      <a:r>
                        <a:rPr kumimoji="1" lang="ja-JP" altLang="en-US" sz="1000" dirty="0"/>
                        <a:t> </a:t>
                      </a:r>
                      <a:r>
                        <a:rPr kumimoji="1" lang="en-US" altLang="ja-JP" sz="1000" dirty="0" err="1"/>
                        <a:t>Mac,Android</a:t>
                      </a:r>
                      <a:r>
                        <a:rPr kumimoji="1" lang="ja-JP" altLang="en-US" sz="1000" dirty="0"/>
                        <a:t>）</a:t>
                      </a:r>
                      <a:endParaRPr kumimoji="1" lang="en-US" altLang="ja-JP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1" dirty="0"/>
                        <a:t>＊サンプル実行環境あり（</a:t>
                      </a:r>
                      <a:r>
                        <a:rPr kumimoji="1" lang="en-US" altLang="ja-JP" sz="1000" b="1" dirty="0"/>
                        <a:t>Windows</a:t>
                      </a:r>
                      <a:r>
                        <a:rPr kumimoji="1" lang="ja-JP" altLang="en-US" sz="1000" b="1" dirty="0"/>
                        <a:t>）</a:t>
                      </a:r>
                      <a:endParaRPr kumimoji="1" lang="en-US" altLang="ja-JP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771323"/>
                  </a:ext>
                </a:extLst>
              </a:tr>
              <a:tr h="86088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関連</a:t>
                      </a:r>
                      <a:r>
                        <a:rPr kumimoji="1" lang="en-US" altLang="ja-JP" sz="1000" dirty="0"/>
                        <a:t>URL</a:t>
                      </a:r>
                      <a:endParaRPr kumimoji="1" lang="ja-JP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>
                          <a:hlinkClick r:id="rId2"/>
                        </a:rPr>
                        <a:t>VOSK Offline Speech Recognition API (alphacephei.com)</a:t>
                      </a:r>
                      <a:endParaRPr lang="en-US" altLang="ja-JP" sz="9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>
                          <a:hlinkClick r:id="rId3"/>
                        </a:rPr>
                        <a:t>GitHub - </a:t>
                      </a:r>
                      <a:r>
                        <a:rPr lang="en-US" altLang="ja-JP" sz="900" dirty="0" err="1">
                          <a:hlinkClick r:id="rId3"/>
                        </a:rPr>
                        <a:t>alphacep</a:t>
                      </a:r>
                      <a:r>
                        <a:rPr lang="en-US" altLang="ja-JP" sz="900" dirty="0">
                          <a:hlinkClick r:id="rId3"/>
                        </a:rPr>
                        <a:t>/</a:t>
                      </a:r>
                      <a:r>
                        <a:rPr lang="en-US" altLang="ja-JP" sz="900" dirty="0" err="1">
                          <a:hlinkClick r:id="rId3"/>
                        </a:rPr>
                        <a:t>vosk-api</a:t>
                      </a:r>
                      <a:r>
                        <a:rPr lang="en-US" altLang="ja-JP" sz="900" dirty="0">
                          <a:hlinkClick r:id="rId3"/>
                        </a:rPr>
                        <a:t>: Offline speech recognition API for Android, iOS, Raspberry Pi and servers with Python, Java, C# and Node</a:t>
                      </a:r>
                      <a:endParaRPr kumimoji="1" lang="ja-JP" alt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ja-JP" altLang="en-US" sz="900" dirty="0">
                          <a:hlinkClick r:id="rId4"/>
                        </a:rPr>
                        <a:t>大語彙連続音声認識デコーダ </a:t>
                      </a:r>
                      <a:r>
                        <a:rPr lang="en-US" altLang="ja-JP" sz="900" dirty="0">
                          <a:hlinkClick r:id="rId4"/>
                        </a:rPr>
                        <a:t>Julius (kyoto-u.ac.jp)</a:t>
                      </a:r>
                      <a:endParaRPr lang="en-US" altLang="ja-JP" sz="900" dirty="0"/>
                    </a:p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lang="en-US" altLang="ja-JP" sz="900" dirty="0">
                          <a:hlinkClick r:id="rId5"/>
                        </a:rPr>
                        <a:t>Julius </a:t>
                      </a:r>
                      <a:r>
                        <a:rPr lang="ja-JP" altLang="en-US" sz="900" dirty="0">
                          <a:hlinkClick r:id="rId5"/>
                        </a:rPr>
                        <a:t>プロジェクト日本語トップページ </a:t>
                      </a:r>
                      <a:r>
                        <a:rPr lang="en-US" altLang="ja-JP" sz="900" dirty="0">
                          <a:hlinkClick r:id="rId5"/>
                        </a:rPr>
                        <a:t>- OSDN</a:t>
                      </a:r>
                      <a:endParaRPr kumimoji="1" lang="ja-JP" alt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13982"/>
                  </a:ext>
                </a:extLst>
              </a:tr>
            </a:tbl>
          </a:graphicData>
        </a:graphic>
      </p:graphicFrame>
      <p:sp>
        <p:nvSpPr>
          <p:cNvPr id="7" name="楕円 6">
            <a:extLst>
              <a:ext uri="{FF2B5EF4-FFF2-40B4-BE49-F238E27FC236}">
                <a16:creationId xmlns:a16="http://schemas.microsoft.com/office/drawing/2014/main" id="{66F8A93E-EFE9-89E8-AB1B-702F22D89805}"/>
              </a:ext>
            </a:extLst>
          </p:cNvPr>
          <p:cNvSpPr/>
          <p:nvPr/>
        </p:nvSpPr>
        <p:spPr>
          <a:xfrm>
            <a:off x="2205000" y="1988840"/>
            <a:ext cx="362608" cy="362608"/>
          </a:xfrm>
          <a:prstGeom prst="ellipse">
            <a:avLst/>
          </a:prstGeom>
          <a:noFill/>
          <a:ln w="571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F44A44E-1CE1-785B-CF79-62C4B3CD36FC}"/>
              </a:ext>
            </a:extLst>
          </p:cNvPr>
          <p:cNvSpPr/>
          <p:nvPr/>
        </p:nvSpPr>
        <p:spPr>
          <a:xfrm>
            <a:off x="2205000" y="2495464"/>
            <a:ext cx="362608" cy="362608"/>
          </a:xfrm>
          <a:prstGeom prst="ellipse">
            <a:avLst/>
          </a:prstGeom>
          <a:noFill/>
          <a:ln w="571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D624A1CB-7299-9E78-8BD3-5FA933D1F2B3}"/>
              </a:ext>
            </a:extLst>
          </p:cNvPr>
          <p:cNvSpPr/>
          <p:nvPr/>
        </p:nvSpPr>
        <p:spPr>
          <a:xfrm>
            <a:off x="5375920" y="1988840"/>
            <a:ext cx="362608" cy="362608"/>
          </a:xfrm>
          <a:prstGeom prst="ellipse">
            <a:avLst/>
          </a:prstGeom>
          <a:noFill/>
          <a:ln w="571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62A8D9D-E38F-7FFD-6902-AE84A0AE873A}"/>
              </a:ext>
            </a:extLst>
          </p:cNvPr>
          <p:cNvSpPr/>
          <p:nvPr/>
        </p:nvSpPr>
        <p:spPr>
          <a:xfrm>
            <a:off x="5375920" y="2495464"/>
            <a:ext cx="362608" cy="362608"/>
          </a:xfrm>
          <a:prstGeom prst="ellipse">
            <a:avLst/>
          </a:prstGeom>
          <a:noFill/>
          <a:ln w="571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4099E32-0A52-35AB-32E9-071BA5B255F6}"/>
              </a:ext>
            </a:extLst>
          </p:cNvPr>
          <p:cNvSpPr/>
          <p:nvPr/>
        </p:nvSpPr>
        <p:spPr>
          <a:xfrm>
            <a:off x="8688288" y="1988840"/>
            <a:ext cx="362608" cy="362608"/>
          </a:xfrm>
          <a:prstGeom prst="ellipse">
            <a:avLst/>
          </a:prstGeom>
          <a:noFill/>
          <a:ln w="571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6E39C0E-05B9-9581-9AA2-042B43084C5D}"/>
              </a:ext>
            </a:extLst>
          </p:cNvPr>
          <p:cNvSpPr/>
          <p:nvPr/>
        </p:nvSpPr>
        <p:spPr>
          <a:xfrm>
            <a:off x="8688288" y="2495464"/>
            <a:ext cx="362608" cy="362608"/>
          </a:xfrm>
          <a:prstGeom prst="ellipse">
            <a:avLst/>
          </a:prstGeom>
          <a:noFill/>
          <a:ln w="571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281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91149-9742-4AC7-9DE7-379FFC375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46" y="-49876"/>
            <a:ext cx="11523307" cy="648072"/>
          </a:xfrm>
        </p:spPr>
        <p:txBody>
          <a:bodyPr/>
          <a:lstStyle/>
          <a:p>
            <a:pPr algn="ctr"/>
            <a:r>
              <a:rPr kumimoji="1" lang="ja-JP" altLang="en-US" dirty="0"/>
              <a:t>音声認識ライブラリ比較表</a:t>
            </a:r>
            <a:r>
              <a:rPr lang="ja-JP" altLang="en-US" dirty="0"/>
              <a:t>（４）</a:t>
            </a:r>
            <a:endParaRPr kumimoji="1" lang="ja-JP" altLang="en-US" dirty="0"/>
          </a:p>
        </p:txBody>
      </p:sp>
      <p:graphicFrame>
        <p:nvGraphicFramePr>
          <p:cNvPr id="4" name="表 7">
            <a:extLst>
              <a:ext uri="{FF2B5EF4-FFF2-40B4-BE49-F238E27FC236}">
                <a16:creationId xmlns:a16="http://schemas.microsoft.com/office/drawing/2014/main" id="{0DC97F7F-9FF6-4CAD-835D-5DBB461D7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5463"/>
              </p:ext>
            </p:extLst>
          </p:nvPr>
        </p:nvGraphicFramePr>
        <p:xfrm>
          <a:off x="531889" y="620688"/>
          <a:ext cx="11247721" cy="5019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9655">
                  <a:extLst>
                    <a:ext uri="{9D8B030D-6E8A-4147-A177-3AD203B41FA5}">
                      <a16:colId xmlns:a16="http://schemas.microsoft.com/office/drawing/2014/main" val="182844936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8527561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14798559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034013752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395912352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1357026"/>
                    </a:ext>
                  </a:extLst>
                </a:gridCol>
                <a:gridCol w="2587266">
                  <a:extLst>
                    <a:ext uri="{9D8B030D-6E8A-4147-A177-3AD203B41FA5}">
                      <a16:colId xmlns:a16="http://schemas.microsoft.com/office/drawing/2014/main" val="3747396480"/>
                    </a:ext>
                  </a:extLst>
                </a:gridCol>
              </a:tblGrid>
              <a:tr h="63884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dirty="0"/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P5.js</a:t>
                      </a:r>
                      <a:r>
                        <a:rPr kumimoji="1" lang="ja-JP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kumimoji="1" lang="en-US" altLang="ja-JP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P5 Speech</a:t>
                      </a:r>
                      <a:r>
                        <a:rPr kumimoji="1" lang="ja-JP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kumimoji="1" lang="ja-JP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650554"/>
                  </a:ext>
                </a:extLst>
              </a:tr>
              <a:tr h="55814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提供元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オープンソースの</a:t>
                      </a:r>
                      <a:r>
                        <a:rPr kumimoji="1" lang="en-US" altLang="ja-JP" sz="1000" dirty="0" err="1"/>
                        <a:t>Javascript</a:t>
                      </a:r>
                      <a:r>
                        <a:rPr kumimoji="1" lang="ja-JP" altLang="en-US" sz="1000" dirty="0"/>
                        <a:t>ライブラリ（音声合成・音声認識機能含む）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758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有償／無償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無償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2323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商用利用可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可（</a:t>
                      </a:r>
                      <a:r>
                        <a:rPr lang="ja-JP" altLang="en-US" sz="1000" dirty="0"/>
                        <a:t>オープンソース</a:t>
                      </a:r>
                      <a:r>
                        <a:rPr kumimoji="1" lang="ja-JP" altLang="en-US" sz="1000" dirty="0"/>
                        <a:t>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363836"/>
                  </a:ext>
                </a:extLst>
              </a:tr>
              <a:tr h="101400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利用時の制約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000" dirty="0">
                          <a:solidFill>
                            <a:srgbClr val="002060"/>
                          </a:solidFill>
                        </a:rPr>
                        <a:t>オンライン前提</a:t>
                      </a:r>
                      <a:endParaRPr kumimoji="1" lang="en-US" altLang="ja-JP" sz="1000" dirty="0">
                        <a:solidFill>
                          <a:srgbClr val="002060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利用ブラウザの制約等はなし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315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実行環境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000" dirty="0" err="1"/>
                        <a:t>Javascript</a:t>
                      </a:r>
                      <a:r>
                        <a:rPr kumimoji="1" lang="ja-JP" altLang="en-US" sz="1000" dirty="0"/>
                        <a:t>実行環境</a:t>
                      </a:r>
                      <a:endParaRPr kumimoji="1" lang="en-US" altLang="ja-JP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1" dirty="0"/>
                        <a:t>＊サンプル実行環境あり</a:t>
                      </a:r>
                      <a:endParaRPr kumimoji="1" lang="en-US" altLang="ja-JP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en-US" altLang="ja-JP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en-US" altLang="ja-JP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771323"/>
                  </a:ext>
                </a:extLst>
              </a:tr>
              <a:tr h="86088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000" dirty="0"/>
                        <a:t>関連</a:t>
                      </a:r>
                      <a:r>
                        <a:rPr kumimoji="1" lang="en-US" altLang="ja-JP" sz="1000" dirty="0"/>
                        <a:t>URL</a:t>
                      </a:r>
                      <a:endParaRPr kumimoji="1" lang="ja-JP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>
                          <a:hlinkClick r:id="rId2"/>
                        </a:rPr>
                        <a:t>p5.speech | Speech synthesis and recognition for p5.js (idmnyu.github.io)</a:t>
                      </a:r>
                      <a:endParaRPr lang="en-US" altLang="ja-JP" sz="9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>
                          <a:hlinkClick r:id="rId3"/>
                        </a:rPr>
                        <a:t>p5js:11.speech-recognition [Design Workshop] (tetsuakibaba.jp)</a:t>
                      </a:r>
                      <a:endParaRPr lang="en-US" altLang="ja-JP" sz="9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>
                          <a:hlinkClick r:id="rId4"/>
                        </a:rPr>
                        <a:t>unisyskamo.github.io/p5js/</a:t>
                      </a:r>
                      <a:endParaRPr kumimoji="1" lang="ja-JP" alt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13982"/>
                  </a:ext>
                </a:extLst>
              </a:tr>
            </a:tbl>
          </a:graphicData>
        </a:graphic>
      </p:graphicFrame>
      <p:sp>
        <p:nvSpPr>
          <p:cNvPr id="7" name="楕円 6">
            <a:extLst>
              <a:ext uri="{FF2B5EF4-FFF2-40B4-BE49-F238E27FC236}">
                <a16:creationId xmlns:a16="http://schemas.microsoft.com/office/drawing/2014/main" id="{66F8A93E-EFE9-89E8-AB1B-702F22D89805}"/>
              </a:ext>
            </a:extLst>
          </p:cNvPr>
          <p:cNvSpPr/>
          <p:nvPr/>
        </p:nvSpPr>
        <p:spPr>
          <a:xfrm>
            <a:off x="2205000" y="1911696"/>
            <a:ext cx="362608" cy="362608"/>
          </a:xfrm>
          <a:prstGeom prst="ellipse">
            <a:avLst/>
          </a:prstGeom>
          <a:noFill/>
          <a:ln w="571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F44A44E-1CE1-785B-CF79-62C4B3CD36FC}"/>
              </a:ext>
            </a:extLst>
          </p:cNvPr>
          <p:cNvSpPr/>
          <p:nvPr/>
        </p:nvSpPr>
        <p:spPr>
          <a:xfrm>
            <a:off x="2205000" y="2418320"/>
            <a:ext cx="362608" cy="362608"/>
          </a:xfrm>
          <a:prstGeom prst="ellipse">
            <a:avLst/>
          </a:prstGeom>
          <a:noFill/>
          <a:ln w="571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665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3">
      <a:dk1>
        <a:srgbClr val="4D4D4D"/>
      </a:dk1>
      <a:lt1>
        <a:srgbClr val="FFFFFF"/>
      </a:lt1>
      <a:dk2>
        <a:srgbClr val="28889C"/>
      </a:dk2>
      <a:lt2>
        <a:srgbClr val="E7E6E6"/>
      </a:lt2>
      <a:accent1>
        <a:srgbClr val="425563"/>
      </a:accent1>
      <a:accent2>
        <a:srgbClr val="C85A8C"/>
      </a:accent2>
      <a:accent3>
        <a:srgbClr val="CE0106"/>
      </a:accent3>
      <a:accent4>
        <a:srgbClr val="EBC83C"/>
      </a:accent4>
      <a:accent5>
        <a:srgbClr val="00A08C"/>
      </a:accent5>
      <a:accent6>
        <a:srgbClr val="969696"/>
      </a:accent6>
      <a:hlink>
        <a:srgbClr val="1DA1F2"/>
      </a:hlink>
      <a:folHlink>
        <a:srgbClr val="954F72"/>
      </a:folHlink>
    </a:clrScheme>
    <a:fontScheme name="メイリオ‗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  <a:effectLst/>
      </a:spPr>
      <a:bodyPr rtlCol="0" anchor="ctr"/>
      <a:lstStyle>
        <a:defPPr algn="ctr">
          <a:lnSpc>
            <a:spcPct val="130000"/>
          </a:lnSpc>
          <a:spcAft>
            <a:spcPts val="600"/>
          </a:spcAft>
          <a:defRPr kumimoji="1" sz="1600" dirty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spcAft>
            <a:spcPts val="600"/>
          </a:spcAft>
          <a:defRPr kumimoji="1" sz="16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947</Words>
  <Application>Microsoft Office PowerPoint</Application>
  <PresentationFormat>ワイド画面</PresentationFormat>
  <Paragraphs>126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游ゴシック</vt:lpstr>
      <vt:lpstr>Arial</vt:lpstr>
      <vt:lpstr>Segoe UI</vt:lpstr>
      <vt:lpstr>Office テーマ</vt:lpstr>
      <vt:lpstr>音声認識ライブラリ比較表（１）</vt:lpstr>
      <vt:lpstr>音声認識ライブラリ比較表（２）</vt:lpstr>
      <vt:lpstr>音声認識ライブラリ比較表（３）</vt:lpstr>
      <vt:lpstr>音声認識ライブラリ比較表（４）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2021-01-28T13:14:54Z</dcterms:created>
  <dcterms:modified xsi:type="dcterms:W3CDTF">2024-06-05T07:40:19Z</dcterms:modified>
</cp:coreProperties>
</file>