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6" r:id="rId2"/>
    <p:sldId id="328" r:id="rId3"/>
    <p:sldId id="344" r:id="rId4"/>
    <p:sldId id="345" r:id="rId5"/>
    <p:sldId id="767" r:id="rId6"/>
    <p:sldId id="768" r:id="rId7"/>
    <p:sldId id="769" r:id="rId8"/>
    <p:sldId id="770" r:id="rId9"/>
    <p:sldId id="772" r:id="rId10"/>
    <p:sldId id="773" r:id="rId11"/>
    <p:sldId id="774" r:id="rId12"/>
    <p:sldId id="775" r:id="rId13"/>
    <p:sldId id="776" r:id="rId14"/>
    <p:sldId id="777" r:id="rId15"/>
    <p:sldId id="778" r:id="rId16"/>
    <p:sldId id="779" r:id="rId17"/>
    <p:sldId id="780" r:id="rId18"/>
    <p:sldId id="781" r:id="rId19"/>
    <p:sldId id="782" r:id="rId20"/>
    <p:sldId id="783" r:id="rId21"/>
    <p:sldId id="784" r:id="rId22"/>
    <p:sldId id="785" r:id="rId23"/>
    <p:sldId id="302" r:id="rId24"/>
    <p:sldId id="304" r:id="rId25"/>
    <p:sldId id="303" r:id="rId26"/>
    <p:sldId id="305" r:id="rId27"/>
    <p:sldId id="258" r:id="rId28"/>
    <p:sldId id="262" r:id="rId29"/>
    <p:sldId id="352" r:id="rId30"/>
    <p:sldId id="353" r:id="rId31"/>
    <p:sldId id="354" r:id="rId32"/>
    <p:sldId id="355" r:id="rId33"/>
    <p:sldId id="356" r:id="rId34"/>
    <p:sldId id="357" r:id="rId35"/>
    <p:sldId id="358" r:id="rId36"/>
    <p:sldId id="359" r:id="rId37"/>
    <p:sldId id="762" r:id="rId38"/>
    <p:sldId id="763" r:id="rId39"/>
    <p:sldId id="764" r:id="rId40"/>
    <p:sldId id="765" r:id="rId41"/>
    <p:sldId id="766" r:id="rId42"/>
    <p:sldId id="295" r:id="rId43"/>
    <p:sldId id="296" r:id="rId44"/>
    <p:sldId id="297" r:id="rId45"/>
    <p:sldId id="298" r:id="rId46"/>
    <p:sldId id="786" r:id="rId47"/>
    <p:sldId id="787"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34" autoAdjust="0"/>
    <p:restoredTop sz="86472" autoAdjust="0"/>
  </p:normalViewPr>
  <p:slideViewPr>
    <p:cSldViewPr snapToGrid="0" snapToObjects="1">
      <p:cViewPr varScale="1">
        <p:scale>
          <a:sx n="89" d="100"/>
          <a:sy n="89" d="100"/>
        </p:scale>
        <p:origin x="248" y="168"/>
      </p:cViewPr>
      <p:guideLst/>
    </p:cSldViewPr>
  </p:slideViewPr>
  <p:outlineViewPr>
    <p:cViewPr>
      <p:scale>
        <a:sx n="33" d="100"/>
        <a:sy n="33" d="100"/>
      </p:scale>
      <p:origin x="0" y="-1178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BA0A7-0754-4143-B30A-5790C631940A}" type="datetimeFigureOut">
              <a:rPr lang="en-US" smtClean="0"/>
              <a:t>4/19/23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D2A96-FD40-ED40-8810-20266385342E}" type="slidenum">
              <a:rPr lang="en-US" smtClean="0"/>
              <a:t>‹#›</a:t>
            </a:fld>
            <a:endParaRPr lang="en-US"/>
          </a:p>
        </p:txBody>
      </p:sp>
    </p:spTree>
    <p:extLst>
      <p:ext uri="{BB962C8B-B14F-4D97-AF65-F5344CB8AC3E}">
        <p14:creationId xmlns:p14="http://schemas.microsoft.com/office/powerpoint/2010/main" val="288807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static multiple issue pipeline allows execution of a load or store and an r-type or branch at the same time</a:t>
            </a:r>
          </a:p>
          <a:p>
            <a:endParaRPr lang="en-US" dirty="0"/>
          </a:p>
          <a:p>
            <a:r>
              <a:rPr lang="en-US" dirty="0"/>
              <a:t>Instructions can also be rearranged to allow for most efficient execution.</a:t>
            </a:r>
          </a:p>
        </p:txBody>
      </p:sp>
      <p:sp>
        <p:nvSpPr>
          <p:cNvPr id="4" name="Slide Number Placeholder 3"/>
          <p:cNvSpPr>
            <a:spLocks noGrp="1"/>
          </p:cNvSpPr>
          <p:nvPr>
            <p:ph type="sldNum" sz="quarter" idx="5"/>
          </p:nvPr>
        </p:nvSpPr>
        <p:spPr/>
        <p:txBody>
          <a:bodyPr/>
          <a:lstStyle/>
          <a:p>
            <a:fld id="{A6FD2A96-FD40-ED40-8810-20266385342E}" type="slidenum">
              <a:rPr lang="en-US" smtClean="0"/>
              <a:t>27</a:t>
            </a:fld>
            <a:endParaRPr lang="en-US"/>
          </a:p>
        </p:txBody>
      </p:sp>
    </p:spTree>
    <p:extLst>
      <p:ext uri="{BB962C8B-B14F-4D97-AF65-F5344CB8AC3E}">
        <p14:creationId xmlns:p14="http://schemas.microsoft.com/office/powerpoint/2010/main" val="156823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OFF SCREEN</a:t>
            </a:r>
          </a:p>
          <a:p>
            <a:endParaRPr lang="en-US" b="0" dirty="0"/>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Here is an example from our book. </a:t>
            </a:r>
            <a:r>
              <a:rPr lang="en-US" sz="1800" b="1" dirty="0">
                <a:effectLst/>
                <a:latin typeface="Cambria" panose="02040503050406030204" pitchFamily="18" charset="0"/>
                <a:ea typeface="Cambria" panose="02040503050406030204" pitchFamily="18" charset="0"/>
                <a:cs typeface="Cambria" panose="02040503050406030204" pitchFamily="18" charset="0"/>
              </a:rPr>
              <a:t>[CLICK]</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At the top we see a depiction of four threads.</a:t>
            </a:r>
          </a:p>
          <a:p>
            <a:pPr marL="0" marR="0">
              <a:lnSpc>
                <a:spcPct val="115000"/>
              </a:lnSpc>
              <a:spcBef>
                <a:spcPts val="0"/>
              </a:spcBef>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The horizontal dimension is instructions.  The vertical dimension is clock cycle. </a:t>
            </a:r>
            <a:r>
              <a:rPr lang="en-US" sz="1800" b="1" dirty="0">
                <a:effectLst/>
                <a:latin typeface="Cambria" panose="02040503050406030204" pitchFamily="18" charset="0"/>
                <a:ea typeface="Cambria" panose="02040503050406030204" pitchFamily="18" charset="0"/>
                <a:cs typeface="Cambria" panose="02040503050406030204" pitchFamily="18" charset="0"/>
              </a:rPr>
              <a:t>[CLICK]</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on the first clock cycle thread A fetches two instructions. </a:t>
            </a:r>
            <a:r>
              <a:rPr lang="en-US" sz="1800" b="1" dirty="0">
                <a:effectLst/>
                <a:latin typeface="Cambria" panose="02040503050406030204" pitchFamily="18" charset="0"/>
                <a:ea typeface="Cambria" panose="02040503050406030204" pitchFamily="18" charset="0"/>
                <a:cs typeface="Cambria" panose="02040503050406030204" pitchFamily="18" charset="0"/>
              </a:rPr>
              <a:t>[CLICK]</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On the second clock cycle thread A fetches one instruction. </a:t>
            </a:r>
            <a:r>
              <a:rPr lang="en-US" sz="1800" b="1" dirty="0">
                <a:effectLst/>
                <a:latin typeface="Cambria" panose="02040503050406030204" pitchFamily="18" charset="0"/>
                <a:ea typeface="Cambria" panose="02040503050406030204" pitchFamily="18" charset="0"/>
                <a:cs typeface="Cambria" panose="02040503050406030204" pitchFamily="18" charset="0"/>
              </a:rPr>
              <a:t>[CLICK]</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We see at the 6th clock cycle thread A has a long stall </a:t>
            </a:r>
            <a:r>
              <a:rPr lang="en-US" sz="1800" b="1" dirty="0">
                <a:effectLst/>
                <a:latin typeface="Cambria" panose="02040503050406030204" pitchFamily="18" charset="0"/>
                <a:ea typeface="Cambria" panose="02040503050406030204" pitchFamily="18" charset="0"/>
                <a:cs typeface="Cambria" panose="02040503050406030204" pitchFamily="18" charset="0"/>
              </a:rPr>
              <a:t>[CLICK]</a:t>
            </a: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in a coarse grained multithreading system, shown in the bottom left, thread A would run until the long stall.</a:t>
            </a:r>
          </a:p>
          <a:p>
            <a:pPr marL="0" marR="0">
              <a:lnSpc>
                <a:spcPct val="115000"/>
              </a:lnSpc>
              <a:spcBef>
                <a:spcPts val="0"/>
              </a:spcBef>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Then switch to thread B and run until the long stall</a:t>
            </a:r>
          </a:p>
          <a:p>
            <a:pPr marL="0" marR="0">
              <a:lnSpc>
                <a:spcPct val="115000"/>
              </a:lnSpc>
              <a:spcBef>
                <a:spcPts val="0"/>
              </a:spcBef>
              <a:spcAft>
                <a:spcPts val="1000"/>
              </a:spcAft>
            </a:pPr>
            <a:endParaRPr lang="en-US" sz="18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1800" dirty="0">
                <a:effectLst/>
                <a:latin typeface="Cambria" panose="02040503050406030204" pitchFamily="18" charset="0"/>
                <a:ea typeface="Cambria" panose="02040503050406030204" pitchFamily="18" charset="0"/>
                <a:cs typeface="Cambria" panose="02040503050406030204" pitchFamily="18" charset="0"/>
              </a:rPr>
              <a:t>Then not shown is switching to C, and so on</a:t>
            </a:r>
          </a:p>
          <a:p>
            <a:pPr marL="0" marR="0">
              <a:lnSpc>
                <a:spcPct val="115000"/>
              </a:lnSpc>
              <a:spcBef>
                <a:spcPts val="0"/>
              </a:spcBef>
              <a:spcAft>
                <a:spcPts val="1000"/>
              </a:spcAft>
            </a:pPr>
            <a:endParaRPr lang="en-US" sz="1000" dirty="0">
              <a:effectLst/>
              <a:latin typeface="Cambria" panose="02040503050406030204" pitchFamily="18" charset="0"/>
              <a:ea typeface="Cambria" panose="02040503050406030204" pitchFamily="18" charset="0"/>
              <a:cs typeface="Cambria" panose="02040503050406030204" pitchFamily="18" charset="0"/>
            </a:endParaRPr>
          </a:p>
          <a:p>
            <a:pPr marL="0" marR="0">
              <a:lnSpc>
                <a:spcPct val="115000"/>
              </a:lnSpc>
              <a:spcBef>
                <a:spcPts val="0"/>
              </a:spcBef>
              <a:spcAft>
                <a:spcPts val="1000"/>
              </a:spcAft>
            </a:pPr>
            <a:r>
              <a:rPr lang="en-US" sz="800" b="1" dirty="0">
                <a:effectLst/>
                <a:latin typeface="Cambria" panose="02040503050406030204" pitchFamily="18" charset="0"/>
                <a:ea typeface="Cambria" panose="02040503050406030204" pitchFamily="18" charset="0"/>
                <a:cs typeface="Cambria" panose="02040503050406030204" pitchFamily="18" charset="0"/>
              </a:rPr>
              <a:t>[CLICK – Next Slide]</a:t>
            </a:r>
            <a:endParaRPr lang="en-US" sz="800" dirty="0">
              <a:effectLst/>
              <a:latin typeface="Cambria" panose="02040503050406030204" pitchFamily="18" charset="0"/>
              <a:ea typeface="Cambria" panose="02040503050406030204" pitchFamily="18" charset="0"/>
              <a:cs typeface="Cambria" panose="02040503050406030204" pitchFamily="18" charset="0"/>
            </a:endParaRPr>
          </a:p>
          <a:p>
            <a:endParaRPr lang="en-US" dirty="0"/>
          </a:p>
        </p:txBody>
      </p:sp>
      <p:sp>
        <p:nvSpPr>
          <p:cNvPr id="4" name="Slide Number Placeholder 3"/>
          <p:cNvSpPr>
            <a:spLocks noGrp="1"/>
          </p:cNvSpPr>
          <p:nvPr>
            <p:ph type="sldNum" sz="quarter" idx="5"/>
          </p:nvPr>
        </p:nvSpPr>
        <p:spPr/>
        <p:txBody>
          <a:bodyPr/>
          <a:lstStyle/>
          <a:p>
            <a:fld id="{E5037217-9793-4C9A-AF1C-443ACF2A3F9E}" type="slidenum">
              <a:rPr lang="en-US" smtClean="0"/>
              <a:t>37</a:t>
            </a:fld>
            <a:endParaRPr lang="en-US"/>
          </a:p>
        </p:txBody>
      </p:sp>
    </p:spTree>
    <p:extLst>
      <p:ext uri="{BB962C8B-B14F-4D97-AF65-F5344CB8AC3E}">
        <p14:creationId xmlns:p14="http://schemas.microsoft.com/office/powerpoint/2010/main" val="969480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FD2A96-FD40-ED40-8810-20266385342E}" type="slidenum">
              <a:rPr lang="en-US" smtClean="0"/>
              <a:t>41</a:t>
            </a:fld>
            <a:endParaRPr lang="en-US"/>
          </a:p>
        </p:txBody>
      </p:sp>
    </p:spTree>
    <p:extLst>
      <p:ext uri="{BB962C8B-B14F-4D97-AF65-F5344CB8AC3E}">
        <p14:creationId xmlns:p14="http://schemas.microsoft.com/office/powerpoint/2010/main" val="3760202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D149-6961-F741-B873-A319E7076A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50C384-ACBE-914E-AB46-A46927088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FD1A13-D360-6544-9289-39C83F9E0376}"/>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5" name="Footer Placeholder 4">
            <a:extLst>
              <a:ext uri="{FF2B5EF4-FFF2-40B4-BE49-F238E27FC236}">
                <a16:creationId xmlns:a16="http://schemas.microsoft.com/office/drawing/2014/main" id="{6006345A-AE67-C948-A960-CFA614DF6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EDCF7D-944E-D843-9C5E-4A96B65B6CF6}"/>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27812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824E-7899-7141-ADFC-9C0E935A6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C6C189-63DA-A841-A588-4AB0DE040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1328F-1E14-2C43-9495-4F35565F7F37}"/>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5" name="Footer Placeholder 4">
            <a:extLst>
              <a:ext uri="{FF2B5EF4-FFF2-40B4-BE49-F238E27FC236}">
                <a16:creationId xmlns:a16="http://schemas.microsoft.com/office/drawing/2014/main" id="{CA65A23D-61E8-9E4B-A398-BFB26FBC0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4EFC7-6478-A843-B11A-567E51BF9136}"/>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283506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32824D-846E-C441-BF88-1C593B5782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505417-E942-064B-A4B0-F45DA877B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10170F-743F-5946-92F1-74BF5932DDDB}"/>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5" name="Footer Placeholder 4">
            <a:extLst>
              <a:ext uri="{FF2B5EF4-FFF2-40B4-BE49-F238E27FC236}">
                <a16:creationId xmlns:a16="http://schemas.microsoft.com/office/drawing/2014/main" id="{A4D9B74D-878C-E546-AAE6-06DB06322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FA72E-9FE4-A846-A0D2-12CAC5AD23C9}"/>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109954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6_Custom Layout">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6B4E71-FB68-9044-AEB6-ADDDBA5E3518}"/>
              </a:ext>
            </a:extLst>
          </p:cNvPr>
          <p:cNvSpPr/>
          <p:nvPr userDrawn="1"/>
        </p:nvSpPr>
        <p:spPr>
          <a:xfrm>
            <a:off x="3068320" y="0"/>
            <a:ext cx="912368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4D95A9-6EDE-2D49-885C-F247B227D602}"/>
              </a:ext>
            </a:extLst>
          </p:cNvPr>
          <p:cNvSpPr>
            <a:spLocks noGrp="1"/>
          </p:cNvSpPr>
          <p:nvPr>
            <p:ph type="title"/>
          </p:nvPr>
        </p:nvSpPr>
        <p:spPr>
          <a:xfrm>
            <a:off x="520665" y="2431804"/>
            <a:ext cx="1986280" cy="1994392"/>
          </a:xfrm>
        </p:spPr>
        <p:txBody>
          <a:bodyPr wrap="square" lIns="0" tIns="0" rIns="0" bIns="0" anchor="t" anchorCtr="0">
            <a:spAutoFit/>
          </a:bodyPr>
          <a:lstStyle>
            <a:lvl1pPr>
              <a:defRPr sz="3600" b="0">
                <a:solidFill>
                  <a:schemeClr val="bg1"/>
                </a:solidFill>
              </a:defRPr>
            </a:lvl1pPr>
          </a:lstStyle>
          <a:p>
            <a:r>
              <a:rPr lang="en-US"/>
              <a:t>Click to edit Master title style</a:t>
            </a:r>
          </a:p>
        </p:txBody>
      </p:sp>
      <p:grpSp>
        <p:nvGrpSpPr>
          <p:cNvPr id="10" name="Group 9">
            <a:extLst>
              <a:ext uri="{FF2B5EF4-FFF2-40B4-BE49-F238E27FC236}">
                <a16:creationId xmlns:a16="http://schemas.microsoft.com/office/drawing/2014/main" id="{99957A5E-E2B3-1645-86DD-EE78553800AF}"/>
              </a:ext>
            </a:extLst>
          </p:cNvPr>
          <p:cNvGrpSpPr/>
          <p:nvPr userDrawn="1"/>
        </p:nvGrpSpPr>
        <p:grpSpPr>
          <a:xfrm>
            <a:off x="555387" y="401671"/>
            <a:ext cx="681724" cy="114143"/>
            <a:chOff x="504417" y="410029"/>
            <a:chExt cx="681724" cy="114143"/>
          </a:xfrm>
        </p:grpSpPr>
        <p:sp>
          <p:nvSpPr>
            <p:cNvPr id="11" name="Circle">
              <a:extLst>
                <a:ext uri="{FF2B5EF4-FFF2-40B4-BE49-F238E27FC236}">
                  <a16:creationId xmlns:a16="http://schemas.microsoft.com/office/drawing/2014/main" id="{D316F160-FDC4-8940-BC27-7484D19D4784}"/>
                </a:ext>
              </a:extLst>
            </p:cNvPr>
            <p:cNvSpPr/>
            <p:nvPr userDrawn="1"/>
          </p:nvSpPr>
          <p:spPr>
            <a:xfrm>
              <a:off x="1071999" y="410029"/>
              <a:ext cx="114142" cy="114143"/>
            </a:xfrm>
            <a:prstGeom prst="ellipse">
              <a:avLst/>
            </a:prstGeom>
            <a:solidFill>
              <a:schemeClr val="accent2"/>
            </a:solidFill>
            <a:ln w="12700" cap="flat">
              <a:noFill/>
              <a:miter lim="400000"/>
            </a:ln>
            <a:effectLst/>
          </p:spPr>
          <p:txBody>
            <a:bodyPr wrap="square" lIns="50800" tIns="50800" rIns="50800" bIns="50800" numCol="1" anchor="t" anchorCtr="0">
              <a:noAutofit/>
            </a:bodyPr>
            <a:lstStyle/>
            <a:p>
              <a:pPr defTabSz="584200">
                <a:defRPr sz="4000">
                  <a:solidFill>
                    <a:srgbClr val="FFFFFF"/>
                  </a:solidFill>
                  <a:effectLst>
                    <a:outerShdw blurRad="38100" dist="12700" dir="5400000" rotWithShape="0">
                      <a:srgbClr val="000000">
                        <a:alpha val="50000"/>
                      </a:srgbClr>
                    </a:outerShdw>
                  </a:effectLst>
                </a:defRPr>
              </a:pPr>
              <a:endParaRPr dirty="0">
                <a:latin typeface="Calibri Regular"/>
                <a:ea typeface="Arial Regular" charset="0"/>
                <a:cs typeface="Arial Regular" charset="0"/>
              </a:endParaRPr>
            </a:p>
          </p:txBody>
        </p:sp>
        <p:sp>
          <p:nvSpPr>
            <p:cNvPr id="12" name="Circle">
              <a:extLst>
                <a:ext uri="{FF2B5EF4-FFF2-40B4-BE49-F238E27FC236}">
                  <a16:creationId xmlns:a16="http://schemas.microsoft.com/office/drawing/2014/main" id="{6DAD6EA3-D533-BC45-ACB1-F51F5092544E}"/>
                </a:ext>
              </a:extLst>
            </p:cNvPr>
            <p:cNvSpPr/>
            <p:nvPr userDrawn="1"/>
          </p:nvSpPr>
          <p:spPr>
            <a:xfrm>
              <a:off x="882805" y="410029"/>
              <a:ext cx="114143" cy="114143"/>
            </a:xfrm>
            <a:prstGeom prst="ellipse">
              <a:avLst/>
            </a:prstGeom>
            <a:solidFill>
              <a:schemeClr val="accent3"/>
            </a:solidFill>
            <a:ln w="12700" cap="flat">
              <a:noFill/>
              <a:miter lim="400000"/>
            </a:ln>
            <a:effectLst/>
          </p:spPr>
          <p:txBody>
            <a:bodyPr wrap="square" lIns="50800" tIns="50800" rIns="50800" bIns="50800" numCol="1" anchor="t" anchorCtr="0">
              <a:noAutofit/>
            </a:bodyPr>
            <a:lstStyle/>
            <a:p>
              <a:pPr defTabSz="584200">
                <a:defRPr sz="4000">
                  <a:solidFill>
                    <a:srgbClr val="FFFFFF"/>
                  </a:solidFill>
                  <a:effectLst>
                    <a:outerShdw blurRad="38100" dist="12700" dir="5400000" rotWithShape="0">
                      <a:srgbClr val="000000">
                        <a:alpha val="50000"/>
                      </a:srgbClr>
                    </a:outerShdw>
                  </a:effectLst>
                </a:defRPr>
              </a:pPr>
              <a:endParaRPr dirty="0">
                <a:latin typeface="Calibri Regular"/>
                <a:ea typeface="Arial Regular" charset="0"/>
                <a:cs typeface="Arial Regular" charset="0"/>
              </a:endParaRPr>
            </a:p>
          </p:txBody>
        </p:sp>
        <p:sp>
          <p:nvSpPr>
            <p:cNvPr id="14" name="Circle">
              <a:extLst>
                <a:ext uri="{FF2B5EF4-FFF2-40B4-BE49-F238E27FC236}">
                  <a16:creationId xmlns:a16="http://schemas.microsoft.com/office/drawing/2014/main" id="{32388542-4FF1-2C4B-9F20-F846DB6A08D2}"/>
                </a:ext>
              </a:extLst>
            </p:cNvPr>
            <p:cNvSpPr/>
            <p:nvPr userDrawn="1"/>
          </p:nvSpPr>
          <p:spPr>
            <a:xfrm>
              <a:off x="693611" y="410029"/>
              <a:ext cx="114142" cy="114143"/>
            </a:xfrm>
            <a:prstGeom prst="ellipse">
              <a:avLst/>
            </a:prstGeom>
            <a:solidFill>
              <a:schemeClr val="accent4"/>
            </a:solidFill>
            <a:ln w="12700" cap="flat">
              <a:noFill/>
              <a:miter lim="400000"/>
            </a:ln>
            <a:effectLst/>
          </p:spPr>
          <p:txBody>
            <a:bodyPr wrap="square" lIns="50800" tIns="50800" rIns="50800" bIns="50800" numCol="1" anchor="t" anchorCtr="0">
              <a:noAutofit/>
            </a:bodyPr>
            <a:lstStyle/>
            <a:p>
              <a:pPr defTabSz="584200">
                <a:defRPr sz="4000">
                  <a:solidFill>
                    <a:srgbClr val="FFFFFF"/>
                  </a:solidFill>
                  <a:effectLst>
                    <a:outerShdw blurRad="38100" dist="12700" dir="5400000" rotWithShape="0">
                      <a:srgbClr val="000000">
                        <a:alpha val="50000"/>
                      </a:srgbClr>
                    </a:outerShdw>
                  </a:effectLst>
                </a:defRPr>
              </a:pPr>
              <a:endParaRPr dirty="0">
                <a:latin typeface="Calibri Regular"/>
                <a:ea typeface="Arial Regular" charset="0"/>
                <a:cs typeface="Arial Regular" charset="0"/>
              </a:endParaRPr>
            </a:p>
          </p:txBody>
        </p:sp>
        <p:sp>
          <p:nvSpPr>
            <p:cNvPr id="15" name="Circle">
              <a:extLst>
                <a:ext uri="{FF2B5EF4-FFF2-40B4-BE49-F238E27FC236}">
                  <a16:creationId xmlns:a16="http://schemas.microsoft.com/office/drawing/2014/main" id="{C6238AAB-B8D9-C74E-B711-165464A3AB18}"/>
                </a:ext>
              </a:extLst>
            </p:cNvPr>
            <p:cNvSpPr/>
            <p:nvPr userDrawn="1"/>
          </p:nvSpPr>
          <p:spPr>
            <a:xfrm>
              <a:off x="504417" y="410029"/>
              <a:ext cx="114142" cy="114143"/>
            </a:xfrm>
            <a:prstGeom prst="ellipse">
              <a:avLst/>
            </a:prstGeom>
            <a:solidFill>
              <a:schemeClr val="accent1"/>
            </a:solidFill>
            <a:ln w="12700" cap="flat">
              <a:noFill/>
              <a:miter lim="400000"/>
            </a:ln>
            <a:effectLst/>
          </p:spPr>
          <p:txBody>
            <a:bodyPr wrap="square" lIns="50800" tIns="50800" rIns="50800" bIns="50800" numCol="1" anchor="t" anchorCtr="0">
              <a:noAutofit/>
            </a:bodyPr>
            <a:lstStyle/>
            <a:p>
              <a:pPr defTabSz="584200">
                <a:defRPr sz="4000">
                  <a:solidFill>
                    <a:srgbClr val="FFFFFF"/>
                  </a:solidFill>
                  <a:effectLst>
                    <a:outerShdw blurRad="38100" dist="12700" dir="5400000" rotWithShape="0">
                      <a:srgbClr val="000000">
                        <a:alpha val="50000"/>
                      </a:srgbClr>
                    </a:outerShdw>
                  </a:effectLst>
                </a:defRPr>
              </a:pPr>
              <a:endParaRPr dirty="0">
                <a:latin typeface="Calibri Regular"/>
                <a:ea typeface="Arial Regular" charset="0"/>
                <a:cs typeface="Arial Regular" charset="0"/>
              </a:endParaRPr>
            </a:p>
          </p:txBody>
        </p:sp>
      </p:grpSp>
      <p:sp>
        <p:nvSpPr>
          <p:cNvPr id="7" name="Picture Placeholder 6">
            <a:extLst>
              <a:ext uri="{FF2B5EF4-FFF2-40B4-BE49-F238E27FC236}">
                <a16:creationId xmlns:a16="http://schemas.microsoft.com/office/drawing/2014/main" id="{0147D3AF-E2F9-1942-8805-2B7587BBA72C}"/>
              </a:ext>
            </a:extLst>
          </p:cNvPr>
          <p:cNvSpPr>
            <a:spLocks noGrp="1"/>
          </p:cNvSpPr>
          <p:nvPr>
            <p:ph type="pic" sz="quarter" idx="11"/>
          </p:nvPr>
        </p:nvSpPr>
        <p:spPr>
          <a:xfrm>
            <a:off x="3635902" y="330551"/>
            <a:ext cx="8017618" cy="6162324"/>
          </a:xfrm>
        </p:spPr>
        <p:txBody>
          <a:bodyPr/>
          <a:lstStyle>
            <a:lvl1pPr>
              <a:defRPr>
                <a:solidFill>
                  <a:schemeClr val="tx1"/>
                </a:solidFill>
              </a:defRPr>
            </a:lvl1pPr>
          </a:lstStyle>
          <a:p>
            <a:endParaRPr lang="en-US"/>
          </a:p>
        </p:txBody>
      </p:sp>
      <p:sp>
        <p:nvSpPr>
          <p:cNvPr id="16" name="Rectangle 15">
            <a:extLst>
              <a:ext uri="{FF2B5EF4-FFF2-40B4-BE49-F238E27FC236}">
                <a16:creationId xmlns:a16="http://schemas.microsoft.com/office/drawing/2014/main" id="{E98B5ABB-64D6-8B48-A953-5EE84FF65A77}"/>
              </a:ext>
            </a:extLst>
          </p:cNvPr>
          <p:cNvSpPr/>
          <p:nvPr userDrawn="1"/>
        </p:nvSpPr>
        <p:spPr>
          <a:xfrm>
            <a:off x="0" y="6836257"/>
            <a:ext cx="12192000" cy="592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957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9149-1D0B-E340-AD1E-D7AD8141D1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40F079-5F1F-0E40-94E4-6B2CE0B184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CAD0C-2834-5044-87B3-B14FE4CE38BA}"/>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5" name="Footer Placeholder 4">
            <a:extLst>
              <a:ext uri="{FF2B5EF4-FFF2-40B4-BE49-F238E27FC236}">
                <a16:creationId xmlns:a16="http://schemas.microsoft.com/office/drawing/2014/main" id="{9A0E6FAE-DBA4-C549-9109-D48BD5E7DC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EFE68-9106-AD41-9769-E4B9773D1CF5}"/>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211002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F691-C761-2940-A197-161F8ADE00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7E38F5-95A3-6B40-BA1B-276735F01F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E249E3-4819-1842-B38D-B6B49BFFF0DE}"/>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5" name="Footer Placeholder 4">
            <a:extLst>
              <a:ext uri="{FF2B5EF4-FFF2-40B4-BE49-F238E27FC236}">
                <a16:creationId xmlns:a16="http://schemas.microsoft.com/office/drawing/2014/main" id="{DD534C22-9B3B-EF4D-8E75-BD788DE56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CD2D-C295-7F4B-9A90-C18012836CF7}"/>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379336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F048-C452-C741-BA4F-5D150B2B6B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B350B-50D6-1543-A4E3-B144F64A6A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426DEC-CC1E-FA47-900D-BF940C5EF9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897E64-1F68-7A40-AA4C-D52DBA8E8832}"/>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6" name="Footer Placeholder 5">
            <a:extLst>
              <a:ext uri="{FF2B5EF4-FFF2-40B4-BE49-F238E27FC236}">
                <a16:creationId xmlns:a16="http://schemas.microsoft.com/office/drawing/2014/main" id="{CBBE8712-4F1B-E94A-B596-AEB20196E2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19BDF-1978-DC4C-8802-9E6DB601D4F5}"/>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3440711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5695-CDBC-6C42-9B97-36F9CE44FD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AC0C86-1AD1-584E-A675-A7ED3C4F6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4F8A3-D1ED-6E42-A61E-4C0669A28E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3B8695-E095-0841-8DA0-0901D22B2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A90077-E821-604A-9676-CE10DB8F5D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11643E-E1D9-EE4C-9795-5B9DA20B0211}"/>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8" name="Footer Placeholder 7">
            <a:extLst>
              <a:ext uri="{FF2B5EF4-FFF2-40B4-BE49-F238E27FC236}">
                <a16:creationId xmlns:a16="http://schemas.microsoft.com/office/drawing/2014/main" id="{D0AC8987-703A-9D4A-82CE-BF00569955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4946E9-DA5B-9245-B538-C40CA1DB267F}"/>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1260143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C7E65-E6D9-7347-84BB-274D1621E5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2879CA-F671-4D49-A31B-2EB4B34C25CF}"/>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4" name="Footer Placeholder 3">
            <a:extLst>
              <a:ext uri="{FF2B5EF4-FFF2-40B4-BE49-F238E27FC236}">
                <a16:creationId xmlns:a16="http://schemas.microsoft.com/office/drawing/2014/main" id="{4E22769B-168C-F240-A103-1776F914E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3CCD9B-6FB7-E94F-992D-A4BFFEF2B783}"/>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90480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E1B3F5-03E8-C349-B4CE-028D84735990}"/>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3" name="Footer Placeholder 2">
            <a:extLst>
              <a:ext uri="{FF2B5EF4-FFF2-40B4-BE49-F238E27FC236}">
                <a16:creationId xmlns:a16="http://schemas.microsoft.com/office/drawing/2014/main" id="{EF62A2C3-76B5-8B42-86F4-0C3C5E1EED9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78D38B-A619-B74A-BFC3-6093AF0796EF}"/>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313157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48416-835F-8F49-A32C-ED99B159ED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AF2756-55BF-4541-A0F0-E88B2725CE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5E4F68-FFDE-714C-A67C-549460318C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B9B31A-3E36-4744-ACC9-67B2A9F9E7B9}"/>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6" name="Footer Placeholder 5">
            <a:extLst>
              <a:ext uri="{FF2B5EF4-FFF2-40B4-BE49-F238E27FC236}">
                <a16:creationId xmlns:a16="http://schemas.microsoft.com/office/drawing/2014/main" id="{E062B024-2A83-DD4F-80AE-04C0E746D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2ABF7D-D7A6-2B48-BFBD-51474301BC0B}"/>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1576066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EA74-2A12-E54E-8FE2-FBC5FB53C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6F3EE-8B4B-AF45-82F9-27D7A01B50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52E382-A65B-5E47-9F3C-F97D42798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01B906-E3A2-DB45-8E06-8C90F4287829}"/>
              </a:ext>
            </a:extLst>
          </p:cNvPr>
          <p:cNvSpPr>
            <a:spLocks noGrp="1"/>
          </p:cNvSpPr>
          <p:nvPr>
            <p:ph type="dt" sz="half" idx="10"/>
          </p:nvPr>
        </p:nvSpPr>
        <p:spPr/>
        <p:txBody>
          <a:bodyPr/>
          <a:lstStyle/>
          <a:p>
            <a:fld id="{C388DD7B-4904-8245-89FF-13C45EB023DD}" type="datetimeFigureOut">
              <a:rPr lang="en-US" smtClean="0"/>
              <a:t>4/19/23</a:t>
            </a:fld>
            <a:endParaRPr lang="en-US"/>
          </a:p>
        </p:txBody>
      </p:sp>
      <p:sp>
        <p:nvSpPr>
          <p:cNvPr id="6" name="Footer Placeholder 5">
            <a:extLst>
              <a:ext uri="{FF2B5EF4-FFF2-40B4-BE49-F238E27FC236}">
                <a16:creationId xmlns:a16="http://schemas.microsoft.com/office/drawing/2014/main" id="{2517D960-EA67-6241-ADC3-CAEF879A5C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ABC7D-B18A-B848-8EF9-8C15DA2058C7}"/>
              </a:ext>
            </a:extLst>
          </p:cNvPr>
          <p:cNvSpPr>
            <a:spLocks noGrp="1"/>
          </p:cNvSpPr>
          <p:nvPr>
            <p:ph type="sldNum" sz="quarter" idx="12"/>
          </p:nvPr>
        </p:nvSpPr>
        <p:spPr/>
        <p:txBody>
          <a:bodyPr/>
          <a:lstStyle/>
          <a:p>
            <a:fld id="{562106AF-AA3A-9349-9F0A-2E802B2096D1}" type="slidenum">
              <a:rPr lang="en-US" smtClean="0"/>
              <a:t>‹#›</a:t>
            </a:fld>
            <a:endParaRPr lang="en-US"/>
          </a:p>
        </p:txBody>
      </p:sp>
    </p:spTree>
    <p:extLst>
      <p:ext uri="{BB962C8B-B14F-4D97-AF65-F5344CB8AC3E}">
        <p14:creationId xmlns:p14="http://schemas.microsoft.com/office/powerpoint/2010/main" val="1916553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E628B-54CB-8D45-B073-C0EB0CBBD9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A6C92-532C-184E-B187-B142FBF07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5DF087-5A0C-2A41-B124-1B2976CEF8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88DD7B-4904-8245-89FF-13C45EB023DD}" type="datetimeFigureOut">
              <a:rPr lang="en-US" smtClean="0"/>
              <a:t>4/19/23</a:t>
            </a:fld>
            <a:endParaRPr lang="en-US"/>
          </a:p>
        </p:txBody>
      </p:sp>
      <p:sp>
        <p:nvSpPr>
          <p:cNvPr id="5" name="Footer Placeholder 4">
            <a:extLst>
              <a:ext uri="{FF2B5EF4-FFF2-40B4-BE49-F238E27FC236}">
                <a16:creationId xmlns:a16="http://schemas.microsoft.com/office/drawing/2014/main" id="{BAC6C856-34BD-D34D-97EB-5366CC1FB7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A73536-70D2-C548-87D1-B0B809B66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106AF-AA3A-9349-9F0A-2E802B2096D1}" type="slidenum">
              <a:rPr lang="en-US" smtClean="0"/>
              <a:t>‹#›</a:t>
            </a:fld>
            <a:endParaRPr lang="en-US"/>
          </a:p>
        </p:txBody>
      </p:sp>
    </p:spTree>
    <p:extLst>
      <p:ext uri="{BB962C8B-B14F-4D97-AF65-F5344CB8AC3E}">
        <p14:creationId xmlns:p14="http://schemas.microsoft.com/office/powerpoint/2010/main" val="4136802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04A366-315F-B74B-BDE4-EF0B406D1209}"/>
              </a:ext>
            </a:extLst>
          </p:cNvPr>
          <p:cNvSpPr>
            <a:spLocks noGrp="1"/>
          </p:cNvSpPr>
          <p:nvPr>
            <p:ph type="ctrTitle"/>
          </p:nvPr>
        </p:nvSpPr>
        <p:spPr>
          <a:xfrm>
            <a:off x="2659529" y="2085788"/>
            <a:ext cx="6884895" cy="1496649"/>
          </a:xfrm>
        </p:spPr>
        <p:txBody>
          <a:bodyPr anchor="b">
            <a:normAutofit/>
          </a:bodyPr>
          <a:lstStyle/>
          <a:p>
            <a:r>
              <a:rPr lang="en-US" sz="3200" dirty="0">
                <a:solidFill>
                  <a:schemeClr val="tx1">
                    <a:lumMod val="65000"/>
                    <a:lumOff val="35000"/>
                  </a:schemeClr>
                </a:solidFill>
              </a:rPr>
              <a:t>April 19 Discussion</a:t>
            </a:r>
          </a:p>
        </p:txBody>
      </p:sp>
      <p:sp>
        <p:nvSpPr>
          <p:cNvPr id="3" name="Subtitle 2">
            <a:extLst>
              <a:ext uri="{FF2B5EF4-FFF2-40B4-BE49-F238E27FC236}">
                <a16:creationId xmlns:a16="http://schemas.microsoft.com/office/drawing/2014/main" id="{242EF508-5E78-524F-96E0-8A497111F8A7}"/>
              </a:ext>
            </a:extLst>
          </p:cNvPr>
          <p:cNvSpPr>
            <a:spLocks noGrp="1"/>
          </p:cNvSpPr>
          <p:nvPr>
            <p:ph type="subTitle" idx="1"/>
          </p:nvPr>
        </p:nvSpPr>
        <p:spPr>
          <a:xfrm>
            <a:off x="3048000" y="3948056"/>
            <a:ext cx="6096000" cy="830134"/>
          </a:xfrm>
        </p:spPr>
        <p:txBody>
          <a:bodyPr anchor="t">
            <a:normAutofit/>
          </a:bodyPr>
          <a:lstStyle/>
          <a:p>
            <a:r>
              <a:rPr lang="en-US" sz="1400">
                <a:solidFill>
                  <a:schemeClr val="tx1">
                    <a:lumMod val="65000"/>
                    <a:lumOff val="35000"/>
                  </a:schemeClr>
                </a:solidFill>
              </a:rPr>
              <a:t>CDA 3101</a:t>
            </a:r>
          </a:p>
        </p:txBody>
      </p:sp>
    </p:spTree>
    <p:extLst>
      <p:ext uri="{BB962C8B-B14F-4D97-AF65-F5344CB8AC3E}">
        <p14:creationId xmlns:p14="http://schemas.microsoft.com/office/powerpoint/2010/main" val="3014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1" y="55796"/>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7848302"/>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 </a:t>
            </a:r>
            <a:r>
              <a:rPr lang="en-US" dirty="0">
                <a:solidFill>
                  <a:srgbClr val="FF0000"/>
                </a:solidFill>
              </a:rPr>
              <a:t>log(2</a:t>
            </a:r>
            <a:r>
              <a:rPr lang="en-US" baseline="30000" dirty="0">
                <a:solidFill>
                  <a:srgbClr val="FF0000"/>
                </a:solidFill>
              </a:rPr>
              <a:t>17</a:t>
            </a:r>
            <a:r>
              <a:rPr lang="en-US" dirty="0">
                <a:solidFill>
                  <a:srgbClr val="FF0000"/>
                </a:solidFill>
              </a:rPr>
              <a:t>) = 17</a:t>
            </a:r>
            <a:endParaRPr lang="en-US" dirty="0"/>
          </a:p>
          <a:p>
            <a:endParaRPr lang="en-US" dirty="0"/>
          </a:p>
          <a:p>
            <a:r>
              <a:rPr lang="en-US" dirty="0"/>
              <a:t>How many bits are in the physical address? </a:t>
            </a:r>
            <a:r>
              <a:rPr lang="en-US" dirty="0">
                <a:solidFill>
                  <a:srgbClr val="FF0000"/>
                </a:solidFill>
              </a:rPr>
              <a:t>log(2</a:t>
            </a:r>
            <a:r>
              <a:rPr lang="en-US" baseline="30000" dirty="0">
                <a:solidFill>
                  <a:srgbClr val="FF0000"/>
                </a:solidFill>
              </a:rPr>
              <a:t>16</a:t>
            </a:r>
            <a:r>
              <a:rPr lang="en-US" dirty="0">
                <a:solidFill>
                  <a:srgbClr val="FF0000"/>
                </a:solidFill>
              </a:rPr>
              <a:t>) = 16</a:t>
            </a:r>
          </a:p>
          <a:p>
            <a:endParaRPr lang="en-US" dirty="0">
              <a:solidFill>
                <a:srgbClr val="FF0000"/>
              </a:solidFill>
            </a:endParaRPr>
          </a:p>
          <a:p>
            <a:r>
              <a:rPr lang="en-US" dirty="0"/>
              <a:t>How many bits are in the offset field? </a:t>
            </a:r>
            <a:r>
              <a:rPr lang="en-US" dirty="0">
                <a:solidFill>
                  <a:srgbClr val="FF0000"/>
                </a:solidFill>
              </a:rPr>
              <a:t>13</a:t>
            </a:r>
            <a:endParaRPr lang="en-US" dirty="0"/>
          </a:p>
          <a:p>
            <a:endParaRPr lang="en-US" dirty="0"/>
          </a:p>
          <a:p>
            <a:r>
              <a:rPr lang="en-US" dirty="0"/>
              <a:t>How many bits are in the page field of the virtual address?  </a:t>
            </a:r>
            <a:r>
              <a:rPr lang="en-US" dirty="0">
                <a:solidFill>
                  <a:srgbClr val="FF0000"/>
                </a:solidFill>
              </a:rPr>
              <a:t>17-13=4</a:t>
            </a:r>
          </a:p>
          <a:p>
            <a:endParaRPr lang="en-US" dirty="0"/>
          </a:p>
          <a:p>
            <a:r>
              <a:rPr lang="en-US" dirty="0"/>
              <a:t>How many bits are in the frame field of the physical address? </a:t>
            </a:r>
            <a:r>
              <a:rPr lang="en-US" dirty="0">
                <a:solidFill>
                  <a:srgbClr val="FF0000"/>
                </a:solidFill>
              </a:rPr>
              <a:t>16-13=3</a:t>
            </a:r>
          </a:p>
          <a:p>
            <a:endParaRPr lang="en-US" dirty="0">
              <a:solidFill>
                <a:srgbClr val="FF0000"/>
              </a:solidFill>
            </a:endParaRPr>
          </a:p>
          <a:p>
            <a:r>
              <a:rPr lang="en-US" dirty="0"/>
              <a:t>The virtual address 0x1F323 is requested.  Is this is a hit in the page map table? What does this mean?</a:t>
            </a:r>
          </a:p>
          <a:p>
            <a:r>
              <a:rPr lang="en-US" dirty="0">
                <a:solidFill>
                  <a:srgbClr val="FF0000"/>
                </a:solidFill>
              </a:rPr>
              <a:t>0001 1111 0011 0010 0011</a:t>
            </a:r>
          </a:p>
          <a:p>
            <a:r>
              <a:rPr lang="en-US" dirty="0">
                <a:solidFill>
                  <a:srgbClr val="FF0000"/>
                </a:solidFill>
              </a:rPr>
              <a:t>Take  right 17 bits for address</a:t>
            </a:r>
          </a:p>
          <a:p>
            <a:r>
              <a:rPr lang="en-US" dirty="0">
                <a:solidFill>
                  <a:srgbClr val="FF0000"/>
                </a:solidFill>
              </a:rPr>
              <a:t>11111001100100011</a:t>
            </a:r>
          </a:p>
          <a:p>
            <a:r>
              <a:rPr lang="en-US" dirty="0">
                <a:solidFill>
                  <a:srgbClr val="FF0000"/>
                </a:solidFill>
              </a:rPr>
              <a:t>1111 1001100100011</a:t>
            </a:r>
          </a:p>
          <a:p>
            <a:r>
              <a:rPr lang="en-US" dirty="0">
                <a:solidFill>
                  <a:srgbClr val="FF0000"/>
                </a:solidFill>
              </a:rPr>
              <a:t>Page =1111</a:t>
            </a:r>
          </a:p>
          <a:p>
            <a:endParaRPr lang="en-US" dirty="0">
              <a:solidFill>
                <a:srgbClr val="FF0000"/>
              </a:solidFill>
            </a:endParaRPr>
          </a:p>
          <a:p>
            <a:r>
              <a:rPr lang="en-US" dirty="0">
                <a:solidFill>
                  <a:srgbClr val="FF0000"/>
                </a:solidFill>
              </a:rPr>
              <a:t>This is a hit: this means that page maps to a frame in main memory</a:t>
            </a:r>
          </a:p>
          <a:p>
            <a:endParaRPr lang="en-US" dirty="0">
              <a:solidFill>
                <a:srgbClr val="FF0000"/>
              </a:solidFill>
            </a:endParaRPr>
          </a:p>
          <a:p>
            <a:endParaRPr lang="en-US" dirty="0">
              <a:solidFill>
                <a:srgbClr val="FF0000"/>
              </a:solidFill>
            </a:endParaRPr>
          </a:p>
          <a:p>
            <a:endParaRPr lang="en-US" dirty="0"/>
          </a:p>
          <a:p>
            <a:endParaRPr lang="en-US" dirty="0">
              <a:solidFill>
                <a:srgbClr val="FF0000"/>
              </a:solidFill>
            </a:endParaRPr>
          </a:p>
          <a:p>
            <a:endParaRPr lang="en-US" dirty="0">
              <a:solidFill>
                <a:srgbClr val="FF0000"/>
              </a:solidFill>
            </a:endParaRPr>
          </a:p>
          <a:p>
            <a:endParaRPr lang="en-US" dirty="0"/>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extLst>
              <p:ext uri="{D42A27DB-BD31-4B8C-83A1-F6EECF244321}">
                <p14:modId xmlns:p14="http://schemas.microsoft.com/office/powerpoint/2010/main" val="2225365655"/>
              </p:ext>
            </p:extLst>
          </p:nvPr>
        </p:nvGraphicFramePr>
        <p:xfrm>
          <a:off x="431800" y="482283"/>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solidFill>
                            <a:srgbClr val="FF0000"/>
                          </a:solidFill>
                        </a:rPr>
                        <a:t>1111</a:t>
                      </a:r>
                    </a:p>
                  </a:txBody>
                  <a:tcPr/>
                </a:tc>
                <a:tc>
                  <a:txBody>
                    <a:bodyPr/>
                    <a:lstStyle/>
                    <a:p>
                      <a:r>
                        <a:rPr lang="en-US" dirty="0">
                          <a:solidFill>
                            <a:srgbClr val="FF0000"/>
                          </a:solidFill>
                        </a:rPr>
                        <a:t>101</a:t>
                      </a:r>
                    </a:p>
                  </a:txBody>
                  <a:tcPr/>
                </a:tc>
                <a:tc>
                  <a:txBody>
                    <a:bodyPr/>
                    <a:lstStyle/>
                    <a:p>
                      <a:r>
                        <a:rPr lang="en-US" dirty="0">
                          <a:solidFill>
                            <a:srgbClr val="FF0000"/>
                          </a:solidFill>
                        </a:rPr>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259449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1" y="55796"/>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8125301"/>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 </a:t>
            </a:r>
            <a:r>
              <a:rPr lang="en-US" dirty="0">
                <a:solidFill>
                  <a:srgbClr val="FF0000"/>
                </a:solidFill>
              </a:rPr>
              <a:t>log(2</a:t>
            </a:r>
            <a:r>
              <a:rPr lang="en-US" baseline="30000" dirty="0">
                <a:solidFill>
                  <a:srgbClr val="FF0000"/>
                </a:solidFill>
              </a:rPr>
              <a:t>17</a:t>
            </a:r>
            <a:r>
              <a:rPr lang="en-US" dirty="0">
                <a:solidFill>
                  <a:srgbClr val="FF0000"/>
                </a:solidFill>
              </a:rPr>
              <a:t>) = 17</a:t>
            </a:r>
            <a:endParaRPr lang="en-US" dirty="0"/>
          </a:p>
          <a:p>
            <a:endParaRPr lang="en-US" dirty="0"/>
          </a:p>
          <a:p>
            <a:r>
              <a:rPr lang="en-US" dirty="0"/>
              <a:t>How many bits are in the physical address? </a:t>
            </a:r>
            <a:r>
              <a:rPr lang="en-US" dirty="0">
                <a:solidFill>
                  <a:srgbClr val="FF0000"/>
                </a:solidFill>
              </a:rPr>
              <a:t>log(2</a:t>
            </a:r>
            <a:r>
              <a:rPr lang="en-US" baseline="30000" dirty="0">
                <a:solidFill>
                  <a:srgbClr val="FF0000"/>
                </a:solidFill>
              </a:rPr>
              <a:t>16</a:t>
            </a:r>
            <a:r>
              <a:rPr lang="en-US" dirty="0">
                <a:solidFill>
                  <a:srgbClr val="FF0000"/>
                </a:solidFill>
              </a:rPr>
              <a:t>) = 16</a:t>
            </a:r>
          </a:p>
          <a:p>
            <a:endParaRPr lang="en-US" dirty="0">
              <a:solidFill>
                <a:srgbClr val="FF0000"/>
              </a:solidFill>
            </a:endParaRPr>
          </a:p>
          <a:p>
            <a:r>
              <a:rPr lang="en-US" dirty="0"/>
              <a:t>How many bits are in the offset field? </a:t>
            </a:r>
            <a:r>
              <a:rPr lang="en-US" dirty="0">
                <a:solidFill>
                  <a:srgbClr val="FF0000"/>
                </a:solidFill>
              </a:rPr>
              <a:t>13</a:t>
            </a:r>
            <a:endParaRPr lang="en-US" dirty="0"/>
          </a:p>
          <a:p>
            <a:endParaRPr lang="en-US" dirty="0"/>
          </a:p>
          <a:p>
            <a:r>
              <a:rPr lang="en-US" dirty="0"/>
              <a:t>How many bits are in the page field of the virtual address?  </a:t>
            </a:r>
            <a:r>
              <a:rPr lang="en-US" dirty="0">
                <a:solidFill>
                  <a:srgbClr val="FF0000"/>
                </a:solidFill>
              </a:rPr>
              <a:t>17-13=4</a:t>
            </a:r>
          </a:p>
          <a:p>
            <a:endParaRPr lang="en-US" dirty="0"/>
          </a:p>
          <a:p>
            <a:r>
              <a:rPr lang="en-US" dirty="0"/>
              <a:t>How many bits are in the frame field of the physical address? </a:t>
            </a:r>
            <a:r>
              <a:rPr lang="en-US" dirty="0">
                <a:solidFill>
                  <a:srgbClr val="FF0000"/>
                </a:solidFill>
              </a:rPr>
              <a:t>16-13=3</a:t>
            </a:r>
          </a:p>
          <a:p>
            <a:endParaRPr lang="en-US" dirty="0">
              <a:solidFill>
                <a:srgbClr val="FF0000"/>
              </a:solidFill>
            </a:endParaRPr>
          </a:p>
          <a:p>
            <a:r>
              <a:rPr lang="en-US" dirty="0"/>
              <a:t>The virtual address 0x1F323 is requested.  Is this is a hit in the page map table? What does this mean?</a:t>
            </a:r>
          </a:p>
          <a:p>
            <a:r>
              <a:rPr lang="en-US" dirty="0">
                <a:solidFill>
                  <a:srgbClr val="FF0000"/>
                </a:solidFill>
              </a:rPr>
              <a:t>1111 1001100100011</a:t>
            </a:r>
          </a:p>
          <a:p>
            <a:r>
              <a:rPr lang="en-US" dirty="0">
                <a:solidFill>
                  <a:srgbClr val="FF0000"/>
                </a:solidFill>
              </a:rPr>
              <a:t>Page =1111</a:t>
            </a:r>
          </a:p>
          <a:p>
            <a:endParaRPr lang="en-US" dirty="0">
              <a:solidFill>
                <a:srgbClr val="FF0000"/>
              </a:solidFill>
            </a:endParaRPr>
          </a:p>
          <a:p>
            <a:r>
              <a:rPr lang="en-US" dirty="0">
                <a:solidFill>
                  <a:srgbClr val="FF0000"/>
                </a:solidFill>
              </a:rPr>
              <a:t>This is a hit: this means that page maps to a frame in main memory</a:t>
            </a:r>
          </a:p>
          <a:p>
            <a:endParaRPr lang="en-US" dirty="0">
              <a:solidFill>
                <a:srgbClr val="FF0000"/>
              </a:solidFill>
            </a:endParaRPr>
          </a:p>
          <a:p>
            <a:r>
              <a:rPr lang="en-US" dirty="0"/>
              <a:t>Translate the virtual address to a physical address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p>
          <a:p>
            <a:endParaRPr lang="en-US" dirty="0">
              <a:solidFill>
                <a:srgbClr val="FF0000"/>
              </a:solidFill>
            </a:endParaRPr>
          </a:p>
          <a:p>
            <a:endParaRPr lang="en-US" dirty="0">
              <a:solidFill>
                <a:srgbClr val="FF0000"/>
              </a:solidFill>
            </a:endParaRPr>
          </a:p>
          <a:p>
            <a:endParaRPr lang="en-US" dirty="0"/>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nvGraphicFramePr>
        <p:xfrm>
          <a:off x="431800" y="482283"/>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solidFill>
                            <a:srgbClr val="FF0000"/>
                          </a:solidFill>
                        </a:rPr>
                        <a:t>1111</a:t>
                      </a:r>
                    </a:p>
                  </a:txBody>
                  <a:tcPr/>
                </a:tc>
                <a:tc>
                  <a:txBody>
                    <a:bodyPr/>
                    <a:lstStyle/>
                    <a:p>
                      <a:r>
                        <a:rPr lang="en-US" dirty="0">
                          <a:solidFill>
                            <a:srgbClr val="FF0000"/>
                          </a:solidFill>
                        </a:rPr>
                        <a:t>101</a:t>
                      </a:r>
                    </a:p>
                  </a:txBody>
                  <a:tcPr/>
                </a:tc>
                <a:tc>
                  <a:txBody>
                    <a:bodyPr/>
                    <a:lstStyle/>
                    <a:p>
                      <a:r>
                        <a:rPr lang="en-US" dirty="0">
                          <a:solidFill>
                            <a:srgbClr val="FF0000"/>
                          </a:solidFill>
                        </a:rPr>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2922817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1" y="55796"/>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9233297"/>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 </a:t>
            </a:r>
            <a:r>
              <a:rPr lang="en-US" dirty="0">
                <a:solidFill>
                  <a:srgbClr val="FF0000"/>
                </a:solidFill>
              </a:rPr>
              <a:t>log(2</a:t>
            </a:r>
            <a:r>
              <a:rPr lang="en-US" baseline="30000" dirty="0">
                <a:solidFill>
                  <a:srgbClr val="FF0000"/>
                </a:solidFill>
              </a:rPr>
              <a:t>17</a:t>
            </a:r>
            <a:r>
              <a:rPr lang="en-US" dirty="0">
                <a:solidFill>
                  <a:srgbClr val="FF0000"/>
                </a:solidFill>
              </a:rPr>
              <a:t>) = 17</a:t>
            </a:r>
            <a:endParaRPr lang="en-US" dirty="0"/>
          </a:p>
          <a:p>
            <a:endParaRPr lang="en-US" dirty="0"/>
          </a:p>
          <a:p>
            <a:r>
              <a:rPr lang="en-US" dirty="0"/>
              <a:t>How many bits are in the physical address? </a:t>
            </a:r>
            <a:r>
              <a:rPr lang="en-US" dirty="0">
                <a:solidFill>
                  <a:srgbClr val="FF0000"/>
                </a:solidFill>
              </a:rPr>
              <a:t>log(2</a:t>
            </a:r>
            <a:r>
              <a:rPr lang="en-US" baseline="30000" dirty="0">
                <a:solidFill>
                  <a:srgbClr val="FF0000"/>
                </a:solidFill>
              </a:rPr>
              <a:t>16</a:t>
            </a:r>
            <a:r>
              <a:rPr lang="en-US" dirty="0">
                <a:solidFill>
                  <a:srgbClr val="FF0000"/>
                </a:solidFill>
              </a:rPr>
              <a:t>) = 16</a:t>
            </a:r>
          </a:p>
          <a:p>
            <a:endParaRPr lang="en-US" dirty="0">
              <a:solidFill>
                <a:srgbClr val="FF0000"/>
              </a:solidFill>
            </a:endParaRPr>
          </a:p>
          <a:p>
            <a:r>
              <a:rPr lang="en-US" dirty="0"/>
              <a:t>How many bits are in the offset field? </a:t>
            </a:r>
            <a:r>
              <a:rPr lang="en-US" dirty="0">
                <a:solidFill>
                  <a:srgbClr val="FF0000"/>
                </a:solidFill>
              </a:rPr>
              <a:t>13</a:t>
            </a:r>
            <a:endParaRPr lang="en-US" dirty="0"/>
          </a:p>
          <a:p>
            <a:endParaRPr lang="en-US" dirty="0"/>
          </a:p>
          <a:p>
            <a:r>
              <a:rPr lang="en-US" dirty="0"/>
              <a:t>How many bits are in the page field of the virtual address?  </a:t>
            </a:r>
            <a:r>
              <a:rPr lang="en-US" dirty="0">
                <a:solidFill>
                  <a:srgbClr val="FF0000"/>
                </a:solidFill>
              </a:rPr>
              <a:t>17-13=4</a:t>
            </a:r>
          </a:p>
          <a:p>
            <a:endParaRPr lang="en-US" dirty="0"/>
          </a:p>
          <a:p>
            <a:r>
              <a:rPr lang="en-US" dirty="0"/>
              <a:t>How many bits are in the frame field of the physical address? </a:t>
            </a:r>
            <a:r>
              <a:rPr lang="en-US" dirty="0">
                <a:solidFill>
                  <a:srgbClr val="FF0000"/>
                </a:solidFill>
              </a:rPr>
              <a:t>16-13=3</a:t>
            </a:r>
          </a:p>
          <a:p>
            <a:endParaRPr lang="en-US" dirty="0">
              <a:solidFill>
                <a:srgbClr val="FF0000"/>
              </a:solidFill>
            </a:endParaRPr>
          </a:p>
          <a:p>
            <a:r>
              <a:rPr lang="en-US" dirty="0"/>
              <a:t>The virtual address 0x1F323 is requested.  Is this is a hit in the page map table? What does this mean?</a:t>
            </a:r>
          </a:p>
          <a:p>
            <a:r>
              <a:rPr lang="en-US" dirty="0">
                <a:solidFill>
                  <a:srgbClr val="FF0000"/>
                </a:solidFill>
              </a:rPr>
              <a:t>1111 1001100100011</a:t>
            </a:r>
          </a:p>
          <a:p>
            <a:r>
              <a:rPr lang="en-US" dirty="0">
                <a:solidFill>
                  <a:srgbClr val="FF0000"/>
                </a:solidFill>
              </a:rPr>
              <a:t>Page =1111</a:t>
            </a:r>
          </a:p>
          <a:p>
            <a:endParaRPr lang="en-US" dirty="0">
              <a:solidFill>
                <a:srgbClr val="FF0000"/>
              </a:solidFill>
            </a:endParaRPr>
          </a:p>
          <a:p>
            <a:r>
              <a:rPr lang="en-US" dirty="0">
                <a:solidFill>
                  <a:srgbClr val="FF0000"/>
                </a:solidFill>
              </a:rPr>
              <a:t>This is a hit: this means that page maps to a frame in main memory</a:t>
            </a:r>
          </a:p>
          <a:p>
            <a:endParaRPr lang="en-US" dirty="0">
              <a:solidFill>
                <a:srgbClr val="FF0000"/>
              </a:solidFill>
            </a:endParaRPr>
          </a:p>
          <a:p>
            <a:r>
              <a:rPr lang="en-US" dirty="0"/>
              <a:t>Translate the virtual address to a physical address</a:t>
            </a:r>
          </a:p>
          <a:p>
            <a:r>
              <a:rPr lang="en-US" dirty="0">
                <a:solidFill>
                  <a:srgbClr val="FF0000"/>
                </a:solidFill>
              </a:rPr>
              <a:t>Frame = 101, replace page with frame</a:t>
            </a:r>
          </a:p>
          <a:p>
            <a:r>
              <a:rPr lang="en-US" dirty="0">
                <a:solidFill>
                  <a:srgbClr val="FF0000"/>
                </a:solidFill>
              </a:rPr>
              <a:t>Physical address = 101 1001100100011</a:t>
            </a:r>
          </a:p>
          <a:p>
            <a:r>
              <a:rPr lang="en-US" dirty="0">
                <a:solidFill>
                  <a:srgbClr val="FF0000"/>
                </a:solidFill>
              </a:rPr>
              <a:t>                             = 1011 0011 0010 0011 = 0xB323</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p>
          <a:p>
            <a:endParaRPr lang="en-US" dirty="0">
              <a:solidFill>
                <a:srgbClr val="FF0000"/>
              </a:solidFill>
            </a:endParaRPr>
          </a:p>
          <a:p>
            <a:endParaRPr lang="en-US" dirty="0">
              <a:solidFill>
                <a:srgbClr val="FF0000"/>
              </a:solidFill>
            </a:endParaRPr>
          </a:p>
          <a:p>
            <a:endParaRPr lang="en-US" dirty="0"/>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nvGraphicFramePr>
        <p:xfrm>
          <a:off x="431800" y="482283"/>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solidFill>
                            <a:srgbClr val="FF0000"/>
                          </a:solidFill>
                        </a:rPr>
                        <a:t>1111</a:t>
                      </a:r>
                    </a:p>
                  </a:txBody>
                  <a:tcPr/>
                </a:tc>
                <a:tc>
                  <a:txBody>
                    <a:bodyPr/>
                    <a:lstStyle/>
                    <a:p>
                      <a:r>
                        <a:rPr lang="en-US" dirty="0">
                          <a:solidFill>
                            <a:srgbClr val="FF0000"/>
                          </a:solidFill>
                        </a:rPr>
                        <a:t>101</a:t>
                      </a:r>
                    </a:p>
                  </a:txBody>
                  <a:tcPr/>
                </a:tc>
                <a:tc>
                  <a:txBody>
                    <a:bodyPr/>
                    <a:lstStyle/>
                    <a:p>
                      <a:r>
                        <a:rPr lang="en-US" dirty="0">
                          <a:solidFill>
                            <a:srgbClr val="FF0000"/>
                          </a:solidFill>
                        </a:rPr>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4218404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FE7DE-1C0E-2113-B15D-560BC095AA5C}"/>
              </a:ext>
            </a:extLst>
          </p:cNvPr>
          <p:cNvSpPr txBox="1"/>
          <p:nvPr/>
        </p:nvSpPr>
        <p:spPr>
          <a:xfrm>
            <a:off x="486889" y="134034"/>
            <a:ext cx="6556849" cy="1200329"/>
          </a:xfrm>
          <a:prstGeom prst="rect">
            <a:avLst/>
          </a:prstGeom>
          <a:noFill/>
        </p:spPr>
        <p:txBody>
          <a:bodyPr wrap="square" rtlCol="0">
            <a:spAutoFit/>
          </a:bodyPr>
          <a:lstStyle/>
          <a:p>
            <a:r>
              <a:rPr lang="en-US" dirty="0"/>
              <a:t>A virtual memory system has 2</a:t>
            </a:r>
            <a:r>
              <a:rPr lang="en-US" baseline="30000" dirty="0"/>
              <a:t>12</a:t>
            </a:r>
            <a:r>
              <a:rPr lang="en-US" dirty="0"/>
              <a:t> byte pages, a four entry fully associative TLB with LRU replacement, and the following TLB and page table states,   Virtual addresses are 16 bits and physical addresses are 15 bits</a:t>
            </a:r>
          </a:p>
        </p:txBody>
      </p:sp>
      <p:graphicFrame>
        <p:nvGraphicFramePr>
          <p:cNvPr id="5" name="Table 5">
            <a:extLst>
              <a:ext uri="{FF2B5EF4-FFF2-40B4-BE49-F238E27FC236}">
                <a16:creationId xmlns:a16="http://schemas.microsoft.com/office/drawing/2014/main" id="{7C5A0CAD-A19E-72F0-3DFF-8B0A7E213389}"/>
              </a:ext>
            </a:extLst>
          </p:cNvPr>
          <p:cNvGraphicFramePr>
            <a:graphicFrameLocks noGrp="1"/>
          </p:cNvGraphicFramePr>
          <p:nvPr>
            <p:extLst>
              <p:ext uri="{D42A27DB-BD31-4B8C-83A1-F6EECF244321}">
                <p14:modId xmlns:p14="http://schemas.microsoft.com/office/powerpoint/2010/main" val="3205927892"/>
              </p:ext>
            </p:extLst>
          </p:nvPr>
        </p:nvGraphicFramePr>
        <p:xfrm>
          <a:off x="1021279" y="1847822"/>
          <a:ext cx="4678878" cy="2001520"/>
        </p:xfrm>
        <a:graphic>
          <a:graphicData uri="http://schemas.openxmlformats.org/drawingml/2006/table">
            <a:tbl>
              <a:tblPr firstRow="1" bandRow="1">
                <a:tableStyleId>{5C22544A-7EE6-4342-B048-85BDC9FD1C3A}</a:tableStyleId>
              </a:tblPr>
              <a:tblGrid>
                <a:gridCol w="724394">
                  <a:extLst>
                    <a:ext uri="{9D8B030D-6E8A-4147-A177-3AD203B41FA5}">
                      <a16:colId xmlns:a16="http://schemas.microsoft.com/office/drawing/2014/main" val="3120226997"/>
                    </a:ext>
                  </a:extLst>
                </a:gridCol>
                <a:gridCol w="1460665">
                  <a:extLst>
                    <a:ext uri="{9D8B030D-6E8A-4147-A177-3AD203B41FA5}">
                      <a16:colId xmlns:a16="http://schemas.microsoft.com/office/drawing/2014/main" val="28389456"/>
                    </a:ext>
                  </a:extLst>
                </a:gridCol>
                <a:gridCol w="1353787">
                  <a:extLst>
                    <a:ext uri="{9D8B030D-6E8A-4147-A177-3AD203B41FA5}">
                      <a16:colId xmlns:a16="http://schemas.microsoft.com/office/drawing/2014/main" val="1333167957"/>
                    </a:ext>
                  </a:extLst>
                </a:gridCol>
                <a:gridCol w="1140032">
                  <a:extLst>
                    <a:ext uri="{9D8B030D-6E8A-4147-A177-3AD203B41FA5}">
                      <a16:colId xmlns:a16="http://schemas.microsoft.com/office/drawing/2014/main" val="2194918734"/>
                    </a:ext>
                  </a:extLst>
                </a:gridCol>
              </a:tblGrid>
              <a:tr h="370840">
                <a:tc>
                  <a:txBody>
                    <a:bodyPr/>
                    <a:lstStyle/>
                    <a:p>
                      <a:r>
                        <a:rPr lang="en-US" sz="1400" dirty="0"/>
                        <a:t>Valid bit</a:t>
                      </a:r>
                    </a:p>
                  </a:txBody>
                  <a:tcPr/>
                </a:tc>
                <a:tc>
                  <a:txBody>
                    <a:bodyPr/>
                    <a:lstStyle/>
                    <a:p>
                      <a:r>
                        <a:rPr lang="en-US" sz="1400" dirty="0"/>
                        <a:t>Virtual page number</a:t>
                      </a:r>
                    </a:p>
                  </a:txBody>
                  <a:tcPr/>
                </a:tc>
                <a:tc>
                  <a:txBody>
                    <a:bodyPr/>
                    <a:lstStyle/>
                    <a:p>
                      <a:r>
                        <a:rPr lang="en-US" sz="1400" dirty="0"/>
                        <a:t>Physical frame number</a:t>
                      </a:r>
                    </a:p>
                  </a:txBody>
                  <a:tcPr/>
                </a:tc>
                <a:tc>
                  <a:txBody>
                    <a:bodyPr/>
                    <a:lstStyle/>
                    <a:p>
                      <a:r>
                        <a:rPr lang="en-US" sz="1400" dirty="0"/>
                        <a:t>Access time</a:t>
                      </a:r>
                    </a:p>
                  </a:txBody>
                  <a:tcPr/>
                </a:tc>
                <a:extLst>
                  <a:ext uri="{0D108BD9-81ED-4DB2-BD59-A6C34878D82A}">
                    <a16:rowId xmlns:a16="http://schemas.microsoft.com/office/drawing/2014/main" val="3692922611"/>
                  </a:ext>
                </a:extLst>
              </a:tr>
              <a:tr h="370840">
                <a:tc>
                  <a:txBody>
                    <a:bodyPr/>
                    <a:lstStyle/>
                    <a:p>
                      <a:r>
                        <a:rPr lang="en-US" dirty="0"/>
                        <a:t>1</a:t>
                      </a:r>
                    </a:p>
                  </a:txBody>
                  <a:tcPr/>
                </a:tc>
                <a:tc>
                  <a:txBody>
                    <a:bodyPr/>
                    <a:lstStyle/>
                    <a:p>
                      <a:r>
                        <a:rPr lang="en-US" dirty="0"/>
                        <a:t>0x0</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4169643034"/>
                  </a:ext>
                </a:extLst>
              </a:tr>
              <a:tr h="370840">
                <a:tc>
                  <a:txBody>
                    <a:bodyPr/>
                    <a:lstStyle/>
                    <a:p>
                      <a:r>
                        <a:rPr lang="en-US" dirty="0"/>
                        <a:t>1</a:t>
                      </a:r>
                    </a:p>
                  </a:txBody>
                  <a:tcPr/>
                </a:tc>
                <a:tc>
                  <a:txBody>
                    <a:bodyPr/>
                    <a:lstStyle/>
                    <a:p>
                      <a:r>
                        <a:rPr lang="en-US" dirty="0"/>
                        <a:t>0xf</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695476328"/>
                  </a:ext>
                </a:extLst>
              </a:tr>
              <a:tr h="370840">
                <a:tc>
                  <a:txBody>
                    <a:bodyPr/>
                    <a:lstStyle/>
                    <a:p>
                      <a:r>
                        <a:rPr lang="en-US" dirty="0"/>
                        <a:t>1</a:t>
                      </a:r>
                    </a:p>
                  </a:txBody>
                  <a:tcPr/>
                </a:tc>
                <a:tc>
                  <a:txBody>
                    <a:bodyPr/>
                    <a:lstStyle/>
                    <a:p>
                      <a:r>
                        <a:rPr lang="en-US" dirty="0"/>
                        <a:t>0x3</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50703554"/>
                  </a:ext>
                </a:extLst>
              </a:tr>
              <a:tr h="370840">
                <a:tc>
                  <a:txBody>
                    <a:bodyPr/>
                    <a:lstStyle/>
                    <a:p>
                      <a:r>
                        <a:rPr lang="en-US" dirty="0"/>
                        <a:t>1</a:t>
                      </a:r>
                    </a:p>
                  </a:txBody>
                  <a:tcPr/>
                </a:tc>
                <a:tc>
                  <a:txBody>
                    <a:bodyPr/>
                    <a:lstStyle/>
                    <a:p>
                      <a:r>
                        <a:rPr lang="en-US" dirty="0"/>
                        <a:t>0xe</a:t>
                      </a:r>
                    </a:p>
                  </a:txBody>
                  <a:tcPr/>
                </a:tc>
                <a:tc>
                  <a:txBody>
                    <a:bodyPr/>
                    <a:lstStyle/>
                    <a:p>
                      <a:r>
                        <a:rPr lang="en-US" dirty="0"/>
                        <a:t>0</a:t>
                      </a:r>
                    </a:p>
                  </a:txBody>
                  <a:tcPr/>
                </a:tc>
                <a:tc>
                  <a:txBody>
                    <a:bodyPr/>
                    <a:lstStyle/>
                    <a:p>
                      <a:r>
                        <a:rPr lang="en-US" dirty="0"/>
                        <a:t>23</a:t>
                      </a:r>
                    </a:p>
                  </a:txBody>
                  <a:tcPr/>
                </a:tc>
                <a:extLst>
                  <a:ext uri="{0D108BD9-81ED-4DB2-BD59-A6C34878D82A}">
                    <a16:rowId xmlns:a16="http://schemas.microsoft.com/office/drawing/2014/main" val="1176326324"/>
                  </a:ext>
                </a:extLst>
              </a:tr>
            </a:tbl>
          </a:graphicData>
        </a:graphic>
      </p:graphicFrame>
      <p:sp>
        <p:nvSpPr>
          <p:cNvPr id="7" name="TextBox 6">
            <a:extLst>
              <a:ext uri="{FF2B5EF4-FFF2-40B4-BE49-F238E27FC236}">
                <a16:creationId xmlns:a16="http://schemas.microsoft.com/office/drawing/2014/main" id="{032526F5-812D-A68E-6658-09AC075EA9AA}"/>
              </a:ext>
            </a:extLst>
          </p:cNvPr>
          <p:cNvSpPr txBox="1"/>
          <p:nvPr/>
        </p:nvSpPr>
        <p:spPr>
          <a:xfrm>
            <a:off x="1460665" y="4714504"/>
            <a:ext cx="4267643" cy="1200329"/>
          </a:xfrm>
          <a:prstGeom prst="rect">
            <a:avLst/>
          </a:prstGeom>
          <a:noFill/>
        </p:spPr>
        <p:txBody>
          <a:bodyPr wrap="none" rtlCol="0">
            <a:spAutoFit/>
          </a:bodyPr>
          <a:lstStyle/>
          <a:p>
            <a:r>
              <a:rPr lang="en-US" dirty="0"/>
              <a:t>The virtual address 0x91bb is requested</a:t>
            </a:r>
          </a:p>
          <a:p>
            <a:r>
              <a:rPr lang="en-US" dirty="0"/>
              <a:t>Is it a TLB hit, page table hit, or page fault?</a:t>
            </a:r>
          </a:p>
          <a:p>
            <a:endParaRPr lang="en-US" dirty="0"/>
          </a:p>
          <a:p>
            <a:r>
              <a:rPr lang="en-US" dirty="0"/>
              <a:t>What is the updated state of the TLB?</a:t>
            </a:r>
          </a:p>
        </p:txBody>
      </p:sp>
      <p:graphicFrame>
        <p:nvGraphicFramePr>
          <p:cNvPr id="8" name="Table 6">
            <a:extLst>
              <a:ext uri="{FF2B5EF4-FFF2-40B4-BE49-F238E27FC236}">
                <a16:creationId xmlns:a16="http://schemas.microsoft.com/office/drawing/2014/main" id="{336992A9-F753-DCFC-8364-B393E661A43F}"/>
              </a:ext>
            </a:extLst>
          </p:cNvPr>
          <p:cNvGraphicFramePr>
            <a:graphicFrameLocks noGrp="1"/>
          </p:cNvGraphicFramePr>
          <p:nvPr>
            <p:extLst>
              <p:ext uri="{D42A27DB-BD31-4B8C-83A1-F6EECF244321}">
                <p14:modId xmlns:p14="http://schemas.microsoft.com/office/powerpoint/2010/main" val="2469250816"/>
              </p:ext>
            </p:extLst>
          </p:nvPr>
        </p:nvGraphicFramePr>
        <p:xfrm>
          <a:off x="7258051" y="182880"/>
          <a:ext cx="3473286" cy="6309360"/>
        </p:xfrm>
        <a:graphic>
          <a:graphicData uri="http://schemas.openxmlformats.org/drawingml/2006/table">
            <a:tbl>
              <a:tblPr firstRow="1" bandRow="1">
                <a:tableStyleId>{5C22544A-7EE6-4342-B048-85BDC9FD1C3A}</a:tableStyleId>
              </a:tblPr>
              <a:tblGrid>
                <a:gridCol w="628649">
                  <a:extLst>
                    <a:ext uri="{9D8B030D-6E8A-4147-A177-3AD203B41FA5}">
                      <a16:colId xmlns:a16="http://schemas.microsoft.com/office/drawing/2014/main" val="1897429269"/>
                    </a:ext>
                  </a:extLst>
                </a:gridCol>
                <a:gridCol w="628650">
                  <a:extLst>
                    <a:ext uri="{9D8B030D-6E8A-4147-A177-3AD203B41FA5}">
                      <a16:colId xmlns:a16="http://schemas.microsoft.com/office/drawing/2014/main" val="1603674684"/>
                    </a:ext>
                  </a:extLst>
                </a:gridCol>
                <a:gridCol w="1285690">
                  <a:extLst>
                    <a:ext uri="{9D8B030D-6E8A-4147-A177-3AD203B41FA5}">
                      <a16:colId xmlns:a16="http://schemas.microsoft.com/office/drawing/2014/main" val="1245775139"/>
                    </a:ext>
                  </a:extLst>
                </a:gridCol>
                <a:gridCol w="930297">
                  <a:extLst>
                    <a:ext uri="{9D8B030D-6E8A-4147-A177-3AD203B41FA5}">
                      <a16:colId xmlns:a16="http://schemas.microsoft.com/office/drawing/2014/main" val="3426435041"/>
                    </a:ext>
                  </a:extLst>
                </a:gridCol>
              </a:tblGrid>
              <a:tr h="441190">
                <a:tc>
                  <a:txBody>
                    <a:bodyPr/>
                    <a:lstStyle/>
                    <a:p>
                      <a:r>
                        <a:rPr lang="en-US" sz="1200" dirty="0"/>
                        <a:t>Index</a:t>
                      </a:r>
                    </a:p>
                  </a:txBody>
                  <a:tcPr/>
                </a:tc>
                <a:tc>
                  <a:txBody>
                    <a:bodyPr/>
                    <a:lstStyle/>
                    <a:p>
                      <a:r>
                        <a:rPr lang="en-US" sz="1200" dirty="0"/>
                        <a:t>Valid bit</a:t>
                      </a:r>
                    </a:p>
                  </a:txBody>
                  <a:tcPr/>
                </a:tc>
                <a:tc>
                  <a:txBody>
                    <a:bodyPr/>
                    <a:lstStyle/>
                    <a:p>
                      <a:r>
                        <a:rPr lang="en-US" sz="1200" dirty="0"/>
                        <a:t>Physical frame number</a:t>
                      </a:r>
                    </a:p>
                  </a:txBody>
                  <a:tcPr/>
                </a:tc>
                <a:tc>
                  <a:txBody>
                    <a:bodyPr/>
                    <a:lstStyle/>
                    <a:p>
                      <a:r>
                        <a:rPr lang="en-US" sz="1200" dirty="0"/>
                        <a:t>Access  time</a:t>
                      </a:r>
                    </a:p>
                  </a:txBody>
                  <a:tcPr/>
                </a:tc>
                <a:extLst>
                  <a:ext uri="{0D108BD9-81ED-4DB2-BD59-A6C34878D82A}">
                    <a16:rowId xmlns:a16="http://schemas.microsoft.com/office/drawing/2014/main" val="3736119238"/>
                  </a:ext>
                </a:extLst>
              </a:tr>
              <a:tr h="357854">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535321098"/>
                  </a:ext>
                </a:extLst>
              </a:tr>
              <a:tr h="357854">
                <a:tc>
                  <a:txBody>
                    <a:bodyPr/>
                    <a:lstStyle/>
                    <a:p>
                      <a:r>
                        <a:rPr lang="en-US" dirty="0"/>
                        <a:t>1</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6344980"/>
                  </a:ext>
                </a:extLst>
              </a:tr>
              <a:tr h="357854">
                <a:tc>
                  <a:txBody>
                    <a:bodyPr/>
                    <a:lstStyle/>
                    <a:p>
                      <a:r>
                        <a:rPr lang="en-US" dirty="0"/>
                        <a:t>2</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5598390"/>
                  </a:ext>
                </a:extLst>
              </a:tr>
              <a:tr h="357854">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269209514"/>
                  </a:ext>
                </a:extLst>
              </a:tr>
              <a:tr h="357854">
                <a:tc>
                  <a:txBody>
                    <a:bodyPr/>
                    <a:lstStyle/>
                    <a:p>
                      <a:r>
                        <a:rPr lang="en-US" dirty="0"/>
                        <a:t>4</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8413359"/>
                  </a:ext>
                </a:extLst>
              </a:tr>
              <a:tr h="357854">
                <a:tc>
                  <a:txBody>
                    <a:bodyPr/>
                    <a:lstStyle/>
                    <a:p>
                      <a:r>
                        <a:rPr lang="en-US" dirty="0"/>
                        <a:t>5</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8796579"/>
                  </a:ext>
                </a:extLst>
              </a:tr>
              <a:tr h="357854">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11</a:t>
                      </a:r>
                    </a:p>
                  </a:txBody>
                  <a:tcPr/>
                </a:tc>
                <a:extLst>
                  <a:ext uri="{0D108BD9-81ED-4DB2-BD59-A6C34878D82A}">
                    <a16:rowId xmlns:a16="http://schemas.microsoft.com/office/drawing/2014/main" val="2706143065"/>
                  </a:ext>
                </a:extLst>
              </a:tr>
              <a:tr h="357854">
                <a:tc>
                  <a:txBody>
                    <a:bodyPr/>
                    <a:lstStyle/>
                    <a:p>
                      <a:r>
                        <a:rPr lang="en-US" dirty="0"/>
                        <a:t>7</a:t>
                      </a:r>
                    </a:p>
                  </a:txBody>
                  <a:tcPr/>
                </a:tc>
                <a:tc>
                  <a:txBody>
                    <a:bodyPr/>
                    <a:lstStyle/>
                    <a:p>
                      <a:r>
                        <a:rPr lang="en-US" dirty="0"/>
                        <a:t>1</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82971593"/>
                  </a:ext>
                </a:extLst>
              </a:tr>
              <a:tr h="357854">
                <a:tc>
                  <a:txBody>
                    <a:bodyPr/>
                    <a:lstStyle/>
                    <a:p>
                      <a:r>
                        <a:rPr lang="en-US" dirty="0"/>
                        <a:t>8</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1461342"/>
                  </a:ext>
                </a:extLst>
              </a:tr>
              <a:tr h="357854">
                <a:tc>
                  <a:txBody>
                    <a:bodyPr/>
                    <a:lstStyle/>
                    <a:p>
                      <a:r>
                        <a:rPr lang="en-US" dirty="0"/>
                        <a:t>9</a:t>
                      </a:r>
                    </a:p>
                  </a:txBody>
                  <a:tcPr/>
                </a:tc>
                <a:tc>
                  <a:txBody>
                    <a:bodyPr/>
                    <a:lstStyle/>
                    <a:p>
                      <a:r>
                        <a:rPr lang="en-US" dirty="0"/>
                        <a:t>1</a:t>
                      </a:r>
                    </a:p>
                  </a:txBody>
                  <a:tcPr/>
                </a:tc>
                <a:tc>
                  <a:txBody>
                    <a:bodyPr/>
                    <a:lstStyle/>
                    <a:p>
                      <a:r>
                        <a:rPr lang="en-US" dirty="0"/>
                        <a:t>4</a:t>
                      </a:r>
                    </a:p>
                  </a:txBody>
                  <a:tcPr/>
                </a:tc>
                <a:tc>
                  <a:txBody>
                    <a:bodyPr/>
                    <a:lstStyle/>
                    <a:p>
                      <a:r>
                        <a:rPr lang="en-US" dirty="0"/>
                        <a:t>13</a:t>
                      </a:r>
                    </a:p>
                  </a:txBody>
                  <a:tcPr/>
                </a:tc>
                <a:extLst>
                  <a:ext uri="{0D108BD9-81ED-4DB2-BD59-A6C34878D82A}">
                    <a16:rowId xmlns:a16="http://schemas.microsoft.com/office/drawing/2014/main" val="1316297153"/>
                  </a:ext>
                </a:extLst>
              </a:tr>
              <a:tr h="357854">
                <a:tc>
                  <a:txBody>
                    <a:bodyPr/>
                    <a:lstStyle/>
                    <a:p>
                      <a:r>
                        <a:rPr lang="en-US" dirty="0"/>
                        <a:t>a</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2754035"/>
                  </a:ext>
                </a:extLst>
              </a:tr>
              <a:tr h="357854">
                <a:tc>
                  <a:txBody>
                    <a:bodyPr/>
                    <a:lstStyle/>
                    <a:p>
                      <a:r>
                        <a:rPr lang="en-US" dirty="0"/>
                        <a:t>b</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22454544"/>
                  </a:ext>
                </a:extLst>
              </a:tr>
              <a:tr h="357854">
                <a:tc>
                  <a:txBody>
                    <a:bodyPr/>
                    <a:lstStyle/>
                    <a:p>
                      <a:r>
                        <a:rPr lang="en-US" dirty="0"/>
                        <a:t>c</a:t>
                      </a:r>
                    </a:p>
                  </a:txBody>
                  <a:tcPr/>
                </a:tc>
                <a:tc>
                  <a:txBody>
                    <a:bodyPr/>
                    <a:lstStyle/>
                    <a:p>
                      <a:r>
                        <a:rPr lang="en-US" dirty="0"/>
                        <a:t>1</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485945513"/>
                  </a:ext>
                </a:extLst>
              </a:tr>
              <a:tr h="357854">
                <a:tc>
                  <a:txBody>
                    <a:bodyPr/>
                    <a:lstStyle/>
                    <a:p>
                      <a:r>
                        <a:rPr lang="en-US" dirty="0"/>
                        <a:t>d</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06638855"/>
                  </a:ext>
                </a:extLst>
              </a:tr>
              <a:tr h="357854">
                <a:tc>
                  <a:txBody>
                    <a:bodyPr/>
                    <a:lstStyle/>
                    <a:p>
                      <a:r>
                        <a:rPr lang="en-US" dirty="0"/>
                        <a:t>e</a:t>
                      </a:r>
                    </a:p>
                  </a:txBody>
                  <a:tcPr/>
                </a:tc>
                <a:tc>
                  <a:txBody>
                    <a:bodyPr/>
                    <a:lstStyle/>
                    <a:p>
                      <a:r>
                        <a:rPr lang="en-US" dirty="0"/>
                        <a:t>1</a:t>
                      </a:r>
                    </a:p>
                  </a:txBody>
                  <a:tcPr/>
                </a:tc>
                <a:tc>
                  <a:txBody>
                    <a:bodyPr/>
                    <a:lstStyle/>
                    <a:p>
                      <a:r>
                        <a:rPr lang="en-US" dirty="0"/>
                        <a:t>7</a:t>
                      </a:r>
                    </a:p>
                  </a:txBody>
                  <a:tcPr/>
                </a:tc>
                <a:tc>
                  <a:txBody>
                    <a:bodyPr/>
                    <a:lstStyle/>
                    <a:p>
                      <a:r>
                        <a:rPr lang="en-US" dirty="0"/>
                        <a:t>23</a:t>
                      </a:r>
                    </a:p>
                  </a:txBody>
                  <a:tcPr/>
                </a:tc>
                <a:extLst>
                  <a:ext uri="{0D108BD9-81ED-4DB2-BD59-A6C34878D82A}">
                    <a16:rowId xmlns:a16="http://schemas.microsoft.com/office/drawing/2014/main" val="2320247009"/>
                  </a:ext>
                </a:extLst>
              </a:tr>
              <a:tr h="357854">
                <a:tc>
                  <a:txBody>
                    <a:bodyPr/>
                    <a:lstStyle/>
                    <a:p>
                      <a:r>
                        <a:rPr lang="en-US" dirty="0"/>
                        <a:t>f</a:t>
                      </a:r>
                    </a:p>
                  </a:txBody>
                  <a:tcPr/>
                </a:tc>
                <a:tc>
                  <a:txBody>
                    <a:bodyPr/>
                    <a:lstStyle/>
                    <a:p>
                      <a:r>
                        <a:rPr lang="en-US" dirty="0"/>
                        <a:t>1</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271349983"/>
                  </a:ext>
                </a:extLst>
              </a:tr>
            </a:tbl>
          </a:graphicData>
        </a:graphic>
      </p:graphicFrame>
    </p:spTree>
    <p:extLst>
      <p:ext uri="{BB962C8B-B14F-4D97-AF65-F5344CB8AC3E}">
        <p14:creationId xmlns:p14="http://schemas.microsoft.com/office/powerpoint/2010/main" val="316658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FE7DE-1C0E-2113-B15D-560BC095AA5C}"/>
              </a:ext>
            </a:extLst>
          </p:cNvPr>
          <p:cNvSpPr txBox="1"/>
          <p:nvPr/>
        </p:nvSpPr>
        <p:spPr>
          <a:xfrm>
            <a:off x="486889" y="134034"/>
            <a:ext cx="6947064" cy="923330"/>
          </a:xfrm>
          <a:prstGeom prst="rect">
            <a:avLst/>
          </a:prstGeom>
          <a:noFill/>
        </p:spPr>
        <p:txBody>
          <a:bodyPr wrap="square" rtlCol="0">
            <a:spAutoFit/>
          </a:bodyPr>
          <a:lstStyle/>
          <a:p>
            <a:r>
              <a:rPr lang="en-US" dirty="0"/>
              <a:t>A virtual memory system has 2</a:t>
            </a:r>
            <a:r>
              <a:rPr lang="en-US" baseline="30000" dirty="0"/>
              <a:t>12</a:t>
            </a:r>
            <a:r>
              <a:rPr lang="en-US" dirty="0"/>
              <a:t> byte pages, a four entry fully associative TLB with LRU replacement, and the following TLB and page table states</a:t>
            </a:r>
          </a:p>
        </p:txBody>
      </p:sp>
      <p:graphicFrame>
        <p:nvGraphicFramePr>
          <p:cNvPr id="5" name="Table 5">
            <a:extLst>
              <a:ext uri="{FF2B5EF4-FFF2-40B4-BE49-F238E27FC236}">
                <a16:creationId xmlns:a16="http://schemas.microsoft.com/office/drawing/2014/main" id="{7C5A0CAD-A19E-72F0-3DFF-8B0A7E213389}"/>
              </a:ext>
            </a:extLst>
          </p:cNvPr>
          <p:cNvGraphicFramePr>
            <a:graphicFrameLocks noGrp="1"/>
          </p:cNvGraphicFramePr>
          <p:nvPr>
            <p:extLst>
              <p:ext uri="{D42A27DB-BD31-4B8C-83A1-F6EECF244321}">
                <p14:modId xmlns:p14="http://schemas.microsoft.com/office/powerpoint/2010/main" val="827967268"/>
              </p:ext>
            </p:extLst>
          </p:nvPr>
        </p:nvGraphicFramePr>
        <p:xfrm>
          <a:off x="1021279" y="1847822"/>
          <a:ext cx="4678878" cy="2001520"/>
        </p:xfrm>
        <a:graphic>
          <a:graphicData uri="http://schemas.openxmlformats.org/drawingml/2006/table">
            <a:tbl>
              <a:tblPr firstRow="1" bandRow="1">
                <a:tableStyleId>{5C22544A-7EE6-4342-B048-85BDC9FD1C3A}</a:tableStyleId>
              </a:tblPr>
              <a:tblGrid>
                <a:gridCol w="724394">
                  <a:extLst>
                    <a:ext uri="{9D8B030D-6E8A-4147-A177-3AD203B41FA5}">
                      <a16:colId xmlns:a16="http://schemas.microsoft.com/office/drawing/2014/main" val="3120226997"/>
                    </a:ext>
                  </a:extLst>
                </a:gridCol>
                <a:gridCol w="1460665">
                  <a:extLst>
                    <a:ext uri="{9D8B030D-6E8A-4147-A177-3AD203B41FA5}">
                      <a16:colId xmlns:a16="http://schemas.microsoft.com/office/drawing/2014/main" val="28389456"/>
                    </a:ext>
                  </a:extLst>
                </a:gridCol>
                <a:gridCol w="1353787">
                  <a:extLst>
                    <a:ext uri="{9D8B030D-6E8A-4147-A177-3AD203B41FA5}">
                      <a16:colId xmlns:a16="http://schemas.microsoft.com/office/drawing/2014/main" val="1333167957"/>
                    </a:ext>
                  </a:extLst>
                </a:gridCol>
                <a:gridCol w="1140032">
                  <a:extLst>
                    <a:ext uri="{9D8B030D-6E8A-4147-A177-3AD203B41FA5}">
                      <a16:colId xmlns:a16="http://schemas.microsoft.com/office/drawing/2014/main" val="2194918734"/>
                    </a:ext>
                  </a:extLst>
                </a:gridCol>
              </a:tblGrid>
              <a:tr h="370840">
                <a:tc>
                  <a:txBody>
                    <a:bodyPr/>
                    <a:lstStyle/>
                    <a:p>
                      <a:r>
                        <a:rPr lang="en-US" sz="1400" dirty="0"/>
                        <a:t>Valid bit</a:t>
                      </a:r>
                    </a:p>
                  </a:txBody>
                  <a:tcPr/>
                </a:tc>
                <a:tc>
                  <a:txBody>
                    <a:bodyPr/>
                    <a:lstStyle/>
                    <a:p>
                      <a:r>
                        <a:rPr lang="en-US" sz="1400" dirty="0"/>
                        <a:t>Virtual page number</a:t>
                      </a:r>
                    </a:p>
                  </a:txBody>
                  <a:tcPr/>
                </a:tc>
                <a:tc>
                  <a:txBody>
                    <a:bodyPr/>
                    <a:lstStyle/>
                    <a:p>
                      <a:r>
                        <a:rPr lang="en-US" sz="1400" dirty="0"/>
                        <a:t>Physical frame number</a:t>
                      </a:r>
                    </a:p>
                  </a:txBody>
                  <a:tcPr/>
                </a:tc>
                <a:tc>
                  <a:txBody>
                    <a:bodyPr/>
                    <a:lstStyle/>
                    <a:p>
                      <a:r>
                        <a:rPr lang="en-US" sz="1400" dirty="0"/>
                        <a:t>Access time</a:t>
                      </a:r>
                    </a:p>
                  </a:txBody>
                  <a:tcPr/>
                </a:tc>
                <a:extLst>
                  <a:ext uri="{0D108BD9-81ED-4DB2-BD59-A6C34878D82A}">
                    <a16:rowId xmlns:a16="http://schemas.microsoft.com/office/drawing/2014/main" val="3692922611"/>
                  </a:ext>
                </a:extLst>
              </a:tr>
              <a:tr h="370840">
                <a:tc>
                  <a:txBody>
                    <a:bodyPr/>
                    <a:lstStyle/>
                    <a:p>
                      <a:r>
                        <a:rPr lang="en-US" dirty="0"/>
                        <a:t>1</a:t>
                      </a:r>
                    </a:p>
                  </a:txBody>
                  <a:tcPr/>
                </a:tc>
                <a:tc>
                  <a:txBody>
                    <a:bodyPr/>
                    <a:lstStyle/>
                    <a:p>
                      <a:r>
                        <a:rPr lang="en-US" dirty="0"/>
                        <a:t>0x0</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4169643034"/>
                  </a:ext>
                </a:extLst>
              </a:tr>
              <a:tr h="370840">
                <a:tc>
                  <a:txBody>
                    <a:bodyPr/>
                    <a:lstStyle/>
                    <a:p>
                      <a:r>
                        <a:rPr lang="en-US" dirty="0"/>
                        <a:t>1</a:t>
                      </a:r>
                    </a:p>
                  </a:txBody>
                  <a:tcPr/>
                </a:tc>
                <a:tc>
                  <a:txBody>
                    <a:bodyPr/>
                    <a:lstStyle/>
                    <a:p>
                      <a:r>
                        <a:rPr lang="en-US" dirty="0"/>
                        <a:t>0xf</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695476328"/>
                  </a:ext>
                </a:extLst>
              </a:tr>
              <a:tr h="370840">
                <a:tc>
                  <a:txBody>
                    <a:bodyPr/>
                    <a:lstStyle/>
                    <a:p>
                      <a:r>
                        <a:rPr lang="en-US" dirty="0"/>
                        <a:t>1</a:t>
                      </a:r>
                    </a:p>
                  </a:txBody>
                  <a:tcPr/>
                </a:tc>
                <a:tc>
                  <a:txBody>
                    <a:bodyPr/>
                    <a:lstStyle/>
                    <a:p>
                      <a:r>
                        <a:rPr lang="en-US" dirty="0"/>
                        <a:t>0x3</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50703554"/>
                  </a:ext>
                </a:extLst>
              </a:tr>
              <a:tr h="370840">
                <a:tc>
                  <a:txBody>
                    <a:bodyPr/>
                    <a:lstStyle/>
                    <a:p>
                      <a:r>
                        <a:rPr lang="en-US" dirty="0"/>
                        <a:t>1</a:t>
                      </a:r>
                    </a:p>
                  </a:txBody>
                  <a:tcPr/>
                </a:tc>
                <a:tc>
                  <a:txBody>
                    <a:bodyPr/>
                    <a:lstStyle/>
                    <a:p>
                      <a:r>
                        <a:rPr lang="en-US" dirty="0"/>
                        <a:t>0xe</a:t>
                      </a:r>
                    </a:p>
                  </a:txBody>
                  <a:tcPr/>
                </a:tc>
                <a:tc>
                  <a:txBody>
                    <a:bodyPr/>
                    <a:lstStyle/>
                    <a:p>
                      <a:r>
                        <a:rPr lang="en-US" dirty="0"/>
                        <a:t>0</a:t>
                      </a:r>
                    </a:p>
                  </a:txBody>
                  <a:tcPr/>
                </a:tc>
                <a:tc>
                  <a:txBody>
                    <a:bodyPr/>
                    <a:lstStyle/>
                    <a:p>
                      <a:r>
                        <a:rPr lang="en-US" dirty="0"/>
                        <a:t>23</a:t>
                      </a:r>
                    </a:p>
                  </a:txBody>
                  <a:tcPr/>
                </a:tc>
                <a:extLst>
                  <a:ext uri="{0D108BD9-81ED-4DB2-BD59-A6C34878D82A}">
                    <a16:rowId xmlns:a16="http://schemas.microsoft.com/office/drawing/2014/main" val="1176326324"/>
                  </a:ext>
                </a:extLst>
              </a:tr>
            </a:tbl>
          </a:graphicData>
        </a:graphic>
      </p:graphicFrame>
      <p:sp>
        <p:nvSpPr>
          <p:cNvPr id="7" name="TextBox 6">
            <a:extLst>
              <a:ext uri="{FF2B5EF4-FFF2-40B4-BE49-F238E27FC236}">
                <a16:creationId xmlns:a16="http://schemas.microsoft.com/office/drawing/2014/main" id="{032526F5-812D-A68E-6658-09AC075EA9AA}"/>
              </a:ext>
            </a:extLst>
          </p:cNvPr>
          <p:cNvSpPr txBox="1"/>
          <p:nvPr/>
        </p:nvSpPr>
        <p:spPr>
          <a:xfrm>
            <a:off x="889165" y="4357316"/>
            <a:ext cx="4475521" cy="2031325"/>
          </a:xfrm>
          <a:prstGeom prst="rect">
            <a:avLst/>
          </a:prstGeom>
          <a:noFill/>
        </p:spPr>
        <p:txBody>
          <a:bodyPr wrap="none" rtlCol="0">
            <a:spAutoFit/>
          </a:bodyPr>
          <a:lstStyle/>
          <a:p>
            <a:r>
              <a:rPr lang="en-US" dirty="0"/>
              <a:t>The virtual address 0x91bb is requested</a:t>
            </a:r>
          </a:p>
          <a:p>
            <a:r>
              <a:rPr lang="en-US" dirty="0"/>
              <a:t>Is it a TLB hit, page table hit, or page fault?</a:t>
            </a:r>
          </a:p>
          <a:p>
            <a:r>
              <a:rPr lang="en-US" dirty="0">
                <a:solidFill>
                  <a:srgbClr val="FF0000"/>
                </a:solidFill>
              </a:rPr>
              <a:t>Offset = log(2</a:t>
            </a:r>
            <a:r>
              <a:rPr lang="en-US" baseline="30000" dirty="0">
                <a:solidFill>
                  <a:srgbClr val="FF0000"/>
                </a:solidFill>
              </a:rPr>
              <a:t>12</a:t>
            </a:r>
            <a:r>
              <a:rPr lang="en-US" dirty="0">
                <a:solidFill>
                  <a:srgbClr val="FF0000"/>
                </a:solidFill>
              </a:rPr>
              <a:t>) = 12 bits, page = 16-12=4 bits</a:t>
            </a:r>
          </a:p>
          <a:p>
            <a:r>
              <a:rPr lang="en-US" dirty="0">
                <a:solidFill>
                  <a:srgbClr val="FF0000"/>
                </a:solidFill>
              </a:rPr>
              <a:t>1001 000110111011</a:t>
            </a:r>
          </a:p>
          <a:p>
            <a:r>
              <a:rPr lang="en-US" dirty="0">
                <a:solidFill>
                  <a:srgbClr val="FF0000"/>
                </a:solidFill>
              </a:rPr>
              <a:t>Page = 9, not in TLB</a:t>
            </a:r>
          </a:p>
          <a:p>
            <a:endParaRPr lang="en-US" dirty="0"/>
          </a:p>
          <a:p>
            <a:r>
              <a:rPr lang="en-US" dirty="0"/>
              <a:t>What is the updated state of the TLB?</a:t>
            </a:r>
          </a:p>
        </p:txBody>
      </p:sp>
      <p:graphicFrame>
        <p:nvGraphicFramePr>
          <p:cNvPr id="8" name="Table 6">
            <a:extLst>
              <a:ext uri="{FF2B5EF4-FFF2-40B4-BE49-F238E27FC236}">
                <a16:creationId xmlns:a16="http://schemas.microsoft.com/office/drawing/2014/main" id="{336992A9-F753-DCFC-8364-B393E661A43F}"/>
              </a:ext>
            </a:extLst>
          </p:cNvPr>
          <p:cNvGraphicFramePr>
            <a:graphicFrameLocks noGrp="1"/>
          </p:cNvGraphicFramePr>
          <p:nvPr>
            <p:extLst>
              <p:ext uri="{D42A27DB-BD31-4B8C-83A1-F6EECF244321}">
                <p14:modId xmlns:p14="http://schemas.microsoft.com/office/powerpoint/2010/main" val="3265286307"/>
              </p:ext>
            </p:extLst>
          </p:nvPr>
        </p:nvGraphicFramePr>
        <p:xfrm>
          <a:off x="7258051" y="182880"/>
          <a:ext cx="3473286" cy="6309360"/>
        </p:xfrm>
        <a:graphic>
          <a:graphicData uri="http://schemas.openxmlformats.org/drawingml/2006/table">
            <a:tbl>
              <a:tblPr firstRow="1" bandRow="1">
                <a:tableStyleId>{5C22544A-7EE6-4342-B048-85BDC9FD1C3A}</a:tableStyleId>
              </a:tblPr>
              <a:tblGrid>
                <a:gridCol w="628649">
                  <a:extLst>
                    <a:ext uri="{9D8B030D-6E8A-4147-A177-3AD203B41FA5}">
                      <a16:colId xmlns:a16="http://schemas.microsoft.com/office/drawing/2014/main" val="1897429269"/>
                    </a:ext>
                  </a:extLst>
                </a:gridCol>
                <a:gridCol w="628650">
                  <a:extLst>
                    <a:ext uri="{9D8B030D-6E8A-4147-A177-3AD203B41FA5}">
                      <a16:colId xmlns:a16="http://schemas.microsoft.com/office/drawing/2014/main" val="1603674684"/>
                    </a:ext>
                  </a:extLst>
                </a:gridCol>
                <a:gridCol w="1285690">
                  <a:extLst>
                    <a:ext uri="{9D8B030D-6E8A-4147-A177-3AD203B41FA5}">
                      <a16:colId xmlns:a16="http://schemas.microsoft.com/office/drawing/2014/main" val="1245775139"/>
                    </a:ext>
                  </a:extLst>
                </a:gridCol>
                <a:gridCol w="930297">
                  <a:extLst>
                    <a:ext uri="{9D8B030D-6E8A-4147-A177-3AD203B41FA5}">
                      <a16:colId xmlns:a16="http://schemas.microsoft.com/office/drawing/2014/main" val="3426435041"/>
                    </a:ext>
                  </a:extLst>
                </a:gridCol>
              </a:tblGrid>
              <a:tr h="441190">
                <a:tc>
                  <a:txBody>
                    <a:bodyPr/>
                    <a:lstStyle/>
                    <a:p>
                      <a:r>
                        <a:rPr lang="en-US" sz="1200" dirty="0"/>
                        <a:t>Index</a:t>
                      </a:r>
                    </a:p>
                  </a:txBody>
                  <a:tcPr/>
                </a:tc>
                <a:tc>
                  <a:txBody>
                    <a:bodyPr/>
                    <a:lstStyle/>
                    <a:p>
                      <a:r>
                        <a:rPr lang="en-US" sz="1200" dirty="0"/>
                        <a:t>Valid bit</a:t>
                      </a:r>
                    </a:p>
                  </a:txBody>
                  <a:tcPr/>
                </a:tc>
                <a:tc>
                  <a:txBody>
                    <a:bodyPr/>
                    <a:lstStyle/>
                    <a:p>
                      <a:r>
                        <a:rPr lang="en-US" sz="1200" dirty="0"/>
                        <a:t>Physical frame number</a:t>
                      </a:r>
                    </a:p>
                  </a:txBody>
                  <a:tcPr/>
                </a:tc>
                <a:tc>
                  <a:txBody>
                    <a:bodyPr/>
                    <a:lstStyle/>
                    <a:p>
                      <a:r>
                        <a:rPr lang="en-US" sz="1200" dirty="0"/>
                        <a:t>Access  time</a:t>
                      </a:r>
                    </a:p>
                  </a:txBody>
                  <a:tcPr/>
                </a:tc>
                <a:extLst>
                  <a:ext uri="{0D108BD9-81ED-4DB2-BD59-A6C34878D82A}">
                    <a16:rowId xmlns:a16="http://schemas.microsoft.com/office/drawing/2014/main" val="3736119238"/>
                  </a:ext>
                </a:extLst>
              </a:tr>
              <a:tr h="357854">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535321098"/>
                  </a:ext>
                </a:extLst>
              </a:tr>
              <a:tr h="357854">
                <a:tc>
                  <a:txBody>
                    <a:bodyPr/>
                    <a:lstStyle/>
                    <a:p>
                      <a:r>
                        <a:rPr lang="en-US" dirty="0"/>
                        <a:t>1</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6344980"/>
                  </a:ext>
                </a:extLst>
              </a:tr>
              <a:tr h="357854">
                <a:tc>
                  <a:txBody>
                    <a:bodyPr/>
                    <a:lstStyle/>
                    <a:p>
                      <a:r>
                        <a:rPr lang="en-US" dirty="0"/>
                        <a:t>2</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5598390"/>
                  </a:ext>
                </a:extLst>
              </a:tr>
              <a:tr h="357854">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269209514"/>
                  </a:ext>
                </a:extLst>
              </a:tr>
              <a:tr h="357854">
                <a:tc>
                  <a:txBody>
                    <a:bodyPr/>
                    <a:lstStyle/>
                    <a:p>
                      <a:r>
                        <a:rPr lang="en-US" dirty="0"/>
                        <a:t>4</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8413359"/>
                  </a:ext>
                </a:extLst>
              </a:tr>
              <a:tr h="357854">
                <a:tc>
                  <a:txBody>
                    <a:bodyPr/>
                    <a:lstStyle/>
                    <a:p>
                      <a:r>
                        <a:rPr lang="en-US" dirty="0"/>
                        <a:t>5</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8796579"/>
                  </a:ext>
                </a:extLst>
              </a:tr>
              <a:tr h="357854">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11</a:t>
                      </a:r>
                    </a:p>
                  </a:txBody>
                  <a:tcPr/>
                </a:tc>
                <a:extLst>
                  <a:ext uri="{0D108BD9-81ED-4DB2-BD59-A6C34878D82A}">
                    <a16:rowId xmlns:a16="http://schemas.microsoft.com/office/drawing/2014/main" val="2706143065"/>
                  </a:ext>
                </a:extLst>
              </a:tr>
              <a:tr h="357854">
                <a:tc>
                  <a:txBody>
                    <a:bodyPr/>
                    <a:lstStyle/>
                    <a:p>
                      <a:r>
                        <a:rPr lang="en-US" dirty="0"/>
                        <a:t>7</a:t>
                      </a:r>
                    </a:p>
                  </a:txBody>
                  <a:tcPr/>
                </a:tc>
                <a:tc>
                  <a:txBody>
                    <a:bodyPr/>
                    <a:lstStyle/>
                    <a:p>
                      <a:r>
                        <a:rPr lang="en-US" dirty="0"/>
                        <a:t>1</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82971593"/>
                  </a:ext>
                </a:extLst>
              </a:tr>
              <a:tr h="357854">
                <a:tc>
                  <a:txBody>
                    <a:bodyPr/>
                    <a:lstStyle/>
                    <a:p>
                      <a:r>
                        <a:rPr lang="en-US" dirty="0"/>
                        <a:t>8</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1461342"/>
                  </a:ext>
                </a:extLst>
              </a:tr>
              <a:tr h="357854">
                <a:tc>
                  <a:txBody>
                    <a:bodyPr/>
                    <a:lstStyle/>
                    <a:p>
                      <a:r>
                        <a:rPr lang="en-US" dirty="0"/>
                        <a:t>9</a:t>
                      </a:r>
                    </a:p>
                  </a:txBody>
                  <a:tcPr/>
                </a:tc>
                <a:tc>
                  <a:txBody>
                    <a:bodyPr/>
                    <a:lstStyle/>
                    <a:p>
                      <a:r>
                        <a:rPr lang="en-US" dirty="0"/>
                        <a:t>1</a:t>
                      </a:r>
                    </a:p>
                  </a:txBody>
                  <a:tcPr/>
                </a:tc>
                <a:tc>
                  <a:txBody>
                    <a:bodyPr/>
                    <a:lstStyle/>
                    <a:p>
                      <a:r>
                        <a:rPr lang="en-US" dirty="0"/>
                        <a:t>4</a:t>
                      </a:r>
                    </a:p>
                  </a:txBody>
                  <a:tcPr/>
                </a:tc>
                <a:tc>
                  <a:txBody>
                    <a:bodyPr/>
                    <a:lstStyle/>
                    <a:p>
                      <a:r>
                        <a:rPr lang="en-US" dirty="0"/>
                        <a:t>13</a:t>
                      </a:r>
                    </a:p>
                  </a:txBody>
                  <a:tcPr/>
                </a:tc>
                <a:extLst>
                  <a:ext uri="{0D108BD9-81ED-4DB2-BD59-A6C34878D82A}">
                    <a16:rowId xmlns:a16="http://schemas.microsoft.com/office/drawing/2014/main" val="1316297153"/>
                  </a:ext>
                </a:extLst>
              </a:tr>
              <a:tr h="357854">
                <a:tc>
                  <a:txBody>
                    <a:bodyPr/>
                    <a:lstStyle/>
                    <a:p>
                      <a:r>
                        <a:rPr lang="en-US" dirty="0"/>
                        <a:t>a</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2754035"/>
                  </a:ext>
                </a:extLst>
              </a:tr>
              <a:tr h="357854">
                <a:tc>
                  <a:txBody>
                    <a:bodyPr/>
                    <a:lstStyle/>
                    <a:p>
                      <a:r>
                        <a:rPr lang="en-US" dirty="0"/>
                        <a:t>b</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22454544"/>
                  </a:ext>
                </a:extLst>
              </a:tr>
              <a:tr h="357854">
                <a:tc>
                  <a:txBody>
                    <a:bodyPr/>
                    <a:lstStyle/>
                    <a:p>
                      <a:r>
                        <a:rPr lang="en-US" dirty="0"/>
                        <a:t>c</a:t>
                      </a:r>
                    </a:p>
                  </a:txBody>
                  <a:tcPr/>
                </a:tc>
                <a:tc>
                  <a:txBody>
                    <a:bodyPr/>
                    <a:lstStyle/>
                    <a:p>
                      <a:r>
                        <a:rPr lang="en-US" dirty="0"/>
                        <a:t>1</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485945513"/>
                  </a:ext>
                </a:extLst>
              </a:tr>
              <a:tr h="357854">
                <a:tc>
                  <a:txBody>
                    <a:bodyPr/>
                    <a:lstStyle/>
                    <a:p>
                      <a:r>
                        <a:rPr lang="en-US" dirty="0"/>
                        <a:t>d</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06638855"/>
                  </a:ext>
                </a:extLst>
              </a:tr>
              <a:tr h="357854">
                <a:tc>
                  <a:txBody>
                    <a:bodyPr/>
                    <a:lstStyle/>
                    <a:p>
                      <a:r>
                        <a:rPr lang="en-US" dirty="0"/>
                        <a:t>e</a:t>
                      </a:r>
                    </a:p>
                  </a:txBody>
                  <a:tcPr/>
                </a:tc>
                <a:tc>
                  <a:txBody>
                    <a:bodyPr/>
                    <a:lstStyle/>
                    <a:p>
                      <a:r>
                        <a:rPr lang="en-US" dirty="0"/>
                        <a:t>1</a:t>
                      </a:r>
                    </a:p>
                  </a:txBody>
                  <a:tcPr/>
                </a:tc>
                <a:tc>
                  <a:txBody>
                    <a:bodyPr/>
                    <a:lstStyle/>
                    <a:p>
                      <a:r>
                        <a:rPr lang="en-US" dirty="0"/>
                        <a:t>7</a:t>
                      </a:r>
                    </a:p>
                  </a:txBody>
                  <a:tcPr/>
                </a:tc>
                <a:tc>
                  <a:txBody>
                    <a:bodyPr/>
                    <a:lstStyle/>
                    <a:p>
                      <a:r>
                        <a:rPr lang="en-US" dirty="0"/>
                        <a:t>23</a:t>
                      </a:r>
                    </a:p>
                  </a:txBody>
                  <a:tcPr/>
                </a:tc>
                <a:extLst>
                  <a:ext uri="{0D108BD9-81ED-4DB2-BD59-A6C34878D82A}">
                    <a16:rowId xmlns:a16="http://schemas.microsoft.com/office/drawing/2014/main" val="2320247009"/>
                  </a:ext>
                </a:extLst>
              </a:tr>
              <a:tr h="357854">
                <a:tc>
                  <a:txBody>
                    <a:bodyPr/>
                    <a:lstStyle/>
                    <a:p>
                      <a:r>
                        <a:rPr lang="en-US" dirty="0"/>
                        <a:t>f</a:t>
                      </a:r>
                    </a:p>
                  </a:txBody>
                  <a:tcPr/>
                </a:tc>
                <a:tc>
                  <a:txBody>
                    <a:bodyPr/>
                    <a:lstStyle/>
                    <a:p>
                      <a:r>
                        <a:rPr lang="en-US" dirty="0"/>
                        <a:t>1</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271349983"/>
                  </a:ext>
                </a:extLst>
              </a:tr>
            </a:tbl>
          </a:graphicData>
        </a:graphic>
      </p:graphicFrame>
    </p:spTree>
    <p:extLst>
      <p:ext uri="{BB962C8B-B14F-4D97-AF65-F5344CB8AC3E}">
        <p14:creationId xmlns:p14="http://schemas.microsoft.com/office/powerpoint/2010/main" val="329847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FE7DE-1C0E-2113-B15D-560BC095AA5C}"/>
              </a:ext>
            </a:extLst>
          </p:cNvPr>
          <p:cNvSpPr txBox="1"/>
          <p:nvPr/>
        </p:nvSpPr>
        <p:spPr>
          <a:xfrm>
            <a:off x="486889" y="134034"/>
            <a:ext cx="6947064" cy="923330"/>
          </a:xfrm>
          <a:prstGeom prst="rect">
            <a:avLst/>
          </a:prstGeom>
          <a:noFill/>
        </p:spPr>
        <p:txBody>
          <a:bodyPr wrap="square" rtlCol="0">
            <a:spAutoFit/>
          </a:bodyPr>
          <a:lstStyle/>
          <a:p>
            <a:r>
              <a:rPr lang="en-US" dirty="0"/>
              <a:t>A virtual memory system has 2</a:t>
            </a:r>
            <a:r>
              <a:rPr lang="en-US" baseline="30000" dirty="0"/>
              <a:t>12</a:t>
            </a:r>
            <a:r>
              <a:rPr lang="en-US" dirty="0"/>
              <a:t> byte pages, a four entry fully associative TLB with LRU replacement, and the following TLB and page table states</a:t>
            </a:r>
          </a:p>
        </p:txBody>
      </p:sp>
      <p:graphicFrame>
        <p:nvGraphicFramePr>
          <p:cNvPr id="5" name="Table 5">
            <a:extLst>
              <a:ext uri="{FF2B5EF4-FFF2-40B4-BE49-F238E27FC236}">
                <a16:creationId xmlns:a16="http://schemas.microsoft.com/office/drawing/2014/main" id="{7C5A0CAD-A19E-72F0-3DFF-8B0A7E213389}"/>
              </a:ext>
            </a:extLst>
          </p:cNvPr>
          <p:cNvGraphicFramePr>
            <a:graphicFrameLocks noGrp="1"/>
          </p:cNvGraphicFramePr>
          <p:nvPr/>
        </p:nvGraphicFramePr>
        <p:xfrm>
          <a:off x="1021279" y="1847822"/>
          <a:ext cx="4678878" cy="2001520"/>
        </p:xfrm>
        <a:graphic>
          <a:graphicData uri="http://schemas.openxmlformats.org/drawingml/2006/table">
            <a:tbl>
              <a:tblPr firstRow="1" bandRow="1">
                <a:tableStyleId>{5C22544A-7EE6-4342-B048-85BDC9FD1C3A}</a:tableStyleId>
              </a:tblPr>
              <a:tblGrid>
                <a:gridCol w="724394">
                  <a:extLst>
                    <a:ext uri="{9D8B030D-6E8A-4147-A177-3AD203B41FA5}">
                      <a16:colId xmlns:a16="http://schemas.microsoft.com/office/drawing/2014/main" val="3120226997"/>
                    </a:ext>
                  </a:extLst>
                </a:gridCol>
                <a:gridCol w="1460665">
                  <a:extLst>
                    <a:ext uri="{9D8B030D-6E8A-4147-A177-3AD203B41FA5}">
                      <a16:colId xmlns:a16="http://schemas.microsoft.com/office/drawing/2014/main" val="28389456"/>
                    </a:ext>
                  </a:extLst>
                </a:gridCol>
                <a:gridCol w="1353787">
                  <a:extLst>
                    <a:ext uri="{9D8B030D-6E8A-4147-A177-3AD203B41FA5}">
                      <a16:colId xmlns:a16="http://schemas.microsoft.com/office/drawing/2014/main" val="1333167957"/>
                    </a:ext>
                  </a:extLst>
                </a:gridCol>
                <a:gridCol w="1140032">
                  <a:extLst>
                    <a:ext uri="{9D8B030D-6E8A-4147-A177-3AD203B41FA5}">
                      <a16:colId xmlns:a16="http://schemas.microsoft.com/office/drawing/2014/main" val="2194918734"/>
                    </a:ext>
                  </a:extLst>
                </a:gridCol>
              </a:tblGrid>
              <a:tr h="370840">
                <a:tc>
                  <a:txBody>
                    <a:bodyPr/>
                    <a:lstStyle/>
                    <a:p>
                      <a:r>
                        <a:rPr lang="en-US" sz="1400" dirty="0"/>
                        <a:t>Valid bit</a:t>
                      </a:r>
                    </a:p>
                  </a:txBody>
                  <a:tcPr/>
                </a:tc>
                <a:tc>
                  <a:txBody>
                    <a:bodyPr/>
                    <a:lstStyle/>
                    <a:p>
                      <a:r>
                        <a:rPr lang="en-US" sz="1400" dirty="0"/>
                        <a:t>Virtual page number</a:t>
                      </a:r>
                    </a:p>
                  </a:txBody>
                  <a:tcPr/>
                </a:tc>
                <a:tc>
                  <a:txBody>
                    <a:bodyPr/>
                    <a:lstStyle/>
                    <a:p>
                      <a:r>
                        <a:rPr lang="en-US" sz="1400" dirty="0"/>
                        <a:t>Physical frame number</a:t>
                      </a:r>
                    </a:p>
                  </a:txBody>
                  <a:tcPr/>
                </a:tc>
                <a:tc>
                  <a:txBody>
                    <a:bodyPr/>
                    <a:lstStyle/>
                    <a:p>
                      <a:r>
                        <a:rPr lang="en-US" sz="1400" dirty="0"/>
                        <a:t>Access time</a:t>
                      </a:r>
                    </a:p>
                  </a:txBody>
                  <a:tcPr/>
                </a:tc>
                <a:extLst>
                  <a:ext uri="{0D108BD9-81ED-4DB2-BD59-A6C34878D82A}">
                    <a16:rowId xmlns:a16="http://schemas.microsoft.com/office/drawing/2014/main" val="3692922611"/>
                  </a:ext>
                </a:extLst>
              </a:tr>
              <a:tr h="370840">
                <a:tc>
                  <a:txBody>
                    <a:bodyPr/>
                    <a:lstStyle/>
                    <a:p>
                      <a:r>
                        <a:rPr lang="en-US" dirty="0"/>
                        <a:t>1</a:t>
                      </a:r>
                    </a:p>
                  </a:txBody>
                  <a:tcPr/>
                </a:tc>
                <a:tc>
                  <a:txBody>
                    <a:bodyPr/>
                    <a:lstStyle/>
                    <a:p>
                      <a:r>
                        <a:rPr lang="en-US" dirty="0"/>
                        <a:t>0x0</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4169643034"/>
                  </a:ext>
                </a:extLst>
              </a:tr>
              <a:tr h="370840">
                <a:tc>
                  <a:txBody>
                    <a:bodyPr/>
                    <a:lstStyle/>
                    <a:p>
                      <a:r>
                        <a:rPr lang="en-US" dirty="0"/>
                        <a:t>1</a:t>
                      </a:r>
                    </a:p>
                  </a:txBody>
                  <a:tcPr/>
                </a:tc>
                <a:tc>
                  <a:txBody>
                    <a:bodyPr/>
                    <a:lstStyle/>
                    <a:p>
                      <a:r>
                        <a:rPr lang="en-US" dirty="0"/>
                        <a:t>0xf</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695476328"/>
                  </a:ext>
                </a:extLst>
              </a:tr>
              <a:tr h="370840">
                <a:tc>
                  <a:txBody>
                    <a:bodyPr/>
                    <a:lstStyle/>
                    <a:p>
                      <a:r>
                        <a:rPr lang="en-US" dirty="0"/>
                        <a:t>1</a:t>
                      </a:r>
                    </a:p>
                  </a:txBody>
                  <a:tcPr/>
                </a:tc>
                <a:tc>
                  <a:txBody>
                    <a:bodyPr/>
                    <a:lstStyle/>
                    <a:p>
                      <a:r>
                        <a:rPr lang="en-US" dirty="0"/>
                        <a:t>0x3</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50703554"/>
                  </a:ext>
                </a:extLst>
              </a:tr>
              <a:tr h="370840">
                <a:tc>
                  <a:txBody>
                    <a:bodyPr/>
                    <a:lstStyle/>
                    <a:p>
                      <a:r>
                        <a:rPr lang="en-US" dirty="0"/>
                        <a:t>1</a:t>
                      </a:r>
                    </a:p>
                  </a:txBody>
                  <a:tcPr/>
                </a:tc>
                <a:tc>
                  <a:txBody>
                    <a:bodyPr/>
                    <a:lstStyle/>
                    <a:p>
                      <a:r>
                        <a:rPr lang="en-US" dirty="0"/>
                        <a:t>0xe</a:t>
                      </a:r>
                    </a:p>
                  </a:txBody>
                  <a:tcPr/>
                </a:tc>
                <a:tc>
                  <a:txBody>
                    <a:bodyPr/>
                    <a:lstStyle/>
                    <a:p>
                      <a:r>
                        <a:rPr lang="en-US" dirty="0"/>
                        <a:t>0</a:t>
                      </a:r>
                    </a:p>
                  </a:txBody>
                  <a:tcPr/>
                </a:tc>
                <a:tc>
                  <a:txBody>
                    <a:bodyPr/>
                    <a:lstStyle/>
                    <a:p>
                      <a:r>
                        <a:rPr lang="en-US" dirty="0"/>
                        <a:t>23</a:t>
                      </a:r>
                    </a:p>
                  </a:txBody>
                  <a:tcPr/>
                </a:tc>
                <a:extLst>
                  <a:ext uri="{0D108BD9-81ED-4DB2-BD59-A6C34878D82A}">
                    <a16:rowId xmlns:a16="http://schemas.microsoft.com/office/drawing/2014/main" val="1176326324"/>
                  </a:ext>
                </a:extLst>
              </a:tr>
            </a:tbl>
          </a:graphicData>
        </a:graphic>
      </p:graphicFrame>
      <p:sp>
        <p:nvSpPr>
          <p:cNvPr id="7" name="TextBox 6">
            <a:extLst>
              <a:ext uri="{FF2B5EF4-FFF2-40B4-BE49-F238E27FC236}">
                <a16:creationId xmlns:a16="http://schemas.microsoft.com/office/drawing/2014/main" id="{032526F5-812D-A68E-6658-09AC075EA9AA}"/>
              </a:ext>
            </a:extLst>
          </p:cNvPr>
          <p:cNvSpPr txBox="1"/>
          <p:nvPr/>
        </p:nvSpPr>
        <p:spPr>
          <a:xfrm>
            <a:off x="889165" y="4357316"/>
            <a:ext cx="4475521" cy="2308324"/>
          </a:xfrm>
          <a:prstGeom prst="rect">
            <a:avLst/>
          </a:prstGeom>
          <a:noFill/>
        </p:spPr>
        <p:txBody>
          <a:bodyPr wrap="none" rtlCol="0">
            <a:spAutoFit/>
          </a:bodyPr>
          <a:lstStyle/>
          <a:p>
            <a:r>
              <a:rPr lang="en-US" dirty="0"/>
              <a:t>The virtual address 0x91bb is requested</a:t>
            </a:r>
          </a:p>
          <a:p>
            <a:r>
              <a:rPr lang="en-US" dirty="0"/>
              <a:t>Is it a TLB hit, page table hit, or page fault?</a:t>
            </a:r>
          </a:p>
          <a:p>
            <a:r>
              <a:rPr lang="en-US" dirty="0">
                <a:solidFill>
                  <a:srgbClr val="FF0000"/>
                </a:solidFill>
              </a:rPr>
              <a:t>Offset = log(2</a:t>
            </a:r>
            <a:r>
              <a:rPr lang="en-US" baseline="30000" dirty="0">
                <a:solidFill>
                  <a:srgbClr val="FF0000"/>
                </a:solidFill>
              </a:rPr>
              <a:t>12</a:t>
            </a:r>
            <a:r>
              <a:rPr lang="en-US" dirty="0">
                <a:solidFill>
                  <a:srgbClr val="FF0000"/>
                </a:solidFill>
              </a:rPr>
              <a:t>) = 12 bits, page = 16-12=4 bits</a:t>
            </a:r>
          </a:p>
          <a:p>
            <a:r>
              <a:rPr lang="en-US" dirty="0">
                <a:solidFill>
                  <a:srgbClr val="FF0000"/>
                </a:solidFill>
              </a:rPr>
              <a:t>1001 000110111011</a:t>
            </a:r>
          </a:p>
          <a:p>
            <a:r>
              <a:rPr lang="en-US" dirty="0">
                <a:solidFill>
                  <a:srgbClr val="FF0000"/>
                </a:solidFill>
              </a:rPr>
              <a:t>Page = 9, not in TLB</a:t>
            </a:r>
          </a:p>
          <a:p>
            <a:r>
              <a:rPr lang="en-US" dirty="0">
                <a:solidFill>
                  <a:srgbClr val="FF0000"/>
                </a:solidFill>
              </a:rPr>
              <a:t>Page 9 is valid page table</a:t>
            </a:r>
          </a:p>
          <a:p>
            <a:endParaRPr lang="en-US" dirty="0"/>
          </a:p>
          <a:p>
            <a:r>
              <a:rPr lang="en-US" dirty="0"/>
              <a:t>What is the updated state of the TLB?</a:t>
            </a:r>
          </a:p>
        </p:txBody>
      </p:sp>
      <p:graphicFrame>
        <p:nvGraphicFramePr>
          <p:cNvPr id="8" name="Table 6">
            <a:extLst>
              <a:ext uri="{FF2B5EF4-FFF2-40B4-BE49-F238E27FC236}">
                <a16:creationId xmlns:a16="http://schemas.microsoft.com/office/drawing/2014/main" id="{336992A9-F753-DCFC-8364-B393E661A43F}"/>
              </a:ext>
            </a:extLst>
          </p:cNvPr>
          <p:cNvGraphicFramePr>
            <a:graphicFrameLocks noGrp="1"/>
          </p:cNvGraphicFramePr>
          <p:nvPr>
            <p:extLst>
              <p:ext uri="{D42A27DB-BD31-4B8C-83A1-F6EECF244321}">
                <p14:modId xmlns:p14="http://schemas.microsoft.com/office/powerpoint/2010/main" val="1771936954"/>
              </p:ext>
            </p:extLst>
          </p:nvPr>
        </p:nvGraphicFramePr>
        <p:xfrm>
          <a:off x="7258051" y="182880"/>
          <a:ext cx="3473286" cy="6309360"/>
        </p:xfrm>
        <a:graphic>
          <a:graphicData uri="http://schemas.openxmlformats.org/drawingml/2006/table">
            <a:tbl>
              <a:tblPr firstRow="1" bandRow="1">
                <a:tableStyleId>{5C22544A-7EE6-4342-B048-85BDC9FD1C3A}</a:tableStyleId>
              </a:tblPr>
              <a:tblGrid>
                <a:gridCol w="628649">
                  <a:extLst>
                    <a:ext uri="{9D8B030D-6E8A-4147-A177-3AD203B41FA5}">
                      <a16:colId xmlns:a16="http://schemas.microsoft.com/office/drawing/2014/main" val="1897429269"/>
                    </a:ext>
                  </a:extLst>
                </a:gridCol>
                <a:gridCol w="628650">
                  <a:extLst>
                    <a:ext uri="{9D8B030D-6E8A-4147-A177-3AD203B41FA5}">
                      <a16:colId xmlns:a16="http://schemas.microsoft.com/office/drawing/2014/main" val="1603674684"/>
                    </a:ext>
                  </a:extLst>
                </a:gridCol>
                <a:gridCol w="1285690">
                  <a:extLst>
                    <a:ext uri="{9D8B030D-6E8A-4147-A177-3AD203B41FA5}">
                      <a16:colId xmlns:a16="http://schemas.microsoft.com/office/drawing/2014/main" val="1245775139"/>
                    </a:ext>
                  </a:extLst>
                </a:gridCol>
                <a:gridCol w="930297">
                  <a:extLst>
                    <a:ext uri="{9D8B030D-6E8A-4147-A177-3AD203B41FA5}">
                      <a16:colId xmlns:a16="http://schemas.microsoft.com/office/drawing/2014/main" val="3426435041"/>
                    </a:ext>
                  </a:extLst>
                </a:gridCol>
              </a:tblGrid>
              <a:tr h="441190">
                <a:tc>
                  <a:txBody>
                    <a:bodyPr/>
                    <a:lstStyle/>
                    <a:p>
                      <a:r>
                        <a:rPr lang="en-US" sz="1200" dirty="0"/>
                        <a:t>Index</a:t>
                      </a:r>
                    </a:p>
                  </a:txBody>
                  <a:tcPr/>
                </a:tc>
                <a:tc>
                  <a:txBody>
                    <a:bodyPr/>
                    <a:lstStyle/>
                    <a:p>
                      <a:r>
                        <a:rPr lang="en-US" sz="1200" dirty="0"/>
                        <a:t>Valid bit</a:t>
                      </a:r>
                    </a:p>
                  </a:txBody>
                  <a:tcPr/>
                </a:tc>
                <a:tc>
                  <a:txBody>
                    <a:bodyPr/>
                    <a:lstStyle/>
                    <a:p>
                      <a:r>
                        <a:rPr lang="en-US" sz="1200" dirty="0"/>
                        <a:t>Physical frame number</a:t>
                      </a:r>
                    </a:p>
                  </a:txBody>
                  <a:tcPr/>
                </a:tc>
                <a:tc>
                  <a:txBody>
                    <a:bodyPr/>
                    <a:lstStyle/>
                    <a:p>
                      <a:r>
                        <a:rPr lang="en-US" sz="1200" dirty="0"/>
                        <a:t>Access  time</a:t>
                      </a:r>
                    </a:p>
                  </a:txBody>
                  <a:tcPr/>
                </a:tc>
                <a:extLst>
                  <a:ext uri="{0D108BD9-81ED-4DB2-BD59-A6C34878D82A}">
                    <a16:rowId xmlns:a16="http://schemas.microsoft.com/office/drawing/2014/main" val="3736119238"/>
                  </a:ext>
                </a:extLst>
              </a:tr>
              <a:tr h="357854">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535321098"/>
                  </a:ext>
                </a:extLst>
              </a:tr>
              <a:tr h="357854">
                <a:tc>
                  <a:txBody>
                    <a:bodyPr/>
                    <a:lstStyle/>
                    <a:p>
                      <a:r>
                        <a:rPr lang="en-US" dirty="0"/>
                        <a:t>1</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6344980"/>
                  </a:ext>
                </a:extLst>
              </a:tr>
              <a:tr h="357854">
                <a:tc>
                  <a:txBody>
                    <a:bodyPr/>
                    <a:lstStyle/>
                    <a:p>
                      <a:r>
                        <a:rPr lang="en-US" dirty="0"/>
                        <a:t>2</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5598390"/>
                  </a:ext>
                </a:extLst>
              </a:tr>
              <a:tr h="357854">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269209514"/>
                  </a:ext>
                </a:extLst>
              </a:tr>
              <a:tr h="357854">
                <a:tc>
                  <a:txBody>
                    <a:bodyPr/>
                    <a:lstStyle/>
                    <a:p>
                      <a:r>
                        <a:rPr lang="en-US" dirty="0"/>
                        <a:t>4</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8413359"/>
                  </a:ext>
                </a:extLst>
              </a:tr>
              <a:tr h="357854">
                <a:tc>
                  <a:txBody>
                    <a:bodyPr/>
                    <a:lstStyle/>
                    <a:p>
                      <a:r>
                        <a:rPr lang="en-US" dirty="0"/>
                        <a:t>5</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8796579"/>
                  </a:ext>
                </a:extLst>
              </a:tr>
              <a:tr h="357854">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11</a:t>
                      </a:r>
                    </a:p>
                  </a:txBody>
                  <a:tcPr/>
                </a:tc>
                <a:extLst>
                  <a:ext uri="{0D108BD9-81ED-4DB2-BD59-A6C34878D82A}">
                    <a16:rowId xmlns:a16="http://schemas.microsoft.com/office/drawing/2014/main" val="2706143065"/>
                  </a:ext>
                </a:extLst>
              </a:tr>
              <a:tr h="357854">
                <a:tc>
                  <a:txBody>
                    <a:bodyPr/>
                    <a:lstStyle/>
                    <a:p>
                      <a:r>
                        <a:rPr lang="en-US" dirty="0"/>
                        <a:t>7</a:t>
                      </a:r>
                    </a:p>
                  </a:txBody>
                  <a:tcPr/>
                </a:tc>
                <a:tc>
                  <a:txBody>
                    <a:bodyPr/>
                    <a:lstStyle/>
                    <a:p>
                      <a:r>
                        <a:rPr lang="en-US" dirty="0"/>
                        <a:t>1</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82971593"/>
                  </a:ext>
                </a:extLst>
              </a:tr>
              <a:tr h="357854">
                <a:tc>
                  <a:txBody>
                    <a:bodyPr/>
                    <a:lstStyle/>
                    <a:p>
                      <a:r>
                        <a:rPr lang="en-US" dirty="0"/>
                        <a:t>8</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1461342"/>
                  </a:ext>
                </a:extLst>
              </a:tr>
              <a:tr h="357854">
                <a:tc>
                  <a:txBody>
                    <a:bodyPr/>
                    <a:lstStyle/>
                    <a:p>
                      <a:r>
                        <a:rPr lang="en-US" dirty="0">
                          <a:solidFill>
                            <a:srgbClr val="FF0000"/>
                          </a:solidFill>
                        </a:rPr>
                        <a:t>9</a:t>
                      </a:r>
                    </a:p>
                  </a:txBody>
                  <a:tcPr/>
                </a:tc>
                <a:tc>
                  <a:txBody>
                    <a:bodyPr/>
                    <a:lstStyle/>
                    <a:p>
                      <a:r>
                        <a:rPr lang="en-US" dirty="0">
                          <a:solidFill>
                            <a:srgbClr val="FF0000"/>
                          </a:solidFill>
                        </a:rPr>
                        <a:t>1</a:t>
                      </a:r>
                    </a:p>
                  </a:txBody>
                  <a:tcPr/>
                </a:tc>
                <a:tc>
                  <a:txBody>
                    <a:bodyPr/>
                    <a:lstStyle/>
                    <a:p>
                      <a:r>
                        <a:rPr lang="en-US" dirty="0">
                          <a:solidFill>
                            <a:srgbClr val="FF0000"/>
                          </a:solidFill>
                        </a:rPr>
                        <a:t>4</a:t>
                      </a:r>
                    </a:p>
                  </a:txBody>
                  <a:tcPr/>
                </a:tc>
                <a:tc>
                  <a:txBody>
                    <a:bodyPr/>
                    <a:lstStyle/>
                    <a:p>
                      <a:r>
                        <a:rPr lang="en-US" dirty="0">
                          <a:solidFill>
                            <a:srgbClr val="FF0000"/>
                          </a:solidFill>
                        </a:rPr>
                        <a:t>13</a:t>
                      </a:r>
                    </a:p>
                  </a:txBody>
                  <a:tcPr/>
                </a:tc>
                <a:extLst>
                  <a:ext uri="{0D108BD9-81ED-4DB2-BD59-A6C34878D82A}">
                    <a16:rowId xmlns:a16="http://schemas.microsoft.com/office/drawing/2014/main" val="1316297153"/>
                  </a:ext>
                </a:extLst>
              </a:tr>
              <a:tr h="357854">
                <a:tc>
                  <a:txBody>
                    <a:bodyPr/>
                    <a:lstStyle/>
                    <a:p>
                      <a:r>
                        <a:rPr lang="en-US" dirty="0"/>
                        <a:t>a</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2754035"/>
                  </a:ext>
                </a:extLst>
              </a:tr>
              <a:tr h="357854">
                <a:tc>
                  <a:txBody>
                    <a:bodyPr/>
                    <a:lstStyle/>
                    <a:p>
                      <a:r>
                        <a:rPr lang="en-US" dirty="0"/>
                        <a:t>b</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22454544"/>
                  </a:ext>
                </a:extLst>
              </a:tr>
              <a:tr h="357854">
                <a:tc>
                  <a:txBody>
                    <a:bodyPr/>
                    <a:lstStyle/>
                    <a:p>
                      <a:r>
                        <a:rPr lang="en-US" dirty="0"/>
                        <a:t>c</a:t>
                      </a:r>
                    </a:p>
                  </a:txBody>
                  <a:tcPr/>
                </a:tc>
                <a:tc>
                  <a:txBody>
                    <a:bodyPr/>
                    <a:lstStyle/>
                    <a:p>
                      <a:r>
                        <a:rPr lang="en-US" dirty="0"/>
                        <a:t>1</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485945513"/>
                  </a:ext>
                </a:extLst>
              </a:tr>
              <a:tr h="357854">
                <a:tc>
                  <a:txBody>
                    <a:bodyPr/>
                    <a:lstStyle/>
                    <a:p>
                      <a:r>
                        <a:rPr lang="en-US" dirty="0"/>
                        <a:t>d</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06638855"/>
                  </a:ext>
                </a:extLst>
              </a:tr>
              <a:tr h="357854">
                <a:tc>
                  <a:txBody>
                    <a:bodyPr/>
                    <a:lstStyle/>
                    <a:p>
                      <a:r>
                        <a:rPr lang="en-US" dirty="0"/>
                        <a:t>e</a:t>
                      </a:r>
                    </a:p>
                  </a:txBody>
                  <a:tcPr/>
                </a:tc>
                <a:tc>
                  <a:txBody>
                    <a:bodyPr/>
                    <a:lstStyle/>
                    <a:p>
                      <a:r>
                        <a:rPr lang="en-US" dirty="0"/>
                        <a:t>1</a:t>
                      </a:r>
                    </a:p>
                  </a:txBody>
                  <a:tcPr/>
                </a:tc>
                <a:tc>
                  <a:txBody>
                    <a:bodyPr/>
                    <a:lstStyle/>
                    <a:p>
                      <a:r>
                        <a:rPr lang="en-US" dirty="0"/>
                        <a:t>7</a:t>
                      </a:r>
                    </a:p>
                  </a:txBody>
                  <a:tcPr/>
                </a:tc>
                <a:tc>
                  <a:txBody>
                    <a:bodyPr/>
                    <a:lstStyle/>
                    <a:p>
                      <a:r>
                        <a:rPr lang="en-US" dirty="0"/>
                        <a:t>23</a:t>
                      </a:r>
                    </a:p>
                  </a:txBody>
                  <a:tcPr/>
                </a:tc>
                <a:extLst>
                  <a:ext uri="{0D108BD9-81ED-4DB2-BD59-A6C34878D82A}">
                    <a16:rowId xmlns:a16="http://schemas.microsoft.com/office/drawing/2014/main" val="2320247009"/>
                  </a:ext>
                </a:extLst>
              </a:tr>
              <a:tr h="357854">
                <a:tc>
                  <a:txBody>
                    <a:bodyPr/>
                    <a:lstStyle/>
                    <a:p>
                      <a:r>
                        <a:rPr lang="en-US" dirty="0"/>
                        <a:t>f</a:t>
                      </a:r>
                    </a:p>
                  </a:txBody>
                  <a:tcPr/>
                </a:tc>
                <a:tc>
                  <a:txBody>
                    <a:bodyPr/>
                    <a:lstStyle/>
                    <a:p>
                      <a:r>
                        <a:rPr lang="en-US" dirty="0"/>
                        <a:t>1</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271349983"/>
                  </a:ext>
                </a:extLst>
              </a:tr>
            </a:tbl>
          </a:graphicData>
        </a:graphic>
      </p:graphicFrame>
    </p:spTree>
    <p:extLst>
      <p:ext uri="{BB962C8B-B14F-4D97-AF65-F5344CB8AC3E}">
        <p14:creationId xmlns:p14="http://schemas.microsoft.com/office/powerpoint/2010/main" val="76655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FE7DE-1C0E-2113-B15D-560BC095AA5C}"/>
              </a:ext>
            </a:extLst>
          </p:cNvPr>
          <p:cNvSpPr txBox="1"/>
          <p:nvPr/>
        </p:nvSpPr>
        <p:spPr>
          <a:xfrm>
            <a:off x="486889" y="134034"/>
            <a:ext cx="6947064" cy="923330"/>
          </a:xfrm>
          <a:prstGeom prst="rect">
            <a:avLst/>
          </a:prstGeom>
          <a:noFill/>
        </p:spPr>
        <p:txBody>
          <a:bodyPr wrap="square" rtlCol="0">
            <a:spAutoFit/>
          </a:bodyPr>
          <a:lstStyle/>
          <a:p>
            <a:r>
              <a:rPr lang="en-US" dirty="0"/>
              <a:t>A virtual memory system has 2</a:t>
            </a:r>
            <a:r>
              <a:rPr lang="en-US" baseline="30000" dirty="0"/>
              <a:t>12</a:t>
            </a:r>
            <a:r>
              <a:rPr lang="en-US" dirty="0"/>
              <a:t> byte pages, a four entry fully associative TLB with LRU replacement, and the following TLB and page table states</a:t>
            </a:r>
          </a:p>
        </p:txBody>
      </p:sp>
      <p:graphicFrame>
        <p:nvGraphicFramePr>
          <p:cNvPr id="5" name="Table 5">
            <a:extLst>
              <a:ext uri="{FF2B5EF4-FFF2-40B4-BE49-F238E27FC236}">
                <a16:creationId xmlns:a16="http://schemas.microsoft.com/office/drawing/2014/main" id="{7C5A0CAD-A19E-72F0-3DFF-8B0A7E213389}"/>
              </a:ext>
            </a:extLst>
          </p:cNvPr>
          <p:cNvGraphicFramePr>
            <a:graphicFrameLocks noGrp="1"/>
          </p:cNvGraphicFramePr>
          <p:nvPr>
            <p:extLst>
              <p:ext uri="{D42A27DB-BD31-4B8C-83A1-F6EECF244321}">
                <p14:modId xmlns:p14="http://schemas.microsoft.com/office/powerpoint/2010/main" val="3159354569"/>
              </p:ext>
            </p:extLst>
          </p:nvPr>
        </p:nvGraphicFramePr>
        <p:xfrm>
          <a:off x="1021279" y="1847822"/>
          <a:ext cx="4678878" cy="2001520"/>
        </p:xfrm>
        <a:graphic>
          <a:graphicData uri="http://schemas.openxmlformats.org/drawingml/2006/table">
            <a:tbl>
              <a:tblPr firstRow="1" bandRow="1">
                <a:tableStyleId>{5C22544A-7EE6-4342-B048-85BDC9FD1C3A}</a:tableStyleId>
              </a:tblPr>
              <a:tblGrid>
                <a:gridCol w="724394">
                  <a:extLst>
                    <a:ext uri="{9D8B030D-6E8A-4147-A177-3AD203B41FA5}">
                      <a16:colId xmlns:a16="http://schemas.microsoft.com/office/drawing/2014/main" val="3120226997"/>
                    </a:ext>
                  </a:extLst>
                </a:gridCol>
                <a:gridCol w="1460665">
                  <a:extLst>
                    <a:ext uri="{9D8B030D-6E8A-4147-A177-3AD203B41FA5}">
                      <a16:colId xmlns:a16="http://schemas.microsoft.com/office/drawing/2014/main" val="28389456"/>
                    </a:ext>
                  </a:extLst>
                </a:gridCol>
                <a:gridCol w="1353787">
                  <a:extLst>
                    <a:ext uri="{9D8B030D-6E8A-4147-A177-3AD203B41FA5}">
                      <a16:colId xmlns:a16="http://schemas.microsoft.com/office/drawing/2014/main" val="1333167957"/>
                    </a:ext>
                  </a:extLst>
                </a:gridCol>
                <a:gridCol w="1140032">
                  <a:extLst>
                    <a:ext uri="{9D8B030D-6E8A-4147-A177-3AD203B41FA5}">
                      <a16:colId xmlns:a16="http://schemas.microsoft.com/office/drawing/2014/main" val="2194918734"/>
                    </a:ext>
                  </a:extLst>
                </a:gridCol>
              </a:tblGrid>
              <a:tr h="370840">
                <a:tc>
                  <a:txBody>
                    <a:bodyPr/>
                    <a:lstStyle/>
                    <a:p>
                      <a:r>
                        <a:rPr lang="en-US" sz="1400" dirty="0"/>
                        <a:t>Valid bit</a:t>
                      </a:r>
                    </a:p>
                  </a:txBody>
                  <a:tcPr/>
                </a:tc>
                <a:tc>
                  <a:txBody>
                    <a:bodyPr/>
                    <a:lstStyle/>
                    <a:p>
                      <a:r>
                        <a:rPr lang="en-US" sz="1400" dirty="0"/>
                        <a:t>Virtual page number</a:t>
                      </a:r>
                    </a:p>
                  </a:txBody>
                  <a:tcPr/>
                </a:tc>
                <a:tc>
                  <a:txBody>
                    <a:bodyPr/>
                    <a:lstStyle/>
                    <a:p>
                      <a:r>
                        <a:rPr lang="en-US" sz="1400" dirty="0"/>
                        <a:t>Physical frame number</a:t>
                      </a:r>
                    </a:p>
                  </a:txBody>
                  <a:tcPr/>
                </a:tc>
                <a:tc>
                  <a:txBody>
                    <a:bodyPr/>
                    <a:lstStyle/>
                    <a:p>
                      <a:r>
                        <a:rPr lang="en-US" sz="1400" dirty="0"/>
                        <a:t>Access time</a:t>
                      </a:r>
                    </a:p>
                  </a:txBody>
                  <a:tcPr/>
                </a:tc>
                <a:extLst>
                  <a:ext uri="{0D108BD9-81ED-4DB2-BD59-A6C34878D82A}">
                    <a16:rowId xmlns:a16="http://schemas.microsoft.com/office/drawing/2014/main" val="3692922611"/>
                  </a:ext>
                </a:extLst>
              </a:tr>
              <a:tr h="370840">
                <a:tc>
                  <a:txBody>
                    <a:bodyPr/>
                    <a:lstStyle/>
                    <a:p>
                      <a:r>
                        <a:rPr lang="en-US" dirty="0"/>
                        <a:t>1</a:t>
                      </a:r>
                    </a:p>
                  </a:txBody>
                  <a:tcPr/>
                </a:tc>
                <a:tc>
                  <a:txBody>
                    <a:bodyPr/>
                    <a:lstStyle/>
                    <a:p>
                      <a:r>
                        <a:rPr lang="en-US" dirty="0"/>
                        <a:t>0x0</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4169643034"/>
                  </a:ext>
                </a:extLst>
              </a:tr>
              <a:tr h="370840">
                <a:tc>
                  <a:txBody>
                    <a:bodyPr/>
                    <a:lstStyle/>
                    <a:p>
                      <a:r>
                        <a:rPr lang="en-US" dirty="0">
                          <a:solidFill>
                            <a:srgbClr val="FF0000"/>
                          </a:solidFill>
                        </a:rPr>
                        <a:t>1</a:t>
                      </a:r>
                    </a:p>
                  </a:txBody>
                  <a:tcPr/>
                </a:tc>
                <a:tc>
                  <a:txBody>
                    <a:bodyPr/>
                    <a:lstStyle/>
                    <a:p>
                      <a:r>
                        <a:rPr lang="en-US" dirty="0">
                          <a:solidFill>
                            <a:srgbClr val="FF0000"/>
                          </a:solidFill>
                        </a:rPr>
                        <a:t>0x9</a:t>
                      </a:r>
                    </a:p>
                  </a:txBody>
                  <a:tcPr/>
                </a:tc>
                <a:tc>
                  <a:txBody>
                    <a:bodyPr/>
                    <a:lstStyle/>
                    <a:p>
                      <a:r>
                        <a:rPr lang="en-US" dirty="0">
                          <a:solidFill>
                            <a:srgbClr val="FF0000"/>
                          </a:solidFill>
                        </a:rPr>
                        <a:t>4</a:t>
                      </a:r>
                    </a:p>
                  </a:txBody>
                  <a:tcPr/>
                </a:tc>
                <a:tc>
                  <a:txBody>
                    <a:bodyPr/>
                    <a:lstStyle/>
                    <a:p>
                      <a:r>
                        <a:rPr lang="en-US" dirty="0">
                          <a:solidFill>
                            <a:srgbClr val="FF0000"/>
                          </a:solidFill>
                        </a:rPr>
                        <a:t>24</a:t>
                      </a:r>
                    </a:p>
                  </a:txBody>
                  <a:tcPr/>
                </a:tc>
                <a:extLst>
                  <a:ext uri="{0D108BD9-81ED-4DB2-BD59-A6C34878D82A}">
                    <a16:rowId xmlns:a16="http://schemas.microsoft.com/office/drawing/2014/main" val="695476328"/>
                  </a:ext>
                </a:extLst>
              </a:tr>
              <a:tr h="370840">
                <a:tc>
                  <a:txBody>
                    <a:bodyPr/>
                    <a:lstStyle/>
                    <a:p>
                      <a:r>
                        <a:rPr lang="en-US" dirty="0"/>
                        <a:t>1</a:t>
                      </a:r>
                    </a:p>
                  </a:txBody>
                  <a:tcPr/>
                </a:tc>
                <a:tc>
                  <a:txBody>
                    <a:bodyPr/>
                    <a:lstStyle/>
                    <a:p>
                      <a:r>
                        <a:rPr lang="en-US" dirty="0"/>
                        <a:t>0x3</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50703554"/>
                  </a:ext>
                </a:extLst>
              </a:tr>
              <a:tr h="370840">
                <a:tc>
                  <a:txBody>
                    <a:bodyPr/>
                    <a:lstStyle/>
                    <a:p>
                      <a:r>
                        <a:rPr lang="en-US" dirty="0"/>
                        <a:t>1</a:t>
                      </a:r>
                    </a:p>
                  </a:txBody>
                  <a:tcPr/>
                </a:tc>
                <a:tc>
                  <a:txBody>
                    <a:bodyPr/>
                    <a:lstStyle/>
                    <a:p>
                      <a:r>
                        <a:rPr lang="en-US" dirty="0"/>
                        <a:t>0xe</a:t>
                      </a:r>
                    </a:p>
                  </a:txBody>
                  <a:tcPr/>
                </a:tc>
                <a:tc>
                  <a:txBody>
                    <a:bodyPr/>
                    <a:lstStyle/>
                    <a:p>
                      <a:r>
                        <a:rPr lang="en-US" dirty="0"/>
                        <a:t>0</a:t>
                      </a:r>
                    </a:p>
                  </a:txBody>
                  <a:tcPr/>
                </a:tc>
                <a:tc>
                  <a:txBody>
                    <a:bodyPr/>
                    <a:lstStyle/>
                    <a:p>
                      <a:r>
                        <a:rPr lang="en-US" dirty="0"/>
                        <a:t>23</a:t>
                      </a:r>
                    </a:p>
                  </a:txBody>
                  <a:tcPr/>
                </a:tc>
                <a:extLst>
                  <a:ext uri="{0D108BD9-81ED-4DB2-BD59-A6C34878D82A}">
                    <a16:rowId xmlns:a16="http://schemas.microsoft.com/office/drawing/2014/main" val="1176326324"/>
                  </a:ext>
                </a:extLst>
              </a:tr>
            </a:tbl>
          </a:graphicData>
        </a:graphic>
      </p:graphicFrame>
      <p:sp>
        <p:nvSpPr>
          <p:cNvPr id="7" name="TextBox 6">
            <a:extLst>
              <a:ext uri="{FF2B5EF4-FFF2-40B4-BE49-F238E27FC236}">
                <a16:creationId xmlns:a16="http://schemas.microsoft.com/office/drawing/2014/main" id="{032526F5-812D-A68E-6658-09AC075EA9AA}"/>
              </a:ext>
            </a:extLst>
          </p:cNvPr>
          <p:cNvSpPr txBox="1"/>
          <p:nvPr/>
        </p:nvSpPr>
        <p:spPr>
          <a:xfrm>
            <a:off x="530888" y="4366796"/>
            <a:ext cx="6727163" cy="2308324"/>
          </a:xfrm>
          <a:prstGeom prst="rect">
            <a:avLst/>
          </a:prstGeom>
          <a:noFill/>
        </p:spPr>
        <p:txBody>
          <a:bodyPr wrap="none" rtlCol="0">
            <a:spAutoFit/>
          </a:bodyPr>
          <a:lstStyle/>
          <a:p>
            <a:r>
              <a:rPr lang="en-US" dirty="0"/>
              <a:t>The virtual address 0x91bb is requested</a:t>
            </a:r>
          </a:p>
          <a:p>
            <a:r>
              <a:rPr lang="en-US" dirty="0"/>
              <a:t>Is it a TLB hit, page table hit, or page fault?</a:t>
            </a:r>
          </a:p>
          <a:p>
            <a:r>
              <a:rPr lang="en-US" dirty="0">
                <a:solidFill>
                  <a:srgbClr val="FF0000"/>
                </a:solidFill>
              </a:rPr>
              <a:t>Offset = log(2</a:t>
            </a:r>
            <a:r>
              <a:rPr lang="en-US" baseline="30000" dirty="0">
                <a:solidFill>
                  <a:srgbClr val="FF0000"/>
                </a:solidFill>
              </a:rPr>
              <a:t>12</a:t>
            </a:r>
            <a:r>
              <a:rPr lang="en-US" dirty="0">
                <a:solidFill>
                  <a:srgbClr val="FF0000"/>
                </a:solidFill>
              </a:rPr>
              <a:t>) = 12 bits, page = 16-12=4 bits</a:t>
            </a:r>
          </a:p>
          <a:p>
            <a:r>
              <a:rPr lang="en-US" dirty="0">
                <a:solidFill>
                  <a:srgbClr val="FF0000"/>
                </a:solidFill>
              </a:rPr>
              <a:t>1001 000110111011</a:t>
            </a:r>
          </a:p>
          <a:p>
            <a:r>
              <a:rPr lang="en-US" dirty="0">
                <a:solidFill>
                  <a:srgbClr val="FF0000"/>
                </a:solidFill>
              </a:rPr>
              <a:t>Page = 9, not in TLB</a:t>
            </a:r>
          </a:p>
          <a:p>
            <a:r>
              <a:rPr lang="en-US" dirty="0">
                <a:solidFill>
                  <a:srgbClr val="FF0000"/>
                </a:solidFill>
              </a:rPr>
              <a:t>Page 9 is valid page table</a:t>
            </a:r>
          </a:p>
          <a:p>
            <a:r>
              <a:rPr lang="en-US" dirty="0"/>
              <a:t>What is the updated state of the TLB?</a:t>
            </a:r>
          </a:p>
          <a:p>
            <a:r>
              <a:rPr lang="en-US" dirty="0">
                <a:solidFill>
                  <a:srgbClr val="FF0000"/>
                </a:solidFill>
              </a:rPr>
              <a:t>Replace the oldest item in TLB (assume access time is next increment)</a:t>
            </a:r>
          </a:p>
        </p:txBody>
      </p:sp>
      <p:graphicFrame>
        <p:nvGraphicFramePr>
          <p:cNvPr id="8" name="Table 6">
            <a:extLst>
              <a:ext uri="{FF2B5EF4-FFF2-40B4-BE49-F238E27FC236}">
                <a16:creationId xmlns:a16="http://schemas.microsoft.com/office/drawing/2014/main" id="{336992A9-F753-DCFC-8364-B393E661A43F}"/>
              </a:ext>
            </a:extLst>
          </p:cNvPr>
          <p:cNvGraphicFramePr>
            <a:graphicFrameLocks noGrp="1"/>
          </p:cNvGraphicFramePr>
          <p:nvPr/>
        </p:nvGraphicFramePr>
        <p:xfrm>
          <a:off x="7258051" y="182880"/>
          <a:ext cx="3473286" cy="6309360"/>
        </p:xfrm>
        <a:graphic>
          <a:graphicData uri="http://schemas.openxmlformats.org/drawingml/2006/table">
            <a:tbl>
              <a:tblPr firstRow="1" bandRow="1">
                <a:tableStyleId>{5C22544A-7EE6-4342-B048-85BDC9FD1C3A}</a:tableStyleId>
              </a:tblPr>
              <a:tblGrid>
                <a:gridCol w="628649">
                  <a:extLst>
                    <a:ext uri="{9D8B030D-6E8A-4147-A177-3AD203B41FA5}">
                      <a16:colId xmlns:a16="http://schemas.microsoft.com/office/drawing/2014/main" val="1897429269"/>
                    </a:ext>
                  </a:extLst>
                </a:gridCol>
                <a:gridCol w="628650">
                  <a:extLst>
                    <a:ext uri="{9D8B030D-6E8A-4147-A177-3AD203B41FA5}">
                      <a16:colId xmlns:a16="http://schemas.microsoft.com/office/drawing/2014/main" val="1603674684"/>
                    </a:ext>
                  </a:extLst>
                </a:gridCol>
                <a:gridCol w="1285690">
                  <a:extLst>
                    <a:ext uri="{9D8B030D-6E8A-4147-A177-3AD203B41FA5}">
                      <a16:colId xmlns:a16="http://schemas.microsoft.com/office/drawing/2014/main" val="1245775139"/>
                    </a:ext>
                  </a:extLst>
                </a:gridCol>
                <a:gridCol w="930297">
                  <a:extLst>
                    <a:ext uri="{9D8B030D-6E8A-4147-A177-3AD203B41FA5}">
                      <a16:colId xmlns:a16="http://schemas.microsoft.com/office/drawing/2014/main" val="3426435041"/>
                    </a:ext>
                  </a:extLst>
                </a:gridCol>
              </a:tblGrid>
              <a:tr h="441190">
                <a:tc>
                  <a:txBody>
                    <a:bodyPr/>
                    <a:lstStyle/>
                    <a:p>
                      <a:r>
                        <a:rPr lang="en-US" sz="1200" dirty="0"/>
                        <a:t>Index</a:t>
                      </a:r>
                    </a:p>
                  </a:txBody>
                  <a:tcPr/>
                </a:tc>
                <a:tc>
                  <a:txBody>
                    <a:bodyPr/>
                    <a:lstStyle/>
                    <a:p>
                      <a:r>
                        <a:rPr lang="en-US" sz="1200" dirty="0"/>
                        <a:t>Valid bit</a:t>
                      </a:r>
                    </a:p>
                  </a:txBody>
                  <a:tcPr/>
                </a:tc>
                <a:tc>
                  <a:txBody>
                    <a:bodyPr/>
                    <a:lstStyle/>
                    <a:p>
                      <a:r>
                        <a:rPr lang="en-US" sz="1200" dirty="0"/>
                        <a:t>Physical frame number</a:t>
                      </a:r>
                    </a:p>
                  </a:txBody>
                  <a:tcPr/>
                </a:tc>
                <a:tc>
                  <a:txBody>
                    <a:bodyPr/>
                    <a:lstStyle/>
                    <a:p>
                      <a:r>
                        <a:rPr lang="en-US" sz="1200" dirty="0"/>
                        <a:t>Access  time</a:t>
                      </a:r>
                    </a:p>
                  </a:txBody>
                  <a:tcPr/>
                </a:tc>
                <a:extLst>
                  <a:ext uri="{0D108BD9-81ED-4DB2-BD59-A6C34878D82A}">
                    <a16:rowId xmlns:a16="http://schemas.microsoft.com/office/drawing/2014/main" val="3736119238"/>
                  </a:ext>
                </a:extLst>
              </a:tr>
              <a:tr h="357854">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535321098"/>
                  </a:ext>
                </a:extLst>
              </a:tr>
              <a:tr h="357854">
                <a:tc>
                  <a:txBody>
                    <a:bodyPr/>
                    <a:lstStyle/>
                    <a:p>
                      <a:r>
                        <a:rPr lang="en-US" dirty="0"/>
                        <a:t>1</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6344980"/>
                  </a:ext>
                </a:extLst>
              </a:tr>
              <a:tr h="357854">
                <a:tc>
                  <a:txBody>
                    <a:bodyPr/>
                    <a:lstStyle/>
                    <a:p>
                      <a:r>
                        <a:rPr lang="en-US" dirty="0"/>
                        <a:t>2</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5598390"/>
                  </a:ext>
                </a:extLst>
              </a:tr>
              <a:tr h="357854">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269209514"/>
                  </a:ext>
                </a:extLst>
              </a:tr>
              <a:tr h="357854">
                <a:tc>
                  <a:txBody>
                    <a:bodyPr/>
                    <a:lstStyle/>
                    <a:p>
                      <a:r>
                        <a:rPr lang="en-US" dirty="0"/>
                        <a:t>4</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8413359"/>
                  </a:ext>
                </a:extLst>
              </a:tr>
              <a:tr h="357854">
                <a:tc>
                  <a:txBody>
                    <a:bodyPr/>
                    <a:lstStyle/>
                    <a:p>
                      <a:r>
                        <a:rPr lang="en-US" dirty="0"/>
                        <a:t>5</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8796579"/>
                  </a:ext>
                </a:extLst>
              </a:tr>
              <a:tr h="357854">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11</a:t>
                      </a:r>
                    </a:p>
                  </a:txBody>
                  <a:tcPr/>
                </a:tc>
                <a:extLst>
                  <a:ext uri="{0D108BD9-81ED-4DB2-BD59-A6C34878D82A}">
                    <a16:rowId xmlns:a16="http://schemas.microsoft.com/office/drawing/2014/main" val="2706143065"/>
                  </a:ext>
                </a:extLst>
              </a:tr>
              <a:tr h="357854">
                <a:tc>
                  <a:txBody>
                    <a:bodyPr/>
                    <a:lstStyle/>
                    <a:p>
                      <a:r>
                        <a:rPr lang="en-US" dirty="0"/>
                        <a:t>7</a:t>
                      </a:r>
                    </a:p>
                  </a:txBody>
                  <a:tcPr/>
                </a:tc>
                <a:tc>
                  <a:txBody>
                    <a:bodyPr/>
                    <a:lstStyle/>
                    <a:p>
                      <a:r>
                        <a:rPr lang="en-US" dirty="0"/>
                        <a:t>1</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82971593"/>
                  </a:ext>
                </a:extLst>
              </a:tr>
              <a:tr h="357854">
                <a:tc>
                  <a:txBody>
                    <a:bodyPr/>
                    <a:lstStyle/>
                    <a:p>
                      <a:r>
                        <a:rPr lang="en-US" dirty="0"/>
                        <a:t>8</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1461342"/>
                  </a:ext>
                </a:extLst>
              </a:tr>
              <a:tr h="357854">
                <a:tc>
                  <a:txBody>
                    <a:bodyPr/>
                    <a:lstStyle/>
                    <a:p>
                      <a:r>
                        <a:rPr lang="en-US" dirty="0">
                          <a:solidFill>
                            <a:srgbClr val="FF0000"/>
                          </a:solidFill>
                        </a:rPr>
                        <a:t>9</a:t>
                      </a:r>
                    </a:p>
                  </a:txBody>
                  <a:tcPr/>
                </a:tc>
                <a:tc>
                  <a:txBody>
                    <a:bodyPr/>
                    <a:lstStyle/>
                    <a:p>
                      <a:r>
                        <a:rPr lang="en-US" dirty="0">
                          <a:solidFill>
                            <a:srgbClr val="FF0000"/>
                          </a:solidFill>
                        </a:rPr>
                        <a:t>1</a:t>
                      </a:r>
                    </a:p>
                  </a:txBody>
                  <a:tcPr/>
                </a:tc>
                <a:tc>
                  <a:txBody>
                    <a:bodyPr/>
                    <a:lstStyle/>
                    <a:p>
                      <a:r>
                        <a:rPr lang="en-US" dirty="0">
                          <a:solidFill>
                            <a:srgbClr val="FF0000"/>
                          </a:solidFill>
                        </a:rPr>
                        <a:t>4</a:t>
                      </a:r>
                    </a:p>
                  </a:txBody>
                  <a:tcPr/>
                </a:tc>
                <a:tc>
                  <a:txBody>
                    <a:bodyPr/>
                    <a:lstStyle/>
                    <a:p>
                      <a:r>
                        <a:rPr lang="en-US" dirty="0">
                          <a:solidFill>
                            <a:srgbClr val="FF0000"/>
                          </a:solidFill>
                        </a:rPr>
                        <a:t>13</a:t>
                      </a:r>
                    </a:p>
                  </a:txBody>
                  <a:tcPr/>
                </a:tc>
                <a:extLst>
                  <a:ext uri="{0D108BD9-81ED-4DB2-BD59-A6C34878D82A}">
                    <a16:rowId xmlns:a16="http://schemas.microsoft.com/office/drawing/2014/main" val="1316297153"/>
                  </a:ext>
                </a:extLst>
              </a:tr>
              <a:tr h="357854">
                <a:tc>
                  <a:txBody>
                    <a:bodyPr/>
                    <a:lstStyle/>
                    <a:p>
                      <a:r>
                        <a:rPr lang="en-US" dirty="0"/>
                        <a:t>a</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2754035"/>
                  </a:ext>
                </a:extLst>
              </a:tr>
              <a:tr h="357854">
                <a:tc>
                  <a:txBody>
                    <a:bodyPr/>
                    <a:lstStyle/>
                    <a:p>
                      <a:r>
                        <a:rPr lang="en-US" dirty="0"/>
                        <a:t>b</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22454544"/>
                  </a:ext>
                </a:extLst>
              </a:tr>
              <a:tr h="357854">
                <a:tc>
                  <a:txBody>
                    <a:bodyPr/>
                    <a:lstStyle/>
                    <a:p>
                      <a:r>
                        <a:rPr lang="en-US" dirty="0"/>
                        <a:t>c</a:t>
                      </a:r>
                    </a:p>
                  </a:txBody>
                  <a:tcPr/>
                </a:tc>
                <a:tc>
                  <a:txBody>
                    <a:bodyPr/>
                    <a:lstStyle/>
                    <a:p>
                      <a:r>
                        <a:rPr lang="en-US" dirty="0"/>
                        <a:t>1</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485945513"/>
                  </a:ext>
                </a:extLst>
              </a:tr>
              <a:tr h="357854">
                <a:tc>
                  <a:txBody>
                    <a:bodyPr/>
                    <a:lstStyle/>
                    <a:p>
                      <a:r>
                        <a:rPr lang="en-US" dirty="0"/>
                        <a:t>d</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06638855"/>
                  </a:ext>
                </a:extLst>
              </a:tr>
              <a:tr h="357854">
                <a:tc>
                  <a:txBody>
                    <a:bodyPr/>
                    <a:lstStyle/>
                    <a:p>
                      <a:r>
                        <a:rPr lang="en-US" dirty="0"/>
                        <a:t>e</a:t>
                      </a:r>
                    </a:p>
                  </a:txBody>
                  <a:tcPr/>
                </a:tc>
                <a:tc>
                  <a:txBody>
                    <a:bodyPr/>
                    <a:lstStyle/>
                    <a:p>
                      <a:r>
                        <a:rPr lang="en-US" dirty="0"/>
                        <a:t>1</a:t>
                      </a:r>
                    </a:p>
                  </a:txBody>
                  <a:tcPr/>
                </a:tc>
                <a:tc>
                  <a:txBody>
                    <a:bodyPr/>
                    <a:lstStyle/>
                    <a:p>
                      <a:r>
                        <a:rPr lang="en-US" dirty="0"/>
                        <a:t>7</a:t>
                      </a:r>
                    </a:p>
                  </a:txBody>
                  <a:tcPr/>
                </a:tc>
                <a:tc>
                  <a:txBody>
                    <a:bodyPr/>
                    <a:lstStyle/>
                    <a:p>
                      <a:r>
                        <a:rPr lang="en-US" dirty="0"/>
                        <a:t>23</a:t>
                      </a:r>
                    </a:p>
                  </a:txBody>
                  <a:tcPr/>
                </a:tc>
                <a:extLst>
                  <a:ext uri="{0D108BD9-81ED-4DB2-BD59-A6C34878D82A}">
                    <a16:rowId xmlns:a16="http://schemas.microsoft.com/office/drawing/2014/main" val="2320247009"/>
                  </a:ext>
                </a:extLst>
              </a:tr>
              <a:tr h="357854">
                <a:tc>
                  <a:txBody>
                    <a:bodyPr/>
                    <a:lstStyle/>
                    <a:p>
                      <a:r>
                        <a:rPr lang="en-US" dirty="0"/>
                        <a:t>f</a:t>
                      </a:r>
                    </a:p>
                  </a:txBody>
                  <a:tcPr/>
                </a:tc>
                <a:tc>
                  <a:txBody>
                    <a:bodyPr/>
                    <a:lstStyle/>
                    <a:p>
                      <a:r>
                        <a:rPr lang="en-US" dirty="0"/>
                        <a:t>1</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271349983"/>
                  </a:ext>
                </a:extLst>
              </a:tr>
            </a:tbl>
          </a:graphicData>
        </a:graphic>
      </p:graphicFrame>
    </p:spTree>
    <p:extLst>
      <p:ext uri="{BB962C8B-B14F-4D97-AF65-F5344CB8AC3E}">
        <p14:creationId xmlns:p14="http://schemas.microsoft.com/office/powerpoint/2010/main" val="178995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FE7DE-1C0E-2113-B15D-560BC095AA5C}"/>
              </a:ext>
            </a:extLst>
          </p:cNvPr>
          <p:cNvSpPr txBox="1"/>
          <p:nvPr/>
        </p:nvSpPr>
        <p:spPr>
          <a:xfrm>
            <a:off x="486889" y="134034"/>
            <a:ext cx="6947064" cy="923330"/>
          </a:xfrm>
          <a:prstGeom prst="rect">
            <a:avLst/>
          </a:prstGeom>
          <a:noFill/>
        </p:spPr>
        <p:txBody>
          <a:bodyPr wrap="square" rtlCol="0">
            <a:spAutoFit/>
          </a:bodyPr>
          <a:lstStyle/>
          <a:p>
            <a:r>
              <a:rPr lang="en-US" dirty="0"/>
              <a:t>A virtual memory system has 2</a:t>
            </a:r>
            <a:r>
              <a:rPr lang="en-US" baseline="30000" dirty="0"/>
              <a:t>12</a:t>
            </a:r>
            <a:r>
              <a:rPr lang="en-US" dirty="0"/>
              <a:t> byte pages, a four entry fully associative TLB with LRU replacement, and the following TLB and page table states</a:t>
            </a:r>
          </a:p>
        </p:txBody>
      </p:sp>
      <p:graphicFrame>
        <p:nvGraphicFramePr>
          <p:cNvPr id="5" name="Table 5">
            <a:extLst>
              <a:ext uri="{FF2B5EF4-FFF2-40B4-BE49-F238E27FC236}">
                <a16:creationId xmlns:a16="http://schemas.microsoft.com/office/drawing/2014/main" id="{7C5A0CAD-A19E-72F0-3DFF-8B0A7E213389}"/>
              </a:ext>
            </a:extLst>
          </p:cNvPr>
          <p:cNvGraphicFramePr>
            <a:graphicFrameLocks noGrp="1"/>
          </p:cNvGraphicFramePr>
          <p:nvPr>
            <p:extLst>
              <p:ext uri="{D42A27DB-BD31-4B8C-83A1-F6EECF244321}">
                <p14:modId xmlns:p14="http://schemas.microsoft.com/office/powerpoint/2010/main" val="3722067526"/>
              </p:ext>
            </p:extLst>
          </p:nvPr>
        </p:nvGraphicFramePr>
        <p:xfrm>
          <a:off x="1021279" y="1847822"/>
          <a:ext cx="4678878" cy="2001520"/>
        </p:xfrm>
        <a:graphic>
          <a:graphicData uri="http://schemas.openxmlformats.org/drawingml/2006/table">
            <a:tbl>
              <a:tblPr firstRow="1" bandRow="1">
                <a:tableStyleId>{5C22544A-7EE6-4342-B048-85BDC9FD1C3A}</a:tableStyleId>
              </a:tblPr>
              <a:tblGrid>
                <a:gridCol w="724394">
                  <a:extLst>
                    <a:ext uri="{9D8B030D-6E8A-4147-A177-3AD203B41FA5}">
                      <a16:colId xmlns:a16="http://schemas.microsoft.com/office/drawing/2014/main" val="3120226997"/>
                    </a:ext>
                  </a:extLst>
                </a:gridCol>
                <a:gridCol w="1460665">
                  <a:extLst>
                    <a:ext uri="{9D8B030D-6E8A-4147-A177-3AD203B41FA5}">
                      <a16:colId xmlns:a16="http://schemas.microsoft.com/office/drawing/2014/main" val="28389456"/>
                    </a:ext>
                  </a:extLst>
                </a:gridCol>
                <a:gridCol w="1353787">
                  <a:extLst>
                    <a:ext uri="{9D8B030D-6E8A-4147-A177-3AD203B41FA5}">
                      <a16:colId xmlns:a16="http://schemas.microsoft.com/office/drawing/2014/main" val="1333167957"/>
                    </a:ext>
                  </a:extLst>
                </a:gridCol>
                <a:gridCol w="1140032">
                  <a:extLst>
                    <a:ext uri="{9D8B030D-6E8A-4147-A177-3AD203B41FA5}">
                      <a16:colId xmlns:a16="http://schemas.microsoft.com/office/drawing/2014/main" val="2194918734"/>
                    </a:ext>
                  </a:extLst>
                </a:gridCol>
              </a:tblGrid>
              <a:tr h="370840">
                <a:tc>
                  <a:txBody>
                    <a:bodyPr/>
                    <a:lstStyle/>
                    <a:p>
                      <a:r>
                        <a:rPr lang="en-US" sz="1400" dirty="0"/>
                        <a:t>Valid bit</a:t>
                      </a:r>
                    </a:p>
                  </a:txBody>
                  <a:tcPr/>
                </a:tc>
                <a:tc>
                  <a:txBody>
                    <a:bodyPr/>
                    <a:lstStyle/>
                    <a:p>
                      <a:r>
                        <a:rPr lang="en-US" sz="1400" dirty="0"/>
                        <a:t>Virtual page number</a:t>
                      </a:r>
                    </a:p>
                  </a:txBody>
                  <a:tcPr/>
                </a:tc>
                <a:tc>
                  <a:txBody>
                    <a:bodyPr/>
                    <a:lstStyle/>
                    <a:p>
                      <a:r>
                        <a:rPr lang="en-US" sz="1400" dirty="0"/>
                        <a:t>Physical frame number</a:t>
                      </a:r>
                    </a:p>
                  </a:txBody>
                  <a:tcPr/>
                </a:tc>
                <a:tc>
                  <a:txBody>
                    <a:bodyPr/>
                    <a:lstStyle/>
                    <a:p>
                      <a:r>
                        <a:rPr lang="en-US" sz="1400" dirty="0"/>
                        <a:t>Access time</a:t>
                      </a:r>
                    </a:p>
                  </a:txBody>
                  <a:tcPr/>
                </a:tc>
                <a:extLst>
                  <a:ext uri="{0D108BD9-81ED-4DB2-BD59-A6C34878D82A}">
                    <a16:rowId xmlns:a16="http://schemas.microsoft.com/office/drawing/2014/main" val="3692922611"/>
                  </a:ext>
                </a:extLst>
              </a:tr>
              <a:tr h="370840">
                <a:tc>
                  <a:txBody>
                    <a:bodyPr/>
                    <a:lstStyle/>
                    <a:p>
                      <a:r>
                        <a:rPr lang="en-US" dirty="0"/>
                        <a:t>1</a:t>
                      </a:r>
                    </a:p>
                  </a:txBody>
                  <a:tcPr/>
                </a:tc>
                <a:tc>
                  <a:txBody>
                    <a:bodyPr/>
                    <a:lstStyle/>
                    <a:p>
                      <a:r>
                        <a:rPr lang="en-US" dirty="0"/>
                        <a:t>0x0</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4169643034"/>
                  </a:ext>
                </a:extLst>
              </a:tr>
              <a:tr h="370840">
                <a:tc>
                  <a:txBody>
                    <a:bodyPr/>
                    <a:lstStyle/>
                    <a:p>
                      <a:r>
                        <a:rPr lang="en-US" dirty="0"/>
                        <a:t>1</a:t>
                      </a:r>
                    </a:p>
                  </a:txBody>
                  <a:tcPr/>
                </a:tc>
                <a:tc>
                  <a:txBody>
                    <a:bodyPr/>
                    <a:lstStyle/>
                    <a:p>
                      <a:r>
                        <a:rPr lang="en-US" dirty="0"/>
                        <a:t>0x9</a:t>
                      </a:r>
                    </a:p>
                  </a:txBody>
                  <a:tcPr/>
                </a:tc>
                <a:tc>
                  <a:txBody>
                    <a:bodyPr/>
                    <a:lstStyle/>
                    <a:p>
                      <a:r>
                        <a:rPr lang="en-US" dirty="0"/>
                        <a:t>4</a:t>
                      </a:r>
                    </a:p>
                  </a:txBody>
                  <a:tcPr/>
                </a:tc>
                <a:tc>
                  <a:txBody>
                    <a:bodyPr/>
                    <a:lstStyle/>
                    <a:p>
                      <a:r>
                        <a:rPr lang="en-US" dirty="0"/>
                        <a:t>24</a:t>
                      </a:r>
                    </a:p>
                  </a:txBody>
                  <a:tcPr/>
                </a:tc>
                <a:extLst>
                  <a:ext uri="{0D108BD9-81ED-4DB2-BD59-A6C34878D82A}">
                    <a16:rowId xmlns:a16="http://schemas.microsoft.com/office/drawing/2014/main" val="695476328"/>
                  </a:ext>
                </a:extLst>
              </a:tr>
              <a:tr h="370840">
                <a:tc>
                  <a:txBody>
                    <a:bodyPr/>
                    <a:lstStyle/>
                    <a:p>
                      <a:r>
                        <a:rPr lang="en-US" dirty="0"/>
                        <a:t>1</a:t>
                      </a:r>
                    </a:p>
                  </a:txBody>
                  <a:tcPr/>
                </a:tc>
                <a:tc>
                  <a:txBody>
                    <a:bodyPr/>
                    <a:lstStyle/>
                    <a:p>
                      <a:r>
                        <a:rPr lang="en-US" dirty="0"/>
                        <a:t>0x3</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50703554"/>
                  </a:ext>
                </a:extLst>
              </a:tr>
              <a:tr h="370840">
                <a:tc>
                  <a:txBody>
                    <a:bodyPr/>
                    <a:lstStyle/>
                    <a:p>
                      <a:r>
                        <a:rPr lang="en-US" dirty="0"/>
                        <a:t>1</a:t>
                      </a:r>
                    </a:p>
                  </a:txBody>
                  <a:tcPr/>
                </a:tc>
                <a:tc>
                  <a:txBody>
                    <a:bodyPr/>
                    <a:lstStyle/>
                    <a:p>
                      <a:r>
                        <a:rPr lang="en-US" dirty="0"/>
                        <a:t>0xe</a:t>
                      </a:r>
                    </a:p>
                  </a:txBody>
                  <a:tcPr/>
                </a:tc>
                <a:tc>
                  <a:txBody>
                    <a:bodyPr/>
                    <a:lstStyle/>
                    <a:p>
                      <a:r>
                        <a:rPr lang="en-US" dirty="0"/>
                        <a:t>0</a:t>
                      </a:r>
                    </a:p>
                  </a:txBody>
                  <a:tcPr/>
                </a:tc>
                <a:tc>
                  <a:txBody>
                    <a:bodyPr/>
                    <a:lstStyle/>
                    <a:p>
                      <a:r>
                        <a:rPr lang="en-US" dirty="0"/>
                        <a:t>23</a:t>
                      </a:r>
                    </a:p>
                  </a:txBody>
                  <a:tcPr/>
                </a:tc>
                <a:extLst>
                  <a:ext uri="{0D108BD9-81ED-4DB2-BD59-A6C34878D82A}">
                    <a16:rowId xmlns:a16="http://schemas.microsoft.com/office/drawing/2014/main" val="1176326324"/>
                  </a:ext>
                </a:extLst>
              </a:tr>
            </a:tbl>
          </a:graphicData>
        </a:graphic>
      </p:graphicFrame>
      <p:sp>
        <p:nvSpPr>
          <p:cNvPr id="7" name="TextBox 6">
            <a:extLst>
              <a:ext uri="{FF2B5EF4-FFF2-40B4-BE49-F238E27FC236}">
                <a16:creationId xmlns:a16="http://schemas.microsoft.com/office/drawing/2014/main" id="{032526F5-812D-A68E-6658-09AC075EA9AA}"/>
              </a:ext>
            </a:extLst>
          </p:cNvPr>
          <p:cNvSpPr txBox="1"/>
          <p:nvPr/>
        </p:nvSpPr>
        <p:spPr>
          <a:xfrm>
            <a:off x="1474953" y="4714504"/>
            <a:ext cx="4267643" cy="1200329"/>
          </a:xfrm>
          <a:prstGeom prst="rect">
            <a:avLst/>
          </a:prstGeom>
          <a:noFill/>
        </p:spPr>
        <p:txBody>
          <a:bodyPr wrap="none" rtlCol="0">
            <a:spAutoFit/>
          </a:bodyPr>
          <a:lstStyle/>
          <a:p>
            <a:r>
              <a:rPr lang="en-US" dirty="0"/>
              <a:t>The virtual address 0x09b3 is requested</a:t>
            </a:r>
          </a:p>
          <a:p>
            <a:r>
              <a:rPr lang="en-US" dirty="0"/>
              <a:t>Is it a TLB hit, page table hit, or page fault?</a:t>
            </a:r>
          </a:p>
          <a:p>
            <a:endParaRPr lang="en-US" dirty="0"/>
          </a:p>
          <a:p>
            <a:r>
              <a:rPr lang="en-US" dirty="0"/>
              <a:t>What is the updated state of the TLB?</a:t>
            </a:r>
          </a:p>
        </p:txBody>
      </p:sp>
      <p:graphicFrame>
        <p:nvGraphicFramePr>
          <p:cNvPr id="8" name="Table 6">
            <a:extLst>
              <a:ext uri="{FF2B5EF4-FFF2-40B4-BE49-F238E27FC236}">
                <a16:creationId xmlns:a16="http://schemas.microsoft.com/office/drawing/2014/main" id="{336992A9-F753-DCFC-8364-B393E661A43F}"/>
              </a:ext>
            </a:extLst>
          </p:cNvPr>
          <p:cNvGraphicFramePr>
            <a:graphicFrameLocks noGrp="1"/>
          </p:cNvGraphicFramePr>
          <p:nvPr/>
        </p:nvGraphicFramePr>
        <p:xfrm>
          <a:off x="7258051" y="182880"/>
          <a:ext cx="3473286" cy="6309360"/>
        </p:xfrm>
        <a:graphic>
          <a:graphicData uri="http://schemas.openxmlformats.org/drawingml/2006/table">
            <a:tbl>
              <a:tblPr firstRow="1" bandRow="1">
                <a:tableStyleId>{5C22544A-7EE6-4342-B048-85BDC9FD1C3A}</a:tableStyleId>
              </a:tblPr>
              <a:tblGrid>
                <a:gridCol w="628649">
                  <a:extLst>
                    <a:ext uri="{9D8B030D-6E8A-4147-A177-3AD203B41FA5}">
                      <a16:colId xmlns:a16="http://schemas.microsoft.com/office/drawing/2014/main" val="1897429269"/>
                    </a:ext>
                  </a:extLst>
                </a:gridCol>
                <a:gridCol w="628650">
                  <a:extLst>
                    <a:ext uri="{9D8B030D-6E8A-4147-A177-3AD203B41FA5}">
                      <a16:colId xmlns:a16="http://schemas.microsoft.com/office/drawing/2014/main" val="1603674684"/>
                    </a:ext>
                  </a:extLst>
                </a:gridCol>
                <a:gridCol w="1285690">
                  <a:extLst>
                    <a:ext uri="{9D8B030D-6E8A-4147-A177-3AD203B41FA5}">
                      <a16:colId xmlns:a16="http://schemas.microsoft.com/office/drawing/2014/main" val="1245775139"/>
                    </a:ext>
                  </a:extLst>
                </a:gridCol>
                <a:gridCol w="930297">
                  <a:extLst>
                    <a:ext uri="{9D8B030D-6E8A-4147-A177-3AD203B41FA5}">
                      <a16:colId xmlns:a16="http://schemas.microsoft.com/office/drawing/2014/main" val="3426435041"/>
                    </a:ext>
                  </a:extLst>
                </a:gridCol>
              </a:tblGrid>
              <a:tr h="441190">
                <a:tc>
                  <a:txBody>
                    <a:bodyPr/>
                    <a:lstStyle/>
                    <a:p>
                      <a:r>
                        <a:rPr lang="en-US" sz="1200" dirty="0"/>
                        <a:t>Index</a:t>
                      </a:r>
                    </a:p>
                  </a:txBody>
                  <a:tcPr/>
                </a:tc>
                <a:tc>
                  <a:txBody>
                    <a:bodyPr/>
                    <a:lstStyle/>
                    <a:p>
                      <a:r>
                        <a:rPr lang="en-US" sz="1200" dirty="0"/>
                        <a:t>Valid bit</a:t>
                      </a:r>
                    </a:p>
                  </a:txBody>
                  <a:tcPr/>
                </a:tc>
                <a:tc>
                  <a:txBody>
                    <a:bodyPr/>
                    <a:lstStyle/>
                    <a:p>
                      <a:r>
                        <a:rPr lang="en-US" sz="1200" dirty="0"/>
                        <a:t>Physical frame number</a:t>
                      </a:r>
                    </a:p>
                  </a:txBody>
                  <a:tcPr/>
                </a:tc>
                <a:tc>
                  <a:txBody>
                    <a:bodyPr/>
                    <a:lstStyle/>
                    <a:p>
                      <a:r>
                        <a:rPr lang="en-US" sz="1200" dirty="0"/>
                        <a:t>Access  time</a:t>
                      </a:r>
                    </a:p>
                  </a:txBody>
                  <a:tcPr/>
                </a:tc>
                <a:extLst>
                  <a:ext uri="{0D108BD9-81ED-4DB2-BD59-A6C34878D82A}">
                    <a16:rowId xmlns:a16="http://schemas.microsoft.com/office/drawing/2014/main" val="3736119238"/>
                  </a:ext>
                </a:extLst>
              </a:tr>
              <a:tr h="357854">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535321098"/>
                  </a:ext>
                </a:extLst>
              </a:tr>
              <a:tr h="357854">
                <a:tc>
                  <a:txBody>
                    <a:bodyPr/>
                    <a:lstStyle/>
                    <a:p>
                      <a:r>
                        <a:rPr lang="en-US" dirty="0"/>
                        <a:t>1</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6344980"/>
                  </a:ext>
                </a:extLst>
              </a:tr>
              <a:tr h="357854">
                <a:tc>
                  <a:txBody>
                    <a:bodyPr/>
                    <a:lstStyle/>
                    <a:p>
                      <a:r>
                        <a:rPr lang="en-US" dirty="0"/>
                        <a:t>2</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5598390"/>
                  </a:ext>
                </a:extLst>
              </a:tr>
              <a:tr h="357854">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269209514"/>
                  </a:ext>
                </a:extLst>
              </a:tr>
              <a:tr h="357854">
                <a:tc>
                  <a:txBody>
                    <a:bodyPr/>
                    <a:lstStyle/>
                    <a:p>
                      <a:r>
                        <a:rPr lang="en-US" dirty="0"/>
                        <a:t>4</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8413359"/>
                  </a:ext>
                </a:extLst>
              </a:tr>
              <a:tr h="357854">
                <a:tc>
                  <a:txBody>
                    <a:bodyPr/>
                    <a:lstStyle/>
                    <a:p>
                      <a:r>
                        <a:rPr lang="en-US" dirty="0"/>
                        <a:t>5</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8796579"/>
                  </a:ext>
                </a:extLst>
              </a:tr>
              <a:tr h="357854">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11</a:t>
                      </a:r>
                    </a:p>
                  </a:txBody>
                  <a:tcPr/>
                </a:tc>
                <a:extLst>
                  <a:ext uri="{0D108BD9-81ED-4DB2-BD59-A6C34878D82A}">
                    <a16:rowId xmlns:a16="http://schemas.microsoft.com/office/drawing/2014/main" val="2706143065"/>
                  </a:ext>
                </a:extLst>
              </a:tr>
              <a:tr h="357854">
                <a:tc>
                  <a:txBody>
                    <a:bodyPr/>
                    <a:lstStyle/>
                    <a:p>
                      <a:r>
                        <a:rPr lang="en-US" dirty="0"/>
                        <a:t>7</a:t>
                      </a:r>
                    </a:p>
                  </a:txBody>
                  <a:tcPr/>
                </a:tc>
                <a:tc>
                  <a:txBody>
                    <a:bodyPr/>
                    <a:lstStyle/>
                    <a:p>
                      <a:r>
                        <a:rPr lang="en-US" dirty="0"/>
                        <a:t>1</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82971593"/>
                  </a:ext>
                </a:extLst>
              </a:tr>
              <a:tr h="357854">
                <a:tc>
                  <a:txBody>
                    <a:bodyPr/>
                    <a:lstStyle/>
                    <a:p>
                      <a:r>
                        <a:rPr lang="en-US" dirty="0"/>
                        <a:t>8</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1461342"/>
                  </a:ext>
                </a:extLst>
              </a:tr>
              <a:tr h="357854">
                <a:tc>
                  <a:txBody>
                    <a:bodyPr/>
                    <a:lstStyle/>
                    <a:p>
                      <a:r>
                        <a:rPr lang="en-US" dirty="0"/>
                        <a:t>9</a:t>
                      </a:r>
                    </a:p>
                  </a:txBody>
                  <a:tcPr/>
                </a:tc>
                <a:tc>
                  <a:txBody>
                    <a:bodyPr/>
                    <a:lstStyle/>
                    <a:p>
                      <a:r>
                        <a:rPr lang="en-US" dirty="0"/>
                        <a:t>1</a:t>
                      </a:r>
                    </a:p>
                  </a:txBody>
                  <a:tcPr/>
                </a:tc>
                <a:tc>
                  <a:txBody>
                    <a:bodyPr/>
                    <a:lstStyle/>
                    <a:p>
                      <a:r>
                        <a:rPr lang="en-US" dirty="0"/>
                        <a:t>4</a:t>
                      </a:r>
                    </a:p>
                  </a:txBody>
                  <a:tcPr/>
                </a:tc>
                <a:tc>
                  <a:txBody>
                    <a:bodyPr/>
                    <a:lstStyle/>
                    <a:p>
                      <a:r>
                        <a:rPr lang="en-US" dirty="0"/>
                        <a:t>13</a:t>
                      </a:r>
                    </a:p>
                  </a:txBody>
                  <a:tcPr/>
                </a:tc>
                <a:extLst>
                  <a:ext uri="{0D108BD9-81ED-4DB2-BD59-A6C34878D82A}">
                    <a16:rowId xmlns:a16="http://schemas.microsoft.com/office/drawing/2014/main" val="1316297153"/>
                  </a:ext>
                </a:extLst>
              </a:tr>
              <a:tr h="357854">
                <a:tc>
                  <a:txBody>
                    <a:bodyPr/>
                    <a:lstStyle/>
                    <a:p>
                      <a:r>
                        <a:rPr lang="en-US" dirty="0"/>
                        <a:t>a</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2754035"/>
                  </a:ext>
                </a:extLst>
              </a:tr>
              <a:tr h="357854">
                <a:tc>
                  <a:txBody>
                    <a:bodyPr/>
                    <a:lstStyle/>
                    <a:p>
                      <a:r>
                        <a:rPr lang="en-US" dirty="0"/>
                        <a:t>b</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22454544"/>
                  </a:ext>
                </a:extLst>
              </a:tr>
              <a:tr h="357854">
                <a:tc>
                  <a:txBody>
                    <a:bodyPr/>
                    <a:lstStyle/>
                    <a:p>
                      <a:r>
                        <a:rPr lang="en-US" dirty="0"/>
                        <a:t>c</a:t>
                      </a:r>
                    </a:p>
                  </a:txBody>
                  <a:tcPr/>
                </a:tc>
                <a:tc>
                  <a:txBody>
                    <a:bodyPr/>
                    <a:lstStyle/>
                    <a:p>
                      <a:r>
                        <a:rPr lang="en-US" dirty="0"/>
                        <a:t>1</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485945513"/>
                  </a:ext>
                </a:extLst>
              </a:tr>
              <a:tr h="357854">
                <a:tc>
                  <a:txBody>
                    <a:bodyPr/>
                    <a:lstStyle/>
                    <a:p>
                      <a:r>
                        <a:rPr lang="en-US" dirty="0"/>
                        <a:t>d</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06638855"/>
                  </a:ext>
                </a:extLst>
              </a:tr>
              <a:tr h="357854">
                <a:tc>
                  <a:txBody>
                    <a:bodyPr/>
                    <a:lstStyle/>
                    <a:p>
                      <a:r>
                        <a:rPr lang="en-US" dirty="0"/>
                        <a:t>e</a:t>
                      </a:r>
                    </a:p>
                  </a:txBody>
                  <a:tcPr/>
                </a:tc>
                <a:tc>
                  <a:txBody>
                    <a:bodyPr/>
                    <a:lstStyle/>
                    <a:p>
                      <a:r>
                        <a:rPr lang="en-US" dirty="0"/>
                        <a:t>1</a:t>
                      </a:r>
                    </a:p>
                  </a:txBody>
                  <a:tcPr/>
                </a:tc>
                <a:tc>
                  <a:txBody>
                    <a:bodyPr/>
                    <a:lstStyle/>
                    <a:p>
                      <a:r>
                        <a:rPr lang="en-US" dirty="0"/>
                        <a:t>7</a:t>
                      </a:r>
                    </a:p>
                  </a:txBody>
                  <a:tcPr/>
                </a:tc>
                <a:tc>
                  <a:txBody>
                    <a:bodyPr/>
                    <a:lstStyle/>
                    <a:p>
                      <a:r>
                        <a:rPr lang="en-US" dirty="0"/>
                        <a:t>23</a:t>
                      </a:r>
                    </a:p>
                  </a:txBody>
                  <a:tcPr/>
                </a:tc>
                <a:extLst>
                  <a:ext uri="{0D108BD9-81ED-4DB2-BD59-A6C34878D82A}">
                    <a16:rowId xmlns:a16="http://schemas.microsoft.com/office/drawing/2014/main" val="2320247009"/>
                  </a:ext>
                </a:extLst>
              </a:tr>
              <a:tr h="357854">
                <a:tc>
                  <a:txBody>
                    <a:bodyPr/>
                    <a:lstStyle/>
                    <a:p>
                      <a:r>
                        <a:rPr lang="en-US" dirty="0"/>
                        <a:t>f</a:t>
                      </a:r>
                    </a:p>
                  </a:txBody>
                  <a:tcPr/>
                </a:tc>
                <a:tc>
                  <a:txBody>
                    <a:bodyPr/>
                    <a:lstStyle/>
                    <a:p>
                      <a:r>
                        <a:rPr lang="en-US" dirty="0"/>
                        <a:t>1</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271349983"/>
                  </a:ext>
                </a:extLst>
              </a:tr>
            </a:tbl>
          </a:graphicData>
        </a:graphic>
      </p:graphicFrame>
    </p:spTree>
    <p:extLst>
      <p:ext uri="{BB962C8B-B14F-4D97-AF65-F5344CB8AC3E}">
        <p14:creationId xmlns:p14="http://schemas.microsoft.com/office/powerpoint/2010/main" val="373252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FE7DE-1C0E-2113-B15D-560BC095AA5C}"/>
              </a:ext>
            </a:extLst>
          </p:cNvPr>
          <p:cNvSpPr txBox="1"/>
          <p:nvPr/>
        </p:nvSpPr>
        <p:spPr>
          <a:xfrm>
            <a:off x="486889" y="134034"/>
            <a:ext cx="6947064" cy="923330"/>
          </a:xfrm>
          <a:prstGeom prst="rect">
            <a:avLst/>
          </a:prstGeom>
          <a:noFill/>
        </p:spPr>
        <p:txBody>
          <a:bodyPr wrap="square" rtlCol="0">
            <a:spAutoFit/>
          </a:bodyPr>
          <a:lstStyle/>
          <a:p>
            <a:r>
              <a:rPr lang="en-US" dirty="0"/>
              <a:t>A virtual memory system has 2</a:t>
            </a:r>
            <a:r>
              <a:rPr lang="en-US" baseline="30000" dirty="0"/>
              <a:t>12</a:t>
            </a:r>
            <a:r>
              <a:rPr lang="en-US" dirty="0"/>
              <a:t> byte pages, a four entry fully associative TLB with LRU replacement, and the following TLB and page table states</a:t>
            </a:r>
          </a:p>
        </p:txBody>
      </p:sp>
      <p:graphicFrame>
        <p:nvGraphicFramePr>
          <p:cNvPr id="5" name="Table 5">
            <a:extLst>
              <a:ext uri="{FF2B5EF4-FFF2-40B4-BE49-F238E27FC236}">
                <a16:creationId xmlns:a16="http://schemas.microsoft.com/office/drawing/2014/main" id="{7C5A0CAD-A19E-72F0-3DFF-8B0A7E213389}"/>
              </a:ext>
            </a:extLst>
          </p:cNvPr>
          <p:cNvGraphicFramePr>
            <a:graphicFrameLocks noGrp="1"/>
          </p:cNvGraphicFramePr>
          <p:nvPr>
            <p:extLst>
              <p:ext uri="{D42A27DB-BD31-4B8C-83A1-F6EECF244321}">
                <p14:modId xmlns:p14="http://schemas.microsoft.com/office/powerpoint/2010/main" val="3848565559"/>
              </p:ext>
            </p:extLst>
          </p:nvPr>
        </p:nvGraphicFramePr>
        <p:xfrm>
          <a:off x="1021279" y="1847822"/>
          <a:ext cx="4678878" cy="2001520"/>
        </p:xfrm>
        <a:graphic>
          <a:graphicData uri="http://schemas.openxmlformats.org/drawingml/2006/table">
            <a:tbl>
              <a:tblPr firstRow="1" bandRow="1">
                <a:tableStyleId>{5C22544A-7EE6-4342-B048-85BDC9FD1C3A}</a:tableStyleId>
              </a:tblPr>
              <a:tblGrid>
                <a:gridCol w="724394">
                  <a:extLst>
                    <a:ext uri="{9D8B030D-6E8A-4147-A177-3AD203B41FA5}">
                      <a16:colId xmlns:a16="http://schemas.microsoft.com/office/drawing/2014/main" val="3120226997"/>
                    </a:ext>
                  </a:extLst>
                </a:gridCol>
                <a:gridCol w="1460665">
                  <a:extLst>
                    <a:ext uri="{9D8B030D-6E8A-4147-A177-3AD203B41FA5}">
                      <a16:colId xmlns:a16="http://schemas.microsoft.com/office/drawing/2014/main" val="28389456"/>
                    </a:ext>
                  </a:extLst>
                </a:gridCol>
                <a:gridCol w="1353787">
                  <a:extLst>
                    <a:ext uri="{9D8B030D-6E8A-4147-A177-3AD203B41FA5}">
                      <a16:colId xmlns:a16="http://schemas.microsoft.com/office/drawing/2014/main" val="1333167957"/>
                    </a:ext>
                  </a:extLst>
                </a:gridCol>
                <a:gridCol w="1140032">
                  <a:extLst>
                    <a:ext uri="{9D8B030D-6E8A-4147-A177-3AD203B41FA5}">
                      <a16:colId xmlns:a16="http://schemas.microsoft.com/office/drawing/2014/main" val="2194918734"/>
                    </a:ext>
                  </a:extLst>
                </a:gridCol>
              </a:tblGrid>
              <a:tr h="370840">
                <a:tc>
                  <a:txBody>
                    <a:bodyPr/>
                    <a:lstStyle/>
                    <a:p>
                      <a:r>
                        <a:rPr lang="en-US" sz="1400" dirty="0"/>
                        <a:t>Valid bit</a:t>
                      </a:r>
                    </a:p>
                  </a:txBody>
                  <a:tcPr/>
                </a:tc>
                <a:tc>
                  <a:txBody>
                    <a:bodyPr/>
                    <a:lstStyle/>
                    <a:p>
                      <a:r>
                        <a:rPr lang="en-US" sz="1400" dirty="0"/>
                        <a:t>Virtual page number</a:t>
                      </a:r>
                    </a:p>
                  </a:txBody>
                  <a:tcPr/>
                </a:tc>
                <a:tc>
                  <a:txBody>
                    <a:bodyPr/>
                    <a:lstStyle/>
                    <a:p>
                      <a:r>
                        <a:rPr lang="en-US" sz="1400" dirty="0"/>
                        <a:t>Physical frame number</a:t>
                      </a:r>
                    </a:p>
                  </a:txBody>
                  <a:tcPr/>
                </a:tc>
                <a:tc>
                  <a:txBody>
                    <a:bodyPr/>
                    <a:lstStyle/>
                    <a:p>
                      <a:r>
                        <a:rPr lang="en-US" sz="1400" dirty="0"/>
                        <a:t>Access time</a:t>
                      </a:r>
                    </a:p>
                  </a:txBody>
                  <a:tcPr/>
                </a:tc>
                <a:extLst>
                  <a:ext uri="{0D108BD9-81ED-4DB2-BD59-A6C34878D82A}">
                    <a16:rowId xmlns:a16="http://schemas.microsoft.com/office/drawing/2014/main" val="3692922611"/>
                  </a:ext>
                </a:extLst>
              </a:tr>
              <a:tr h="370840">
                <a:tc>
                  <a:txBody>
                    <a:bodyPr/>
                    <a:lstStyle/>
                    <a:p>
                      <a:r>
                        <a:rPr lang="en-US" dirty="0">
                          <a:solidFill>
                            <a:srgbClr val="FF0000"/>
                          </a:solidFill>
                        </a:rPr>
                        <a:t>1</a:t>
                      </a:r>
                    </a:p>
                  </a:txBody>
                  <a:tcPr/>
                </a:tc>
                <a:tc>
                  <a:txBody>
                    <a:bodyPr/>
                    <a:lstStyle/>
                    <a:p>
                      <a:r>
                        <a:rPr lang="en-US" dirty="0">
                          <a:solidFill>
                            <a:srgbClr val="FF0000"/>
                          </a:solidFill>
                        </a:rPr>
                        <a:t>0x0</a:t>
                      </a:r>
                    </a:p>
                  </a:txBody>
                  <a:tcPr/>
                </a:tc>
                <a:tc>
                  <a:txBody>
                    <a:bodyPr/>
                    <a:lstStyle/>
                    <a:p>
                      <a:r>
                        <a:rPr lang="en-US" dirty="0">
                          <a:solidFill>
                            <a:srgbClr val="FF0000"/>
                          </a:solidFill>
                        </a:rPr>
                        <a:t>2</a:t>
                      </a:r>
                    </a:p>
                  </a:txBody>
                  <a:tcPr/>
                </a:tc>
                <a:tc>
                  <a:txBody>
                    <a:bodyPr/>
                    <a:lstStyle/>
                    <a:p>
                      <a:r>
                        <a:rPr lang="en-US" dirty="0">
                          <a:solidFill>
                            <a:srgbClr val="FF0000"/>
                          </a:solidFill>
                        </a:rPr>
                        <a:t>25</a:t>
                      </a:r>
                    </a:p>
                  </a:txBody>
                  <a:tcPr/>
                </a:tc>
                <a:extLst>
                  <a:ext uri="{0D108BD9-81ED-4DB2-BD59-A6C34878D82A}">
                    <a16:rowId xmlns:a16="http://schemas.microsoft.com/office/drawing/2014/main" val="4169643034"/>
                  </a:ext>
                </a:extLst>
              </a:tr>
              <a:tr h="370840">
                <a:tc>
                  <a:txBody>
                    <a:bodyPr/>
                    <a:lstStyle/>
                    <a:p>
                      <a:r>
                        <a:rPr lang="en-US" dirty="0"/>
                        <a:t>1</a:t>
                      </a:r>
                    </a:p>
                  </a:txBody>
                  <a:tcPr/>
                </a:tc>
                <a:tc>
                  <a:txBody>
                    <a:bodyPr/>
                    <a:lstStyle/>
                    <a:p>
                      <a:r>
                        <a:rPr lang="en-US" dirty="0"/>
                        <a:t>0x9</a:t>
                      </a:r>
                    </a:p>
                  </a:txBody>
                  <a:tcPr/>
                </a:tc>
                <a:tc>
                  <a:txBody>
                    <a:bodyPr/>
                    <a:lstStyle/>
                    <a:p>
                      <a:r>
                        <a:rPr lang="en-US" dirty="0"/>
                        <a:t>4</a:t>
                      </a:r>
                    </a:p>
                  </a:txBody>
                  <a:tcPr/>
                </a:tc>
                <a:tc>
                  <a:txBody>
                    <a:bodyPr/>
                    <a:lstStyle/>
                    <a:p>
                      <a:r>
                        <a:rPr lang="en-US" dirty="0"/>
                        <a:t>24</a:t>
                      </a:r>
                    </a:p>
                  </a:txBody>
                  <a:tcPr/>
                </a:tc>
                <a:extLst>
                  <a:ext uri="{0D108BD9-81ED-4DB2-BD59-A6C34878D82A}">
                    <a16:rowId xmlns:a16="http://schemas.microsoft.com/office/drawing/2014/main" val="695476328"/>
                  </a:ext>
                </a:extLst>
              </a:tr>
              <a:tr h="370840">
                <a:tc>
                  <a:txBody>
                    <a:bodyPr/>
                    <a:lstStyle/>
                    <a:p>
                      <a:r>
                        <a:rPr lang="en-US" dirty="0"/>
                        <a:t>1</a:t>
                      </a:r>
                    </a:p>
                  </a:txBody>
                  <a:tcPr/>
                </a:tc>
                <a:tc>
                  <a:txBody>
                    <a:bodyPr/>
                    <a:lstStyle/>
                    <a:p>
                      <a:r>
                        <a:rPr lang="en-US" dirty="0"/>
                        <a:t>0x3</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50703554"/>
                  </a:ext>
                </a:extLst>
              </a:tr>
              <a:tr h="370840">
                <a:tc>
                  <a:txBody>
                    <a:bodyPr/>
                    <a:lstStyle/>
                    <a:p>
                      <a:r>
                        <a:rPr lang="en-US" dirty="0"/>
                        <a:t>1</a:t>
                      </a:r>
                    </a:p>
                  </a:txBody>
                  <a:tcPr/>
                </a:tc>
                <a:tc>
                  <a:txBody>
                    <a:bodyPr/>
                    <a:lstStyle/>
                    <a:p>
                      <a:r>
                        <a:rPr lang="en-US" dirty="0"/>
                        <a:t>0xe</a:t>
                      </a:r>
                    </a:p>
                  </a:txBody>
                  <a:tcPr/>
                </a:tc>
                <a:tc>
                  <a:txBody>
                    <a:bodyPr/>
                    <a:lstStyle/>
                    <a:p>
                      <a:r>
                        <a:rPr lang="en-US" dirty="0"/>
                        <a:t>0</a:t>
                      </a:r>
                    </a:p>
                  </a:txBody>
                  <a:tcPr/>
                </a:tc>
                <a:tc>
                  <a:txBody>
                    <a:bodyPr/>
                    <a:lstStyle/>
                    <a:p>
                      <a:r>
                        <a:rPr lang="en-US" dirty="0"/>
                        <a:t>23</a:t>
                      </a:r>
                    </a:p>
                  </a:txBody>
                  <a:tcPr/>
                </a:tc>
                <a:extLst>
                  <a:ext uri="{0D108BD9-81ED-4DB2-BD59-A6C34878D82A}">
                    <a16:rowId xmlns:a16="http://schemas.microsoft.com/office/drawing/2014/main" val="1176326324"/>
                  </a:ext>
                </a:extLst>
              </a:tr>
            </a:tbl>
          </a:graphicData>
        </a:graphic>
      </p:graphicFrame>
      <p:sp>
        <p:nvSpPr>
          <p:cNvPr id="7" name="TextBox 6">
            <a:extLst>
              <a:ext uri="{FF2B5EF4-FFF2-40B4-BE49-F238E27FC236}">
                <a16:creationId xmlns:a16="http://schemas.microsoft.com/office/drawing/2014/main" id="{032526F5-812D-A68E-6658-09AC075EA9AA}"/>
              </a:ext>
            </a:extLst>
          </p:cNvPr>
          <p:cNvSpPr txBox="1"/>
          <p:nvPr/>
        </p:nvSpPr>
        <p:spPr>
          <a:xfrm>
            <a:off x="1474953" y="4714504"/>
            <a:ext cx="4177810" cy="1754326"/>
          </a:xfrm>
          <a:prstGeom prst="rect">
            <a:avLst/>
          </a:prstGeom>
          <a:noFill/>
        </p:spPr>
        <p:txBody>
          <a:bodyPr wrap="none" rtlCol="0">
            <a:spAutoFit/>
          </a:bodyPr>
          <a:lstStyle/>
          <a:p>
            <a:r>
              <a:rPr lang="en-US" dirty="0"/>
              <a:t>The virtual address 0x09b3 is requested</a:t>
            </a:r>
          </a:p>
          <a:p>
            <a:r>
              <a:rPr lang="en-US" dirty="0"/>
              <a:t>Is it a TLB hit, page table hit, or page fault?</a:t>
            </a:r>
          </a:p>
          <a:p>
            <a:r>
              <a:rPr lang="en-US" dirty="0">
                <a:solidFill>
                  <a:srgbClr val="FF0000"/>
                </a:solidFill>
              </a:rPr>
              <a:t>0000 100110110011</a:t>
            </a:r>
          </a:p>
          <a:p>
            <a:r>
              <a:rPr lang="en-US" dirty="0">
                <a:solidFill>
                  <a:srgbClr val="FF0000"/>
                </a:solidFill>
              </a:rPr>
              <a:t>0000 is in the TLB</a:t>
            </a:r>
          </a:p>
          <a:p>
            <a:r>
              <a:rPr lang="en-US" dirty="0"/>
              <a:t>What is the updated state of the TLB?</a:t>
            </a:r>
          </a:p>
          <a:p>
            <a:r>
              <a:rPr lang="en-US" dirty="0">
                <a:solidFill>
                  <a:srgbClr val="FF0000"/>
                </a:solidFill>
              </a:rPr>
              <a:t>Update access time in TLB</a:t>
            </a:r>
          </a:p>
        </p:txBody>
      </p:sp>
      <p:graphicFrame>
        <p:nvGraphicFramePr>
          <p:cNvPr id="8" name="Table 6">
            <a:extLst>
              <a:ext uri="{FF2B5EF4-FFF2-40B4-BE49-F238E27FC236}">
                <a16:creationId xmlns:a16="http://schemas.microsoft.com/office/drawing/2014/main" id="{336992A9-F753-DCFC-8364-B393E661A43F}"/>
              </a:ext>
            </a:extLst>
          </p:cNvPr>
          <p:cNvGraphicFramePr>
            <a:graphicFrameLocks noGrp="1"/>
          </p:cNvGraphicFramePr>
          <p:nvPr/>
        </p:nvGraphicFramePr>
        <p:xfrm>
          <a:off x="7258051" y="182880"/>
          <a:ext cx="3473286" cy="6309360"/>
        </p:xfrm>
        <a:graphic>
          <a:graphicData uri="http://schemas.openxmlformats.org/drawingml/2006/table">
            <a:tbl>
              <a:tblPr firstRow="1" bandRow="1">
                <a:tableStyleId>{5C22544A-7EE6-4342-B048-85BDC9FD1C3A}</a:tableStyleId>
              </a:tblPr>
              <a:tblGrid>
                <a:gridCol w="628649">
                  <a:extLst>
                    <a:ext uri="{9D8B030D-6E8A-4147-A177-3AD203B41FA5}">
                      <a16:colId xmlns:a16="http://schemas.microsoft.com/office/drawing/2014/main" val="1897429269"/>
                    </a:ext>
                  </a:extLst>
                </a:gridCol>
                <a:gridCol w="628650">
                  <a:extLst>
                    <a:ext uri="{9D8B030D-6E8A-4147-A177-3AD203B41FA5}">
                      <a16:colId xmlns:a16="http://schemas.microsoft.com/office/drawing/2014/main" val="1603674684"/>
                    </a:ext>
                  </a:extLst>
                </a:gridCol>
                <a:gridCol w="1285690">
                  <a:extLst>
                    <a:ext uri="{9D8B030D-6E8A-4147-A177-3AD203B41FA5}">
                      <a16:colId xmlns:a16="http://schemas.microsoft.com/office/drawing/2014/main" val="1245775139"/>
                    </a:ext>
                  </a:extLst>
                </a:gridCol>
                <a:gridCol w="930297">
                  <a:extLst>
                    <a:ext uri="{9D8B030D-6E8A-4147-A177-3AD203B41FA5}">
                      <a16:colId xmlns:a16="http://schemas.microsoft.com/office/drawing/2014/main" val="3426435041"/>
                    </a:ext>
                  </a:extLst>
                </a:gridCol>
              </a:tblGrid>
              <a:tr h="441190">
                <a:tc>
                  <a:txBody>
                    <a:bodyPr/>
                    <a:lstStyle/>
                    <a:p>
                      <a:r>
                        <a:rPr lang="en-US" sz="1200" dirty="0"/>
                        <a:t>Index</a:t>
                      </a:r>
                    </a:p>
                  </a:txBody>
                  <a:tcPr/>
                </a:tc>
                <a:tc>
                  <a:txBody>
                    <a:bodyPr/>
                    <a:lstStyle/>
                    <a:p>
                      <a:r>
                        <a:rPr lang="en-US" sz="1200" dirty="0"/>
                        <a:t>Valid bit</a:t>
                      </a:r>
                    </a:p>
                  </a:txBody>
                  <a:tcPr/>
                </a:tc>
                <a:tc>
                  <a:txBody>
                    <a:bodyPr/>
                    <a:lstStyle/>
                    <a:p>
                      <a:r>
                        <a:rPr lang="en-US" sz="1200" dirty="0"/>
                        <a:t>Physical frame number</a:t>
                      </a:r>
                    </a:p>
                  </a:txBody>
                  <a:tcPr/>
                </a:tc>
                <a:tc>
                  <a:txBody>
                    <a:bodyPr/>
                    <a:lstStyle/>
                    <a:p>
                      <a:r>
                        <a:rPr lang="en-US" sz="1200" dirty="0"/>
                        <a:t>Access  time</a:t>
                      </a:r>
                    </a:p>
                  </a:txBody>
                  <a:tcPr/>
                </a:tc>
                <a:extLst>
                  <a:ext uri="{0D108BD9-81ED-4DB2-BD59-A6C34878D82A}">
                    <a16:rowId xmlns:a16="http://schemas.microsoft.com/office/drawing/2014/main" val="3736119238"/>
                  </a:ext>
                </a:extLst>
              </a:tr>
              <a:tr h="357854">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19</a:t>
                      </a:r>
                    </a:p>
                  </a:txBody>
                  <a:tcPr/>
                </a:tc>
                <a:extLst>
                  <a:ext uri="{0D108BD9-81ED-4DB2-BD59-A6C34878D82A}">
                    <a16:rowId xmlns:a16="http://schemas.microsoft.com/office/drawing/2014/main" val="535321098"/>
                  </a:ext>
                </a:extLst>
              </a:tr>
              <a:tr h="357854">
                <a:tc>
                  <a:txBody>
                    <a:bodyPr/>
                    <a:lstStyle/>
                    <a:p>
                      <a:r>
                        <a:rPr lang="en-US" dirty="0"/>
                        <a:t>1</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76344980"/>
                  </a:ext>
                </a:extLst>
              </a:tr>
              <a:tr h="357854">
                <a:tc>
                  <a:txBody>
                    <a:bodyPr/>
                    <a:lstStyle/>
                    <a:p>
                      <a:r>
                        <a:rPr lang="en-US" dirty="0"/>
                        <a:t>2</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35598390"/>
                  </a:ext>
                </a:extLst>
              </a:tr>
              <a:tr h="357854">
                <a:tc>
                  <a:txBody>
                    <a:bodyPr/>
                    <a:lstStyle/>
                    <a:p>
                      <a:r>
                        <a:rPr lang="en-US" dirty="0"/>
                        <a:t>3</a:t>
                      </a:r>
                    </a:p>
                  </a:txBody>
                  <a:tcPr/>
                </a:tc>
                <a:tc>
                  <a:txBody>
                    <a:bodyPr/>
                    <a:lstStyle/>
                    <a:p>
                      <a:r>
                        <a:rPr lang="en-US" dirty="0"/>
                        <a:t>1</a:t>
                      </a:r>
                    </a:p>
                  </a:txBody>
                  <a:tcPr/>
                </a:tc>
                <a:tc>
                  <a:txBody>
                    <a:bodyPr/>
                    <a:lstStyle/>
                    <a:p>
                      <a:r>
                        <a:rPr lang="en-US" dirty="0"/>
                        <a:t>3</a:t>
                      </a:r>
                    </a:p>
                  </a:txBody>
                  <a:tcPr/>
                </a:tc>
                <a:tc>
                  <a:txBody>
                    <a:bodyPr/>
                    <a:lstStyle/>
                    <a:p>
                      <a:r>
                        <a:rPr lang="en-US" dirty="0"/>
                        <a:t>22</a:t>
                      </a:r>
                    </a:p>
                  </a:txBody>
                  <a:tcPr/>
                </a:tc>
                <a:extLst>
                  <a:ext uri="{0D108BD9-81ED-4DB2-BD59-A6C34878D82A}">
                    <a16:rowId xmlns:a16="http://schemas.microsoft.com/office/drawing/2014/main" val="2269209514"/>
                  </a:ext>
                </a:extLst>
              </a:tr>
              <a:tr h="357854">
                <a:tc>
                  <a:txBody>
                    <a:bodyPr/>
                    <a:lstStyle/>
                    <a:p>
                      <a:r>
                        <a:rPr lang="en-US" dirty="0"/>
                        <a:t>4</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58413359"/>
                  </a:ext>
                </a:extLst>
              </a:tr>
              <a:tr h="357854">
                <a:tc>
                  <a:txBody>
                    <a:bodyPr/>
                    <a:lstStyle/>
                    <a:p>
                      <a:r>
                        <a:rPr lang="en-US" dirty="0"/>
                        <a:t>5</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58796579"/>
                  </a:ext>
                </a:extLst>
              </a:tr>
              <a:tr h="357854">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11</a:t>
                      </a:r>
                    </a:p>
                  </a:txBody>
                  <a:tcPr/>
                </a:tc>
                <a:extLst>
                  <a:ext uri="{0D108BD9-81ED-4DB2-BD59-A6C34878D82A}">
                    <a16:rowId xmlns:a16="http://schemas.microsoft.com/office/drawing/2014/main" val="2706143065"/>
                  </a:ext>
                </a:extLst>
              </a:tr>
              <a:tr h="357854">
                <a:tc>
                  <a:txBody>
                    <a:bodyPr/>
                    <a:lstStyle/>
                    <a:p>
                      <a:r>
                        <a:rPr lang="en-US" dirty="0"/>
                        <a:t>7</a:t>
                      </a:r>
                    </a:p>
                  </a:txBody>
                  <a:tcPr/>
                </a:tc>
                <a:tc>
                  <a:txBody>
                    <a:bodyPr/>
                    <a:lstStyle/>
                    <a:p>
                      <a:r>
                        <a:rPr lang="en-US" dirty="0"/>
                        <a:t>1</a:t>
                      </a:r>
                    </a:p>
                  </a:txBody>
                  <a:tcPr/>
                </a:tc>
                <a:tc>
                  <a:txBody>
                    <a:bodyPr/>
                    <a:lstStyle/>
                    <a:p>
                      <a:r>
                        <a:rPr lang="en-US" dirty="0"/>
                        <a:t>6</a:t>
                      </a:r>
                    </a:p>
                  </a:txBody>
                  <a:tcPr/>
                </a:tc>
                <a:tc>
                  <a:txBody>
                    <a:bodyPr/>
                    <a:lstStyle/>
                    <a:p>
                      <a:r>
                        <a:rPr lang="en-US" dirty="0"/>
                        <a:t>15</a:t>
                      </a:r>
                    </a:p>
                  </a:txBody>
                  <a:tcPr/>
                </a:tc>
                <a:extLst>
                  <a:ext uri="{0D108BD9-81ED-4DB2-BD59-A6C34878D82A}">
                    <a16:rowId xmlns:a16="http://schemas.microsoft.com/office/drawing/2014/main" val="1082971593"/>
                  </a:ext>
                </a:extLst>
              </a:tr>
              <a:tr h="357854">
                <a:tc>
                  <a:txBody>
                    <a:bodyPr/>
                    <a:lstStyle/>
                    <a:p>
                      <a:r>
                        <a:rPr lang="en-US" dirty="0"/>
                        <a:t>8</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41461342"/>
                  </a:ext>
                </a:extLst>
              </a:tr>
              <a:tr h="357854">
                <a:tc>
                  <a:txBody>
                    <a:bodyPr/>
                    <a:lstStyle/>
                    <a:p>
                      <a:r>
                        <a:rPr lang="en-US" dirty="0"/>
                        <a:t>9</a:t>
                      </a:r>
                    </a:p>
                  </a:txBody>
                  <a:tcPr/>
                </a:tc>
                <a:tc>
                  <a:txBody>
                    <a:bodyPr/>
                    <a:lstStyle/>
                    <a:p>
                      <a:r>
                        <a:rPr lang="en-US" dirty="0"/>
                        <a:t>1</a:t>
                      </a:r>
                    </a:p>
                  </a:txBody>
                  <a:tcPr/>
                </a:tc>
                <a:tc>
                  <a:txBody>
                    <a:bodyPr/>
                    <a:lstStyle/>
                    <a:p>
                      <a:r>
                        <a:rPr lang="en-US" dirty="0"/>
                        <a:t>4</a:t>
                      </a:r>
                    </a:p>
                  </a:txBody>
                  <a:tcPr/>
                </a:tc>
                <a:tc>
                  <a:txBody>
                    <a:bodyPr/>
                    <a:lstStyle/>
                    <a:p>
                      <a:r>
                        <a:rPr lang="en-US" dirty="0"/>
                        <a:t>13</a:t>
                      </a:r>
                    </a:p>
                  </a:txBody>
                  <a:tcPr/>
                </a:tc>
                <a:extLst>
                  <a:ext uri="{0D108BD9-81ED-4DB2-BD59-A6C34878D82A}">
                    <a16:rowId xmlns:a16="http://schemas.microsoft.com/office/drawing/2014/main" val="1316297153"/>
                  </a:ext>
                </a:extLst>
              </a:tr>
              <a:tr h="357854">
                <a:tc>
                  <a:txBody>
                    <a:bodyPr/>
                    <a:lstStyle/>
                    <a:p>
                      <a:r>
                        <a:rPr lang="en-US" dirty="0"/>
                        <a:t>a</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2754035"/>
                  </a:ext>
                </a:extLst>
              </a:tr>
              <a:tr h="357854">
                <a:tc>
                  <a:txBody>
                    <a:bodyPr/>
                    <a:lstStyle/>
                    <a:p>
                      <a:r>
                        <a:rPr lang="en-US" dirty="0"/>
                        <a:t>b</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22454544"/>
                  </a:ext>
                </a:extLst>
              </a:tr>
              <a:tr h="357854">
                <a:tc>
                  <a:txBody>
                    <a:bodyPr/>
                    <a:lstStyle/>
                    <a:p>
                      <a:r>
                        <a:rPr lang="en-US" dirty="0"/>
                        <a:t>c</a:t>
                      </a:r>
                    </a:p>
                  </a:txBody>
                  <a:tcPr/>
                </a:tc>
                <a:tc>
                  <a:txBody>
                    <a:bodyPr/>
                    <a:lstStyle/>
                    <a:p>
                      <a:r>
                        <a:rPr lang="en-US" dirty="0"/>
                        <a:t>1</a:t>
                      </a:r>
                    </a:p>
                  </a:txBody>
                  <a:tcPr/>
                </a:tc>
                <a:tc>
                  <a:txBody>
                    <a:bodyPr/>
                    <a:lstStyle/>
                    <a:p>
                      <a:r>
                        <a:rPr lang="en-US" dirty="0"/>
                        <a:t>0</a:t>
                      </a:r>
                    </a:p>
                  </a:txBody>
                  <a:tcPr/>
                </a:tc>
                <a:tc>
                  <a:txBody>
                    <a:bodyPr/>
                    <a:lstStyle/>
                    <a:p>
                      <a:r>
                        <a:rPr lang="en-US" dirty="0"/>
                        <a:t>10</a:t>
                      </a:r>
                    </a:p>
                  </a:txBody>
                  <a:tcPr/>
                </a:tc>
                <a:extLst>
                  <a:ext uri="{0D108BD9-81ED-4DB2-BD59-A6C34878D82A}">
                    <a16:rowId xmlns:a16="http://schemas.microsoft.com/office/drawing/2014/main" val="485945513"/>
                  </a:ext>
                </a:extLst>
              </a:tr>
              <a:tr h="357854">
                <a:tc>
                  <a:txBody>
                    <a:bodyPr/>
                    <a:lstStyle/>
                    <a:p>
                      <a:r>
                        <a:rPr lang="en-US" dirty="0"/>
                        <a:t>d</a:t>
                      </a:r>
                    </a:p>
                  </a:txBody>
                  <a:tcPr/>
                </a:tc>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06638855"/>
                  </a:ext>
                </a:extLst>
              </a:tr>
              <a:tr h="357854">
                <a:tc>
                  <a:txBody>
                    <a:bodyPr/>
                    <a:lstStyle/>
                    <a:p>
                      <a:r>
                        <a:rPr lang="en-US" dirty="0"/>
                        <a:t>e</a:t>
                      </a:r>
                    </a:p>
                  </a:txBody>
                  <a:tcPr/>
                </a:tc>
                <a:tc>
                  <a:txBody>
                    <a:bodyPr/>
                    <a:lstStyle/>
                    <a:p>
                      <a:r>
                        <a:rPr lang="en-US" dirty="0"/>
                        <a:t>1</a:t>
                      </a:r>
                    </a:p>
                  </a:txBody>
                  <a:tcPr/>
                </a:tc>
                <a:tc>
                  <a:txBody>
                    <a:bodyPr/>
                    <a:lstStyle/>
                    <a:p>
                      <a:r>
                        <a:rPr lang="en-US" dirty="0"/>
                        <a:t>7</a:t>
                      </a:r>
                    </a:p>
                  </a:txBody>
                  <a:tcPr/>
                </a:tc>
                <a:tc>
                  <a:txBody>
                    <a:bodyPr/>
                    <a:lstStyle/>
                    <a:p>
                      <a:r>
                        <a:rPr lang="en-US" dirty="0"/>
                        <a:t>23</a:t>
                      </a:r>
                    </a:p>
                  </a:txBody>
                  <a:tcPr/>
                </a:tc>
                <a:extLst>
                  <a:ext uri="{0D108BD9-81ED-4DB2-BD59-A6C34878D82A}">
                    <a16:rowId xmlns:a16="http://schemas.microsoft.com/office/drawing/2014/main" val="2320247009"/>
                  </a:ext>
                </a:extLst>
              </a:tr>
              <a:tr h="357854">
                <a:tc>
                  <a:txBody>
                    <a:bodyPr/>
                    <a:lstStyle/>
                    <a:p>
                      <a:r>
                        <a:rPr lang="en-US" dirty="0"/>
                        <a:t>f</a:t>
                      </a:r>
                    </a:p>
                  </a:txBody>
                  <a:tcPr/>
                </a:tc>
                <a:tc>
                  <a:txBody>
                    <a:bodyPr/>
                    <a:lstStyle/>
                    <a:p>
                      <a:r>
                        <a:rPr lang="en-US" dirty="0"/>
                        <a:t>1</a:t>
                      </a:r>
                    </a:p>
                  </a:txBody>
                  <a:tcPr/>
                </a:tc>
                <a:tc>
                  <a:txBody>
                    <a:bodyPr/>
                    <a:lstStyle/>
                    <a:p>
                      <a:r>
                        <a:rPr lang="en-US" dirty="0"/>
                        <a:t>5</a:t>
                      </a:r>
                    </a:p>
                  </a:txBody>
                  <a:tcPr/>
                </a:tc>
                <a:tc>
                  <a:txBody>
                    <a:bodyPr/>
                    <a:lstStyle/>
                    <a:p>
                      <a:r>
                        <a:rPr lang="en-US" dirty="0"/>
                        <a:t>18</a:t>
                      </a:r>
                    </a:p>
                  </a:txBody>
                  <a:tcPr/>
                </a:tc>
                <a:extLst>
                  <a:ext uri="{0D108BD9-81ED-4DB2-BD59-A6C34878D82A}">
                    <a16:rowId xmlns:a16="http://schemas.microsoft.com/office/drawing/2014/main" val="271349983"/>
                  </a:ext>
                </a:extLst>
              </a:tr>
            </a:tbl>
          </a:graphicData>
        </a:graphic>
      </p:graphicFrame>
    </p:spTree>
    <p:extLst>
      <p:ext uri="{BB962C8B-B14F-4D97-AF65-F5344CB8AC3E}">
        <p14:creationId xmlns:p14="http://schemas.microsoft.com/office/powerpoint/2010/main" val="1121195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MSI State Diagram for processor P1 | Download Scientific Diagram">
            <a:extLst>
              <a:ext uri="{FF2B5EF4-FFF2-40B4-BE49-F238E27FC236}">
                <a16:creationId xmlns:a16="http://schemas.microsoft.com/office/drawing/2014/main" id="{FF2EC400-A93E-7C04-E679-627E18C79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542" y="3486904"/>
            <a:ext cx="4194873" cy="314342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EC2A023-29AE-07F2-60B3-60C29DAE7299}"/>
              </a:ext>
            </a:extLst>
          </p:cNvPr>
          <p:cNvSpPr/>
          <p:nvPr/>
        </p:nvSpPr>
        <p:spPr>
          <a:xfrm>
            <a:off x="3991428" y="5488443"/>
            <a:ext cx="725715" cy="74682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SI State Diagram for processor P1 | Download Scientific Diagram">
            <a:extLst>
              <a:ext uri="{FF2B5EF4-FFF2-40B4-BE49-F238E27FC236}">
                <a16:creationId xmlns:a16="http://schemas.microsoft.com/office/drawing/2014/main" id="{3AE029A0-518F-51A8-A993-FDFC331A0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513" y="3523188"/>
            <a:ext cx="4194873" cy="3143426"/>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FC511974-4D30-D570-9866-79E23395D163}"/>
              </a:ext>
            </a:extLst>
          </p:cNvPr>
          <p:cNvSpPr/>
          <p:nvPr/>
        </p:nvSpPr>
        <p:spPr>
          <a:xfrm>
            <a:off x="8280399" y="5524727"/>
            <a:ext cx="725715" cy="74682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3C0A3A-19D3-4A51-F7B4-3118DFECCAAE}"/>
              </a:ext>
            </a:extLst>
          </p:cNvPr>
          <p:cNvSpPr txBox="1"/>
          <p:nvPr/>
        </p:nvSpPr>
        <p:spPr>
          <a:xfrm>
            <a:off x="4623752" y="3695266"/>
            <a:ext cx="877163" cy="369332"/>
          </a:xfrm>
          <a:prstGeom prst="rect">
            <a:avLst/>
          </a:prstGeom>
          <a:noFill/>
        </p:spPr>
        <p:txBody>
          <a:bodyPr wrap="none" rtlCol="0">
            <a:spAutoFit/>
          </a:bodyPr>
          <a:lstStyle/>
          <a:p>
            <a:r>
              <a:rPr lang="en-US" dirty="0"/>
              <a:t>Core 0</a:t>
            </a:r>
          </a:p>
        </p:txBody>
      </p:sp>
      <p:sp>
        <p:nvSpPr>
          <p:cNvPr id="9" name="TextBox 8">
            <a:extLst>
              <a:ext uri="{FF2B5EF4-FFF2-40B4-BE49-F238E27FC236}">
                <a16:creationId xmlns:a16="http://schemas.microsoft.com/office/drawing/2014/main" id="{2F7358B2-91C8-A834-96B9-9C21E2EB83F5}"/>
              </a:ext>
            </a:extLst>
          </p:cNvPr>
          <p:cNvSpPr txBox="1"/>
          <p:nvPr/>
        </p:nvSpPr>
        <p:spPr>
          <a:xfrm>
            <a:off x="9114540" y="3592882"/>
            <a:ext cx="877163" cy="369332"/>
          </a:xfrm>
          <a:prstGeom prst="rect">
            <a:avLst/>
          </a:prstGeom>
          <a:noFill/>
        </p:spPr>
        <p:txBody>
          <a:bodyPr wrap="none" rtlCol="0">
            <a:spAutoFit/>
          </a:bodyPr>
          <a:lstStyle/>
          <a:p>
            <a:r>
              <a:rPr lang="en-US" dirty="0"/>
              <a:t>Core 1</a:t>
            </a:r>
          </a:p>
        </p:txBody>
      </p:sp>
      <p:sp>
        <p:nvSpPr>
          <p:cNvPr id="10" name="TextBox 9">
            <a:extLst>
              <a:ext uri="{FF2B5EF4-FFF2-40B4-BE49-F238E27FC236}">
                <a16:creationId xmlns:a16="http://schemas.microsoft.com/office/drawing/2014/main" id="{9A6F2016-A3EC-5974-7913-76CF61D42907}"/>
              </a:ext>
            </a:extLst>
          </p:cNvPr>
          <p:cNvSpPr txBox="1"/>
          <p:nvPr/>
        </p:nvSpPr>
        <p:spPr>
          <a:xfrm>
            <a:off x="1258586" y="312958"/>
            <a:ext cx="10400177" cy="1200329"/>
          </a:xfrm>
          <a:prstGeom prst="rect">
            <a:avLst/>
          </a:prstGeom>
          <a:noFill/>
        </p:spPr>
        <p:txBody>
          <a:bodyPr wrap="square" rtlCol="0">
            <a:spAutoFit/>
          </a:bodyPr>
          <a:lstStyle/>
          <a:p>
            <a:r>
              <a:rPr lang="en-US" dirty="0"/>
              <a:t>The block with tag 0x123 is present in Core 0’s cache and Core 1’s cache</a:t>
            </a:r>
          </a:p>
          <a:p>
            <a:endParaRPr lang="en-US" dirty="0"/>
          </a:p>
          <a:p>
            <a:r>
              <a:rPr lang="en-US" dirty="0"/>
              <a:t>The cache line with MSI bits are as shown below.  If Core 0 requests to write to the block, what are the resulting states of this cache line in each core? </a:t>
            </a:r>
          </a:p>
        </p:txBody>
      </p:sp>
      <p:graphicFrame>
        <p:nvGraphicFramePr>
          <p:cNvPr id="11" name="Table 11">
            <a:extLst>
              <a:ext uri="{FF2B5EF4-FFF2-40B4-BE49-F238E27FC236}">
                <a16:creationId xmlns:a16="http://schemas.microsoft.com/office/drawing/2014/main" id="{8297AAC8-DA42-F1B2-DE9F-D3A419B7E03C}"/>
              </a:ext>
            </a:extLst>
          </p:cNvPr>
          <p:cNvGraphicFramePr>
            <a:graphicFrameLocks noGrp="1"/>
          </p:cNvGraphicFramePr>
          <p:nvPr>
            <p:extLst>
              <p:ext uri="{D42A27DB-BD31-4B8C-83A1-F6EECF244321}">
                <p14:modId xmlns:p14="http://schemas.microsoft.com/office/powerpoint/2010/main" val="539561602"/>
              </p:ext>
            </p:extLst>
          </p:nvPr>
        </p:nvGraphicFramePr>
        <p:xfrm>
          <a:off x="476314" y="1736803"/>
          <a:ext cx="5424425" cy="1097280"/>
        </p:xfrm>
        <a:graphic>
          <a:graphicData uri="http://schemas.openxmlformats.org/drawingml/2006/table">
            <a:tbl>
              <a:tblPr firstRow="1" bandRow="1">
                <a:tableStyleId>{5C22544A-7EE6-4342-B048-85BDC9FD1C3A}</a:tableStyleId>
              </a:tblPr>
              <a:tblGrid>
                <a:gridCol w="838136">
                  <a:extLst>
                    <a:ext uri="{9D8B030D-6E8A-4147-A177-3AD203B41FA5}">
                      <a16:colId xmlns:a16="http://schemas.microsoft.com/office/drawing/2014/main" val="3869618320"/>
                    </a:ext>
                  </a:extLst>
                </a:gridCol>
                <a:gridCol w="928688">
                  <a:extLst>
                    <a:ext uri="{9D8B030D-6E8A-4147-A177-3AD203B41FA5}">
                      <a16:colId xmlns:a16="http://schemas.microsoft.com/office/drawing/2014/main" val="3201295725"/>
                    </a:ext>
                  </a:extLst>
                </a:gridCol>
                <a:gridCol w="957262">
                  <a:extLst>
                    <a:ext uri="{9D8B030D-6E8A-4147-A177-3AD203B41FA5}">
                      <a16:colId xmlns:a16="http://schemas.microsoft.com/office/drawing/2014/main" val="2324829592"/>
                    </a:ext>
                  </a:extLst>
                </a:gridCol>
                <a:gridCol w="1185863">
                  <a:extLst>
                    <a:ext uri="{9D8B030D-6E8A-4147-A177-3AD203B41FA5}">
                      <a16:colId xmlns:a16="http://schemas.microsoft.com/office/drawing/2014/main" val="2076551833"/>
                    </a:ext>
                  </a:extLst>
                </a:gridCol>
                <a:gridCol w="1514476">
                  <a:extLst>
                    <a:ext uri="{9D8B030D-6E8A-4147-A177-3AD203B41FA5}">
                      <a16:colId xmlns:a16="http://schemas.microsoft.com/office/drawing/2014/main" val="2822148977"/>
                    </a:ext>
                  </a:extLst>
                </a:gridCol>
              </a:tblGrid>
              <a:tr h="361324">
                <a:tc gridSpan="5">
                  <a:txBody>
                    <a:bodyPr/>
                    <a:lstStyle/>
                    <a:p>
                      <a:pPr algn="ctr"/>
                      <a:r>
                        <a:rPr lang="en-US" dirty="0"/>
                        <a:t>Core 0</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2713501"/>
                  </a:ext>
                </a:extLst>
              </a:tr>
              <a:tr h="361324">
                <a:tc>
                  <a:txBody>
                    <a:bodyPr/>
                    <a:lstStyle/>
                    <a:p>
                      <a:pPr algn="ctr"/>
                      <a:r>
                        <a:rPr lang="en-US" dirty="0"/>
                        <a:t>M</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Tag</a:t>
                      </a:r>
                    </a:p>
                  </a:txBody>
                  <a:tcPr/>
                </a:tc>
                <a:tc>
                  <a:txBody>
                    <a:bodyPr/>
                    <a:lstStyle/>
                    <a:p>
                      <a:pPr algn="ctr"/>
                      <a:r>
                        <a:rPr lang="en-US" dirty="0"/>
                        <a:t>Data</a:t>
                      </a:r>
                    </a:p>
                  </a:txBody>
                  <a:tcPr/>
                </a:tc>
                <a:extLst>
                  <a:ext uri="{0D108BD9-81ED-4DB2-BD59-A6C34878D82A}">
                    <a16:rowId xmlns:a16="http://schemas.microsoft.com/office/drawing/2014/main" val="865062167"/>
                  </a:ext>
                </a:extLst>
              </a:tr>
              <a:tr h="361324">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0x123</a:t>
                      </a:r>
                    </a:p>
                  </a:txBody>
                  <a:tcPr/>
                </a:tc>
                <a:tc>
                  <a:txBody>
                    <a:bodyPr/>
                    <a:lstStyle/>
                    <a:p>
                      <a:pPr algn="ctr"/>
                      <a:r>
                        <a:rPr lang="en-US" dirty="0"/>
                        <a:t>0x1322AA80</a:t>
                      </a:r>
                    </a:p>
                  </a:txBody>
                  <a:tcPr/>
                </a:tc>
                <a:extLst>
                  <a:ext uri="{0D108BD9-81ED-4DB2-BD59-A6C34878D82A}">
                    <a16:rowId xmlns:a16="http://schemas.microsoft.com/office/drawing/2014/main" val="1871170458"/>
                  </a:ext>
                </a:extLst>
              </a:tr>
            </a:tbl>
          </a:graphicData>
        </a:graphic>
      </p:graphicFrame>
      <p:graphicFrame>
        <p:nvGraphicFramePr>
          <p:cNvPr id="14" name="Table 11">
            <a:extLst>
              <a:ext uri="{FF2B5EF4-FFF2-40B4-BE49-F238E27FC236}">
                <a16:creationId xmlns:a16="http://schemas.microsoft.com/office/drawing/2014/main" id="{F6467EB9-98B9-C33D-CE8E-419805761C9F}"/>
              </a:ext>
            </a:extLst>
          </p:cNvPr>
          <p:cNvGraphicFramePr>
            <a:graphicFrameLocks noGrp="1"/>
          </p:cNvGraphicFramePr>
          <p:nvPr>
            <p:extLst>
              <p:ext uri="{D42A27DB-BD31-4B8C-83A1-F6EECF244321}">
                <p14:modId xmlns:p14="http://schemas.microsoft.com/office/powerpoint/2010/main" val="917254563"/>
              </p:ext>
            </p:extLst>
          </p:nvPr>
        </p:nvGraphicFramePr>
        <p:xfrm>
          <a:off x="6234338" y="1736803"/>
          <a:ext cx="5424425" cy="1097280"/>
        </p:xfrm>
        <a:graphic>
          <a:graphicData uri="http://schemas.openxmlformats.org/drawingml/2006/table">
            <a:tbl>
              <a:tblPr firstRow="1" bandRow="1">
                <a:tableStyleId>{5C22544A-7EE6-4342-B048-85BDC9FD1C3A}</a:tableStyleId>
              </a:tblPr>
              <a:tblGrid>
                <a:gridCol w="838136">
                  <a:extLst>
                    <a:ext uri="{9D8B030D-6E8A-4147-A177-3AD203B41FA5}">
                      <a16:colId xmlns:a16="http://schemas.microsoft.com/office/drawing/2014/main" val="3869618320"/>
                    </a:ext>
                  </a:extLst>
                </a:gridCol>
                <a:gridCol w="928688">
                  <a:extLst>
                    <a:ext uri="{9D8B030D-6E8A-4147-A177-3AD203B41FA5}">
                      <a16:colId xmlns:a16="http://schemas.microsoft.com/office/drawing/2014/main" val="3201295725"/>
                    </a:ext>
                  </a:extLst>
                </a:gridCol>
                <a:gridCol w="957262">
                  <a:extLst>
                    <a:ext uri="{9D8B030D-6E8A-4147-A177-3AD203B41FA5}">
                      <a16:colId xmlns:a16="http://schemas.microsoft.com/office/drawing/2014/main" val="2324829592"/>
                    </a:ext>
                  </a:extLst>
                </a:gridCol>
                <a:gridCol w="1185863">
                  <a:extLst>
                    <a:ext uri="{9D8B030D-6E8A-4147-A177-3AD203B41FA5}">
                      <a16:colId xmlns:a16="http://schemas.microsoft.com/office/drawing/2014/main" val="2076551833"/>
                    </a:ext>
                  </a:extLst>
                </a:gridCol>
                <a:gridCol w="1514476">
                  <a:extLst>
                    <a:ext uri="{9D8B030D-6E8A-4147-A177-3AD203B41FA5}">
                      <a16:colId xmlns:a16="http://schemas.microsoft.com/office/drawing/2014/main" val="2822148977"/>
                    </a:ext>
                  </a:extLst>
                </a:gridCol>
              </a:tblGrid>
              <a:tr h="361324">
                <a:tc gridSpan="5">
                  <a:txBody>
                    <a:bodyPr/>
                    <a:lstStyle/>
                    <a:p>
                      <a:pPr algn="ctr"/>
                      <a:r>
                        <a:rPr lang="en-US" dirty="0"/>
                        <a:t>Core 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2713501"/>
                  </a:ext>
                </a:extLst>
              </a:tr>
              <a:tr h="361324">
                <a:tc>
                  <a:txBody>
                    <a:bodyPr/>
                    <a:lstStyle/>
                    <a:p>
                      <a:pPr algn="ctr"/>
                      <a:r>
                        <a:rPr lang="en-US" dirty="0"/>
                        <a:t>M</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Tag</a:t>
                      </a:r>
                    </a:p>
                  </a:txBody>
                  <a:tcPr/>
                </a:tc>
                <a:tc>
                  <a:txBody>
                    <a:bodyPr/>
                    <a:lstStyle/>
                    <a:p>
                      <a:pPr algn="ctr"/>
                      <a:r>
                        <a:rPr lang="en-US" dirty="0"/>
                        <a:t>Data</a:t>
                      </a:r>
                    </a:p>
                  </a:txBody>
                  <a:tcPr/>
                </a:tc>
                <a:extLst>
                  <a:ext uri="{0D108BD9-81ED-4DB2-BD59-A6C34878D82A}">
                    <a16:rowId xmlns:a16="http://schemas.microsoft.com/office/drawing/2014/main" val="865062167"/>
                  </a:ext>
                </a:extLst>
              </a:tr>
              <a:tr h="361324">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0x123</a:t>
                      </a:r>
                    </a:p>
                  </a:txBody>
                  <a:tcPr/>
                </a:tc>
                <a:tc>
                  <a:txBody>
                    <a:bodyPr/>
                    <a:lstStyle/>
                    <a:p>
                      <a:pPr algn="ctr"/>
                      <a:r>
                        <a:rPr lang="en-US" dirty="0"/>
                        <a:t>0x1322AA80</a:t>
                      </a:r>
                    </a:p>
                  </a:txBody>
                  <a:tcPr/>
                </a:tc>
                <a:extLst>
                  <a:ext uri="{0D108BD9-81ED-4DB2-BD59-A6C34878D82A}">
                    <a16:rowId xmlns:a16="http://schemas.microsoft.com/office/drawing/2014/main" val="1871170458"/>
                  </a:ext>
                </a:extLst>
              </a:tr>
            </a:tbl>
          </a:graphicData>
        </a:graphic>
      </p:graphicFrame>
    </p:spTree>
    <p:extLst>
      <p:ext uri="{BB962C8B-B14F-4D97-AF65-F5344CB8AC3E}">
        <p14:creationId xmlns:p14="http://schemas.microsoft.com/office/powerpoint/2010/main" val="382400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2E9F-84EF-1935-DFD2-6104E9E06584}"/>
              </a:ext>
            </a:extLst>
          </p:cNvPr>
          <p:cNvSpPr>
            <a:spLocks noGrp="1"/>
          </p:cNvSpPr>
          <p:nvPr>
            <p:ph type="title"/>
          </p:nvPr>
        </p:nvSpPr>
        <p:spPr/>
        <p:txBody>
          <a:bodyPr/>
          <a:lstStyle/>
          <a:p>
            <a:r>
              <a:rPr lang="en-US" dirty="0" err="1"/>
              <a:t>Examlet</a:t>
            </a:r>
            <a:r>
              <a:rPr lang="en-US" dirty="0"/>
              <a:t> 6</a:t>
            </a:r>
          </a:p>
        </p:txBody>
      </p:sp>
      <p:sp>
        <p:nvSpPr>
          <p:cNvPr id="3" name="Content Placeholder 2">
            <a:extLst>
              <a:ext uri="{FF2B5EF4-FFF2-40B4-BE49-F238E27FC236}">
                <a16:creationId xmlns:a16="http://schemas.microsoft.com/office/drawing/2014/main" id="{B878CB1B-6D53-7AFF-48C9-8D06C74353D6}"/>
              </a:ext>
            </a:extLst>
          </p:cNvPr>
          <p:cNvSpPr>
            <a:spLocks noGrp="1"/>
          </p:cNvSpPr>
          <p:nvPr>
            <p:ph idx="1"/>
          </p:nvPr>
        </p:nvSpPr>
        <p:spPr/>
        <p:txBody>
          <a:bodyPr/>
          <a:lstStyle/>
          <a:p>
            <a:r>
              <a:rPr lang="en-US" dirty="0">
                <a:sym typeface="Wingdings" pitchFamily="2" charset="2"/>
              </a:rPr>
              <a:t>Virtual memory </a:t>
            </a:r>
          </a:p>
          <a:p>
            <a:pPr lvl="1"/>
            <a:r>
              <a:rPr lang="en-US" dirty="0">
                <a:sym typeface="Wingdings" pitchFamily="2" charset="2"/>
              </a:rPr>
              <a:t>Map virtual memory address to page map table</a:t>
            </a:r>
          </a:p>
          <a:p>
            <a:pPr lvl="1"/>
            <a:r>
              <a:rPr lang="en-US" dirty="0">
                <a:sym typeface="Wingdings" pitchFamily="2" charset="2"/>
              </a:rPr>
              <a:t>Translate virtual address to physical address</a:t>
            </a:r>
          </a:p>
          <a:p>
            <a:pPr lvl="1"/>
            <a:r>
              <a:rPr lang="en-US" dirty="0">
                <a:sym typeface="Wingdings" pitchFamily="2" charset="2"/>
              </a:rPr>
              <a:t>TLB</a:t>
            </a:r>
          </a:p>
          <a:p>
            <a:r>
              <a:rPr lang="en-US" dirty="0">
                <a:sym typeface="Wingdings" pitchFamily="2" charset="2"/>
              </a:rPr>
              <a:t>Cache coherence</a:t>
            </a:r>
          </a:p>
          <a:p>
            <a:r>
              <a:rPr lang="en-US" dirty="0">
                <a:sym typeface="Wingdings" pitchFamily="2" charset="2"/>
              </a:rPr>
              <a:t>Parallel Processing – </a:t>
            </a:r>
            <a:r>
              <a:rPr lang="en-US" dirty="0" err="1">
                <a:sym typeface="Wingdings" pitchFamily="2" charset="2"/>
              </a:rPr>
              <a:t>Amdahls</a:t>
            </a:r>
            <a:r>
              <a:rPr lang="en-US" dirty="0">
                <a:sym typeface="Wingdings" pitchFamily="2" charset="2"/>
              </a:rPr>
              <a:t> Law</a:t>
            </a:r>
          </a:p>
          <a:p>
            <a:r>
              <a:rPr lang="en-US" dirty="0">
                <a:sym typeface="Wingdings" pitchFamily="2" charset="2"/>
              </a:rPr>
              <a:t>Flynn’s Taxonomy</a:t>
            </a:r>
          </a:p>
          <a:p>
            <a:r>
              <a:rPr lang="en-US" dirty="0">
                <a:sym typeface="Wingdings" pitchFamily="2" charset="2"/>
              </a:rPr>
              <a:t>Multithreading</a:t>
            </a:r>
          </a:p>
          <a:p>
            <a:r>
              <a:rPr lang="en-US" dirty="0">
                <a:sym typeface="Wingdings" pitchFamily="2" charset="2"/>
              </a:rPr>
              <a:t>GPUs</a:t>
            </a:r>
          </a:p>
        </p:txBody>
      </p:sp>
    </p:spTree>
    <p:extLst>
      <p:ext uri="{BB962C8B-B14F-4D97-AF65-F5344CB8AC3E}">
        <p14:creationId xmlns:p14="http://schemas.microsoft.com/office/powerpoint/2010/main" val="235247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MSI State Diagram for processor P1 | Download Scientific Diagram">
            <a:extLst>
              <a:ext uri="{FF2B5EF4-FFF2-40B4-BE49-F238E27FC236}">
                <a16:creationId xmlns:a16="http://schemas.microsoft.com/office/drawing/2014/main" id="{FF2EC400-A93E-7C04-E679-627E18C79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542" y="3486904"/>
            <a:ext cx="4194873" cy="314342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EC2A023-29AE-07F2-60B3-60C29DAE7299}"/>
              </a:ext>
            </a:extLst>
          </p:cNvPr>
          <p:cNvSpPr/>
          <p:nvPr/>
        </p:nvSpPr>
        <p:spPr>
          <a:xfrm>
            <a:off x="6395566" y="3734684"/>
            <a:ext cx="725715" cy="74682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SI State Diagram for processor P1 | Download Scientific Diagram">
            <a:extLst>
              <a:ext uri="{FF2B5EF4-FFF2-40B4-BE49-F238E27FC236}">
                <a16:creationId xmlns:a16="http://schemas.microsoft.com/office/drawing/2014/main" id="{3AE029A0-518F-51A8-A993-FDFC331A0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513" y="3523188"/>
            <a:ext cx="4194873" cy="3143426"/>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FC511974-4D30-D570-9866-79E23395D163}"/>
              </a:ext>
            </a:extLst>
          </p:cNvPr>
          <p:cNvSpPr/>
          <p:nvPr/>
        </p:nvSpPr>
        <p:spPr>
          <a:xfrm>
            <a:off x="10694986" y="5539014"/>
            <a:ext cx="725715" cy="74682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3C0A3A-19D3-4A51-F7B4-3118DFECCAAE}"/>
              </a:ext>
            </a:extLst>
          </p:cNvPr>
          <p:cNvSpPr txBox="1"/>
          <p:nvPr/>
        </p:nvSpPr>
        <p:spPr>
          <a:xfrm>
            <a:off x="4623752" y="3695266"/>
            <a:ext cx="877163" cy="369332"/>
          </a:xfrm>
          <a:prstGeom prst="rect">
            <a:avLst/>
          </a:prstGeom>
          <a:noFill/>
        </p:spPr>
        <p:txBody>
          <a:bodyPr wrap="none" rtlCol="0">
            <a:spAutoFit/>
          </a:bodyPr>
          <a:lstStyle/>
          <a:p>
            <a:r>
              <a:rPr lang="en-US" dirty="0"/>
              <a:t>Core 0</a:t>
            </a:r>
          </a:p>
        </p:txBody>
      </p:sp>
      <p:sp>
        <p:nvSpPr>
          <p:cNvPr id="9" name="TextBox 8">
            <a:extLst>
              <a:ext uri="{FF2B5EF4-FFF2-40B4-BE49-F238E27FC236}">
                <a16:creationId xmlns:a16="http://schemas.microsoft.com/office/drawing/2014/main" id="{2F7358B2-91C8-A834-96B9-9C21E2EB83F5}"/>
              </a:ext>
            </a:extLst>
          </p:cNvPr>
          <p:cNvSpPr txBox="1"/>
          <p:nvPr/>
        </p:nvSpPr>
        <p:spPr>
          <a:xfrm>
            <a:off x="9114540" y="3592882"/>
            <a:ext cx="877163" cy="369332"/>
          </a:xfrm>
          <a:prstGeom prst="rect">
            <a:avLst/>
          </a:prstGeom>
          <a:noFill/>
        </p:spPr>
        <p:txBody>
          <a:bodyPr wrap="none" rtlCol="0">
            <a:spAutoFit/>
          </a:bodyPr>
          <a:lstStyle/>
          <a:p>
            <a:r>
              <a:rPr lang="en-US" dirty="0"/>
              <a:t>Core 1</a:t>
            </a:r>
          </a:p>
        </p:txBody>
      </p:sp>
      <p:sp>
        <p:nvSpPr>
          <p:cNvPr id="10" name="TextBox 9">
            <a:extLst>
              <a:ext uri="{FF2B5EF4-FFF2-40B4-BE49-F238E27FC236}">
                <a16:creationId xmlns:a16="http://schemas.microsoft.com/office/drawing/2014/main" id="{9A6F2016-A3EC-5974-7913-76CF61D42907}"/>
              </a:ext>
            </a:extLst>
          </p:cNvPr>
          <p:cNvSpPr txBox="1"/>
          <p:nvPr/>
        </p:nvSpPr>
        <p:spPr>
          <a:xfrm>
            <a:off x="1258586" y="312958"/>
            <a:ext cx="10400177" cy="1200329"/>
          </a:xfrm>
          <a:prstGeom prst="rect">
            <a:avLst/>
          </a:prstGeom>
          <a:noFill/>
        </p:spPr>
        <p:txBody>
          <a:bodyPr wrap="square" rtlCol="0">
            <a:spAutoFit/>
          </a:bodyPr>
          <a:lstStyle/>
          <a:p>
            <a:r>
              <a:rPr lang="en-US" dirty="0"/>
              <a:t>The block with tag 0x123 is present in Core 0’s cache and Core 1’s cache</a:t>
            </a:r>
          </a:p>
          <a:p>
            <a:endParaRPr lang="en-US" dirty="0"/>
          </a:p>
          <a:p>
            <a:r>
              <a:rPr lang="en-US" dirty="0"/>
              <a:t>The cache line with MSI bits are as shown below.  If Core 0 requests to write to the block, what are the resulting states of this cache line in each core? </a:t>
            </a:r>
          </a:p>
        </p:txBody>
      </p:sp>
      <p:graphicFrame>
        <p:nvGraphicFramePr>
          <p:cNvPr id="11" name="Table 11">
            <a:extLst>
              <a:ext uri="{FF2B5EF4-FFF2-40B4-BE49-F238E27FC236}">
                <a16:creationId xmlns:a16="http://schemas.microsoft.com/office/drawing/2014/main" id="{8297AAC8-DA42-F1B2-DE9F-D3A419B7E03C}"/>
              </a:ext>
            </a:extLst>
          </p:cNvPr>
          <p:cNvGraphicFramePr>
            <a:graphicFrameLocks noGrp="1"/>
          </p:cNvGraphicFramePr>
          <p:nvPr>
            <p:extLst>
              <p:ext uri="{D42A27DB-BD31-4B8C-83A1-F6EECF244321}">
                <p14:modId xmlns:p14="http://schemas.microsoft.com/office/powerpoint/2010/main" val="2864622088"/>
              </p:ext>
            </p:extLst>
          </p:nvPr>
        </p:nvGraphicFramePr>
        <p:xfrm>
          <a:off x="476314" y="1736803"/>
          <a:ext cx="5424425" cy="1097280"/>
        </p:xfrm>
        <a:graphic>
          <a:graphicData uri="http://schemas.openxmlformats.org/drawingml/2006/table">
            <a:tbl>
              <a:tblPr firstRow="1" bandRow="1">
                <a:tableStyleId>{5C22544A-7EE6-4342-B048-85BDC9FD1C3A}</a:tableStyleId>
              </a:tblPr>
              <a:tblGrid>
                <a:gridCol w="838136">
                  <a:extLst>
                    <a:ext uri="{9D8B030D-6E8A-4147-A177-3AD203B41FA5}">
                      <a16:colId xmlns:a16="http://schemas.microsoft.com/office/drawing/2014/main" val="3869618320"/>
                    </a:ext>
                  </a:extLst>
                </a:gridCol>
                <a:gridCol w="928688">
                  <a:extLst>
                    <a:ext uri="{9D8B030D-6E8A-4147-A177-3AD203B41FA5}">
                      <a16:colId xmlns:a16="http://schemas.microsoft.com/office/drawing/2014/main" val="3201295725"/>
                    </a:ext>
                  </a:extLst>
                </a:gridCol>
                <a:gridCol w="957262">
                  <a:extLst>
                    <a:ext uri="{9D8B030D-6E8A-4147-A177-3AD203B41FA5}">
                      <a16:colId xmlns:a16="http://schemas.microsoft.com/office/drawing/2014/main" val="2324829592"/>
                    </a:ext>
                  </a:extLst>
                </a:gridCol>
                <a:gridCol w="1185863">
                  <a:extLst>
                    <a:ext uri="{9D8B030D-6E8A-4147-A177-3AD203B41FA5}">
                      <a16:colId xmlns:a16="http://schemas.microsoft.com/office/drawing/2014/main" val="2076551833"/>
                    </a:ext>
                  </a:extLst>
                </a:gridCol>
                <a:gridCol w="1514476">
                  <a:extLst>
                    <a:ext uri="{9D8B030D-6E8A-4147-A177-3AD203B41FA5}">
                      <a16:colId xmlns:a16="http://schemas.microsoft.com/office/drawing/2014/main" val="2822148977"/>
                    </a:ext>
                  </a:extLst>
                </a:gridCol>
              </a:tblGrid>
              <a:tr h="361324">
                <a:tc gridSpan="5">
                  <a:txBody>
                    <a:bodyPr/>
                    <a:lstStyle/>
                    <a:p>
                      <a:pPr algn="ctr"/>
                      <a:r>
                        <a:rPr lang="en-US" dirty="0"/>
                        <a:t>Core 0</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2713501"/>
                  </a:ext>
                </a:extLst>
              </a:tr>
              <a:tr h="361324">
                <a:tc>
                  <a:txBody>
                    <a:bodyPr/>
                    <a:lstStyle/>
                    <a:p>
                      <a:pPr algn="ctr"/>
                      <a:r>
                        <a:rPr lang="en-US" dirty="0"/>
                        <a:t>M</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Tag</a:t>
                      </a:r>
                    </a:p>
                  </a:txBody>
                  <a:tcPr/>
                </a:tc>
                <a:tc>
                  <a:txBody>
                    <a:bodyPr/>
                    <a:lstStyle/>
                    <a:p>
                      <a:pPr algn="ctr"/>
                      <a:r>
                        <a:rPr lang="en-US" dirty="0"/>
                        <a:t>Data</a:t>
                      </a:r>
                    </a:p>
                  </a:txBody>
                  <a:tcPr/>
                </a:tc>
                <a:extLst>
                  <a:ext uri="{0D108BD9-81ED-4DB2-BD59-A6C34878D82A}">
                    <a16:rowId xmlns:a16="http://schemas.microsoft.com/office/drawing/2014/main" val="865062167"/>
                  </a:ext>
                </a:extLst>
              </a:tr>
              <a:tr h="361324">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0x123</a:t>
                      </a:r>
                    </a:p>
                  </a:txBody>
                  <a:tcPr/>
                </a:tc>
                <a:tc>
                  <a:txBody>
                    <a:bodyPr/>
                    <a:lstStyle/>
                    <a:p>
                      <a:pPr algn="ctr"/>
                      <a:r>
                        <a:rPr lang="en-US" dirty="0"/>
                        <a:t>0x3321A097</a:t>
                      </a:r>
                    </a:p>
                  </a:txBody>
                  <a:tcPr/>
                </a:tc>
                <a:extLst>
                  <a:ext uri="{0D108BD9-81ED-4DB2-BD59-A6C34878D82A}">
                    <a16:rowId xmlns:a16="http://schemas.microsoft.com/office/drawing/2014/main" val="1871170458"/>
                  </a:ext>
                </a:extLst>
              </a:tr>
            </a:tbl>
          </a:graphicData>
        </a:graphic>
      </p:graphicFrame>
      <p:graphicFrame>
        <p:nvGraphicFramePr>
          <p:cNvPr id="14" name="Table 11">
            <a:extLst>
              <a:ext uri="{FF2B5EF4-FFF2-40B4-BE49-F238E27FC236}">
                <a16:creationId xmlns:a16="http://schemas.microsoft.com/office/drawing/2014/main" id="{F6467EB9-98B9-C33D-CE8E-419805761C9F}"/>
              </a:ext>
            </a:extLst>
          </p:cNvPr>
          <p:cNvGraphicFramePr>
            <a:graphicFrameLocks noGrp="1"/>
          </p:cNvGraphicFramePr>
          <p:nvPr>
            <p:extLst>
              <p:ext uri="{D42A27DB-BD31-4B8C-83A1-F6EECF244321}">
                <p14:modId xmlns:p14="http://schemas.microsoft.com/office/powerpoint/2010/main" val="1931299930"/>
              </p:ext>
            </p:extLst>
          </p:nvPr>
        </p:nvGraphicFramePr>
        <p:xfrm>
          <a:off x="6234338" y="1736803"/>
          <a:ext cx="5424425" cy="1097280"/>
        </p:xfrm>
        <a:graphic>
          <a:graphicData uri="http://schemas.openxmlformats.org/drawingml/2006/table">
            <a:tbl>
              <a:tblPr firstRow="1" bandRow="1">
                <a:tableStyleId>{5C22544A-7EE6-4342-B048-85BDC9FD1C3A}</a:tableStyleId>
              </a:tblPr>
              <a:tblGrid>
                <a:gridCol w="838136">
                  <a:extLst>
                    <a:ext uri="{9D8B030D-6E8A-4147-A177-3AD203B41FA5}">
                      <a16:colId xmlns:a16="http://schemas.microsoft.com/office/drawing/2014/main" val="3869618320"/>
                    </a:ext>
                  </a:extLst>
                </a:gridCol>
                <a:gridCol w="928688">
                  <a:extLst>
                    <a:ext uri="{9D8B030D-6E8A-4147-A177-3AD203B41FA5}">
                      <a16:colId xmlns:a16="http://schemas.microsoft.com/office/drawing/2014/main" val="3201295725"/>
                    </a:ext>
                  </a:extLst>
                </a:gridCol>
                <a:gridCol w="957262">
                  <a:extLst>
                    <a:ext uri="{9D8B030D-6E8A-4147-A177-3AD203B41FA5}">
                      <a16:colId xmlns:a16="http://schemas.microsoft.com/office/drawing/2014/main" val="2324829592"/>
                    </a:ext>
                  </a:extLst>
                </a:gridCol>
                <a:gridCol w="1185863">
                  <a:extLst>
                    <a:ext uri="{9D8B030D-6E8A-4147-A177-3AD203B41FA5}">
                      <a16:colId xmlns:a16="http://schemas.microsoft.com/office/drawing/2014/main" val="2076551833"/>
                    </a:ext>
                  </a:extLst>
                </a:gridCol>
                <a:gridCol w="1514476">
                  <a:extLst>
                    <a:ext uri="{9D8B030D-6E8A-4147-A177-3AD203B41FA5}">
                      <a16:colId xmlns:a16="http://schemas.microsoft.com/office/drawing/2014/main" val="2822148977"/>
                    </a:ext>
                  </a:extLst>
                </a:gridCol>
              </a:tblGrid>
              <a:tr h="361324">
                <a:tc gridSpan="5">
                  <a:txBody>
                    <a:bodyPr/>
                    <a:lstStyle/>
                    <a:p>
                      <a:pPr algn="ctr"/>
                      <a:r>
                        <a:rPr lang="en-US" dirty="0"/>
                        <a:t>Core 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2713501"/>
                  </a:ext>
                </a:extLst>
              </a:tr>
              <a:tr h="361324">
                <a:tc>
                  <a:txBody>
                    <a:bodyPr/>
                    <a:lstStyle/>
                    <a:p>
                      <a:pPr algn="ctr"/>
                      <a:r>
                        <a:rPr lang="en-US" dirty="0"/>
                        <a:t>M</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Tag</a:t>
                      </a:r>
                    </a:p>
                  </a:txBody>
                  <a:tcPr/>
                </a:tc>
                <a:tc>
                  <a:txBody>
                    <a:bodyPr/>
                    <a:lstStyle/>
                    <a:p>
                      <a:pPr algn="ctr"/>
                      <a:r>
                        <a:rPr lang="en-US" dirty="0"/>
                        <a:t>Data</a:t>
                      </a:r>
                    </a:p>
                  </a:txBody>
                  <a:tcPr/>
                </a:tc>
                <a:extLst>
                  <a:ext uri="{0D108BD9-81ED-4DB2-BD59-A6C34878D82A}">
                    <a16:rowId xmlns:a16="http://schemas.microsoft.com/office/drawing/2014/main" val="865062167"/>
                  </a:ext>
                </a:extLst>
              </a:tr>
              <a:tr h="361324">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0x123</a:t>
                      </a:r>
                    </a:p>
                  </a:txBody>
                  <a:tcPr/>
                </a:tc>
                <a:tc>
                  <a:txBody>
                    <a:bodyPr/>
                    <a:lstStyle/>
                    <a:p>
                      <a:pPr algn="ctr"/>
                      <a:r>
                        <a:rPr lang="en-US" dirty="0"/>
                        <a:t>0x1322AA80</a:t>
                      </a:r>
                    </a:p>
                  </a:txBody>
                  <a:tcPr/>
                </a:tc>
                <a:extLst>
                  <a:ext uri="{0D108BD9-81ED-4DB2-BD59-A6C34878D82A}">
                    <a16:rowId xmlns:a16="http://schemas.microsoft.com/office/drawing/2014/main" val="1871170458"/>
                  </a:ext>
                </a:extLst>
              </a:tr>
            </a:tbl>
          </a:graphicData>
        </a:graphic>
      </p:graphicFrame>
      <p:sp>
        <p:nvSpPr>
          <p:cNvPr id="2" name="TextBox 1">
            <a:extLst>
              <a:ext uri="{FF2B5EF4-FFF2-40B4-BE49-F238E27FC236}">
                <a16:creationId xmlns:a16="http://schemas.microsoft.com/office/drawing/2014/main" id="{2DD49E67-858A-4D8A-9871-87276E5A99B5}"/>
              </a:ext>
            </a:extLst>
          </p:cNvPr>
          <p:cNvSpPr txBox="1"/>
          <p:nvPr/>
        </p:nvSpPr>
        <p:spPr>
          <a:xfrm>
            <a:off x="278258" y="3962214"/>
            <a:ext cx="4251396" cy="1754326"/>
          </a:xfrm>
          <a:prstGeom prst="rect">
            <a:avLst/>
          </a:prstGeom>
          <a:noFill/>
        </p:spPr>
        <p:txBody>
          <a:bodyPr wrap="square" rtlCol="0">
            <a:spAutoFit/>
          </a:bodyPr>
          <a:lstStyle/>
          <a:p>
            <a:r>
              <a:rPr lang="en-US" dirty="0">
                <a:solidFill>
                  <a:srgbClr val="FF0000"/>
                </a:solidFill>
              </a:rPr>
              <a:t>Core 0 moves to modified state, so the M bit is changed to 1 and the S bit is changed to zero</a:t>
            </a:r>
          </a:p>
          <a:p>
            <a:endParaRPr lang="en-US" dirty="0">
              <a:solidFill>
                <a:srgbClr val="FF0000"/>
              </a:solidFill>
            </a:endParaRPr>
          </a:p>
          <a:p>
            <a:r>
              <a:rPr lang="en-US" dirty="0">
                <a:solidFill>
                  <a:srgbClr val="FF0000"/>
                </a:solidFill>
              </a:rPr>
              <a:t>Snooping protocol notices the write and moves the Core 1 line into the I state</a:t>
            </a:r>
          </a:p>
        </p:txBody>
      </p:sp>
    </p:spTree>
    <p:extLst>
      <p:ext uri="{BB962C8B-B14F-4D97-AF65-F5344CB8AC3E}">
        <p14:creationId xmlns:p14="http://schemas.microsoft.com/office/powerpoint/2010/main" val="2337550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MSI State Diagram for processor P1 | Download Scientific Diagram">
            <a:extLst>
              <a:ext uri="{FF2B5EF4-FFF2-40B4-BE49-F238E27FC236}">
                <a16:creationId xmlns:a16="http://schemas.microsoft.com/office/drawing/2014/main" id="{FF2EC400-A93E-7C04-E679-627E18C79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542" y="3486904"/>
            <a:ext cx="4194873" cy="314342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EC2A023-29AE-07F2-60B3-60C29DAE7299}"/>
              </a:ext>
            </a:extLst>
          </p:cNvPr>
          <p:cNvSpPr/>
          <p:nvPr/>
        </p:nvSpPr>
        <p:spPr>
          <a:xfrm>
            <a:off x="6395566" y="3734684"/>
            <a:ext cx="725715" cy="74682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SI State Diagram for processor P1 | Download Scientific Diagram">
            <a:extLst>
              <a:ext uri="{FF2B5EF4-FFF2-40B4-BE49-F238E27FC236}">
                <a16:creationId xmlns:a16="http://schemas.microsoft.com/office/drawing/2014/main" id="{3AE029A0-518F-51A8-A993-FDFC331A0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513" y="3523188"/>
            <a:ext cx="4194873" cy="3143426"/>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FC511974-4D30-D570-9866-79E23395D163}"/>
              </a:ext>
            </a:extLst>
          </p:cNvPr>
          <p:cNvSpPr/>
          <p:nvPr/>
        </p:nvSpPr>
        <p:spPr>
          <a:xfrm>
            <a:off x="10694986" y="5539014"/>
            <a:ext cx="725715" cy="74682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3C0A3A-19D3-4A51-F7B4-3118DFECCAAE}"/>
              </a:ext>
            </a:extLst>
          </p:cNvPr>
          <p:cNvSpPr txBox="1"/>
          <p:nvPr/>
        </p:nvSpPr>
        <p:spPr>
          <a:xfrm>
            <a:off x="4623752" y="3695266"/>
            <a:ext cx="877163" cy="369332"/>
          </a:xfrm>
          <a:prstGeom prst="rect">
            <a:avLst/>
          </a:prstGeom>
          <a:noFill/>
        </p:spPr>
        <p:txBody>
          <a:bodyPr wrap="none" rtlCol="0">
            <a:spAutoFit/>
          </a:bodyPr>
          <a:lstStyle/>
          <a:p>
            <a:r>
              <a:rPr lang="en-US" dirty="0"/>
              <a:t>Core 0</a:t>
            </a:r>
          </a:p>
        </p:txBody>
      </p:sp>
      <p:sp>
        <p:nvSpPr>
          <p:cNvPr id="9" name="TextBox 8">
            <a:extLst>
              <a:ext uri="{FF2B5EF4-FFF2-40B4-BE49-F238E27FC236}">
                <a16:creationId xmlns:a16="http://schemas.microsoft.com/office/drawing/2014/main" id="{2F7358B2-91C8-A834-96B9-9C21E2EB83F5}"/>
              </a:ext>
            </a:extLst>
          </p:cNvPr>
          <p:cNvSpPr txBox="1"/>
          <p:nvPr/>
        </p:nvSpPr>
        <p:spPr>
          <a:xfrm>
            <a:off x="9114540" y="3592882"/>
            <a:ext cx="877163" cy="369332"/>
          </a:xfrm>
          <a:prstGeom prst="rect">
            <a:avLst/>
          </a:prstGeom>
          <a:noFill/>
        </p:spPr>
        <p:txBody>
          <a:bodyPr wrap="none" rtlCol="0">
            <a:spAutoFit/>
          </a:bodyPr>
          <a:lstStyle/>
          <a:p>
            <a:r>
              <a:rPr lang="en-US" dirty="0"/>
              <a:t>Core 1</a:t>
            </a:r>
          </a:p>
        </p:txBody>
      </p:sp>
      <p:sp>
        <p:nvSpPr>
          <p:cNvPr id="10" name="TextBox 9">
            <a:extLst>
              <a:ext uri="{FF2B5EF4-FFF2-40B4-BE49-F238E27FC236}">
                <a16:creationId xmlns:a16="http://schemas.microsoft.com/office/drawing/2014/main" id="{9A6F2016-A3EC-5974-7913-76CF61D42907}"/>
              </a:ext>
            </a:extLst>
          </p:cNvPr>
          <p:cNvSpPr txBox="1"/>
          <p:nvPr/>
        </p:nvSpPr>
        <p:spPr>
          <a:xfrm>
            <a:off x="1258586" y="312958"/>
            <a:ext cx="10400177" cy="1200329"/>
          </a:xfrm>
          <a:prstGeom prst="rect">
            <a:avLst/>
          </a:prstGeom>
          <a:noFill/>
        </p:spPr>
        <p:txBody>
          <a:bodyPr wrap="square" rtlCol="0">
            <a:spAutoFit/>
          </a:bodyPr>
          <a:lstStyle/>
          <a:p>
            <a:r>
              <a:rPr lang="en-US" dirty="0"/>
              <a:t>The block with tag 0x123 is present in Core 0’s cache and Core 1’s cache</a:t>
            </a:r>
          </a:p>
          <a:p>
            <a:endParaRPr lang="en-US" dirty="0"/>
          </a:p>
          <a:p>
            <a:r>
              <a:rPr lang="en-US" dirty="0"/>
              <a:t>The cache line with MSI bits are as shown below.  If Core 1 requests to read this block, what are the resulting cache line states? </a:t>
            </a:r>
          </a:p>
        </p:txBody>
      </p:sp>
      <p:graphicFrame>
        <p:nvGraphicFramePr>
          <p:cNvPr id="11" name="Table 11">
            <a:extLst>
              <a:ext uri="{FF2B5EF4-FFF2-40B4-BE49-F238E27FC236}">
                <a16:creationId xmlns:a16="http://schemas.microsoft.com/office/drawing/2014/main" id="{8297AAC8-DA42-F1B2-DE9F-D3A419B7E03C}"/>
              </a:ext>
            </a:extLst>
          </p:cNvPr>
          <p:cNvGraphicFramePr>
            <a:graphicFrameLocks noGrp="1"/>
          </p:cNvGraphicFramePr>
          <p:nvPr/>
        </p:nvGraphicFramePr>
        <p:xfrm>
          <a:off x="476314" y="1736803"/>
          <a:ext cx="5424425" cy="1097280"/>
        </p:xfrm>
        <a:graphic>
          <a:graphicData uri="http://schemas.openxmlformats.org/drawingml/2006/table">
            <a:tbl>
              <a:tblPr firstRow="1" bandRow="1">
                <a:tableStyleId>{5C22544A-7EE6-4342-B048-85BDC9FD1C3A}</a:tableStyleId>
              </a:tblPr>
              <a:tblGrid>
                <a:gridCol w="838136">
                  <a:extLst>
                    <a:ext uri="{9D8B030D-6E8A-4147-A177-3AD203B41FA5}">
                      <a16:colId xmlns:a16="http://schemas.microsoft.com/office/drawing/2014/main" val="3869618320"/>
                    </a:ext>
                  </a:extLst>
                </a:gridCol>
                <a:gridCol w="928688">
                  <a:extLst>
                    <a:ext uri="{9D8B030D-6E8A-4147-A177-3AD203B41FA5}">
                      <a16:colId xmlns:a16="http://schemas.microsoft.com/office/drawing/2014/main" val="3201295725"/>
                    </a:ext>
                  </a:extLst>
                </a:gridCol>
                <a:gridCol w="957262">
                  <a:extLst>
                    <a:ext uri="{9D8B030D-6E8A-4147-A177-3AD203B41FA5}">
                      <a16:colId xmlns:a16="http://schemas.microsoft.com/office/drawing/2014/main" val="2324829592"/>
                    </a:ext>
                  </a:extLst>
                </a:gridCol>
                <a:gridCol w="1185863">
                  <a:extLst>
                    <a:ext uri="{9D8B030D-6E8A-4147-A177-3AD203B41FA5}">
                      <a16:colId xmlns:a16="http://schemas.microsoft.com/office/drawing/2014/main" val="2076551833"/>
                    </a:ext>
                  </a:extLst>
                </a:gridCol>
                <a:gridCol w="1514476">
                  <a:extLst>
                    <a:ext uri="{9D8B030D-6E8A-4147-A177-3AD203B41FA5}">
                      <a16:colId xmlns:a16="http://schemas.microsoft.com/office/drawing/2014/main" val="2822148977"/>
                    </a:ext>
                  </a:extLst>
                </a:gridCol>
              </a:tblGrid>
              <a:tr h="361324">
                <a:tc gridSpan="5">
                  <a:txBody>
                    <a:bodyPr/>
                    <a:lstStyle/>
                    <a:p>
                      <a:pPr algn="ctr"/>
                      <a:r>
                        <a:rPr lang="en-US" dirty="0"/>
                        <a:t>Core 0</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2713501"/>
                  </a:ext>
                </a:extLst>
              </a:tr>
              <a:tr h="361324">
                <a:tc>
                  <a:txBody>
                    <a:bodyPr/>
                    <a:lstStyle/>
                    <a:p>
                      <a:pPr algn="ctr"/>
                      <a:r>
                        <a:rPr lang="en-US" dirty="0"/>
                        <a:t>M</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Tag</a:t>
                      </a:r>
                    </a:p>
                  </a:txBody>
                  <a:tcPr/>
                </a:tc>
                <a:tc>
                  <a:txBody>
                    <a:bodyPr/>
                    <a:lstStyle/>
                    <a:p>
                      <a:pPr algn="ctr"/>
                      <a:r>
                        <a:rPr lang="en-US" dirty="0"/>
                        <a:t>Data</a:t>
                      </a:r>
                    </a:p>
                  </a:txBody>
                  <a:tcPr/>
                </a:tc>
                <a:extLst>
                  <a:ext uri="{0D108BD9-81ED-4DB2-BD59-A6C34878D82A}">
                    <a16:rowId xmlns:a16="http://schemas.microsoft.com/office/drawing/2014/main" val="865062167"/>
                  </a:ext>
                </a:extLst>
              </a:tr>
              <a:tr h="361324">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0x123</a:t>
                      </a:r>
                    </a:p>
                  </a:txBody>
                  <a:tcPr/>
                </a:tc>
                <a:tc>
                  <a:txBody>
                    <a:bodyPr/>
                    <a:lstStyle/>
                    <a:p>
                      <a:pPr algn="ctr"/>
                      <a:r>
                        <a:rPr lang="en-US" dirty="0"/>
                        <a:t>0x3321A097</a:t>
                      </a:r>
                    </a:p>
                  </a:txBody>
                  <a:tcPr/>
                </a:tc>
                <a:extLst>
                  <a:ext uri="{0D108BD9-81ED-4DB2-BD59-A6C34878D82A}">
                    <a16:rowId xmlns:a16="http://schemas.microsoft.com/office/drawing/2014/main" val="1871170458"/>
                  </a:ext>
                </a:extLst>
              </a:tr>
            </a:tbl>
          </a:graphicData>
        </a:graphic>
      </p:graphicFrame>
      <p:graphicFrame>
        <p:nvGraphicFramePr>
          <p:cNvPr id="14" name="Table 11">
            <a:extLst>
              <a:ext uri="{FF2B5EF4-FFF2-40B4-BE49-F238E27FC236}">
                <a16:creationId xmlns:a16="http://schemas.microsoft.com/office/drawing/2014/main" id="{F6467EB9-98B9-C33D-CE8E-419805761C9F}"/>
              </a:ext>
            </a:extLst>
          </p:cNvPr>
          <p:cNvGraphicFramePr>
            <a:graphicFrameLocks noGrp="1"/>
          </p:cNvGraphicFramePr>
          <p:nvPr/>
        </p:nvGraphicFramePr>
        <p:xfrm>
          <a:off x="6234338" y="1736803"/>
          <a:ext cx="5424425" cy="1097280"/>
        </p:xfrm>
        <a:graphic>
          <a:graphicData uri="http://schemas.openxmlformats.org/drawingml/2006/table">
            <a:tbl>
              <a:tblPr firstRow="1" bandRow="1">
                <a:tableStyleId>{5C22544A-7EE6-4342-B048-85BDC9FD1C3A}</a:tableStyleId>
              </a:tblPr>
              <a:tblGrid>
                <a:gridCol w="838136">
                  <a:extLst>
                    <a:ext uri="{9D8B030D-6E8A-4147-A177-3AD203B41FA5}">
                      <a16:colId xmlns:a16="http://schemas.microsoft.com/office/drawing/2014/main" val="3869618320"/>
                    </a:ext>
                  </a:extLst>
                </a:gridCol>
                <a:gridCol w="928688">
                  <a:extLst>
                    <a:ext uri="{9D8B030D-6E8A-4147-A177-3AD203B41FA5}">
                      <a16:colId xmlns:a16="http://schemas.microsoft.com/office/drawing/2014/main" val="3201295725"/>
                    </a:ext>
                  </a:extLst>
                </a:gridCol>
                <a:gridCol w="957262">
                  <a:extLst>
                    <a:ext uri="{9D8B030D-6E8A-4147-A177-3AD203B41FA5}">
                      <a16:colId xmlns:a16="http://schemas.microsoft.com/office/drawing/2014/main" val="2324829592"/>
                    </a:ext>
                  </a:extLst>
                </a:gridCol>
                <a:gridCol w="1185863">
                  <a:extLst>
                    <a:ext uri="{9D8B030D-6E8A-4147-A177-3AD203B41FA5}">
                      <a16:colId xmlns:a16="http://schemas.microsoft.com/office/drawing/2014/main" val="2076551833"/>
                    </a:ext>
                  </a:extLst>
                </a:gridCol>
                <a:gridCol w="1514476">
                  <a:extLst>
                    <a:ext uri="{9D8B030D-6E8A-4147-A177-3AD203B41FA5}">
                      <a16:colId xmlns:a16="http://schemas.microsoft.com/office/drawing/2014/main" val="2822148977"/>
                    </a:ext>
                  </a:extLst>
                </a:gridCol>
              </a:tblGrid>
              <a:tr h="361324">
                <a:tc gridSpan="5">
                  <a:txBody>
                    <a:bodyPr/>
                    <a:lstStyle/>
                    <a:p>
                      <a:pPr algn="ctr"/>
                      <a:r>
                        <a:rPr lang="en-US" dirty="0"/>
                        <a:t>Core 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2713501"/>
                  </a:ext>
                </a:extLst>
              </a:tr>
              <a:tr h="361324">
                <a:tc>
                  <a:txBody>
                    <a:bodyPr/>
                    <a:lstStyle/>
                    <a:p>
                      <a:pPr algn="ctr"/>
                      <a:r>
                        <a:rPr lang="en-US" dirty="0"/>
                        <a:t>M</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Tag</a:t>
                      </a:r>
                    </a:p>
                  </a:txBody>
                  <a:tcPr/>
                </a:tc>
                <a:tc>
                  <a:txBody>
                    <a:bodyPr/>
                    <a:lstStyle/>
                    <a:p>
                      <a:pPr algn="ctr"/>
                      <a:r>
                        <a:rPr lang="en-US" dirty="0"/>
                        <a:t>Data</a:t>
                      </a:r>
                    </a:p>
                  </a:txBody>
                  <a:tcPr/>
                </a:tc>
                <a:extLst>
                  <a:ext uri="{0D108BD9-81ED-4DB2-BD59-A6C34878D82A}">
                    <a16:rowId xmlns:a16="http://schemas.microsoft.com/office/drawing/2014/main" val="865062167"/>
                  </a:ext>
                </a:extLst>
              </a:tr>
              <a:tr h="361324">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0x123</a:t>
                      </a:r>
                    </a:p>
                  </a:txBody>
                  <a:tcPr/>
                </a:tc>
                <a:tc>
                  <a:txBody>
                    <a:bodyPr/>
                    <a:lstStyle/>
                    <a:p>
                      <a:pPr algn="ctr"/>
                      <a:r>
                        <a:rPr lang="en-US" dirty="0"/>
                        <a:t>0x1322AA80</a:t>
                      </a:r>
                    </a:p>
                  </a:txBody>
                  <a:tcPr/>
                </a:tc>
                <a:extLst>
                  <a:ext uri="{0D108BD9-81ED-4DB2-BD59-A6C34878D82A}">
                    <a16:rowId xmlns:a16="http://schemas.microsoft.com/office/drawing/2014/main" val="1871170458"/>
                  </a:ext>
                </a:extLst>
              </a:tr>
            </a:tbl>
          </a:graphicData>
        </a:graphic>
      </p:graphicFrame>
    </p:spTree>
    <p:extLst>
      <p:ext uri="{BB962C8B-B14F-4D97-AF65-F5344CB8AC3E}">
        <p14:creationId xmlns:p14="http://schemas.microsoft.com/office/powerpoint/2010/main" val="3129216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MSI State Diagram for processor P1 | Download Scientific Diagram">
            <a:extLst>
              <a:ext uri="{FF2B5EF4-FFF2-40B4-BE49-F238E27FC236}">
                <a16:creationId xmlns:a16="http://schemas.microsoft.com/office/drawing/2014/main" id="{FF2EC400-A93E-7C04-E679-627E18C79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2542" y="3486904"/>
            <a:ext cx="4194873" cy="314342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1EC2A023-29AE-07F2-60B3-60C29DAE7299}"/>
              </a:ext>
            </a:extLst>
          </p:cNvPr>
          <p:cNvSpPr/>
          <p:nvPr/>
        </p:nvSpPr>
        <p:spPr>
          <a:xfrm>
            <a:off x="4012337" y="5495316"/>
            <a:ext cx="725715" cy="74682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MSI State Diagram for processor P1 | Download Scientific Diagram">
            <a:extLst>
              <a:ext uri="{FF2B5EF4-FFF2-40B4-BE49-F238E27FC236}">
                <a16:creationId xmlns:a16="http://schemas.microsoft.com/office/drawing/2014/main" id="{3AE029A0-518F-51A8-A993-FDFC331A0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1513" y="3523188"/>
            <a:ext cx="4194873" cy="3143426"/>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FC511974-4D30-D570-9866-79E23395D163}"/>
              </a:ext>
            </a:extLst>
          </p:cNvPr>
          <p:cNvSpPr/>
          <p:nvPr/>
        </p:nvSpPr>
        <p:spPr>
          <a:xfrm>
            <a:off x="8274525" y="5539014"/>
            <a:ext cx="725715" cy="74682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3C0A3A-19D3-4A51-F7B4-3118DFECCAAE}"/>
              </a:ext>
            </a:extLst>
          </p:cNvPr>
          <p:cNvSpPr txBox="1"/>
          <p:nvPr/>
        </p:nvSpPr>
        <p:spPr>
          <a:xfrm>
            <a:off x="4623752" y="3695266"/>
            <a:ext cx="877163" cy="369332"/>
          </a:xfrm>
          <a:prstGeom prst="rect">
            <a:avLst/>
          </a:prstGeom>
          <a:noFill/>
        </p:spPr>
        <p:txBody>
          <a:bodyPr wrap="none" rtlCol="0">
            <a:spAutoFit/>
          </a:bodyPr>
          <a:lstStyle/>
          <a:p>
            <a:r>
              <a:rPr lang="en-US" dirty="0"/>
              <a:t>Core 0</a:t>
            </a:r>
          </a:p>
        </p:txBody>
      </p:sp>
      <p:sp>
        <p:nvSpPr>
          <p:cNvPr id="9" name="TextBox 8">
            <a:extLst>
              <a:ext uri="{FF2B5EF4-FFF2-40B4-BE49-F238E27FC236}">
                <a16:creationId xmlns:a16="http://schemas.microsoft.com/office/drawing/2014/main" id="{2F7358B2-91C8-A834-96B9-9C21E2EB83F5}"/>
              </a:ext>
            </a:extLst>
          </p:cNvPr>
          <p:cNvSpPr txBox="1"/>
          <p:nvPr/>
        </p:nvSpPr>
        <p:spPr>
          <a:xfrm>
            <a:off x="9114540" y="3592882"/>
            <a:ext cx="877163" cy="369332"/>
          </a:xfrm>
          <a:prstGeom prst="rect">
            <a:avLst/>
          </a:prstGeom>
          <a:noFill/>
        </p:spPr>
        <p:txBody>
          <a:bodyPr wrap="none" rtlCol="0">
            <a:spAutoFit/>
          </a:bodyPr>
          <a:lstStyle/>
          <a:p>
            <a:r>
              <a:rPr lang="en-US" dirty="0"/>
              <a:t>Core 1</a:t>
            </a:r>
          </a:p>
        </p:txBody>
      </p:sp>
      <p:sp>
        <p:nvSpPr>
          <p:cNvPr id="10" name="TextBox 9">
            <a:extLst>
              <a:ext uri="{FF2B5EF4-FFF2-40B4-BE49-F238E27FC236}">
                <a16:creationId xmlns:a16="http://schemas.microsoft.com/office/drawing/2014/main" id="{9A6F2016-A3EC-5974-7913-76CF61D42907}"/>
              </a:ext>
            </a:extLst>
          </p:cNvPr>
          <p:cNvSpPr txBox="1"/>
          <p:nvPr/>
        </p:nvSpPr>
        <p:spPr>
          <a:xfrm>
            <a:off x="1258586" y="312958"/>
            <a:ext cx="10400177" cy="1200329"/>
          </a:xfrm>
          <a:prstGeom prst="rect">
            <a:avLst/>
          </a:prstGeom>
          <a:noFill/>
        </p:spPr>
        <p:txBody>
          <a:bodyPr wrap="square" rtlCol="0">
            <a:spAutoFit/>
          </a:bodyPr>
          <a:lstStyle/>
          <a:p>
            <a:r>
              <a:rPr lang="en-US" dirty="0"/>
              <a:t>The block with tag 0x123 is present in Core 0’s cache and Core 1’s cache</a:t>
            </a:r>
          </a:p>
          <a:p>
            <a:endParaRPr lang="en-US" dirty="0"/>
          </a:p>
          <a:p>
            <a:r>
              <a:rPr lang="en-US" dirty="0"/>
              <a:t>The cache line with MSI bits are as shown below.  If Core 1 requests to write this block, what are the resulting cache line states? </a:t>
            </a:r>
          </a:p>
        </p:txBody>
      </p:sp>
      <p:graphicFrame>
        <p:nvGraphicFramePr>
          <p:cNvPr id="11" name="Table 11">
            <a:extLst>
              <a:ext uri="{FF2B5EF4-FFF2-40B4-BE49-F238E27FC236}">
                <a16:creationId xmlns:a16="http://schemas.microsoft.com/office/drawing/2014/main" id="{8297AAC8-DA42-F1B2-DE9F-D3A419B7E03C}"/>
              </a:ext>
            </a:extLst>
          </p:cNvPr>
          <p:cNvGraphicFramePr>
            <a:graphicFrameLocks noGrp="1"/>
          </p:cNvGraphicFramePr>
          <p:nvPr>
            <p:extLst>
              <p:ext uri="{D42A27DB-BD31-4B8C-83A1-F6EECF244321}">
                <p14:modId xmlns:p14="http://schemas.microsoft.com/office/powerpoint/2010/main" val="3038706565"/>
              </p:ext>
            </p:extLst>
          </p:nvPr>
        </p:nvGraphicFramePr>
        <p:xfrm>
          <a:off x="476314" y="1736803"/>
          <a:ext cx="5424425" cy="1097280"/>
        </p:xfrm>
        <a:graphic>
          <a:graphicData uri="http://schemas.openxmlformats.org/drawingml/2006/table">
            <a:tbl>
              <a:tblPr firstRow="1" bandRow="1">
                <a:tableStyleId>{5C22544A-7EE6-4342-B048-85BDC9FD1C3A}</a:tableStyleId>
              </a:tblPr>
              <a:tblGrid>
                <a:gridCol w="838136">
                  <a:extLst>
                    <a:ext uri="{9D8B030D-6E8A-4147-A177-3AD203B41FA5}">
                      <a16:colId xmlns:a16="http://schemas.microsoft.com/office/drawing/2014/main" val="3869618320"/>
                    </a:ext>
                  </a:extLst>
                </a:gridCol>
                <a:gridCol w="928688">
                  <a:extLst>
                    <a:ext uri="{9D8B030D-6E8A-4147-A177-3AD203B41FA5}">
                      <a16:colId xmlns:a16="http://schemas.microsoft.com/office/drawing/2014/main" val="3201295725"/>
                    </a:ext>
                  </a:extLst>
                </a:gridCol>
                <a:gridCol w="957262">
                  <a:extLst>
                    <a:ext uri="{9D8B030D-6E8A-4147-A177-3AD203B41FA5}">
                      <a16:colId xmlns:a16="http://schemas.microsoft.com/office/drawing/2014/main" val="2324829592"/>
                    </a:ext>
                  </a:extLst>
                </a:gridCol>
                <a:gridCol w="1185863">
                  <a:extLst>
                    <a:ext uri="{9D8B030D-6E8A-4147-A177-3AD203B41FA5}">
                      <a16:colId xmlns:a16="http://schemas.microsoft.com/office/drawing/2014/main" val="2076551833"/>
                    </a:ext>
                  </a:extLst>
                </a:gridCol>
                <a:gridCol w="1514476">
                  <a:extLst>
                    <a:ext uri="{9D8B030D-6E8A-4147-A177-3AD203B41FA5}">
                      <a16:colId xmlns:a16="http://schemas.microsoft.com/office/drawing/2014/main" val="2822148977"/>
                    </a:ext>
                  </a:extLst>
                </a:gridCol>
              </a:tblGrid>
              <a:tr h="361324">
                <a:tc gridSpan="5">
                  <a:txBody>
                    <a:bodyPr/>
                    <a:lstStyle/>
                    <a:p>
                      <a:pPr algn="ctr"/>
                      <a:r>
                        <a:rPr lang="en-US" dirty="0"/>
                        <a:t>Core 0</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2713501"/>
                  </a:ext>
                </a:extLst>
              </a:tr>
              <a:tr h="361324">
                <a:tc>
                  <a:txBody>
                    <a:bodyPr/>
                    <a:lstStyle/>
                    <a:p>
                      <a:pPr algn="ctr"/>
                      <a:r>
                        <a:rPr lang="en-US" dirty="0"/>
                        <a:t>M</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Tag</a:t>
                      </a:r>
                    </a:p>
                  </a:txBody>
                  <a:tcPr/>
                </a:tc>
                <a:tc>
                  <a:txBody>
                    <a:bodyPr/>
                    <a:lstStyle/>
                    <a:p>
                      <a:pPr algn="ctr"/>
                      <a:r>
                        <a:rPr lang="en-US" dirty="0"/>
                        <a:t>Data</a:t>
                      </a:r>
                    </a:p>
                  </a:txBody>
                  <a:tcPr/>
                </a:tc>
                <a:extLst>
                  <a:ext uri="{0D108BD9-81ED-4DB2-BD59-A6C34878D82A}">
                    <a16:rowId xmlns:a16="http://schemas.microsoft.com/office/drawing/2014/main" val="865062167"/>
                  </a:ext>
                </a:extLst>
              </a:tr>
              <a:tr h="361324">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0x123</a:t>
                      </a:r>
                    </a:p>
                  </a:txBody>
                  <a:tcPr/>
                </a:tc>
                <a:tc>
                  <a:txBody>
                    <a:bodyPr/>
                    <a:lstStyle/>
                    <a:p>
                      <a:pPr algn="ctr"/>
                      <a:r>
                        <a:rPr lang="en-US" dirty="0"/>
                        <a:t>0x3321A097</a:t>
                      </a:r>
                    </a:p>
                  </a:txBody>
                  <a:tcPr/>
                </a:tc>
                <a:extLst>
                  <a:ext uri="{0D108BD9-81ED-4DB2-BD59-A6C34878D82A}">
                    <a16:rowId xmlns:a16="http://schemas.microsoft.com/office/drawing/2014/main" val="1871170458"/>
                  </a:ext>
                </a:extLst>
              </a:tr>
            </a:tbl>
          </a:graphicData>
        </a:graphic>
      </p:graphicFrame>
      <p:graphicFrame>
        <p:nvGraphicFramePr>
          <p:cNvPr id="14" name="Table 11">
            <a:extLst>
              <a:ext uri="{FF2B5EF4-FFF2-40B4-BE49-F238E27FC236}">
                <a16:creationId xmlns:a16="http://schemas.microsoft.com/office/drawing/2014/main" id="{F6467EB9-98B9-C33D-CE8E-419805761C9F}"/>
              </a:ext>
            </a:extLst>
          </p:cNvPr>
          <p:cNvGraphicFramePr>
            <a:graphicFrameLocks noGrp="1"/>
          </p:cNvGraphicFramePr>
          <p:nvPr>
            <p:extLst>
              <p:ext uri="{D42A27DB-BD31-4B8C-83A1-F6EECF244321}">
                <p14:modId xmlns:p14="http://schemas.microsoft.com/office/powerpoint/2010/main" val="1272547575"/>
              </p:ext>
            </p:extLst>
          </p:nvPr>
        </p:nvGraphicFramePr>
        <p:xfrm>
          <a:off x="6234338" y="1736803"/>
          <a:ext cx="5424425" cy="1097280"/>
        </p:xfrm>
        <a:graphic>
          <a:graphicData uri="http://schemas.openxmlformats.org/drawingml/2006/table">
            <a:tbl>
              <a:tblPr firstRow="1" bandRow="1">
                <a:tableStyleId>{5C22544A-7EE6-4342-B048-85BDC9FD1C3A}</a:tableStyleId>
              </a:tblPr>
              <a:tblGrid>
                <a:gridCol w="838136">
                  <a:extLst>
                    <a:ext uri="{9D8B030D-6E8A-4147-A177-3AD203B41FA5}">
                      <a16:colId xmlns:a16="http://schemas.microsoft.com/office/drawing/2014/main" val="3869618320"/>
                    </a:ext>
                  </a:extLst>
                </a:gridCol>
                <a:gridCol w="928688">
                  <a:extLst>
                    <a:ext uri="{9D8B030D-6E8A-4147-A177-3AD203B41FA5}">
                      <a16:colId xmlns:a16="http://schemas.microsoft.com/office/drawing/2014/main" val="3201295725"/>
                    </a:ext>
                  </a:extLst>
                </a:gridCol>
                <a:gridCol w="957262">
                  <a:extLst>
                    <a:ext uri="{9D8B030D-6E8A-4147-A177-3AD203B41FA5}">
                      <a16:colId xmlns:a16="http://schemas.microsoft.com/office/drawing/2014/main" val="2324829592"/>
                    </a:ext>
                  </a:extLst>
                </a:gridCol>
                <a:gridCol w="1185863">
                  <a:extLst>
                    <a:ext uri="{9D8B030D-6E8A-4147-A177-3AD203B41FA5}">
                      <a16:colId xmlns:a16="http://schemas.microsoft.com/office/drawing/2014/main" val="2076551833"/>
                    </a:ext>
                  </a:extLst>
                </a:gridCol>
                <a:gridCol w="1514476">
                  <a:extLst>
                    <a:ext uri="{9D8B030D-6E8A-4147-A177-3AD203B41FA5}">
                      <a16:colId xmlns:a16="http://schemas.microsoft.com/office/drawing/2014/main" val="2822148977"/>
                    </a:ext>
                  </a:extLst>
                </a:gridCol>
              </a:tblGrid>
              <a:tr h="361324">
                <a:tc gridSpan="5">
                  <a:txBody>
                    <a:bodyPr/>
                    <a:lstStyle/>
                    <a:p>
                      <a:pPr algn="ctr"/>
                      <a:r>
                        <a:rPr lang="en-US" dirty="0"/>
                        <a:t>Core 1</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32713501"/>
                  </a:ext>
                </a:extLst>
              </a:tr>
              <a:tr h="361324">
                <a:tc>
                  <a:txBody>
                    <a:bodyPr/>
                    <a:lstStyle/>
                    <a:p>
                      <a:pPr algn="ctr"/>
                      <a:r>
                        <a:rPr lang="en-US" dirty="0"/>
                        <a:t>M</a:t>
                      </a:r>
                    </a:p>
                  </a:txBody>
                  <a:tcPr/>
                </a:tc>
                <a:tc>
                  <a:txBody>
                    <a:bodyPr/>
                    <a:lstStyle/>
                    <a:p>
                      <a:pPr algn="ctr"/>
                      <a:r>
                        <a:rPr lang="en-US" dirty="0"/>
                        <a:t>S</a:t>
                      </a:r>
                    </a:p>
                  </a:txBody>
                  <a:tcPr/>
                </a:tc>
                <a:tc>
                  <a:txBody>
                    <a:bodyPr/>
                    <a:lstStyle/>
                    <a:p>
                      <a:pPr algn="ctr"/>
                      <a:r>
                        <a:rPr lang="en-US" dirty="0"/>
                        <a:t>I</a:t>
                      </a:r>
                    </a:p>
                  </a:txBody>
                  <a:tcPr/>
                </a:tc>
                <a:tc>
                  <a:txBody>
                    <a:bodyPr/>
                    <a:lstStyle/>
                    <a:p>
                      <a:pPr algn="ctr"/>
                      <a:r>
                        <a:rPr lang="en-US" dirty="0"/>
                        <a:t>Tag</a:t>
                      </a:r>
                    </a:p>
                  </a:txBody>
                  <a:tcPr/>
                </a:tc>
                <a:tc>
                  <a:txBody>
                    <a:bodyPr/>
                    <a:lstStyle/>
                    <a:p>
                      <a:pPr algn="ctr"/>
                      <a:r>
                        <a:rPr lang="en-US" dirty="0"/>
                        <a:t>Data</a:t>
                      </a:r>
                    </a:p>
                  </a:txBody>
                  <a:tcPr/>
                </a:tc>
                <a:extLst>
                  <a:ext uri="{0D108BD9-81ED-4DB2-BD59-A6C34878D82A}">
                    <a16:rowId xmlns:a16="http://schemas.microsoft.com/office/drawing/2014/main" val="865062167"/>
                  </a:ext>
                </a:extLst>
              </a:tr>
              <a:tr h="361324">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0x123</a:t>
                      </a:r>
                    </a:p>
                  </a:txBody>
                  <a:tcPr/>
                </a:tc>
                <a:tc>
                  <a:txBody>
                    <a:bodyPr/>
                    <a:lstStyle/>
                    <a:p>
                      <a:pPr algn="ctr"/>
                      <a:r>
                        <a:rPr lang="en-US" dirty="0"/>
                        <a:t>0x3321A097</a:t>
                      </a:r>
                    </a:p>
                  </a:txBody>
                  <a:tcPr/>
                </a:tc>
                <a:extLst>
                  <a:ext uri="{0D108BD9-81ED-4DB2-BD59-A6C34878D82A}">
                    <a16:rowId xmlns:a16="http://schemas.microsoft.com/office/drawing/2014/main" val="1871170458"/>
                  </a:ext>
                </a:extLst>
              </a:tr>
            </a:tbl>
          </a:graphicData>
        </a:graphic>
      </p:graphicFrame>
      <p:sp>
        <p:nvSpPr>
          <p:cNvPr id="2" name="TextBox 1">
            <a:extLst>
              <a:ext uri="{FF2B5EF4-FFF2-40B4-BE49-F238E27FC236}">
                <a16:creationId xmlns:a16="http://schemas.microsoft.com/office/drawing/2014/main" id="{326E092C-F418-69A9-CCDA-46961CC35761}"/>
              </a:ext>
            </a:extLst>
          </p:cNvPr>
          <p:cNvSpPr txBox="1"/>
          <p:nvPr/>
        </p:nvSpPr>
        <p:spPr>
          <a:xfrm>
            <a:off x="363932" y="3429000"/>
            <a:ext cx="3648406" cy="2862322"/>
          </a:xfrm>
          <a:prstGeom prst="rect">
            <a:avLst/>
          </a:prstGeom>
          <a:noFill/>
        </p:spPr>
        <p:txBody>
          <a:bodyPr wrap="square" rtlCol="0">
            <a:spAutoFit/>
          </a:bodyPr>
          <a:lstStyle/>
          <a:p>
            <a:r>
              <a:rPr lang="en-US" dirty="0">
                <a:solidFill>
                  <a:srgbClr val="FF0000"/>
                </a:solidFill>
              </a:rPr>
              <a:t>Core 1 has a read miss because it is in the I state.</a:t>
            </a:r>
          </a:p>
          <a:p>
            <a:endParaRPr lang="en-US" dirty="0">
              <a:solidFill>
                <a:srgbClr val="FF0000"/>
              </a:solidFill>
            </a:endParaRPr>
          </a:p>
          <a:p>
            <a:r>
              <a:rPr lang="en-US" dirty="0">
                <a:solidFill>
                  <a:srgbClr val="FF0000"/>
                </a:solidFill>
              </a:rPr>
              <a:t>Snooping protocol causes Core 0 to notice and write the new data to the L2 cache and move into the S state</a:t>
            </a:r>
          </a:p>
          <a:p>
            <a:endParaRPr lang="en-US" dirty="0">
              <a:solidFill>
                <a:srgbClr val="FF0000"/>
              </a:solidFill>
            </a:endParaRPr>
          </a:p>
          <a:p>
            <a:r>
              <a:rPr lang="en-US" dirty="0">
                <a:solidFill>
                  <a:srgbClr val="FF0000"/>
                </a:solidFill>
              </a:rPr>
              <a:t>Core 1 gets the updated data from the L2 cache and moves into the S state</a:t>
            </a:r>
          </a:p>
        </p:txBody>
      </p:sp>
    </p:spTree>
    <p:extLst>
      <p:ext uri="{BB962C8B-B14F-4D97-AF65-F5344CB8AC3E}">
        <p14:creationId xmlns:p14="http://schemas.microsoft.com/office/powerpoint/2010/main" val="231216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88B77D-A8DA-6747-9821-BF8650DD46A6}"/>
              </a:ext>
            </a:extLst>
          </p:cNvPr>
          <p:cNvSpPr txBox="1"/>
          <p:nvPr/>
        </p:nvSpPr>
        <p:spPr>
          <a:xfrm>
            <a:off x="0" y="548640"/>
            <a:ext cx="10469880" cy="923330"/>
          </a:xfrm>
          <a:prstGeom prst="rect">
            <a:avLst/>
          </a:prstGeom>
          <a:noFill/>
        </p:spPr>
        <p:txBody>
          <a:bodyPr wrap="square" rtlCol="0">
            <a:spAutoFit/>
          </a:bodyPr>
          <a:lstStyle/>
          <a:p>
            <a:r>
              <a:rPr lang="en-US" dirty="0"/>
              <a:t>A shared memory processing system has 4 processors.  A program consists of a section that must be executed sequentially and requires 10 ns.  The remainder of the program can be parallelized and requires 90 ns.   What is the speedup obtained when running this program on 4 processors?</a:t>
            </a:r>
          </a:p>
        </p:txBody>
      </p:sp>
    </p:spTree>
    <p:extLst>
      <p:ext uri="{BB962C8B-B14F-4D97-AF65-F5344CB8AC3E}">
        <p14:creationId xmlns:p14="http://schemas.microsoft.com/office/powerpoint/2010/main" val="3911641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88B77D-A8DA-6747-9821-BF8650DD46A6}"/>
              </a:ext>
            </a:extLst>
          </p:cNvPr>
          <p:cNvSpPr txBox="1"/>
          <p:nvPr/>
        </p:nvSpPr>
        <p:spPr>
          <a:xfrm>
            <a:off x="0" y="548640"/>
            <a:ext cx="10469880" cy="923330"/>
          </a:xfrm>
          <a:prstGeom prst="rect">
            <a:avLst/>
          </a:prstGeom>
          <a:noFill/>
        </p:spPr>
        <p:txBody>
          <a:bodyPr wrap="square" rtlCol="0">
            <a:spAutoFit/>
          </a:bodyPr>
          <a:lstStyle/>
          <a:p>
            <a:r>
              <a:rPr lang="en-US" dirty="0"/>
              <a:t>A shared memory processing system has 4 processors.  A program consists of a section that must be executed sequentially and requires 10 ns.  The remainder of the program can be parallelized and requires 90 ns.   What is the speedup obtained when running this program on 4 processors?</a:t>
            </a:r>
          </a:p>
        </p:txBody>
      </p:sp>
      <p:sp>
        <p:nvSpPr>
          <p:cNvPr id="4" name="TextBox 3">
            <a:extLst>
              <a:ext uri="{FF2B5EF4-FFF2-40B4-BE49-F238E27FC236}">
                <a16:creationId xmlns:a16="http://schemas.microsoft.com/office/drawing/2014/main" id="{5D730ACA-387A-A941-B1C5-393FCAAF08F4}"/>
              </a:ext>
            </a:extLst>
          </p:cNvPr>
          <p:cNvSpPr txBox="1"/>
          <p:nvPr/>
        </p:nvSpPr>
        <p:spPr>
          <a:xfrm>
            <a:off x="297180" y="2263140"/>
            <a:ext cx="4307013" cy="1477328"/>
          </a:xfrm>
          <a:prstGeom prst="rect">
            <a:avLst/>
          </a:prstGeom>
          <a:noFill/>
        </p:spPr>
        <p:txBody>
          <a:bodyPr wrap="none" rtlCol="0">
            <a:spAutoFit/>
          </a:bodyPr>
          <a:lstStyle/>
          <a:p>
            <a:r>
              <a:rPr lang="en-US" dirty="0">
                <a:solidFill>
                  <a:srgbClr val="FF0000"/>
                </a:solidFill>
              </a:rPr>
              <a:t>Non parallel processing time: 100 ns</a:t>
            </a:r>
          </a:p>
          <a:p>
            <a:endParaRPr lang="en-US" dirty="0">
              <a:solidFill>
                <a:srgbClr val="FF0000"/>
              </a:solidFill>
            </a:endParaRPr>
          </a:p>
          <a:p>
            <a:r>
              <a:rPr lang="en-US" dirty="0">
                <a:solidFill>
                  <a:srgbClr val="FF0000"/>
                </a:solidFill>
              </a:rPr>
              <a:t>Parallel processing time: 10 + 90/4 = 32.5 ns</a:t>
            </a:r>
          </a:p>
          <a:p>
            <a:endParaRPr lang="en-US" dirty="0">
              <a:solidFill>
                <a:srgbClr val="FF0000"/>
              </a:solidFill>
            </a:endParaRPr>
          </a:p>
          <a:p>
            <a:r>
              <a:rPr lang="en-US" dirty="0">
                <a:solidFill>
                  <a:srgbClr val="FF0000"/>
                </a:solidFill>
              </a:rPr>
              <a:t>Speedup = 100/32.5 = 3.08</a:t>
            </a:r>
          </a:p>
        </p:txBody>
      </p:sp>
    </p:spTree>
    <p:extLst>
      <p:ext uri="{BB962C8B-B14F-4D97-AF65-F5344CB8AC3E}">
        <p14:creationId xmlns:p14="http://schemas.microsoft.com/office/powerpoint/2010/main" val="4060289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879C61-D88D-6F45-A942-77E0D33AFDB0}"/>
              </a:ext>
            </a:extLst>
          </p:cNvPr>
          <p:cNvSpPr txBox="1"/>
          <p:nvPr/>
        </p:nvSpPr>
        <p:spPr>
          <a:xfrm>
            <a:off x="434340" y="765810"/>
            <a:ext cx="9931821" cy="369332"/>
          </a:xfrm>
          <a:prstGeom prst="rect">
            <a:avLst/>
          </a:prstGeom>
          <a:noFill/>
        </p:spPr>
        <p:txBody>
          <a:bodyPr wrap="none" rtlCol="0">
            <a:spAutoFit/>
          </a:bodyPr>
          <a:lstStyle/>
          <a:p>
            <a:r>
              <a:rPr lang="en-US" dirty="0"/>
              <a:t>If I have 10 processors, what fraction of a program must be parallelizable in order to get a speedup of 5?</a:t>
            </a:r>
          </a:p>
        </p:txBody>
      </p:sp>
    </p:spTree>
    <p:extLst>
      <p:ext uri="{BB962C8B-B14F-4D97-AF65-F5344CB8AC3E}">
        <p14:creationId xmlns:p14="http://schemas.microsoft.com/office/powerpoint/2010/main" val="3536716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879C61-D88D-6F45-A942-77E0D33AFDB0}"/>
              </a:ext>
            </a:extLst>
          </p:cNvPr>
          <p:cNvSpPr txBox="1"/>
          <p:nvPr/>
        </p:nvSpPr>
        <p:spPr>
          <a:xfrm>
            <a:off x="434340" y="765810"/>
            <a:ext cx="9931821" cy="369332"/>
          </a:xfrm>
          <a:prstGeom prst="rect">
            <a:avLst/>
          </a:prstGeom>
          <a:noFill/>
        </p:spPr>
        <p:txBody>
          <a:bodyPr wrap="none" rtlCol="0">
            <a:spAutoFit/>
          </a:bodyPr>
          <a:lstStyle/>
          <a:p>
            <a:r>
              <a:rPr lang="en-US" dirty="0"/>
              <a:t>If I have 10 processors, what fraction of a program must be parallelizable in order to get a speedup of 5?</a:t>
            </a:r>
          </a:p>
        </p:txBody>
      </p:sp>
      <p:sp>
        <p:nvSpPr>
          <p:cNvPr id="2" name="TextBox 1">
            <a:extLst>
              <a:ext uri="{FF2B5EF4-FFF2-40B4-BE49-F238E27FC236}">
                <a16:creationId xmlns:a16="http://schemas.microsoft.com/office/drawing/2014/main" id="{7DD904A1-FAC2-1C4F-88E3-EEAF3945E4C6}"/>
              </a:ext>
            </a:extLst>
          </p:cNvPr>
          <p:cNvSpPr txBox="1"/>
          <p:nvPr/>
        </p:nvSpPr>
        <p:spPr>
          <a:xfrm>
            <a:off x="537210" y="1908810"/>
            <a:ext cx="1948675" cy="2585323"/>
          </a:xfrm>
          <a:prstGeom prst="rect">
            <a:avLst/>
          </a:prstGeom>
          <a:noFill/>
        </p:spPr>
        <p:txBody>
          <a:bodyPr wrap="none" rtlCol="0">
            <a:spAutoFit/>
          </a:bodyPr>
          <a:lstStyle/>
          <a:p>
            <a:r>
              <a:rPr lang="en-US" dirty="0">
                <a:solidFill>
                  <a:srgbClr val="FF0000"/>
                </a:solidFill>
              </a:rPr>
              <a:t>5 = 1/(F/10 + (1-F))</a:t>
            </a:r>
          </a:p>
          <a:p>
            <a:endParaRPr lang="en-US" dirty="0">
              <a:solidFill>
                <a:srgbClr val="FF0000"/>
              </a:solidFill>
            </a:endParaRPr>
          </a:p>
          <a:p>
            <a:r>
              <a:rPr lang="en-US" dirty="0">
                <a:solidFill>
                  <a:srgbClr val="FF0000"/>
                </a:solidFill>
              </a:rPr>
              <a:t>5*(F/10 + (1-F) = 1</a:t>
            </a:r>
          </a:p>
          <a:p>
            <a:endParaRPr lang="en-US" dirty="0">
              <a:solidFill>
                <a:srgbClr val="FF0000"/>
              </a:solidFill>
            </a:endParaRPr>
          </a:p>
          <a:p>
            <a:r>
              <a:rPr lang="en-US" dirty="0">
                <a:solidFill>
                  <a:srgbClr val="FF0000"/>
                </a:solidFill>
              </a:rPr>
              <a:t>F/2 + 5(1-F) = 1</a:t>
            </a:r>
          </a:p>
          <a:p>
            <a:endParaRPr lang="en-US" dirty="0">
              <a:solidFill>
                <a:srgbClr val="FF0000"/>
              </a:solidFill>
            </a:endParaRPr>
          </a:p>
          <a:p>
            <a:r>
              <a:rPr lang="en-US" dirty="0">
                <a:solidFill>
                  <a:srgbClr val="FF0000"/>
                </a:solidFill>
              </a:rPr>
              <a:t>F + 10 – 10F = 2</a:t>
            </a: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494901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186F-CEAC-6840-A6CA-BCFF16E28C13}"/>
              </a:ext>
            </a:extLst>
          </p:cNvPr>
          <p:cNvSpPr>
            <a:spLocks noGrp="1"/>
          </p:cNvSpPr>
          <p:nvPr>
            <p:ph type="title"/>
          </p:nvPr>
        </p:nvSpPr>
        <p:spPr/>
        <p:txBody>
          <a:bodyPr/>
          <a:lstStyle/>
          <a:p>
            <a:r>
              <a:rPr lang="en-US" dirty="0"/>
              <a:t>Static Multiple Issue Pipeline</a:t>
            </a:r>
          </a:p>
        </p:txBody>
      </p:sp>
      <p:pic>
        <p:nvPicPr>
          <p:cNvPr id="4" name="Picture 3">
            <a:extLst>
              <a:ext uri="{FF2B5EF4-FFF2-40B4-BE49-F238E27FC236}">
                <a16:creationId xmlns:a16="http://schemas.microsoft.com/office/drawing/2014/main" id="{4FC3629C-BBA6-6A4A-80AE-61AA16652335}"/>
              </a:ext>
            </a:extLst>
          </p:cNvPr>
          <p:cNvPicPr>
            <a:picLocks noChangeAspect="1"/>
          </p:cNvPicPr>
          <p:nvPr/>
        </p:nvPicPr>
        <p:blipFill>
          <a:blip r:embed="rId3"/>
          <a:stretch>
            <a:fillRect/>
          </a:stretch>
        </p:blipFill>
        <p:spPr>
          <a:xfrm>
            <a:off x="1636890" y="1690688"/>
            <a:ext cx="7530394" cy="4634920"/>
          </a:xfrm>
          <a:prstGeom prst="rect">
            <a:avLst/>
          </a:prstGeom>
        </p:spPr>
      </p:pic>
    </p:spTree>
    <p:extLst>
      <p:ext uri="{BB962C8B-B14F-4D97-AF65-F5344CB8AC3E}">
        <p14:creationId xmlns:p14="http://schemas.microsoft.com/office/powerpoint/2010/main" val="1354925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t>sub x5, x3, x4</a:t>
            </a:r>
          </a:p>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err="1"/>
              <a:t>stur</a:t>
            </a:r>
            <a:r>
              <a:rPr lang="en-US" dirty="0"/>
              <a:t> x5, [x0, #12]</a:t>
            </a:r>
          </a:p>
          <a:p>
            <a:r>
              <a:rPr lang="en-US" dirty="0"/>
              <a:t>sub x7, x5, x2</a:t>
            </a:r>
          </a:p>
          <a:p>
            <a:r>
              <a:rPr lang="en-US" dirty="0" err="1"/>
              <a:t>cbz</a:t>
            </a:r>
            <a:r>
              <a:rPr lang="en-US" dirty="0"/>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1200329"/>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a:p>
            <a:endParaRPr lang="en-US" dirty="0"/>
          </a:p>
          <a:p>
            <a:r>
              <a:rPr lang="en-US" dirty="0"/>
              <a:t>What will be contained in the first packet issued to the pipeline.</a:t>
            </a:r>
          </a:p>
        </p:txBody>
      </p:sp>
    </p:spTree>
    <p:extLst>
      <p:ext uri="{BB962C8B-B14F-4D97-AF65-F5344CB8AC3E}">
        <p14:creationId xmlns:p14="http://schemas.microsoft.com/office/powerpoint/2010/main" val="1476616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t>sub x5, x3, x4</a:t>
            </a:r>
          </a:p>
          <a:p>
            <a:r>
              <a:rPr lang="en-US" dirty="0"/>
              <a:t>add x1, x3, x4</a:t>
            </a:r>
          </a:p>
          <a:p>
            <a:r>
              <a:rPr lang="en-US" dirty="0" err="1">
                <a:solidFill>
                  <a:srgbClr val="FF0000"/>
                </a:solidFill>
              </a:rPr>
              <a:t>stur</a:t>
            </a:r>
            <a:r>
              <a:rPr lang="en-US" dirty="0">
                <a:solidFill>
                  <a:srgbClr val="FF0000"/>
                </a:solidFill>
              </a:rPr>
              <a:t> x1, [x0, #8]</a:t>
            </a:r>
          </a:p>
          <a:p>
            <a:r>
              <a:rPr lang="en-US" dirty="0" err="1"/>
              <a:t>ldur</a:t>
            </a:r>
            <a:r>
              <a:rPr lang="en-US" dirty="0"/>
              <a:t> x2, [x0, #4]</a:t>
            </a:r>
          </a:p>
          <a:p>
            <a:r>
              <a:rPr lang="en-US" dirty="0"/>
              <a:t>add x5, x2, x2</a:t>
            </a:r>
          </a:p>
          <a:p>
            <a:r>
              <a:rPr lang="en-US" dirty="0" err="1"/>
              <a:t>stur</a:t>
            </a:r>
            <a:r>
              <a:rPr lang="en-US" dirty="0"/>
              <a:t> x5, [x0, #12]</a:t>
            </a:r>
          </a:p>
          <a:p>
            <a:r>
              <a:rPr lang="en-US" dirty="0"/>
              <a:t>sub x7, x5, x2</a:t>
            </a:r>
          </a:p>
          <a:p>
            <a:r>
              <a:rPr lang="en-US" dirty="0" err="1"/>
              <a:t>cbz</a:t>
            </a:r>
            <a:r>
              <a:rPr lang="en-US" dirty="0"/>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1200329"/>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a:p>
            <a:endParaRPr lang="en-US" dirty="0"/>
          </a:p>
          <a:p>
            <a:r>
              <a:rPr lang="en-US" dirty="0"/>
              <a:t>What will be contained in the first packet issued to the pipeline.</a:t>
            </a:r>
          </a:p>
        </p:txBody>
      </p:sp>
      <p:sp>
        <p:nvSpPr>
          <p:cNvPr id="2" name="TextBox 1">
            <a:extLst>
              <a:ext uri="{FF2B5EF4-FFF2-40B4-BE49-F238E27FC236}">
                <a16:creationId xmlns:a16="http://schemas.microsoft.com/office/drawing/2014/main" id="{6176C86B-6F4B-D759-A198-85585C503236}"/>
              </a:ext>
            </a:extLst>
          </p:cNvPr>
          <p:cNvSpPr txBox="1"/>
          <p:nvPr/>
        </p:nvSpPr>
        <p:spPr>
          <a:xfrm>
            <a:off x="3943350" y="2257425"/>
            <a:ext cx="7715250" cy="1754326"/>
          </a:xfrm>
          <a:prstGeom prst="rect">
            <a:avLst/>
          </a:prstGeom>
          <a:noFill/>
        </p:spPr>
        <p:txBody>
          <a:bodyPr wrap="square" rtlCol="0">
            <a:spAutoFit/>
          </a:bodyPr>
          <a:lstStyle/>
          <a:p>
            <a:r>
              <a:rPr lang="en-US" dirty="0">
                <a:solidFill>
                  <a:srgbClr val="FF0000"/>
                </a:solidFill>
              </a:rPr>
              <a:t> need one r-type and one load or store</a:t>
            </a:r>
          </a:p>
          <a:p>
            <a:endParaRPr lang="en-US" dirty="0">
              <a:solidFill>
                <a:srgbClr val="FF0000"/>
              </a:solidFill>
            </a:endParaRPr>
          </a:p>
          <a:p>
            <a:r>
              <a:rPr lang="en-US" dirty="0" err="1">
                <a:solidFill>
                  <a:srgbClr val="FF0000"/>
                </a:solidFill>
              </a:rPr>
              <a:t>stur</a:t>
            </a:r>
            <a:r>
              <a:rPr lang="en-US" dirty="0">
                <a:solidFill>
                  <a:srgbClr val="FF0000"/>
                </a:solidFill>
              </a:rPr>
              <a:t> is the first r-type, but it can’t be in the first packet because is dependent on the add </a:t>
            </a: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8344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977A78F8-180A-BF92-F1E7-445CDF2FBD0A}"/>
              </a:ext>
            </a:extLst>
          </p:cNvPr>
          <p:cNvGraphicFramePr>
            <a:graphicFrameLocks noGrp="1"/>
          </p:cNvGraphicFramePr>
          <p:nvPr>
            <p:extLst>
              <p:ext uri="{D42A27DB-BD31-4B8C-83A1-F6EECF244321}">
                <p14:modId xmlns:p14="http://schemas.microsoft.com/office/powerpoint/2010/main" val="3793081531"/>
              </p:ext>
            </p:extLst>
          </p:nvPr>
        </p:nvGraphicFramePr>
        <p:xfrm>
          <a:off x="431800" y="396555"/>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t>1111</a:t>
                      </a:r>
                    </a:p>
                  </a:txBody>
                  <a:tcPr/>
                </a:tc>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91715628"/>
                  </a:ext>
                </a:extLst>
              </a:tr>
            </a:tbl>
          </a:graphicData>
        </a:graphic>
      </p:graphicFrame>
      <p:sp>
        <p:nvSpPr>
          <p:cNvPr id="5" name="TextBox 4">
            <a:extLst>
              <a:ext uri="{FF2B5EF4-FFF2-40B4-BE49-F238E27FC236}">
                <a16:creationId xmlns:a16="http://schemas.microsoft.com/office/drawing/2014/main" id="{4ED4BCF4-B81D-430C-5EA7-589ECF546466}"/>
              </a:ext>
            </a:extLst>
          </p:cNvPr>
          <p:cNvSpPr txBox="1"/>
          <p:nvPr/>
        </p:nvSpPr>
        <p:spPr>
          <a:xfrm>
            <a:off x="970911" y="27222"/>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172075" y="1685925"/>
            <a:ext cx="6588125" cy="646331"/>
          </a:xfrm>
          <a:prstGeom prst="rect">
            <a:avLst/>
          </a:prstGeom>
          <a:noFill/>
        </p:spPr>
        <p:txBody>
          <a:bodyPr wrap="square" rtlCol="0">
            <a:spAutoFit/>
          </a:bodyPr>
          <a:lstStyle/>
          <a:p>
            <a:r>
              <a:rPr lang="en-US" dirty="0"/>
              <a:t>Pages in virtual memory are mapped to frames in physical memory (main memory) </a:t>
            </a:r>
          </a:p>
        </p:txBody>
      </p:sp>
    </p:spTree>
    <p:extLst>
      <p:ext uri="{BB962C8B-B14F-4D97-AF65-F5344CB8AC3E}">
        <p14:creationId xmlns:p14="http://schemas.microsoft.com/office/powerpoint/2010/main" val="225524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t>sub x5, x3, x4</a:t>
            </a:r>
          </a:p>
          <a:p>
            <a:r>
              <a:rPr lang="en-US" dirty="0">
                <a:solidFill>
                  <a:srgbClr val="FF0000"/>
                </a:solidFill>
              </a:rPr>
              <a:t>add x1, x3, x4</a:t>
            </a:r>
          </a:p>
          <a:p>
            <a:r>
              <a:rPr lang="en-US" dirty="0" err="1"/>
              <a:t>stur</a:t>
            </a:r>
            <a:r>
              <a:rPr lang="en-US" dirty="0"/>
              <a:t> x1, [x0, #8]</a:t>
            </a:r>
          </a:p>
          <a:p>
            <a:r>
              <a:rPr lang="en-US" dirty="0" err="1">
                <a:solidFill>
                  <a:srgbClr val="FF0000"/>
                </a:solidFill>
              </a:rPr>
              <a:t>ldur</a:t>
            </a:r>
            <a:r>
              <a:rPr lang="en-US" dirty="0">
                <a:solidFill>
                  <a:srgbClr val="FF0000"/>
                </a:solidFill>
              </a:rPr>
              <a:t> x2, [x0, #4]</a:t>
            </a:r>
          </a:p>
          <a:p>
            <a:r>
              <a:rPr lang="en-US" dirty="0"/>
              <a:t>add x5, x2, x2</a:t>
            </a:r>
          </a:p>
          <a:p>
            <a:r>
              <a:rPr lang="en-US" dirty="0" err="1"/>
              <a:t>stur</a:t>
            </a:r>
            <a:r>
              <a:rPr lang="en-US" dirty="0"/>
              <a:t> x5, [x0, #12]</a:t>
            </a:r>
          </a:p>
          <a:p>
            <a:r>
              <a:rPr lang="en-US" dirty="0"/>
              <a:t>sub x7, x5, x2</a:t>
            </a:r>
          </a:p>
          <a:p>
            <a:r>
              <a:rPr lang="en-US" dirty="0" err="1"/>
              <a:t>cbz</a:t>
            </a:r>
            <a:r>
              <a:rPr lang="en-US" dirty="0"/>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1200329"/>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a:p>
            <a:endParaRPr lang="en-US" dirty="0"/>
          </a:p>
          <a:p>
            <a:r>
              <a:rPr lang="en-US" dirty="0"/>
              <a:t>What will be contained in the first packet issued to the pipeline?</a:t>
            </a:r>
          </a:p>
        </p:txBody>
      </p:sp>
      <p:sp>
        <p:nvSpPr>
          <p:cNvPr id="2" name="TextBox 1">
            <a:extLst>
              <a:ext uri="{FF2B5EF4-FFF2-40B4-BE49-F238E27FC236}">
                <a16:creationId xmlns:a16="http://schemas.microsoft.com/office/drawing/2014/main" id="{6176C86B-6F4B-D759-A198-85585C503236}"/>
              </a:ext>
            </a:extLst>
          </p:cNvPr>
          <p:cNvSpPr txBox="1"/>
          <p:nvPr/>
        </p:nvSpPr>
        <p:spPr>
          <a:xfrm>
            <a:off x="3943350" y="2257425"/>
            <a:ext cx="7715250" cy="3139321"/>
          </a:xfrm>
          <a:prstGeom prst="rect">
            <a:avLst/>
          </a:prstGeom>
          <a:noFill/>
        </p:spPr>
        <p:txBody>
          <a:bodyPr wrap="square" rtlCol="0">
            <a:spAutoFit/>
          </a:bodyPr>
          <a:lstStyle/>
          <a:p>
            <a:r>
              <a:rPr lang="en-US" dirty="0">
                <a:solidFill>
                  <a:srgbClr val="FF0000"/>
                </a:solidFill>
              </a:rPr>
              <a:t> need one r-type and one load or store</a:t>
            </a:r>
          </a:p>
          <a:p>
            <a:endParaRPr lang="en-US" dirty="0">
              <a:solidFill>
                <a:srgbClr val="FF0000"/>
              </a:solidFill>
            </a:endParaRPr>
          </a:p>
          <a:p>
            <a:r>
              <a:rPr lang="en-US" dirty="0" err="1">
                <a:solidFill>
                  <a:srgbClr val="FF0000"/>
                </a:solidFill>
              </a:rPr>
              <a:t>stur</a:t>
            </a:r>
            <a:r>
              <a:rPr lang="en-US" dirty="0">
                <a:solidFill>
                  <a:srgbClr val="FF0000"/>
                </a:solidFill>
              </a:rPr>
              <a:t> is the first r-type, but it can’t be in the first packet because is dependent on the add </a:t>
            </a:r>
          </a:p>
          <a:p>
            <a:endParaRPr lang="en-US" dirty="0">
              <a:solidFill>
                <a:srgbClr val="FF0000"/>
              </a:solidFill>
            </a:endParaRPr>
          </a:p>
          <a:p>
            <a:r>
              <a:rPr lang="en-US" dirty="0">
                <a:solidFill>
                  <a:srgbClr val="FF0000"/>
                </a:solidFill>
              </a:rPr>
              <a:t>First packet should be:</a:t>
            </a:r>
          </a:p>
          <a:p>
            <a:r>
              <a:rPr lang="en-US" dirty="0"/>
              <a:t>add x1, x3, x4</a:t>
            </a:r>
          </a:p>
          <a:p>
            <a:r>
              <a:rPr lang="en-US" dirty="0" err="1"/>
              <a:t>ldur</a:t>
            </a:r>
            <a:r>
              <a:rPr lang="en-US" dirty="0"/>
              <a:t> x2, [x0, #4]</a:t>
            </a:r>
          </a:p>
          <a:p>
            <a:endParaRPr lang="en-US" dirty="0">
              <a:solidFill>
                <a:srgbClr val="FF0000"/>
              </a:solidFill>
            </a:endParaRPr>
          </a:p>
          <a:p>
            <a:r>
              <a:rPr lang="en-US" dirty="0"/>
              <a:t>Are there any data hazards?</a:t>
            </a:r>
          </a:p>
          <a:p>
            <a:endParaRPr lang="en-US" dirty="0">
              <a:solidFill>
                <a:srgbClr val="FF0000"/>
              </a:solidFill>
            </a:endParaRPr>
          </a:p>
        </p:txBody>
      </p:sp>
    </p:spTree>
    <p:extLst>
      <p:ext uri="{BB962C8B-B14F-4D97-AF65-F5344CB8AC3E}">
        <p14:creationId xmlns:p14="http://schemas.microsoft.com/office/powerpoint/2010/main" val="4285163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t>sub x5, x3, x4</a:t>
            </a:r>
          </a:p>
          <a:p>
            <a:r>
              <a:rPr lang="en-US" dirty="0"/>
              <a:t>add x1, x3, x4</a:t>
            </a:r>
          </a:p>
          <a:p>
            <a:r>
              <a:rPr lang="en-US" dirty="0" err="1"/>
              <a:t>stur</a:t>
            </a:r>
            <a:r>
              <a:rPr lang="en-US" dirty="0"/>
              <a:t> x1, [x0, #8]</a:t>
            </a:r>
          </a:p>
          <a:p>
            <a:r>
              <a:rPr lang="en-US" dirty="0" err="1">
                <a:solidFill>
                  <a:srgbClr val="FF0000"/>
                </a:solidFill>
              </a:rPr>
              <a:t>ldur</a:t>
            </a:r>
            <a:r>
              <a:rPr lang="en-US" dirty="0">
                <a:solidFill>
                  <a:srgbClr val="FF0000"/>
                </a:solidFill>
              </a:rPr>
              <a:t> x2, [x0, #4]</a:t>
            </a:r>
          </a:p>
          <a:p>
            <a:r>
              <a:rPr lang="en-US" dirty="0">
                <a:solidFill>
                  <a:srgbClr val="FF0000"/>
                </a:solidFill>
              </a:rPr>
              <a:t>add x5, x2, x2</a:t>
            </a:r>
          </a:p>
          <a:p>
            <a:r>
              <a:rPr lang="en-US" dirty="0" err="1"/>
              <a:t>stur</a:t>
            </a:r>
            <a:r>
              <a:rPr lang="en-US" dirty="0"/>
              <a:t> x5, [x0, #12]</a:t>
            </a:r>
          </a:p>
          <a:p>
            <a:r>
              <a:rPr lang="en-US" dirty="0">
                <a:solidFill>
                  <a:srgbClr val="FF0000"/>
                </a:solidFill>
              </a:rPr>
              <a:t>sub x7, x5, x2</a:t>
            </a:r>
          </a:p>
          <a:p>
            <a:r>
              <a:rPr lang="en-US" dirty="0" err="1">
                <a:solidFill>
                  <a:srgbClr val="FF0000"/>
                </a:solidFill>
              </a:rPr>
              <a:t>cbz</a:t>
            </a:r>
            <a:r>
              <a:rPr lang="en-US" dirty="0">
                <a:solidFill>
                  <a:srgbClr val="FF0000"/>
                </a:solidFill>
              </a:rPr>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1200329"/>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a:p>
            <a:endParaRPr lang="en-US" dirty="0"/>
          </a:p>
          <a:p>
            <a:r>
              <a:rPr lang="en-US" dirty="0"/>
              <a:t>What will be contained in the first packet issued to the pipeline?</a:t>
            </a:r>
          </a:p>
        </p:txBody>
      </p:sp>
      <p:sp>
        <p:nvSpPr>
          <p:cNvPr id="2" name="TextBox 1">
            <a:extLst>
              <a:ext uri="{FF2B5EF4-FFF2-40B4-BE49-F238E27FC236}">
                <a16:creationId xmlns:a16="http://schemas.microsoft.com/office/drawing/2014/main" id="{6176C86B-6F4B-D759-A198-85585C503236}"/>
              </a:ext>
            </a:extLst>
          </p:cNvPr>
          <p:cNvSpPr txBox="1"/>
          <p:nvPr/>
        </p:nvSpPr>
        <p:spPr>
          <a:xfrm>
            <a:off x="3943350" y="2257425"/>
            <a:ext cx="7715250" cy="3416320"/>
          </a:xfrm>
          <a:prstGeom prst="rect">
            <a:avLst/>
          </a:prstGeom>
          <a:noFill/>
        </p:spPr>
        <p:txBody>
          <a:bodyPr wrap="square" rtlCol="0">
            <a:spAutoFit/>
          </a:bodyPr>
          <a:lstStyle/>
          <a:p>
            <a:r>
              <a:rPr lang="en-US" dirty="0"/>
              <a:t>First packet should be:</a:t>
            </a:r>
          </a:p>
          <a:p>
            <a:r>
              <a:rPr lang="en-US" dirty="0"/>
              <a:t>add x1, x3, x4</a:t>
            </a:r>
          </a:p>
          <a:p>
            <a:r>
              <a:rPr lang="en-US" dirty="0" err="1"/>
              <a:t>ldur</a:t>
            </a:r>
            <a:r>
              <a:rPr lang="en-US" dirty="0"/>
              <a:t> x2, [x0, #4]</a:t>
            </a:r>
          </a:p>
          <a:p>
            <a:endParaRPr lang="en-US" dirty="0">
              <a:solidFill>
                <a:srgbClr val="FF0000"/>
              </a:solidFill>
            </a:endParaRPr>
          </a:p>
          <a:p>
            <a:r>
              <a:rPr lang="en-US" dirty="0"/>
              <a:t>Are there any data hazards?</a:t>
            </a:r>
          </a:p>
          <a:p>
            <a:r>
              <a:rPr lang="en-US" dirty="0">
                <a:solidFill>
                  <a:srgbClr val="FF0000"/>
                </a:solidFill>
              </a:rPr>
              <a:t>There is a load-use hazard and a data hazard with the branch instruction</a:t>
            </a:r>
          </a:p>
          <a:p>
            <a:endParaRPr lang="en-US" dirty="0">
              <a:solidFill>
                <a:srgbClr val="FF0000"/>
              </a:solidFill>
            </a:endParaRPr>
          </a:p>
          <a:p>
            <a:r>
              <a:rPr lang="en-US" dirty="0">
                <a:solidFill>
                  <a:srgbClr val="FF0000"/>
                </a:solidFill>
              </a:rPr>
              <a:t>We can help with the load-use hazard with add x5, x2, x2 by putting a different r-type in the next packet – thus putting another instruction in what would have been a stall spot</a:t>
            </a:r>
          </a:p>
          <a:p>
            <a:endParaRPr lang="en-US" dirty="0">
              <a:solidFill>
                <a:srgbClr val="FF0000"/>
              </a:solidFill>
            </a:endParaRPr>
          </a:p>
          <a:p>
            <a:r>
              <a:rPr lang="en-US" dirty="0">
                <a:solidFill>
                  <a:srgbClr val="FF0000"/>
                </a:solidFill>
              </a:rPr>
              <a:t>What is in the second packet:</a:t>
            </a:r>
          </a:p>
        </p:txBody>
      </p:sp>
    </p:spTree>
    <p:extLst>
      <p:ext uri="{BB962C8B-B14F-4D97-AF65-F5344CB8AC3E}">
        <p14:creationId xmlns:p14="http://schemas.microsoft.com/office/powerpoint/2010/main" val="1441468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solidFill>
                  <a:srgbClr val="FF0000"/>
                </a:solidFill>
              </a:rPr>
              <a:t>sub x5, x3, x4</a:t>
            </a:r>
          </a:p>
          <a:p>
            <a:r>
              <a:rPr lang="en-US" dirty="0"/>
              <a:t>add x1, x3, x4</a:t>
            </a:r>
          </a:p>
          <a:p>
            <a:r>
              <a:rPr lang="en-US" dirty="0" err="1">
                <a:solidFill>
                  <a:srgbClr val="FF0000"/>
                </a:solidFill>
              </a:rPr>
              <a:t>stur</a:t>
            </a:r>
            <a:r>
              <a:rPr lang="en-US" dirty="0">
                <a:solidFill>
                  <a:srgbClr val="FF0000"/>
                </a:solidFill>
              </a:rPr>
              <a:t> x1, [x0, #8]</a:t>
            </a:r>
          </a:p>
          <a:p>
            <a:r>
              <a:rPr lang="en-US" dirty="0" err="1"/>
              <a:t>ldur</a:t>
            </a:r>
            <a:r>
              <a:rPr lang="en-US" dirty="0"/>
              <a:t> x2, [x0, #4]</a:t>
            </a:r>
          </a:p>
          <a:p>
            <a:r>
              <a:rPr lang="en-US" dirty="0"/>
              <a:t>add x5, x2, x2</a:t>
            </a:r>
          </a:p>
          <a:p>
            <a:r>
              <a:rPr lang="en-US" dirty="0" err="1"/>
              <a:t>stur</a:t>
            </a:r>
            <a:r>
              <a:rPr lang="en-US" dirty="0"/>
              <a:t> x5, [x0, #12]</a:t>
            </a:r>
          </a:p>
          <a:p>
            <a:r>
              <a:rPr lang="en-US" dirty="0"/>
              <a:t>sub x7, x5, x2</a:t>
            </a:r>
          </a:p>
          <a:p>
            <a:r>
              <a:rPr lang="en-US" dirty="0" err="1"/>
              <a:t>cbz</a:t>
            </a:r>
            <a:r>
              <a:rPr lang="en-US" dirty="0"/>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1200329"/>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a:p>
            <a:endParaRPr lang="en-US" dirty="0"/>
          </a:p>
          <a:p>
            <a:r>
              <a:rPr lang="en-US" dirty="0"/>
              <a:t>What will be contained in the first packet issued to the pipeline?</a:t>
            </a:r>
          </a:p>
        </p:txBody>
      </p:sp>
      <p:sp>
        <p:nvSpPr>
          <p:cNvPr id="2" name="TextBox 1">
            <a:extLst>
              <a:ext uri="{FF2B5EF4-FFF2-40B4-BE49-F238E27FC236}">
                <a16:creationId xmlns:a16="http://schemas.microsoft.com/office/drawing/2014/main" id="{6176C86B-6F4B-D759-A198-85585C503236}"/>
              </a:ext>
            </a:extLst>
          </p:cNvPr>
          <p:cNvSpPr txBox="1"/>
          <p:nvPr/>
        </p:nvSpPr>
        <p:spPr>
          <a:xfrm>
            <a:off x="3943350" y="2257425"/>
            <a:ext cx="7715250" cy="4801314"/>
          </a:xfrm>
          <a:prstGeom prst="rect">
            <a:avLst/>
          </a:prstGeom>
          <a:noFill/>
        </p:spPr>
        <p:txBody>
          <a:bodyPr wrap="square" rtlCol="0">
            <a:spAutoFit/>
          </a:bodyPr>
          <a:lstStyle/>
          <a:p>
            <a:r>
              <a:rPr lang="en-US" dirty="0"/>
              <a:t>First packet should be:</a:t>
            </a:r>
          </a:p>
          <a:p>
            <a:r>
              <a:rPr lang="en-US" dirty="0"/>
              <a:t>add x1, x3, x4</a:t>
            </a:r>
          </a:p>
          <a:p>
            <a:r>
              <a:rPr lang="en-US" dirty="0" err="1"/>
              <a:t>ldur</a:t>
            </a:r>
            <a:r>
              <a:rPr lang="en-US" dirty="0"/>
              <a:t> x2, [x0, #4]</a:t>
            </a:r>
          </a:p>
          <a:p>
            <a:endParaRPr lang="en-US" dirty="0">
              <a:solidFill>
                <a:srgbClr val="FF0000"/>
              </a:solidFill>
            </a:endParaRPr>
          </a:p>
          <a:p>
            <a:r>
              <a:rPr lang="en-US" dirty="0"/>
              <a:t>Are there any data hazards?</a:t>
            </a:r>
          </a:p>
          <a:p>
            <a:r>
              <a:rPr lang="en-US" dirty="0"/>
              <a:t>There is a load-use hazard and a data hazard with the branch instruction</a:t>
            </a:r>
          </a:p>
          <a:p>
            <a:endParaRPr lang="en-US" dirty="0"/>
          </a:p>
          <a:p>
            <a:r>
              <a:rPr lang="en-US" dirty="0"/>
              <a:t>We can help with the load-use hazard with add x5, x2, x2 by putting a different r-type in the next packet – thus putting another instruction in what would have been a stall spot</a:t>
            </a:r>
          </a:p>
          <a:p>
            <a:endParaRPr lang="en-US" dirty="0">
              <a:solidFill>
                <a:srgbClr val="FF0000"/>
              </a:solidFill>
            </a:endParaRPr>
          </a:p>
          <a:p>
            <a:r>
              <a:rPr lang="en-US" dirty="0">
                <a:solidFill>
                  <a:srgbClr val="FF0000"/>
                </a:solidFill>
              </a:rPr>
              <a:t>What is in the second packet:</a:t>
            </a:r>
          </a:p>
          <a:p>
            <a:r>
              <a:rPr lang="en-US" dirty="0">
                <a:solidFill>
                  <a:srgbClr val="FF0000"/>
                </a:solidFill>
              </a:rPr>
              <a:t>sub x5, x3, x4</a:t>
            </a:r>
          </a:p>
          <a:p>
            <a:r>
              <a:rPr lang="en-US" dirty="0" err="1">
                <a:solidFill>
                  <a:srgbClr val="FF0000"/>
                </a:solidFill>
              </a:rPr>
              <a:t>stur</a:t>
            </a:r>
            <a:r>
              <a:rPr lang="en-US" dirty="0">
                <a:solidFill>
                  <a:srgbClr val="FF0000"/>
                </a:solidFill>
              </a:rPr>
              <a:t> x1, [x0, #8]</a:t>
            </a: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697998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t>sub x5, x3, x4</a:t>
            </a:r>
          </a:p>
          <a:p>
            <a:r>
              <a:rPr lang="en-US" dirty="0"/>
              <a:t>add x1, x3, x4</a:t>
            </a:r>
          </a:p>
          <a:p>
            <a:r>
              <a:rPr lang="en-US" dirty="0" err="1"/>
              <a:t>stur</a:t>
            </a:r>
            <a:r>
              <a:rPr lang="en-US" dirty="0"/>
              <a:t> x1, [x0, #8]</a:t>
            </a:r>
          </a:p>
          <a:p>
            <a:r>
              <a:rPr lang="en-US" dirty="0" err="1"/>
              <a:t>ldur</a:t>
            </a:r>
            <a:r>
              <a:rPr lang="en-US" dirty="0"/>
              <a:t> x2, [x0, #4]</a:t>
            </a:r>
          </a:p>
          <a:p>
            <a:r>
              <a:rPr lang="en-US" dirty="0">
                <a:solidFill>
                  <a:srgbClr val="FF0000"/>
                </a:solidFill>
              </a:rPr>
              <a:t>add x5, x2, x2</a:t>
            </a:r>
          </a:p>
          <a:p>
            <a:r>
              <a:rPr lang="en-US" dirty="0" err="1">
                <a:solidFill>
                  <a:srgbClr val="FF0000"/>
                </a:solidFill>
              </a:rPr>
              <a:t>stur</a:t>
            </a:r>
            <a:r>
              <a:rPr lang="en-US" dirty="0">
                <a:solidFill>
                  <a:srgbClr val="FF0000"/>
                </a:solidFill>
              </a:rPr>
              <a:t> x5, [x0, #12</a:t>
            </a:r>
            <a:r>
              <a:rPr lang="en-US" dirty="0"/>
              <a:t>]</a:t>
            </a:r>
          </a:p>
          <a:p>
            <a:r>
              <a:rPr lang="en-US" dirty="0"/>
              <a:t>sub x7, x5, x2</a:t>
            </a:r>
          </a:p>
          <a:p>
            <a:r>
              <a:rPr lang="en-US" dirty="0" err="1"/>
              <a:t>cbz</a:t>
            </a:r>
            <a:r>
              <a:rPr lang="en-US" dirty="0"/>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1200329"/>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a:p>
            <a:endParaRPr lang="en-US" dirty="0"/>
          </a:p>
          <a:p>
            <a:r>
              <a:rPr lang="en-US" dirty="0"/>
              <a:t>What will be contained in the first packet issued to the pipeline?</a:t>
            </a:r>
          </a:p>
        </p:txBody>
      </p:sp>
      <p:sp>
        <p:nvSpPr>
          <p:cNvPr id="2" name="TextBox 1">
            <a:extLst>
              <a:ext uri="{FF2B5EF4-FFF2-40B4-BE49-F238E27FC236}">
                <a16:creationId xmlns:a16="http://schemas.microsoft.com/office/drawing/2014/main" id="{6176C86B-6F4B-D759-A198-85585C503236}"/>
              </a:ext>
            </a:extLst>
          </p:cNvPr>
          <p:cNvSpPr txBox="1"/>
          <p:nvPr/>
        </p:nvSpPr>
        <p:spPr>
          <a:xfrm>
            <a:off x="3943350" y="2257425"/>
            <a:ext cx="7715250" cy="4247317"/>
          </a:xfrm>
          <a:prstGeom prst="rect">
            <a:avLst/>
          </a:prstGeom>
          <a:noFill/>
        </p:spPr>
        <p:txBody>
          <a:bodyPr wrap="square" rtlCol="0">
            <a:spAutoFit/>
          </a:bodyPr>
          <a:lstStyle/>
          <a:p>
            <a:r>
              <a:rPr lang="en-US" dirty="0"/>
              <a:t>First packet should be:</a:t>
            </a:r>
          </a:p>
          <a:p>
            <a:r>
              <a:rPr lang="en-US" dirty="0"/>
              <a:t>add x1, x3, x4</a:t>
            </a:r>
          </a:p>
          <a:p>
            <a:r>
              <a:rPr lang="en-US" dirty="0" err="1"/>
              <a:t>ldur</a:t>
            </a:r>
            <a:r>
              <a:rPr lang="en-US" dirty="0"/>
              <a:t> x2, [x0, #4]</a:t>
            </a:r>
          </a:p>
          <a:p>
            <a:endParaRPr lang="en-US" dirty="0">
              <a:solidFill>
                <a:srgbClr val="FF0000"/>
              </a:solidFill>
            </a:endParaRPr>
          </a:p>
          <a:p>
            <a:r>
              <a:rPr lang="en-US" dirty="0"/>
              <a:t>What is in the second packet:</a:t>
            </a:r>
          </a:p>
          <a:p>
            <a:r>
              <a:rPr lang="en-US" dirty="0"/>
              <a:t>sub x5, x3, x4</a:t>
            </a:r>
          </a:p>
          <a:p>
            <a:r>
              <a:rPr lang="en-US" dirty="0" err="1"/>
              <a:t>stur</a:t>
            </a:r>
            <a:r>
              <a:rPr lang="en-US" dirty="0"/>
              <a:t> x1, [x0, #8]</a:t>
            </a:r>
          </a:p>
          <a:p>
            <a:endParaRPr lang="en-US" dirty="0">
              <a:solidFill>
                <a:srgbClr val="FF0000"/>
              </a:solidFill>
            </a:endParaRPr>
          </a:p>
          <a:p>
            <a:r>
              <a:rPr lang="en-US" dirty="0">
                <a:solidFill>
                  <a:srgbClr val="FF0000"/>
                </a:solidFill>
              </a:rPr>
              <a:t>What is in the third packet?</a:t>
            </a:r>
          </a:p>
          <a:p>
            <a:r>
              <a:rPr lang="en-US" dirty="0">
                <a:solidFill>
                  <a:srgbClr val="FF0000"/>
                </a:solidFill>
              </a:rPr>
              <a:t>Can’t put these together because the store depends on the add</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626640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t>sub x5, x3, x4</a:t>
            </a:r>
          </a:p>
          <a:p>
            <a:r>
              <a:rPr lang="en-US" dirty="0"/>
              <a:t>add x1, x3, x4</a:t>
            </a:r>
          </a:p>
          <a:p>
            <a:r>
              <a:rPr lang="en-US" dirty="0" err="1"/>
              <a:t>stur</a:t>
            </a:r>
            <a:r>
              <a:rPr lang="en-US" dirty="0"/>
              <a:t> x1, [x0, #8]</a:t>
            </a:r>
          </a:p>
          <a:p>
            <a:r>
              <a:rPr lang="en-US" dirty="0" err="1"/>
              <a:t>ldur</a:t>
            </a:r>
            <a:r>
              <a:rPr lang="en-US" dirty="0"/>
              <a:t> x2, [x0, #4]</a:t>
            </a:r>
          </a:p>
          <a:p>
            <a:r>
              <a:rPr lang="en-US" dirty="0">
                <a:solidFill>
                  <a:srgbClr val="FF0000"/>
                </a:solidFill>
              </a:rPr>
              <a:t>add x5, x2, x2</a:t>
            </a:r>
          </a:p>
          <a:p>
            <a:r>
              <a:rPr lang="en-US" dirty="0" err="1">
                <a:solidFill>
                  <a:srgbClr val="FF0000"/>
                </a:solidFill>
              </a:rPr>
              <a:t>stur</a:t>
            </a:r>
            <a:r>
              <a:rPr lang="en-US" dirty="0">
                <a:solidFill>
                  <a:srgbClr val="FF0000"/>
                </a:solidFill>
              </a:rPr>
              <a:t> x5, [x0, #12</a:t>
            </a:r>
            <a:r>
              <a:rPr lang="en-US" dirty="0"/>
              <a:t>]</a:t>
            </a:r>
          </a:p>
          <a:p>
            <a:r>
              <a:rPr lang="en-US" dirty="0"/>
              <a:t>sub x7, x5, x2</a:t>
            </a:r>
          </a:p>
          <a:p>
            <a:r>
              <a:rPr lang="en-US" dirty="0" err="1"/>
              <a:t>cbz</a:t>
            </a:r>
            <a:r>
              <a:rPr lang="en-US" dirty="0"/>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1200329"/>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a:p>
            <a:endParaRPr lang="en-US" dirty="0"/>
          </a:p>
          <a:p>
            <a:r>
              <a:rPr lang="en-US" dirty="0"/>
              <a:t>What will be contained in the first packet issued to the pipeline?</a:t>
            </a:r>
          </a:p>
        </p:txBody>
      </p:sp>
      <p:sp>
        <p:nvSpPr>
          <p:cNvPr id="2" name="TextBox 1">
            <a:extLst>
              <a:ext uri="{FF2B5EF4-FFF2-40B4-BE49-F238E27FC236}">
                <a16:creationId xmlns:a16="http://schemas.microsoft.com/office/drawing/2014/main" id="{6176C86B-6F4B-D759-A198-85585C503236}"/>
              </a:ext>
            </a:extLst>
          </p:cNvPr>
          <p:cNvSpPr txBox="1"/>
          <p:nvPr/>
        </p:nvSpPr>
        <p:spPr>
          <a:xfrm>
            <a:off x="3943350" y="2257425"/>
            <a:ext cx="7715250" cy="5632311"/>
          </a:xfrm>
          <a:prstGeom prst="rect">
            <a:avLst/>
          </a:prstGeom>
          <a:noFill/>
        </p:spPr>
        <p:txBody>
          <a:bodyPr wrap="square" rtlCol="0">
            <a:spAutoFit/>
          </a:bodyPr>
          <a:lstStyle/>
          <a:p>
            <a:r>
              <a:rPr lang="en-US" dirty="0"/>
              <a:t>First packet should be:</a:t>
            </a:r>
          </a:p>
          <a:p>
            <a:r>
              <a:rPr lang="en-US" dirty="0"/>
              <a:t>add x1, x3, x4</a:t>
            </a:r>
          </a:p>
          <a:p>
            <a:r>
              <a:rPr lang="en-US" dirty="0" err="1"/>
              <a:t>ldur</a:t>
            </a:r>
            <a:r>
              <a:rPr lang="en-US" dirty="0"/>
              <a:t> x2, [x0, #4]</a:t>
            </a:r>
          </a:p>
          <a:p>
            <a:endParaRPr lang="en-US" dirty="0">
              <a:solidFill>
                <a:srgbClr val="FF0000"/>
              </a:solidFill>
            </a:endParaRPr>
          </a:p>
          <a:p>
            <a:r>
              <a:rPr lang="en-US" dirty="0"/>
              <a:t>What is in the second packet:</a:t>
            </a:r>
          </a:p>
          <a:p>
            <a:r>
              <a:rPr lang="en-US" dirty="0"/>
              <a:t>sub x5, x3, x4</a:t>
            </a:r>
          </a:p>
          <a:p>
            <a:r>
              <a:rPr lang="en-US" dirty="0" err="1"/>
              <a:t>stur</a:t>
            </a:r>
            <a:r>
              <a:rPr lang="en-US" dirty="0"/>
              <a:t> x1, [x0, #8]</a:t>
            </a:r>
          </a:p>
          <a:p>
            <a:endParaRPr lang="en-US" dirty="0">
              <a:solidFill>
                <a:srgbClr val="FF0000"/>
              </a:solidFill>
            </a:endParaRPr>
          </a:p>
          <a:p>
            <a:r>
              <a:rPr lang="en-US" dirty="0">
                <a:solidFill>
                  <a:srgbClr val="FF0000"/>
                </a:solidFill>
              </a:rPr>
              <a:t>What is in the third packet?</a:t>
            </a:r>
          </a:p>
          <a:p>
            <a:r>
              <a:rPr lang="en-US" dirty="0">
                <a:solidFill>
                  <a:srgbClr val="FF0000"/>
                </a:solidFill>
              </a:rPr>
              <a:t>Can’t put these together because the store depends on the add</a:t>
            </a:r>
          </a:p>
          <a:p>
            <a:endParaRPr lang="en-US" dirty="0">
              <a:solidFill>
                <a:srgbClr val="FF0000"/>
              </a:solidFill>
            </a:endParaRPr>
          </a:p>
          <a:p>
            <a:r>
              <a:rPr lang="en-US" dirty="0">
                <a:solidFill>
                  <a:srgbClr val="FF0000"/>
                </a:solidFill>
              </a:rPr>
              <a:t>There isn’t another load/store, so third packet contains only:</a:t>
            </a:r>
          </a:p>
          <a:p>
            <a:r>
              <a:rPr lang="en-US" dirty="0">
                <a:solidFill>
                  <a:srgbClr val="FF0000"/>
                </a:solidFill>
              </a:rPr>
              <a:t>add x5, x2, x2</a:t>
            </a:r>
          </a:p>
          <a:p>
            <a:endParaRPr lang="en-US" dirty="0">
              <a:solidFill>
                <a:srgbClr val="FF0000"/>
              </a:solidFill>
            </a:endParaRPr>
          </a:p>
          <a:p>
            <a:r>
              <a:rPr lang="en-US" dirty="0">
                <a:solidFill>
                  <a:srgbClr val="FF0000"/>
                </a:solidFill>
              </a:rPr>
              <a:t>What is in the fourth packet?</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909916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t>sub x5, x3, x4</a:t>
            </a:r>
          </a:p>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err="1">
                <a:solidFill>
                  <a:srgbClr val="FF0000"/>
                </a:solidFill>
              </a:rPr>
              <a:t>stur</a:t>
            </a:r>
            <a:r>
              <a:rPr lang="en-US" dirty="0">
                <a:solidFill>
                  <a:srgbClr val="FF0000"/>
                </a:solidFill>
              </a:rPr>
              <a:t> x5, [x0, #12</a:t>
            </a:r>
            <a:r>
              <a:rPr lang="en-US" dirty="0"/>
              <a:t>]</a:t>
            </a:r>
          </a:p>
          <a:p>
            <a:r>
              <a:rPr lang="en-US" dirty="0">
                <a:solidFill>
                  <a:srgbClr val="FF0000"/>
                </a:solidFill>
              </a:rPr>
              <a:t>sub x7, x5, x2</a:t>
            </a:r>
          </a:p>
          <a:p>
            <a:r>
              <a:rPr lang="en-US" dirty="0" err="1"/>
              <a:t>cbz</a:t>
            </a:r>
            <a:r>
              <a:rPr lang="en-US" dirty="0"/>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1200329"/>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a:p>
            <a:endParaRPr lang="en-US" dirty="0"/>
          </a:p>
          <a:p>
            <a:r>
              <a:rPr lang="en-US" dirty="0"/>
              <a:t>What will be contained in the first packet issued to the pipeline?</a:t>
            </a:r>
          </a:p>
        </p:txBody>
      </p:sp>
      <p:sp>
        <p:nvSpPr>
          <p:cNvPr id="2" name="TextBox 1">
            <a:extLst>
              <a:ext uri="{FF2B5EF4-FFF2-40B4-BE49-F238E27FC236}">
                <a16:creationId xmlns:a16="http://schemas.microsoft.com/office/drawing/2014/main" id="{6176C86B-6F4B-D759-A198-85585C503236}"/>
              </a:ext>
            </a:extLst>
          </p:cNvPr>
          <p:cNvSpPr txBox="1"/>
          <p:nvPr/>
        </p:nvSpPr>
        <p:spPr>
          <a:xfrm>
            <a:off x="3943350" y="2257425"/>
            <a:ext cx="7715250" cy="5909310"/>
          </a:xfrm>
          <a:prstGeom prst="rect">
            <a:avLst/>
          </a:prstGeom>
          <a:noFill/>
        </p:spPr>
        <p:txBody>
          <a:bodyPr wrap="square" rtlCol="0">
            <a:spAutoFit/>
          </a:bodyPr>
          <a:lstStyle/>
          <a:p>
            <a:r>
              <a:rPr lang="en-US" dirty="0"/>
              <a:t>First packet should be:</a:t>
            </a:r>
          </a:p>
          <a:p>
            <a:r>
              <a:rPr lang="en-US" dirty="0"/>
              <a:t>add x1, x3, x4</a:t>
            </a:r>
          </a:p>
          <a:p>
            <a:r>
              <a:rPr lang="en-US" dirty="0" err="1"/>
              <a:t>ldur</a:t>
            </a:r>
            <a:r>
              <a:rPr lang="en-US" dirty="0"/>
              <a:t> x2, [x0, #4]</a:t>
            </a:r>
          </a:p>
          <a:p>
            <a:endParaRPr lang="en-US" dirty="0">
              <a:solidFill>
                <a:srgbClr val="FF0000"/>
              </a:solidFill>
            </a:endParaRPr>
          </a:p>
          <a:p>
            <a:r>
              <a:rPr lang="en-US" dirty="0"/>
              <a:t>What is in the second packet:</a:t>
            </a:r>
          </a:p>
          <a:p>
            <a:r>
              <a:rPr lang="en-US" dirty="0"/>
              <a:t>sub x5, x3, x4</a:t>
            </a:r>
          </a:p>
          <a:p>
            <a:r>
              <a:rPr lang="en-US" dirty="0" err="1"/>
              <a:t>stur</a:t>
            </a:r>
            <a:r>
              <a:rPr lang="en-US" dirty="0"/>
              <a:t> x1, [x0, #8]</a:t>
            </a:r>
          </a:p>
          <a:p>
            <a:endParaRPr lang="en-US" dirty="0">
              <a:solidFill>
                <a:srgbClr val="FF0000"/>
              </a:solidFill>
            </a:endParaRPr>
          </a:p>
          <a:p>
            <a:r>
              <a:rPr lang="en-US" dirty="0"/>
              <a:t>What is in the third packet:</a:t>
            </a:r>
          </a:p>
          <a:p>
            <a:r>
              <a:rPr lang="en-US" dirty="0"/>
              <a:t>add x5, x2, x2</a:t>
            </a:r>
          </a:p>
          <a:p>
            <a:endParaRPr lang="en-US" dirty="0">
              <a:solidFill>
                <a:srgbClr val="FF0000"/>
              </a:solidFill>
            </a:endParaRPr>
          </a:p>
          <a:p>
            <a:r>
              <a:rPr lang="en-US" dirty="0">
                <a:solidFill>
                  <a:srgbClr val="FF0000"/>
                </a:solidFill>
              </a:rPr>
              <a:t>What is in the fourth packet?</a:t>
            </a:r>
          </a:p>
          <a:p>
            <a:r>
              <a:rPr lang="en-US" dirty="0" err="1">
                <a:solidFill>
                  <a:srgbClr val="FF0000"/>
                </a:solidFill>
              </a:rPr>
              <a:t>stur</a:t>
            </a:r>
            <a:r>
              <a:rPr lang="en-US" dirty="0">
                <a:solidFill>
                  <a:srgbClr val="FF0000"/>
                </a:solidFill>
              </a:rPr>
              <a:t> x5, [x0, #12</a:t>
            </a:r>
            <a:r>
              <a:rPr lang="en-US" dirty="0"/>
              <a:t>]</a:t>
            </a:r>
          </a:p>
          <a:p>
            <a:r>
              <a:rPr lang="en-US" dirty="0">
                <a:solidFill>
                  <a:srgbClr val="FF0000"/>
                </a:solidFill>
              </a:rPr>
              <a:t>sub x7, x5, x2</a:t>
            </a:r>
          </a:p>
          <a:p>
            <a:endParaRPr lang="en-US" dirty="0">
              <a:solidFill>
                <a:srgbClr val="FF0000"/>
              </a:solidFill>
            </a:endParaRPr>
          </a:p>
          <a:p>
            <a:r>
              <a:rPr lang="en-US" dirty="0">
                <a:solidFill>
                  <a:srgbClr val="FF0000"/>
                </a:solidFill>
              </a:rPr>
              <a:t>What is in the fifth packet?</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30374798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E92B86-C1A7-9942-BA1E-939853A89D7C}"/>
              </a:ext>
            </a:extLst>
          </p:cNvPr>
          <p:cNvSpPr txBox="1"/>
          <p:nvPr/>
        </p:nvSpPr>
        <p:spPr>
          <a:xfrm>
            <a:off x="671592" y="2090746"/>
            <a:ext cx="1748236" cy="2308324"/>
          </a:xfrm>
          <a:prstGeom prst="rect">
            <a:avLst/>
          </a:prstGeom>
          <a:noFill/>
        </p:spPr>
        <p:txBody>
          <a:bodyPr wrap="none" rtlCol="0">
            <a:spAutoFit/>
          </a:bodyPr>
          <a:lstStyle/>
          <a:p>
            <a:r>
              <a:rPr lang="en-US" dirty="0"/>
              <a:t>sub x5, x3, x4</a:t>
            </a:r>
          </a:p>
          <a:p>
            <a:r>
              <a:rPr lang="en-US" dirty="0"/>
              <a:t>add x1, x3, x4</a:t>
            </a:r>
          </a:p>
          <a:p>
            <a:r>
              <a:rPr lang="en-US" dirty="0" err="1"/>
              <a:t>stur</a:t>
            </a:r>
            <a:r>
              <a:rPr lang="en-US" dirty="0"/>
              <a:t> x1, [x0, #8]</a:t>
            </a:r>
          </a:p>
          <a:p>
            <a:r>
              <a:rPr lang="en-US" dirty="0" err="1"/>
              <a:t>ldur</a:t>
            </a:r>
            <a:r>
              <a:rPr lang="en-US" dirty="0"/>
              <a:t> x2, [x0, #4]</a:t>
            </a:r>
          </a:p>
          <a:p>
            <a:r>
              <a:rPr lang="en-US" dirty="0"/>
              <a:t>add x5, x2, x2</a:t>
            </a:r>
          </a:p>
          <a:p>
            <a:r>
              <a:rPr lang="en-US" dirty="0" err="1"/>
              <a:t>stur</a:t>
            </a:r>
            <a:r>
              <a:rPr lang="en-US" dirty="0"/>
              <a:t> x5, [x0, #12]</a:t>
            </a:r>
          </a:p>
          <a:p>
            <a:r>
              <a:rPr lang="en-US" dirty="0"/>
              <a:t>sub x7, x5, x2</a:t>
            </a:r>
          </a:p>
          <a:p>
            <a:r>
              <a:rPr lang="en-US" dirty="0" err="1">
                <a:solidFill>
                  <a:srgbClr val="FF0000"/>
                </a:solidFill>
              </a:rPr>
              <a:t>cbz</a:t>
            </a:r>
            <a:r>
              <a:rPr lang="en-US" dirty="0">
                <a:solidFill>
                  <a:srgbClr val="FF0000"/>
                </a:solidFill>
              </a:rPr>
              <a:t> x7, #3</a:t>
            </a:r>
          </a:p>
        </p:txBody>
      </p:sp>
      <p:sp>
        <p:nvSpPr>
          <p:cNvPr id="3" name="TextBox 2">
            <a:extLst>
              <a:ext uri="{FF2B5EF4-FFF2-40B4-BE49-F238E27FC236}">
                <a16:creationId xmlns:a16="http://schemas.microsoft.com/office/drawing/2014/main" id="{72B38A0A-6FBB-320A-09F4-CF17A2E82340}"/>
              </a:ext>
            </a:extLst>
          </p:cNvPr>
          <p:cNvSpPr txBox="1"/>
          <p:nvPr/>
        </p:nvSpPr>
        <p:spPr>
          <a:xfrm>
            <a:off x="1185863" y="870466"/>
            <a:ext cx="10472737" cy="646331"/>
          </a:xfrm>
          <a:prstGeom prst="rect">
            <a:avLst/>
          </a:prstGeom>
          <a:noFill/>
        </p:spPr>
        <p:txBody>
          <a:bodyPr wrap="square" rtlCol="0">
            <a:spAutoFit/>
          </a:bodyPr>
          <a:lstStyle/>
          <a:p>
            <a:r>
              <a:rPr lang="en-US" dirty="0"/>
              <a:t>These instructions are to be executed on the static multiple issue pipeline shown in the previous slide. An issue packet can consist of one load or store and/or one r-type or branch.</a:t>
            </a:r>
          </a:p>
        </p:txBody>
      </p:sp>
      <p:sp>
        <p:nvSpPr>
          <p:cNvPr id="2" name="TextBox 1">
            <a:extLst>
              <a:ext uri="{FF2B5EF4-FFF2-40B4-BE49-F238E27FC236}">
                <a16:creationId xmlns:a16="http://schemas.microsoft.com/office/drawing/2014/main" id="{6176C86B-6F4B-D759-A198-85585C503236}"/>
              </a:ext>
            </a:extLst>
          </p:cNvPr>
          <p:cNvSpPr txBox="1"/>
          <p:nvPr/>
        </p:nvSpPr>
        <p:spPr>
          <a:xfrm>
            <a:off x="3943350" y="1557330"/>
            <a:ext cx="7715250" cy="6740307"/>
          </a:xfrm>
          <a:prstGeom prst="rect">
            <a:avLst/>
          </a:prstGeom>
          <a:noFill/>
        </p:spPr>
        <p:txBody>
          <a:bodyPr wrap="square" rtlCol="0">
            <a:spAutoFit/>
          </a:bodyPr>
          <a:lstStyle/>
          <a:p>
            <a:r>
              <a:rPr lang="en-US" dirty="0"/>
              <a:t>First packet should be:</a:t>
            </a:r>
          </a:p>
          <a:p>
            <a:r>
              <a:rPr lang="en-US" dirty="0"/>
              <a:t>add x1, x3, x4</a:t>
            </a:r>
          </a:p>
          <a:p>
            <a:r>
              <a:rPr lang="en-US" dirty="0" err="1"/>
              <a:t>ldur</a:t>
            </a:r>
            <a:r>
              <a:rPr lang="en-US" dirty="0"/>
              <a:t> x2, [x0, #4]</a:t>
            </a:r>
          </a:p>
          <a:p>
            <a:endParaRPr lang="en-US" dirty="0">
              <a:solidFill>
                <a:srgbClr val="FF0000"/>
              </a:solidFill>
            </a:endParaRPr>
          </a:p>
          <a:p>
            <a:r>
              <a:rPr lang="en-US" dirty="0"/>
              <a:t>What is in the second packet:</a:t>
            </a:r>
          </a:p>
          <a:p>
            <a:r>
              <a:rPr lang="en-US" dirty="0"/>
              <a:t>sub x5, x3, x4</a:t>
            </a:r>
          </a:p>
          <a:p>
            <a:r>
              <a:rPr lang="en-US" dirty="0" err="1"/>
              <a:t>stur</a:t>
            </a:r>
            <a:r>
              <a:rPr lang="en-US" dirty="0"/>
              <a:t> x1, [x0, #8]</a:t>
            </a:r>
          </a:p>
          <a:p>
            <a:endParaRPr lang="en-US" dirty="0">
              <a:solidFill>
                <a:srgbClr val="FF0000"/>
              </a:solidFill>
            </a:endParaRPr>
          </a:p>
          <a:p>
            <a:r>
              <a:rPr lang="en-US" dirty="0"/>
              <a:t>What is in the third packet:</a:t>
            </a:r>
          </a:p>
          <a:p>
            <a:r>
              <a:rPr lang="en-US" dirty="0"/>
              <a:t>add x5, x2, x2</a:t>
            </a:r>
          </a:p>
          <a:p>
            <a:endParaRPr lang="en-US" dirty="0">
              <a:solidFill>
                <a:srgbClr val="FF0000"/>
              </a:solidFill>
            </a:endParaRPr>
          </a:p>
          <a:p>
            <a:r>
              <a:rPr lang="en-US" dirty="0"/>
              <a:t>What is in the fourth packet?</a:t>
            </a:r>
          </a:p>
          <a:p>
            <a:r>
              <a:rPr lang="en-US" dirty="0" err="1"/>
              <a:t>stur</a:t>
            </a:r>
            <a:r>
              <a:rPr lang="en-US" dirty="0"/>
              <a:t> x5, [x0, #12]</a:t>
            </a:r>
          </a:p>
          <a:p>
            <a:r>
              <a:rPr lang="en-US" dirty="0"/>
              <a:t>sub x7, x5, x2</a:t>
            </a:r>
          </a:p>
          <a:p>
            <a:endParaRPr lang="en-US" dirty="0">
              <a:solidFill>
                <a:srgbClr val="FF0000"/>
              </a:solidFill>
            </a:endParaRPr>
          </a:p>
          <a:p>
            <a:r>
              <a:rPr lang="en-US" dirty="0">
                <a:solidFill>
                  <a:srgbClr val="FF0000"/>
                </a:solidFill>
              </a:rPr>
              <a:t>What is in the fifth packet?</a:t>
            </a:r>
          </a:p>
          <a:p>
            <a:r>
              <a:rPr lang="en-US" dirty="0" err="1">
                <a:solidFill>
                  <a:srgbClr val="FF0000"/>
                </a:solidFill>
              </a:rPr>
              <a:t>cbz</a:t>
            </a:r>
            <a:r>
              <a:rPr lang="en-US" dirty="0">
                <a:solidFill>
                  <a:srgbClr val="FF0000"/>
                </a:solidFill>
              </a:rPr>
              <a:t> x7, #3</a:t>
            </a:r>
          </a:p>
          <a:p>
            <a:r>
              <a:rPr lang="en-US" dirty="0">
                <a:solidFill>
                  <a:srgbClr val="FF0000"/>
                </a:solidFill>
              </a:rPr>
              <a:t>(with a stall because of the data hazard)</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27489457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BB6570-B3ED-4550-9AF8-32AF2E3C0079}"/>
              </a:ext>
            </a:extLst>
          </p:cNvPr>
          <p:cNvSpPr>
            <a:spLocks noGrp="1"/>
          </p:cNvSpPr>
          <p:nvPr>
            <p:ph type="title"/>
          </p:nvPr>
        </p:nvSpPr>
        <p:spPr>
          <a:xfrm>
            <a:off x="520665" y="2930402"/>
            <a:ext cx="2194560" cy="997196"/>
          </a:xfrm>
        </p:spPr>
        <p:txBody>
          <a:bodyPr anchor="ctr"/>
          <a:lstStyle/>
          <a:p>
            <a:r>
              <a:rPr lang="en-US" dirty="0"/>
              <a:t>Multi-Threading</a:t>
            </a:r>
          </a:p>
        </p:txBody>
      </p:sp>
      <p:grpSp>
        <p:nvGrpSpPr>
          <p:cNvPr id="2" name="Group 1" descr="Please contact instructor for information on this diagram.">
            <a:extLst>
              <a:ext uri="{FF2B5EF4-FFF2-40B4-BE49-F238E27FC236}">
                <a16:creationId xmlns:a16="http://schemas.microsoft.com/office/drawing/2014/main" id="{BD3F1508-54F6-49C7-B607-06E78BAEBF7F}"/>
              </a:ext>
            </a:extLst>
          </p:cNvPr>
          <p:cNvGrpSpPr/>
          <p:nvPr/>
        </p:nvGrpSpPr>
        <p:grpSpPr>
          <a:xfrm>
            <a:off x="4314091" y="178235"/>
            <a:ext cx="7877909" cy="6594930"/>
            <a:chOff x="4314091" y="178235"/>
            <a:chExt cx="7877909" cy="6594930"/>
          </a:xfrm>
        </p:grpSpPr>
        <p:sp>
          <p:nvSpPr>
            <p:cNvPr id="5" name="TextBox 4">
              <a:extLst>
                <a:ext uri="{FF2B5EF4-FFF2-40B4-BE49-F238E27FC236}">
                  <a16:creationId xmlns:a16="http://schemas.microsoft.com/office/drawing/2014/main" id="{0292F775-F9CE-42B2-908E-93357CC18248}"/>
                </a:ext>
              </a:extLst>
            </p:cNvPr>
            <p:cNvSpPr txBox="1"/>
            <p:nvPr/>
          </p:nvSpPr>
          <p:spPr>
            <a:xfrm>
              <a:off x="10986221" y="6557721"/>
              <a:ext cx="1205779" cy="215444"/>
            </a:xfrm>
            <a:prstGeom prst="rect">
              <a:avLst/>
            </a:prstGeom>
            <a:noFill/>
          </p:spPr>
          <p:txBody>
            <a:bodyPr wrap="none" rtlCol="0">
              <a:spAutoFit/>
            </a:bodyPr>
            <a:lstStyle/>
            <a:p>
              <a:r>
                <a:rPr lang="en-US" sz="800" dirty="0"/>
                <a:t>(© Morgan Kaufmann)</a:t>
              </a:r>
            </a:p>
          </p:txBody>
        </p:sp>
        <p:grpSp>
          <p:nvGrpSpPr>
            <p:cNvPr id="29" name="Group 28">
              <a:extLst>
                <a:ext uri="{FF2B5EF4-FFF2-40B4-BE49-F238E27FC236}">
                  <a16:creationId xmlns:a16="http://schemas.microsoft.com/office/drawing/2014/main" id="{6EFF151B-BDFE-470B-9701-E485F17CDE4C}"/>
                </a:ext>
              </a:extLst>
            </p:cNvPr>
            <p:cNvGrpSpPr/>
            <p:nvPr/>
          </p:nvGrpSpPr>
          <p:grpSpPr>
            <a:xfrm>
              <a:off x="4314091" y="218302"/>
              <a:ext cx="6811107" cy="6395141"/>
              <a:chOff x="4314091" y="256402"/>
              <a:chExt cx="6811107" cy="6395141"/>
            </a:xfrm>
          </p:grpSpPr>
          <p:pic>
            <p:nvPicPr>
              <p:cNvPr id="11" name="Picture 10">
                <a:extLst>
                  <a:ext uri="{FF2B5EF4-FFF2-40B4-BE49-F238E27FC236}">
                    <a16:creationId xmlns:a16="http://schemas.microsoft.com/office/drawing/2014/main" id="{E349BCFF-8BB5-4B34-A7EC-54BBDAEF09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774"/>
              <a:stretch/>
            </p:blipFill>
            <p:spPr>
              <a:xfrm>
                <a:off x="4314091" y="256402"/>
                <a:ext cx="6811107" cy="6395141"/>
              </a:xfrm>
              <a:prstGeom prst="rect">
                <a:avLst/>
              </a:prstGeom>
            </p:spPr>
          </p:pic>
          <p:sp>
            <p:nvSpPr>
              <p:cNvPr id="13" name="TextBox 12">
                <a:extLst>
                  <a:ext uri="{FF2B5EF4-FFF2-40B4-BE49-F238E27FC236}">
                    <a16:creationId xmlns:a16="http://schemas.microsoft.com/office/drawing/2014/main" id="{431AA437-D78C-402A-A7D0-8F322FF6AF35}"/>
                  </a:ext>
                </a:extLst>
              </p:cNvPr>
              <p:cNvSpPr txBox="1"/>
              <p:nvPr/>
            </p:nvSpPr>
            <p:spPr>
              <a:xfrm>
                <a:off x="5482166" y="256403"/>
                <a:ext cx="1005840" cy="274320"/>
              </a:xfrm>
              <a:prstGeom prst="rect">
                <a:avLst/>
              </a:prstGeom>
              <a:solidFill>
                <a:schemeClr val="bg1"/>
              </a:solidFill>
            </p:spPr>
            <p:txBody>
              <a:bodyPr wrap="none" rtlCol="0" anchor="ctr">
                <a:spAutoFit/>
              </a:bodyPr>
              <a:lstStyle/>
              <a:p>
                <a:pPr algn="ctr"/>
                <a:r>
                  <a:rPr lang="en-US" sz="1400" dirty="0"/>
                  <a:t>Issue Slots</a:t>
                </a:r>
              </a:p>
            </p:txBody>
          </p:sp>
          <p:sp>
            <p:nvSpPr>
              <p:cNvPr id="19" name="TextBox 18">
                <a:extLst>
                  <a:ext uri="{FF2B5EF4-FFF2-40B4-BE49-F238E27FC236}">
                    <a16:creationId xmlns:a16="http://schemas.microsoft.com/office/drawing/2014/main" id="{8E109CA4-EE06-4BCD-9765-FE1C7BDA89BA}"/>
                  </a:ext>
                </a:extLst>
              </p:cNvPr>
              <p:cNvSpPr txBox="1"/>
              <p:nvPr/>
            </p:nvSpPr>
            <p:spPr>
              <a:xfrm>
                <a:off x="4433666" y="1433475"/>
                <a:ext cx="575542" cy="307777"/>
              </a:xfrm>
              <a:prstGeom prst="rect">
                <a:avLst/>
              </a:prstGeom>
              <a:solidFill>
                <a:schemeClr val="bg1"/>
              </a:solidFill>
            </p:spPr>
            <p:txBody>
              <a:bodyPr wrap="none" rtlCol="0" anchor="ctr">
                <a:spAutoFit/>
              </a:bodyPr>
              <a:lstStyle/>
              <a:p>
                <a:pPr algn="ctr"/>
                <a:r>
                  <a:rPr lang="en-US" sz="1400" dirty="0"/>
                  <a:t>Time</a:t>
                </a:r>
              </a:p>
            </p:txBody>
          </p:sp>
          <p:sp>
            <p:nvSpPr>
              <p:cNvPr id="20" name="TextBox 19">
                <a:extLst>
                  <a:ext uri="{FF2B5EF4-FFF2-40B4-BE49-F238E27FC236}">
                    <a16:creationId xmlns:a16="http://schemas.microsoft.com/office/drawing/2014/main" id="{1FD5A21B-A849-4D73-9463-8B6D0B3F0E8B}"/>
                  </a:ext>
                </a:extLst>
              </p:cNvPr>
              <p:cNvSpPr txBox="1"/>
              <p:nvPr/>
            </p:nvSpPr>
            <p:spPr>
              <a:xfrm>
                <a:off x="5400780" y="570790"/>
                <a:ext cx="910570" cy="307777"/>
              </a:xfrm>
              <a:prstGeom prst="rect">
                <a:avLst/>
              </a:prstGeom>
              <a:solidFill>
                <a:schemeClr val="bg1"/>
              </a:solidFill>
            </p:spPr>
            <p:txBody>
              <a:bodyPr wrap="none" rtlCol="0" anchor="ctr">
                <a:spAutoFit/>
              </a:bodyPr>
              <a:lstStyle/>
              <a:p>
                <a:pPr algn="ctr"/>
                <a:r>
                  <a:rPr lang="en-US" sz="1400" dirty="0"/>
                  <a:t>Thread A</a:t>
                </a:r>
              </a:p>
            </p:txBody>
          </p:sp>
          <p:sp>
            <p:nvSpPr>
              <p:cNvPr id="21" name="TextBox 20">
                <a:extLst>
                  <a:ext uri="{FF2B5EF4-FFF2-40B4-BE49-F238E27FC236}">
                    <a16:creationId xmlns:a16="http://schemas.microsoft.com/office/drawing/2014/main" id="{E4C7EDD8-F416-4A54-9AA8-37B8028B5DAE}"/>
                  </a:ext>
                </a:extLst>
              </p:cNvPr>
              <p:cNvSpPr txBox="1"/>
              <p:nvPr/>
            </p:nvSpPr>
            <p:spPr>
              <a:xfrm>
                <a:off x="6937816" y="570789"/>
                <a:ext cx="920445" cy="307777"/>
              </a:xfrm>
              <a:prstGeom prst="rect">
                <a:avLst/>
              </a:prstGeom>
              <a:solidFill>
                <a:schemeClr val="bg1"/>
              </a:solidFill>
            </p:spPr>
            <p:txBody>
              <a:bodyPr wrap="none" rtlCol="0" anchor="ctr">
                <a:spAutoFit/>
              </a:bodyPr>
              <a:lstStyle/>
              <a:p>
                <a:pPr algn="ctr"/>
                <a:r>
                  <a:rPr lang="en-US" sz="1400" dirty="0"/>
                  <a:t>Thread B</a:t>
                </a:r>
              </a:p>
            </p:txBody>
          </p:sp>
          <p:sp>
            <p:nvSpPr>
              <p:cNvPr id="22" name="TextBox 21">
                <a:extLst>
                  <a:ext uri="{FF2B5EF4-FFF2-40B4-BE49-F238E27FC236}">
                    <a16:creationId xmlns:a16="http://schemas.microsoft.com/office/drawing/2014/main" id="{D9C27999-36AC-4365-97E3-76F4D9E7D948}"/>
                  </a:ext>
                </a:extLst>
              </p:cNvPr>
              <p:cNvSpPr txBox="1"/>
              <p:nvPr/>
            </p:nvSpPr>
            <p:spPr>
              <a:xfrm>
                <a:off x="8368107" y="570789"/>
                <a:ext cx="930063" cy="307777"/>
              </a:xfrm>
              <a:prstGeom prst="rect">
                <a:avLst/>
              </a:prstGeom>
              <a:solidFill>
                <a:schemeClr val="bg1"/>
              </a:solidFill>
            </p:spPr>
            <p:txBody>
              <a:bodyPr wrap="none" rtlCol="0" anchor="ctr">
                <a:spAutoFit/>
              </a:bodyPr>
              <a:lstStyle/>
              <a:p>
                <a:pPr algn="ctr"/>
                <a:r>
                  <a:rPr lang="en-US" sz="1400" dirty="0"/>
                  <a:t>Thread C</a:t>
                </a:r>
              </a:p>
            </p:txBody>
          </p:sp>
          <p:sp>
            <p:nvSpPr>
              <p:cNvPr id="23" name="TextBox 22">
                <a:extLst>
                  <a:ext uri="{FF2B5EF4-FFF2-40B4-BE49-F238E27FC236}">
                    <a16:creationId xmlns:a16="http://schemas.microsoft.com/office/drawing/2014/main" id="{AAC796FA-58E5-4071-B184-ADE80A31B3A2}"/>
                  </a:ext>
                </a:extLst>
              </p:cNvPr>
              <p:cNvSpPr txBox="1"/>
              <p:nvPr/>
            </p:nvSpPr>
            <p:spPr>
              <a:xfrm>
                <a:off x="9866707" y="570789"/>
                <a:ext cx="930063" cy="307777"/>
              </a:xfrm>
              <a:prstGeom prst="rect">
                <a:avLst/>
              </a:prstGeom>
              <a:solidFill>
                <a:schemeClr val="bg1"/>
              </a:solidFill>
            </p:spPr>
            <p:txBody>
              <a:bodyPr wrap="none" rtlCol="0" anchor="ctr">
                <a:spAutoFit/>
              </a:bodyPr>
              <a:lstStyle/>
              <a:p>
                <a:pPr algn="ctr"/>
                <a:r>
                  <a:rPr lang="en-US" sz="1400" dirty="0"/>
                  <a:t>Thread D</a:t>
                </a:r>
              </a:p>
            </p:txBody>
          </p:sp>
          <p:sp>
            <p:nvSpPr>
              <p:cNvPr id="24" name="TextBox 23">
                <a:extLst>
                  <a:ext uri="{FF2B5EF4-FFF2-40B4-BE49-F238E27FC236}">
                    <a16:creationId xmlns:a16="http://schemas.microsoft.com/office/drawing/2014/main" id="{4FFF0DD8-A35C-4E06-B6A8-0E25F7A35B80}"/>
                  </a:ext>
                </a:extLst>
              </p:cNvPr>
              <p:cNvSpPr txBox="1"/>
              <p:nvPr/>
            </p:nvSpPr>
            <p:spPr>
              <a:xfrm>
                <a:off x="5482166" y="3790178"/>
                <a:ext cx="1005840" cy="274320"/>
              </a:xfrm>
              <a:prstGeom prst="rect">
                <a:avLst/>
              </a:prstGeom>
              <a:solidFill>
                <a:schemeClr val="bg1"/>
              </a:solidFill>
            </p:spPr>
            <p:txBody>
              <a:bodyPr wrap="none" rtlCol="0" anchor="ctr">
                <a:spAutoFit/>
              </a:bodyPr>
              <a:lstStyle/>
              <a:p>
                <a:pPr algn="ctr"/>
                <a:r>
                  <a:rPr lang="en-US" sz="1400" dirty="0"/>
                  <a:t>Issue Slots</a:t>
                </a:r>
              </a:p>
            </p:txBody>
          </p:sp>
          <p:sp>
            <p:nvSpPr>
              <p:cNvPr id="25" name="TextBox 24">
                <a:extLst>
                  <a:ext uri="{FF2B5EF4-FFF2-40B4-BE49-F238E27FC236}">
                    <a16:creationId xmlns:a16="http://schemas.microsoft.com/office/drawing/2014/main" id="{8A58BC88-965A-4D9E-9CF7-DCCC7F618C42}"/>
                  </a:ext>
                </a:extLst>
              </p:cNvPr>
              <p:cNvSpPr txBox="1"/>
              <p:nvPr/>
            </p:nvSpPr>
            <p:spPr>
              <a:xfrm>
                <a:off x="4433666" y="4412341"/>
                <a:ext cx="575542" cy="307777"/>
              </a:xfrm>
              <a:prstGeom prst="rect">
                <a:avLst/>
              </a:prstGeom>
              <a:solidFill>
                <a:schemeClr val="bg1"/>
              </a:solidFill>
            </p:spPr>
            <p:txBody>
              <a:bodyPr wrap="none" rtlCol="0" anchor="ctr">
                <a:spAutoFit/>
              </a:bodyPr>
              <a:lstStyle/>
              <a:p>
                <a:pPr algn="ctr"/>
                <a:r>
                  <a:rPr lang="en-US" sz="1400" dirty="0"/>
                  <a:t>Time</a:t>
                </a:r>
              </a:p>
            </p:txBody>
          </p:sp>
          <p:sp>
            <p:nvSpPr>
              <p:cNvPr id="26" name="TextBox 25">
                <a:extLst>
                  <a:ext uri="{FF2B5EF4-FFF2-40B4-BE49-F238E27FC236}">
                    <a16:creationId xmlns:a16="http://schemas.microsoft.com/office/drawing/2014/main" id="{895AB07B-06A6-474A-A4EA-692C24D2DB54}"/>
                  </a:ext>
                </a:extLst>
              </p:cNvPr>
              <p:cNvSpPr txBox="1"/>
              <p:nvPr/>
            </p:nvSpPr>
            <p:spPr>
              <a:xfrm>
                <a:off x="5368938" y="4104565"/>
                <a:ext cx="1069525" cy="307777"/>
              </a:xfrm>
              <a:prstGeom prst="rect">
                <a:avLst/>
              </a:prstGeom>
              <a:solidFill>
                <a:schemeClr val="bg1"/>
              </a:solidFill>
            </p:spPr>
            <p:txBody>
              <a:bodyPr wrap="none" rtlCol="0" anchor="ctr">
                <a:spAutoFit/>
              </a:bodyPr>
              <a:lstStyle/>
              <a:p>
                <a:pPr algn="ctr"/>
                <a:r>
                  <a:rPr lang="en-US" sz="1400" dirty="0"/>
                  <a:t>Coarse MT</a:t>
                </a:r>
              </a:p>
            </p:txBody>
          </p:sp>
          <p:sp>
            <p:nvSpPr>
              <p:cNvPr id="27" name="TextBox 26">
                <a:extLst>
                  <a:ext uri="{FF2B5EF4-FFF2-40B4-BE49-F238E27FC236}">
                    <a16:creationId xmlns:a16="http://schemas.microsoft.com/office/drawing/2014/main" id="{1916094E-72D7-4AA2-B40B-BF773CEB4FD2}"/>
                  </a:ext>
                </a:extLst>
              </p:cNvPr>
              <p:cNvSpPr txBox="1"/>
              <p:nvPr/>
            </p:nvSpPr>
            <p:spPr>
              <a:xfrm>
                <a:off x="6849057" y="4104564"/>
                <a:ext cx="1005840" cy="307777"/>
              </a:xfrm>
              <a:prstGeom prst="rect">
                <a:avLst/>
              </a:prstGeom>
              <a:solidFill>
                <a:schemeClr val="bg1"/>
              </a:solidFill>
            </p:spPr>
            <p:txBody>
              <a:bodyPr wrap="none" rtlCol="0" anchor="ctr">
                <a:spAutoFit/>
              </a:bodyPr>
              <a:lstStyle/>
              <a:p>
                <a:pPr algn="ctr"/>
                <a:r>
                  <a:rPr lang="en-US" sz="1400" dirty="0"/>
                  <a:t>Fine MT</a:t>
                </a:r>
              </a:p>
            </p:txBody>
          </p:sp>
          <p:sp>
            <p:nvSpPr>
              <p:cNvPr id="28" name="TextBox 27">
                <a:extLst>
                  <a:ext uri="{FF2B5EF4-FFF2-40B4-BE49-F238E27FC236}">
                    <a16:creationId xmlns:a16="http://schemas.microsoft.com/office/drawing/2014/main" id="{E8B39C05-D712-4697-BC5A-98EDDB39346F}"/>
                  </a:ext>
                </a:extLst>
              </p:cNvPr>
              <p:cNvSpPr txBox="1"/>
              <p:nvPr/>
            </p:nvSpPr>
            <p:spPr>
              <a:xfrm>
                <a:off x="8368107" y="4104564"/>
                <a:ext cx="822960" cy="307777"/>
              </a:xfrm>
              <a:prstGeom prst="rect">
                <a:avLst/>
              </a:prstGeom>
              <a:solidFill>
                <a:schemeClr val="bg1"/>
              </a:solidFill>
            </p:spPr>
            <p:txBody>
              <a:bodyPr wrap="none" rtlCol="0" anchor="ctr">
                <a:spAutoFit/>
              </a:bodyPr>
              <a:lstStyle/>
              <a:p>
                <a:pPr algn="ctr"/>
                <a:r>
                  <a:rPr lang="en-US" sz="1400" dirty="0"/>
                  <a:t>SMT</a:t>
                </a:r>
              </a:p>
            </p:txBody>
          </p:sp>
        </p:grpSp>
        <p:sp>
          <p:nvSpPr>
            <p:cNvPr id="30" name="Rectangle 29">
              <a:extLst>
                <a:ext uri="{FF2B5EF4-FFF2-40B4-BE49-F238E27FC236}">
                  <a16:creationId xmlns:a16="http://schemas.microsoft.com/office/drawing/2014/main" id="{7C6B7AD5-8BE5-49CE-922D-CD375DDB97BB}"/>
                </a:ext>
              </a:extLst>
            </p:cNvPr>
            <p:cNvSpPr/>
            <p:nvPr/>
          </p:nvSpPr>
          <p:spPr>
            <a:xfrm>
              <a:off x="4314091" y="178235"/>
              <a:ext cx="6811107" cy="3533776"/>
            </a:xfrm>
            <a:prstGeom prst="rect">
              <a:avLst/>
            </a:prstGeom>
            <a:noFill/>
            <a:ln w="38100">
              <a:solidFill>
                <a:schemeClr val="accent4"/>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endParaRPr lang="en-US" dirty="0">
                <a:solidFill>
                  <a:schemeClr val="tx1"/>
                </a:solidFill>
              </a:endParaRPr>
            </a:p>
          </p:txBody>
        </p:sp>
        <p:sp>
          <p:nvSpPr>
            <p:cNvPr id="31" name="Rectangle 30">
              <a:extLst>
                <a:ext uri="{FF2B5EF4-FFF2-40B4-BE49-F238E27FC236}">
                  <a16:creationId xmlns:a16="http://schemas.microsoft.com/office/drawing/2014/main" id="{56216106-3763-4EC7-A533-2FEC028C353B}"/>
                </a:ext>
              </a:extLst>
            </p:cNvPr>
            <p:cNvSpPr/>
            <p:nvPr/>
          </p:nvSpPr>
          <p:spPr>
            <a:xfrm>
              <a:off x="5281613" y="851837"/>
              <a:ext cx="1206393" cy="283464"/>
            </a:xfrm>
            <a:prstGeom prst="rect">
              <a:avLst/>
            </a:prstGeom>
            <a:noFill/>
            <a:ln w="127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9CC4270-A2FA-44D3-93D9-EDCF3589ADA6}"/>
                </a:ext>
              </a:extLst>
            </p:cNvPr>
            <p:cNvSpPr/>
            <p:nvPr/>
          </p:nvSpPr>
          <p:spPr>
            <a:xfrm>
              <a:off x="5281613" y="1132365"/>
              <a:ext cx="1206393" cy="283464"/>
            </a:xfrm>
            <a:prstGeom prst="rect">
              <a:avLst/>
            </a:prstGeom>
            <a:noFill/>
            <a:ln w="127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endParaRPr lang="en-US" dirty="0">
                <a:solidFill>
                  <a:schemeClr val="tx1"/>
                </a:solidFill>
              </a:endParaRPr>
            </a:p>
          </p:txBody>
        </p:sp>
        <p:sp>
          <p:nvSpPr>
            <p:cNvPr id="33" name="Rectangle 32">
              <a:extLst>
                <a:ext uri="{FF2B5EF4-FFF2-40B4-BE49-F238E27FC236}">
                  <a16:creationId xmlns:a16="http://schemas.microsoft.com/office/drawing/2014/main" id="{95093AB3-2351-487E-89B0-95B67CA40632}"/>
                </a:ext>
              </a:extLst>
            </p:cNvPr>
            <p:cNvSpPr/>
            <p:nvPr/>
          </p:nvSpPr>
          <p:spPr>
            <a:xfrm>
              <a:off x="5281613" y="2292293"/>
              <a:ext cx="1206393" cy="283464"/>
            </a:xfrm>
            <a:prstGeom prst="rect">
              <a:avLst/>
            </a:prstGeom>
            <a:noFill/>
            <a:ln w="127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endParaRPr lang="en-US" dirty="0">
                <a:solidFill>
                  <a:schemeClr val="tx1"/>
                </a:solidFill>
              </a:endParaRPr>
            </a:p>
          </p:txBody>
        </p:sp>
        <p:sp>
          <p:nvSpPr>
            <p:cNvPr id="34" name="Rectangle 33">
              <a:extLst>
                <a:ext uri="{FF2B5EF4-FFF2-40B4-BE49-F238E27FC236}">
                  <a16:creationId xmlns:a16="http://schemas.microsoft.com/office/drawing/2014/main" id="{EC155864-FA2F-4F65-B51A-592B995A7F0C}"/>
                </a:ext>
              </a:extLst>
            </p:cNvPr>
            <p:cNvSpPr/>
            <p:nvPr/>
          </p:nvSpPr>
          <p:spPr>
            <a:xfrm>
              <a:off x="5259101" y="4329348"/>
              <a:ext cx="1193928" cy="1199915"/>
            </a:xfrm>
            <a:prstGeom prst="rect">
              <a:avLst/>
            </a:prstGeom>
            <a:noFill/>
            <a:ln w="127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endParaRPr lang="en-US" dirty="0">
                <a:solidFill>
                  <a:schemeClr val="tx1"/>
                </a:solidFill>
              </a:endParaRPr>
            </a:p>
          </p:txBody>
        </p:sp>
        <p:sp>
          <p:nvSpPr>
            <p:cNvPr id="35" name="Rectangle 34">
              <a:extLst>
                <a:ext uri="{FF2B5EF4-FFF2-40B4-BE49-F238E27FC236}">
                  <a16:creationId xmlns:a16="http://schemas.microsoft.com/office/drawing/2014/main" id="{8ED013AA-13D7-4840-BDBD-47908BCF542F}"/>
                </a:ext>
              </a:extLst>
            </p:cNvPr>
            <p:cNvSpPr/>
            <p:nvPr/>
          </p:nvSpPr>
          <p:spPr>
            <a:xfrm>
              <a:off x="5256846" y="5653088"/>
              <a:ext cx="1193928" cy="960355"/>
            </a:xfrm>
            <a:prstGeom prst="rect">
              <a:avLst/>
            </a:prstGeom>
            <a:noFill/>
            <a:ln w="127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ctr"/>
              <a:endParaRPr lang="en-US" dirty="0">
                <a:solidFill>
                  <a:schemeClr val="tx1"/>
                </a:solidFill>
              </a:endParaRPr>
            </a:p>
          </p:txBody>
        </p:sp>
      </p:grpSp>
    </p:spTree>
    <p:extLst>
      <p:ext uri="{BB962C8B-B14F-4D97-AF65-F5344CB8AC3E}">
        <p14:creationId xmlns:p14="http://schemas.microsoft.com/office/powerpoint/2010/main" val="24962513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5F66F40-9B5C-0D52-06FD-54925D15A374}"/>
              </a:ext>
            </a:extLst>
          </p:cNvPr>
          <p:cNvSpPr/>
          <p:nvPr/>
        </p:nvSpPr>
        <p:spPr>
          <a:xfrm>
            <a:off x="3141208" y="77628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F779ED2-8D57-7CFC-25D8-5B000EF96793}"/>
              </a:ext>
            </a:extLst>
          </p:cNvPr>
          <p:cNvSpPr/>
          <p:nvPr/>
        </p:nvSpPr>
        <p:spPr>
          <a:xfrm>
            <a:off x="3536497" y="78581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772335-BD11-1770-A745-25274BA4D13E}"/>
              </a:ext>
            </a:extLst>
          </p:cNvPr>
          <p:cNvSpPr/>
          <p:nvPr/>
        </p:nvSpPr>
        <p:spPr>
          <a:xfrm>
            <a:off x="3141206" y="118993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75C101B-3338-7317-7695-564FFE3855DA}"/>
              </a:ext>
            </a:extLst>
          </p:cNvPr>
          <p:cNvSpPr/>
          <p:nvPr/>
        </p:nvSpPr>
        <p:spPr>
          <a:xfrm>
            <a:off x="3536495" y="1199465"/>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56F7F09-62C8-0F82-7CAD-B85FCEE29A68}"/>
              </a:ext>
            </a:extLst>
          </p:cNvPr>
          <p:cNvSpPr/>
          <p:nvPr/>
        </p:nvSpPr>
        <p:spPr>
          <a:xfrm>
            <a:off x="3931785" y="119470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22B8BE-4DB2-A414-681C-6FFE0A7B3FED}"/>
              </a:ext>
            </a:extLst>
          </p:cNvPr>
          <p:cNvSpPr/>
          <p:nvPr/>
        </p:nvSpPr>
        <p:spPr>
          <a:xfrm>
            <a:off x="4327076" y="120422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629D793-00DC-8E1B-7EF8-9FC56F60485D}"/>
              </a:ext>
            </a:extLst>
          </p:cNvPr>
          <p:cNvSpPr/>
          <p:nvPr/>
        </p:nvSpPr>
        <p:spPr>
          <a:xfrm>
            <a:off x="3162965" y="1603602"/>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255FBA0-D6B3-A5EF-6466-BF9D7C04D46A}"/>
              </a:ext>
            </a:extLst>
          </p:cNvPr>
          <p:cNvSpPr/>
          <p:nvPr/>
        </p:nvSpPr>
        <p:spPr>
          <a:xfrm>
            <a:off x="3558254" y="161312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4557D9-773C-39A8-E788-4F8FDDF3A4DB}"/>
              </a:ext>
            </a:extLst>
          </p:cNvPr>
          <p:cNvSpPr/>
          <p:nvPr/>
        </p:nvSpPr>
        <p:spPr>
          <a:xfrm>
            <a:off x="3953544" y="160836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1D81B77-9C27-147C-BAF2-B0C2846B3A9A}"/>
              </a:ext>
            </a:extLst>
          </p:cNvPr>
          <p:cNvSpPr/>
          <p:nvPr/>
        </p:nvSpPr>
        <p:spPr>
          <a:xfrm>
            <a:off x="3162977" y="203902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486DAAF-0D79-BD25-4736-5FD9EB0B07B7}"/>
              </a:ext>
            </a:extLst>
          </p:cNvPr>
          <p:cNvSpPr/>
          <p:nvPr/>
        </p:nvSpPr>
        <p:spPr>
          <a:xfrm>
            <a:off x="3558266" y="2048555"/>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E1CBC1-824D-9188-3BAE-9F918BB1CF65}"/>
              </a:ext>
            </a:extLst>
          </p:cNvPr>
          <p:cNvSpPr/>
          <p:nvPr/>
        </p:nvSpPr>
        <p:spPr>
          <a:xfrm>
            <a:off x="3953556" y="204379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FAEE54A-42A0-CC71-B84A-E34103C9110D}"/>
              </a:ext>
            </a:extLst>
          </p:cNvPr>
          <p:cNvSpPr/>
          <p:nvPr/>
        </p:nvSpPr>
        <p:spPr>
          <a:xfrm>
            <a:off x="4348847" y="205331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5BC6F37-9EF3-0862-BB98-971209957394}"/>
              </a:ext>
            </a:extLst>
          </p:cNvPr>
          <p:cNvSpPr/>
          <p:nvPr/>
        </p:nvSpPr>
        <p:spPr>
          <a:xfrm>
            <a:off x="3141189" y="245268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5783873-455B-CC5E-5BFD-2D041FC9249B}"/>
              </a:ext>
            </a:extLst>
          </p:cNvPr>
          <p:cNvSpPr/>
          <p:nvPr/>
        </p:nvSpPr>
        <p:spPr>
          <a:xfrm>
            <a:off x="3162978" y="308405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9410877-D94C-E606-EAF3-DD34A6B8060B}"/>
              </a:ext>
            </a:extLst>
          </p:cNvPr>
          <p:cNvSpPr/>
          <p:nvPr/>
        </p:nvSpPr>
        <p:spPr>
          <a:xfrm>
            <a:off x="3558267" y="309358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65C8598-4D14-608C-2560-1878CD69E1D4}"/>
              </a:ext>
            </a:extLst>
          </p:cNvPr>
          <p:cNvSpPr/>
          <p:nvPr/>
        </p:nvSpPr>
        <p:spPr>
          <a:xfrm>
            <a:off x="3953557" y="308881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17F9E66-8D3B-E026-C995-9859EEA420A1}"/>
              </a:ext>
            </a:extLst>
          </p:cNvPr>
          <p:cNvSpPr/>
          <p:nvPr/>
        </p:nvSpPr>
        <p:spPr>
          <a:xfrm>
            <a:off x="3162976" y="349771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852DEFB-7BE0-1F89-C651-5D51302525A4}"/>
              </a:ext>
            </a:extLst>
          </p:cNvPr>
          <p:cNvSpPr/>
          <p:nvPr/>
        </p:nvSpPr>
        <p:spPr>
          <a:xfrm>
            <a:off x="3558265" y="350723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A86631F-2265-8ADA-87D0-481B3A43297E}"/>
              </a:ext>
            </a:extLst>
          </p:cNvPr>
          <p:cNvSpPr/>
          <p:nvPr/>
        </p:nvSpPr>
        <p:spPr>
          <a:xfrm>
            <a:off x="3184735" y="391137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55C7192-5878-9A47-448F-F3F821E134CA}"/>
              </a:ext>
            </a:extLst>
          </p:cNvPr>
          <p:cNvSpPr/>
          <p:nvPr/>
        </p:nvSpPr>
        <p:spPr>
          <a:xfrm>
            <a:off x="3580024" y="392089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2BC3645-7AEF-F827-AEF7-FD94E709A741}"/>
              </a:ext>
            </a:extLst>
          </p:cNvPr>
          <p:cNvSpPr/>
          <p:nvPr/>
        </p:nvSpPr>
        <p:spPr>
          <a:xfrm>
            <a:off x="3975314" y="391613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4489302-9C8A-7329-F7A9-8E243284893C}"/>
              </a:ext>
            </a:extLst>
          </p:cNvPr>
          <p:cNvSpPr/>
          <p:nvPr/>
        </p:nvSpPr>
        <p:spPr>
          <a:xfrm>
            <a:off x="4370605" y="392565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A3C0406-DF37-A86B-88E9-B9E97F685AEA}"/>
              </a:ext>
            </a:extLst>
          </p:cNvPr>
          <p:cNvSpPr/>
          <p:nvPr/>
        </p:nvSpPr>
        <p:spPr>
          <a:xfrm>
            <a:off x="3184747" y="434680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44265D6-B180-90FE-4916-F16F4C06EA5B}"/>
              </a:ext>
            </a:extLst>
          </p:cNvPr>
          <p:cNvSpPr/>
          <p:nvPr/>
        </p:nvSpPr>
        <p:spPr>
          <a:xfrm>
            <a:off x="3580036" y="435632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4637CC4-0515-5DA0-50ED-E273A8CD8E3D}"/>
              </a:ext>
            </a:extLst>
          </p:cNvPr>
          <p:cNvSpPr/>
          <p:nvPr/>
        </p:nvSpPr>
        <p:spPr>
          <a:xfrm>
            <a:off x="3975326" y="435156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768FE98-859F-162D-EE9F-4C4E15E0FEF5}"/>
              </a:ext>
            </a:extLst>
          </p:cNvPr>
          <p:cNvSpPr/>
          <p:nvPr/>
        </p:nvSpPr>
        <p:spPr>
          <a:xfrm>
            <a:off x="4370617" y="4361085"/>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1199B19-8BF0-ACFB-9078-CFA9F666A1D6}"/>
              </a:ext>
            </a:extLst>
          </p:cNvPr>
          <p:cNvSpPr/>
          <p:nvPr/>
        </p:nvSpPr>
        <p:spPr>
          <a:xfrm>
            <a:off x="5644921" y="79806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7DB0409-D0C2-BC6D-DD50-CA7A4E9FA5F6}"/>
              </a:ext>
            </a:extLst>
          </p:cNvPr>
          <p:cNvSpPr/>
          <p:nvPr/>
        </p:nvSpPr>
        <p:spPr>
          <a:xfrm>
            <a:off x="6040210" y="807587"/>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E8EBABF-935E-1AB2-A3F1-C0C6B04E77EA}"/>
              </a:ext>
            </a:extLst>
          </p:cNvPr>
          <p:cNvSpPr/>
          <p:nvPr/>
        </p:nvSpPr>
        <p:spPr>
          <a:xfrm>
            <a:off x="6435500" y="80282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E4708AC-CBEF-BAFA-1B92-D6C58FA48EA6}"/>
              </a:ext>
            </a:extLst>
          </p:cNvPr>
          <p:cNvSpPr/>
          <p:nvPr/>
        </p:nvSpPr>
        <p:spPr>
          <a:xfrm>
            <a:off x="5644919" y="121171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975EF7-D63D-1993-4E03-89016FD274ED}"/>
              </a:ext>
            </a:extLst>
          </p:cNvPr>
          <p:cNvSpPr/>
          <p:nvPr/>
        </p:nvSpPr>
        <p:spPr>
          <a:xfrm>
            <a:off x="6040208" y="122123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5FEB630-1BCA-D201-1E16-458154022639}"/>
              </a:ext>
            </a:extLst>
          </p:cNvPr>
          <p:cNvSpPr/>
          <p:nvPr/>
        </p:nvSpPr>
        <p:spPr>
          <a:xfrm>
            <a:off x="6435498" y="121647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6047127-F2C7-94E7-C8D1-9CC9DB860501}"/>
              </a:ext>
            </a:extLst>
          </p:cNvPr>
          <p:cNvSpPr/>
          <p:nvPr/>
        </p:nvSpPr>
        <p:spPr>
          <a:xfrm>
            <a:off x="6830789" y="122599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D1CC093-BD63-48F6-37BF-A42AAEEBF8C6}"/>
              </a:ext>
            </a:extLst>
          </p:cNvPr>
          <p:cNvSpPr/>
          <p:nvPr/>
        </p:nvSpPr>
        <p:spPr>
          <a:xfrm>
            <a:off x="5666678" y="162537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5B08A65-5FFE-A17B-FF3C-F5F294A80ECB}"/>
              </a:ext>
            </a:extLst>
          </p:cNvPr>
          <p:cNvSpPr/>
          <p:nvPr/>
        </p:nvSpPr>
        <p:spPr>
          <a:xfrm>
            <a:off x="6061967" y="163490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E0E4AFE-BA5E-9ED8-F75D-4C174953ABE5}"/>
              </a:ext>
            </a:extLst>
          </p:cNvPr>
          <p:cNvSpPr/>
          <p:nvPr/>
        </p:nvSpPr>
        <p:spPr>
          <a:xfrm>
            <a:off x="5666690" y="206080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DF1FB78-6EEB-C85B-04B7-172A20002AB3}"/>
              </a:ext>
            </a:extLst>
          </p:cNvPr>
          <p:cNvSpPr/>
          <p:nvPr/>
        </p:nvSpPr>
        <p:spPr>
          <a:xfrm>
            <a:off x="6061979" y="207032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2A10C4C-FB75-4A8D-7E42-48F8DF067641}"/>
              </a:ext>
            </a:extLst>
          </p:cNvPr>
          <p:cNvSpPr/>
          <p:nvPr/>
        </p:nvSpPr>
        <p:spPr>
          <a:xfrm>
            <a:off x="6457269" y="206556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F86764E-0A2E-ED2B-A1C6-6603842D8F5D}"/>
              </a:ext>
            </a:extLst>
          </p:cNvPr>
          <p:cNvSpPr/>
          <p:nvPr/>
        </p:nvSpPr>
        <p:spPr>
          <a:xfrm>
            <a:off x="6852560" y="207508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8FCA9B2-077C-7D84-DAAD-4C0436FDC4EE}"/>
              </a:ext>
            </a:extLst>
          </p:cNvPr>
          <p:cNvSpPr/>
          <p:nvPr/>
        </p:nvSpPr>
        <p:spPr>
          <a:xfrm>
            <a:off x="5666695" y="308406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E7479FB-3615-C4E3-51B3-6865758E6903}"/>
              </a:ext>
            </a:extLst>
          </p:cNvPr>
          <p:cNvSpPr/>
          <p:nvPr/>
        </p:nvSpPr>
        <p:spPr>
          <a:xfrm>
            <a:off x="6061984" y="3093587"/>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311C735-567F-CA25-556A-AEBF701C7694}"/>
              </a:ext>
            </a:extLst>
          </p:cNvPr>
          <p:cNvSpPr/>
          <p:nvPr/>
        </p:nvSpPr>
        <p:spPr>
          <a:xfrm>
            <a:off x="6457274" y="308882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0BAD59F-A911-D5C9-29D2-7171B773F5A0}"/>
              </a:ext>
            </a:extLst>
          </p:cNvPr>
          <p:cNvSpPr/>
          <p:nvPr/>
        </p:nvSpPr>
        <p:spPr>
          <a:xfrm>
            <a:off x="5666693" y="349771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AFF9474-DD74-B428-CA6D-092C242D02CD}"/>
              </a:ext>
            </a:extLst>
          </p:cNvPr>
          <p:cNvSpPr/>
          <p:nvPr/>
        </p:nvSpPr>
        <p:spPr>
          <a:xfrm>
            <a:off x="5688452" y="391137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ECE129F-3668-99F3-2698-FC6B928D5C95}"/>
              </a:ext>
            </a:extLst>
          </p:cNvPr>
          <p:cNvSpPr/>
          <p:nvPr/>
        </p:nvSpPr>
        <p:spPr>
          <a:xfrm>
            <a:off x="6083741" y="392090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8EE65EF-9B85-F025-609E-B348AF658032}"/>
              </a:ext>
            </a:extLst>
          </p:cNvPr>
          <p:cNvSpPr/>
          <p:nvPr/>
        </p:nvSpPr>
        <p:spPr>
          <a:xfrm>
            <a:off x="5688464" y="434680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6E062B-7FA2-39D6-A473-5F336E07A1AD}"/>
              </a:ext>
            </a:extLst>
          </p:cNvPr>
          <p:cNvSpPr/>
          <p:nvPr/>
        </p:nvSpPr>
        <p:spPr>
          <a:xfrm>
            <a:off x="6083753" y="435632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D1F63368-C9C5-0F6A-E352-B2EEE2FDE2E1}"/>
              </a:ext>
            </a:extLst>
          </p:cNvPr>
          <p:cNvSpPr/>
          <p:nvPr/>
        </p:nvSpPr>
        <p:spPr>
          <a:xfrm>
            <a:off x="6479043" y="435156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0D1E85D-74AF-6709-59E6-9329BF1B624E}"/>
              </a:ext>
            </a:extLst>
          </p:cNvPr>
          <p:cNvSpPr/>
          <p:nvPr/>
        </p:nvSpPr>
        <p:spPr>
          <a:xfrm>
            <a:off x="6874334" y="436108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4DF2627-A194-CC1B-0CF5-DC90C637173F}"/>
              </a:ext>
            </a:extLst>
          </p:cNvPr>
          <p:cNvSpPr/>
          <p:nvPr/>
        </p:nvSpPr>
        <p:spPr>
          <a:xfrm>
            <a:off x="5666676" y="4760457"/>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DC5E0A1-7A78-6B16-911A-BF30DC4DDDFC}"/>
              </a:ext>
            </a:extLst>
          </p:cNvPr>
          <p:cNvSpPr/>
          <p:nvPr/>
        </p:nvSpPr>
        <p:spPr>
          <a:xfrm>
            <a:off x="6061965" y="476998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D553E162-BABB-E95A-D4A5-BA68BE5F32A5}"/>
              </a:ext>
            </a:extLst>
          </p:cNvPr>
          <p:cNvSpPr/>
          <p:nvPr/>
        </p:nvSpPr>
        <p:spPr>
          <a:xfrm>
            <a:off x="6457255" y="476521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EB990D5-E1DA-7395-3C9F-9012D4F8F56E}"/>
              </a:ext>
            </a:extLst>
          </p:cNvPr>
          <p:cNvSpPr/>
          <p:nvPr/>
        </p:nvSpPr>
        <p:spPr>
          <a:xfrm>
            <a:off x="6852546" y="477474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AEBEB73-DF92-32D6-D6AD-070FAF4EA963}"/>
              </a:ext>
            </a:extLst>
          </p:cNvPr>
          <p:cNvSpPr/>
          <p:nvPr/>
        </p:nvSpPr>
        <p:spPr>
          <a:xfrm>
            <a:off x="7800299" y="79806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0AE7D08-C35E-86F3-7319-204C272C9870}"/>
              </a:ext>
            </a:extLst>
          </p:cNvPr>
          <p:cNvSpPr/>
          <p:nvPr/>
        </p:nvSpPr>
        <p:spPr>
          <a:xfrm>
            <a:off x="8195588" y="80759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21E8B5A2-13A9-DBA6-A4BA-0B2FA438DDC2}"/>
              </a:ext>
            </a:extLst>
          </p:cNvPr>
          <p:cNvSpPr/>
          <p:nvPr/>
        </p:nvSpPr>
        <p:spPr>
          <a:xfrm>
            <a:off x="8590878" y="80282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99AC25C-40DA-BBB8-40C4-B8E9EFA40D2E}"/>
              </a:ext>
            </a:extLst>
          </p:cNvPr>
          <p:cNvSpPr/>
          <p:nvPr/>
        </p:nvSpPr>
        <p:spPr>
          <a:xfrm>
            <a:off x="8986169" y="81234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324B814-8BBE-0C41-1D00-2C2105BAF32D}"/>
              </a:ext>
            </a:extLst>
          </p:cNvPr>
          <p:cNvSpPr/>
          <p:nvPr/>
        </p:nvSpPr>
        <p:spPr>
          <a:xfrm>
            <a:off x="7800297" y="121171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4ECF0D2-F351-A792-2BC2-CDD09909D4FB}"/>
              </a:ext>
            </a:extLst>
          </p:cNvPr>
          <p:cNvSpPr/>
          <p:nvPr/>
        </p:nvSpPr>
        <p:spPr>
          <a:xfrm>
            <a:off x="8195586" y="1221242"/>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2C7B8161-61B4-FBC7-ACA7-3CAF91164AE0}"/>
              </a:ext>
            </a:extLst>
          </p:cNvPr>
          <p:cNvSpPr/>
          <p:nvPr/>
        </p:nvSpPr>
        <p:spPr>
          <a:xfrm>
            <a:off x="8590876" y="1216477"/>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2CF4588-F347-9E07-AAA6-F9B47071D2F6}"/>
              </a:ext>
            </a:extLst>
          </p:cNvPr>
          <p:cNvSpPr/>
          <p:nvPr/>
        </p:nvSpPr>
        <p:spPr>
          <a:xfrm>
            <a:off x="8986167" y="122600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8E2745F-306E-B723-FDF0-377AAAC80515}"/>
              </a:ext>
            </a:extLst>
          </p:cNvPr>
          <p:cNvSpPr/>
          <p:nvPr/>
        </p:nvSpPr>
        <p:spPr>
          <a:xfrm>
            <a:off x="7822056" y="162537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88E0B4DB-B007-A10E-2B67-C277D09BB294}"/>
              </a:ext>
            </a:extLst>
          </p:cNvPr>
          <p:cNvSpPr/>
          <p:nvPr/>
        </p:nvSpPr>
        <p:spPr>
          <a:xfrm>
            <a:off x="8217345" y="163490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CE9FE5F-7C5E-BD88-790F-CA7F6CF61144}"/>
              </a:ext>
            </a:extLst>
          </p:cNvPr>
          <p:cNvSpPr/>
          <p:nvPr/>
        </p:nvSpPr>
        <p:spPr>
          <a:xfrm>
            <a:off x="8612635" y="163014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A8ECFC6-6D96-40DE-81A8-BAFDCB7133A9}"/>
              </a:ext>
            </a:extLst>
          </p:cNvPr>
          <p:cNvSpPr/>
          <p:nvPr/>
        </p:nvSpPr>
        <p:spPr>
          <a:xfrm>
            <a:off x="9007926" y="163966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6D2D325D-C808-8B07-4B2A-7595485D0E8F}"/>
              </a:ext>
            </a:extLst>
          </p:cNvPr>
          <p:cNvSpPr/>
          <p:nvPr/>
        </p:nvSpPr>
        <p:spPr>
          <a:xfrm>
            <a:off x="7843844" y="3105838"/>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D9365AD-4C2F-E25E-1C49-E18B7154E35F}"/>
              </a:ext>
            </a:extLst>
          </p:cNvPr>
          <p:cNvSpPr/>
          <p:nvPr/>
        </p:nvSpPr>
        <p:spPr>
          <a:xfrm>
            <a:off x="7843842" y="351949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CB7DC7C8-DCD5-9F8F-E1A9-754C3E4662D4}"/>
              </a:ext>
            </a:extLst>
          </p:cNvPr>
          <p:cNvSpPr/>
          <p:nvPr/>
        </p:nvSpPr>
        <p:spPr>
          <a:xfrm>
            <a:off x="8239131" y="352901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8E1C79F-B142-F7C2-7D95-DAF83D72B080}"/>
              </a:ext>
            </a:extLst>
          </p:cNvPr>
          <p:cNvSpPr/>
          <p:nvPr/>
        </p:nvSpPr>
        <p:spPr>
          <a:xfrm>
            <a:off x="8634421" y="352425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6D36C43-437D-6D29-635F-7D117657211D}"/>
              </a:ext>
            </a:extLst>
          </p:cNvPr>
          <p:cNvSpPr/>
          <p:nvPr/>
        </p:nvSpPr>
        <p:spPr>
          <a:xfrm>
            <a:off x="7865601" y="3933153"/>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41C5341-639A-DD49-3AEF-2F0FC0200E60}"/>
              </a:ext>
            </a:extLst>
          </p:cNvPr>
          <p:cNvSpPr/>
          <p:nvPr/>
        </p:nvSpPr>
        <p:spPr>
          <a:xfrm>
            <a:off x="8260890" y="394267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B151145-F316-61BF-1C3B-1ED841054DF0}"/>
              </a:ext>
            </a:extLst>
          </p:cNvPr>
          <p:cNvSpPr/>
          <p:nvPr/>
        </p:nvSpPr>
        <p:spPr>
          <a:xfrm>
            <a:off x="8656180" y="393791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6DAC2F1E-3BFC-6B52-1490-6400AD1C7127}"/>
              </a:ext>
            </a:extLst>
          </p:cNvPr>
          <p:cNvSpPr/>
          <p:nvPr/>
        </p:nvSpPr>
        <p:spPr>
          <a:xfrm>
            <a:off x="7865613" y="436858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B96B15A1-276B-3830-57D5-A14AB516009D}"/>
              </a:ext>
            </a:extLst>
          </p:cNvPr>
          <p:cNvSpPr/>
          <p:nvPr/>
        </p:nvSpPr>
        <p:spPr>
          <a:xfrm>
            <a:off x="8260902" y="437810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96D791EC-C73C-ED7C-8AFD-2BB0FA5AE85A}"/>
              </a:ext>
            </a:extLst>
          </p:cNvPr>
          <p:cNvSpPr/>
          <p:nvPr/>
        </p:nvSpPr>
        <p:spPr>
          <a:xfrm>
            <a:off x="7843825" y="478223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0A4CDD81-9BFD-1110-B4CA-A1EC9C2A2FB1}"/>
              </a:ext>
            </a:extLst>
          </p:cNvPr>
          <p:cNvSpPr/>
          <p:nvPr/>
        </p:nvSpPr>
        <p:spPr>
          <a:xfrm>
            <a:off x="8239114" y="479176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F30BC426-2BA8-6711-1261-6AA5E38554FB}"/>
              </a:ext>
            </a:extLst>
          </p:cNvPr>
          <p:cNvSpPr/>
          <p:nvPr/>
        </p:nvSpPr>
        <p:spPr>
          <a:xfrm>
            <a:off x="8634404" y="478699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214E8AD-4ED3-6634-4C21-AA7D7C38EB9A}"/>
              </a:ext>
            </a:extLst>
          </p:cNvPr>
          <p:cNvSpPr/>
          <p:nvPr/>
        </p:nvSpPr>
        <p:spPr>
          <a:xfrm>
            <a:off x="9029695" y="479651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214CB0D-25AA-732B-1C35-E58F07089540}"/>
              </a:ext>
            </a:extLst>
          </p:cNvPr>
          <p:cNvSpPr/>
          <p:nvPr/>
        </p:nvSpPr>
        <p:spPr>
          <a:xfrm>
            <a:off x="1181793" y="73275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331DD8F-C478-1026-BA74-B719091DB18C}"/>
              </a:ext>
            </a:extLst>
          </p:cNvPr>
          <p:cNvSpPr/>
          <p:nvPr/>
        </p:nvSpPr>
        <p:spPr>
          <a:xfrm>
            <a:off x="1577082" y="74228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0F7CB7C9-41A7-DF10-A78A-F017AEC34F03}"/>
              </a:ext>
            </a:extLst>
          </p:cNvPr>
          <p:cNvSpPr/>
          <p:nvPr/>
        </p:nvSpPr>
        <p:spPr>
          <a:xfrm>
            <a:off x="1972372" y="73751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CF7A5BA-C4DE-4F91-C17B-CF758B688B02}"/>
              </a:ext>
            </a:extLst>
          </p:cNvPr>
          <p:cNvSpPr/>
          <p:nvPr/>
        </p:nvSpPr>
        <p:spPr>
          <a:xfrm>
            <a:off x="1181791" y="114640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647755E3-B8BC-6C6C-C46E-71CA9C5DF934}"/>
              </a:ext>
            </a:extLst>
          </p:cNvPr>
          <p:cNvSpPr/>
          <p:nvPr/>
        </p:nvSpPr>
        <p:spPr>
          <a:xfrm>
            <a:off x="1577080" y="115593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90D0A35-A0AA-C3EF-48A1-601E893EC910}"/>
              </a:ext>
            </a:extLst>
          </p:cNvPr>
          <p:cNvSpPr/>
          <p:nvPr/>
        </p:nvSpPr>
        <p:spPr>
          <a:xfrm>
            <a:off x="1972370" y="115116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0D36F120-A11A-65F9-5202-575BCA29C0F9}"/>
              </a:ext>
            </a:extLst>
          </p:cNvPr>
          <p:cNvSpPr/>
          <p:nvPr/>
        </p:nvSpPr>
        <p:spPr>
          <a:xfrm>
            <a:off x="2367661" y="116069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1D68F33-88D4-85AF-AA21-F02E78B4D6F1}"/>
              </a:ext>
            </a:extLst>
          </p:cNvPr>
          <p:cNvSpPr/>
          <p:nvPr/>
        </p:nvSpPr>
        <p:spPr>
          <a:xfrm>
            <a:off x="1203550" y="156006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B75BA88B-C18D-93B8-65C2-C6ABFE959297}"/>
              </a:ext>
            </a:extLst>
          </p:cNvPr>
          <p:cNvSpPr/>
          <p:nvPr/>
        </p:nvSpPr>
        <p:spPr>
          <a:xfrm>
            <a:off x="1598839" y="156959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F8ACB439-CF5B-900F-A4E4-7B445FC53EC8}"/>
              </a:ext>
            </a:extLst>
          </p:cNvPr>
          <p:cNvSpPr/>
          <p:nvPr/>
        </p:nvSpPr>
        <p:spPr>
          <a:xfrm>
            <a:off x="1203562" y="199549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C47E86D2-5FFE-320C-E1DB-C8DAAEE438B1}"/>
              </a:ext>
            </a:extLst>
          </p:cNvPr>
          <p:cNvSpPr/>
          <p:nvPr/>
        </p:nvSpPr>
        <p:spPr>
          <a:xfrm>
            <a:off x="1598851" y="200502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A83AAE43-BB00-4925-BE10-0E57830FE65B}"/>
              </a:ext>
            </a:extLst>
          </p:cNvPr>
          <p:cNvSpPr/>
          <p:nvPr/>
        </p:nvSpPr>
        <p:spPr>
          <a:xfrm>
            <a:off x="1181774" y="240915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EFA1E72-3AF2-AA58-F5AC-6F5ED9EC239F}"/>
              </a:ext>
            </a:extLst>
          </p:cNvPr>
          <p:cNvSpPr/>
          <p:nvPr/>
        </p:nvSpPr>
        <p:spPr>
          <a:xfrm>
            <a:off x="1577063" y="241867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A909063A-D2C1-045B-52BC-50B219B18279}"/>
              </a:ext>
            </a:extLst>
          </p:cNvPr>
          <p:cNvSpPr/>
          <p:nvPr/>
        </p:nvSpPr>
        <p:spPr>
          <a:xfrm>
            <a:off x="1972353" y="241391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EA664A61-7CE4-781F-43C6-53EE1951EFB7}"/>
              </a:ext>
            </a:extLst>
          </p:cNvPr>
          <p:cNvSpPr/>
          <p:nvPr/>
        </p:nvSpPr>
        <p:spPr>
          <a:xfrm>
            <a:off x="2367644" y="242343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A2DE0D1A-6A57-2D97-6C4C-672A47DC7E16}"/>
              </a:ext>
            </a:extLst>
          </p:cNvPr>
          <p:cNvSpPr/>
          <p:nvPr/>
        </p:nvSpPr>
        <p:spPr>
          <a:xfrm>
            <a:off x="1203567" y="301875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A50B9046-194B-66F3-47E2-9669EC1392E9}"/>
              </a:ext>
            </a:extLst>
          </p:cNvPr>
          <p:cNvSpPr/>
          <p:nvPr/>
        </p:nvSpPr>
        <p:spPr>
          <a:xfrm>
            <a:off x="1203565" y="343240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12F841F-6170-DC9C-3F04-615E8923D3D0}"/>
              </a:ext>
            </a:extLst>
          </p:cNvPr>
          <p:cNvSpPr/>
          <p:nvPr/>
        </p:nvSpPr>
        <p:spPr>
          <a:xfrm>
            <a:off x="1598854" y="344193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7BE11371-161A-29F2-B7B9-A4650E4A6B7D}"/>
              </a:ext>
            </a:extLst>
          </p:cNvPr>
          <p:cNvSpPr/>
          <p:nvPr/>
        </p:nvSpPr>
        <p:spPr>
          <a:xfrm>
            <a:off x="1994144" y="343717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1F2806DE-362A-BB30-695E-C4617A757172}"/>
              </a:ext>
            </a:extLst>
          </p:cNvPr>
          <p:cNvSpPr/>
          <p:nvPr/>
        </p:nvSpPr>
        <p:spPr>
          <a:xfrm>
            <a:off x="1225324" y="384607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6BB48078-66F2-1F34-8FE6-FD7066FAECFC}"/>
              </a:ext>
            </a:extLst>
          </p:cNvPr>
          <p:cNvSpPr/>
          <p:nvPr/>
        </p:nvSpPr>
        <p:spPr>
          <a:xfrm>
            <a:off x="1620613" y="385559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C3F2FB7D-E0AD-EA6A-A98D-1B9D3CC06E30}"/>
              </a:ext>
            </a:extLst>
          </p:cNvPr>
          <p:cNvSpPr/>
          <p:nvPr/>
        </p:nvSpPr>
        <p:spPr>
          <a:xfrm>
            <a:off x="2015903" y="385083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F51B343-FF7F-78C0-CBA4-30551C9C5569}"/>
              </a:ext>
            </a:extLst>
          </p:cNvPr>
          <p:cNvSpPr/>
          <p:nvPr/>
        </p:nvSpPr>
        <p:spPr>
          <a:xfrm>
            <a:off x="2411194" y="386035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867E2A1-7490-2B2C-A932-E3CD874A6327}"/>
              </a:ext>
            </a:extLst>
          </p:cNvPr>
          <p:cNvSpPr/>
          <p:nvPr/>
        </p:nvSpPr>
        <p:spPr>
          <a:xfrm>
            <a:off x="1225336" y="428149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E3BBDA59-7919-094C-A3B0-12B051A01A82}"/>
              </a:ext>
            </a:extLst>
          </p:cNvPr>
          <p:cNvSpPr/>
          <p:nvPr/>
        </p:nvSpPr>
        <p:spPr>
          <a:xfrm>
            <a:off x="1620625" y="429102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B129447-78EC-BDDF-5446-CB03BB6C2FBB}"/>
              </a:ext>
            </a:extLst>
          </p:cNvPr>
          <p:cNvSpPr/>
          <p:nvPr/>
        </p:nvSpPr>
        <p:spPr>
          <a:xfrm>
            <a:off x="2015915" y="428626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2C2220C4-C595-4B6C-6DE5-87BC7CDBB25A}"/>
              </a:ext>
            </a:extLst>
          </p:cNvPr>
          <p:cNvSpPr/>
          <p:nvPr/>
        </p:nvSpPr>
        <p:spPr>
          <a:xfrm>
            <a:off x="2411206" y="429578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40BCFC88-627C-2A4F-2884-FD32DB5FEC94}"/>
              </a:ext>
            </a:extLst>
          </p:cNvPr>
          <p:cNvSpPr/>
          <p:nvPr/>
        </p:nvSpPr>
        <p:spPr>
          <a:xfrm>
            <a:off x="1203548" y="469515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C761C8C9-B15C-FA6A-5FED-87DAE90C3948}"/>
              </a:ext>
            </a:extLst>
          </p:cNvPr>
          <p:cNvSpPr/>
          <p:nvPr/>
        </p:nvSpPr>
        <p:spPr>
          <a:xfrm>
            <a:off x="1598837" y="470467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D5905D9-4252-62C8-6EE4-643A823FEB26}"/>
              </a:ext>
            </a:extLst>
          </p:cNvPr>
          <p:cNvSpPr/>
          <p:nvPr/>
        </p:nvSpPr>
        <p:spPr>
          <a:xfrm>
            <a:off x="1994127" y="469991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a:extLst>
              <a:ext uri="{FF2B5EF4-FFF2-40B4-BE49-F238E27FC236}">
                <a16:creationId xmlns:a16="http://schemas.microsoft.com/office/drawing/2014/main" id="{BC092D36-ED5C-36DD-C6A3-7451A09DC7F6}"/>
              </a:ext>
            </a:extLst>
          </p:cNvPr>
          <p:cNvSpPr txBox="1"/>
          <p:nvPr/>
        </p:nvSpPr>
        <p:spPr>
          <a:xfrm>
            <a:off x="1620613" y="174171"/>
            <a:ext cx="7365286" cy="369332"/>
          </a:xfrm>
          <a:prstGeom prst="rect">
            <a:avLst/>
          </a:prstGeom>
          <a:noFill/>
        </p:spPr>
        <p:txBody>
          <a:bodyPr wrap="none" rtlCol="0">
            <a:spAutoFit/>
          </a:bodyPr>
          <a:lstStyle/>
          <a:p>
            <a:r>
              <a:rPr lang="en-US" dirty="0"/>
              <a:t>Thread A               Thread B                                 Thread C                        Thread D</a:t>
            </a:r>
          </a:p>
        </p:txBody>
      </p:sp>
    </p:spTree>
    <p:extLst>
      <p:ext uri="{BB962C8B-B14F-4D97-AF65-F5344CB8AC3E}">
        <p14:creationId xmlns:p14="http://schemas.microsoft.com/office/powerpoint/2010/main" val="1084357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F5FAC7F-151E-A572-8DB3-C1CA05217FF0}"/>
              </a:ext>
            </a:extLst>
          </p:cNvPr>
          <p:cNvGrpSpPr/>
          <p:nvPr/>
        </p:nvGrpSpPr>
        <p:grpSpPr>
          <a:xfrm>
            <a:off x="1138246" y="732755"/>
            <a:ext cx="640205" cy="2696246"/>
            <a:chOff x="1138246" y="732754"/>
            <a:chExt cx="1579787" cy="7027397"/>
          </a:xfrm>
        </p:grpSpPr>
        <p:sp>
          <p:nvSpPr>
            <p:cNvPr id="22" name="Rectangle 21">
              <a:extLst>
                <a:ext uri="{FF2B5EF4-FFF2-40B4-BE49-F238E27FC236}">
                  <a16:creationId xmlns:a16="http://schemas.microsoft.com/office/drawing/2014/main" id="{F5F66F40-9B5C-0D52-06FD-54925D15A374}"/>
                </a:ext>
              </a:extLst>
            </p:cNvPr>
            <p:cNvSpPr/>
            <p:nvPr/>
          </p:nvSpPr>
          <p:spPr>
            <a:xfrm>
              <a:off x="1181782" y="282280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F779ED2-8D57-7CFC-25D8-5B000EF96793}"/>
                </a:ext>
              </a:extLst>
            </p:cNvPr>
            <p:cNvSpPr/>
            <p:nvPr/>
          </p:nvSpPr>
          <p:spPr>
            <a:xfrm>
              <a:off x="1577071" y="283233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772335-BD11-1770-A745-25274BA4D13E}"/>
                </a:ext>
              </a:extLst>
            </p:cNvPr>
            <p:cNvSpPr/>
            <p:nvPr/>
          </p:nvSpPr>
          <p:spPr>
            <a:xfrm>
              <a:off x="1181780" y="323645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75C101B-3338-7317-7695-564FFE3855DA}"/>
                </a:ext>
              </a:extLst>
            </p:cNvPr>
            <p:cNvSpPr/>
            <p:nvPr/>
          </p:nvSpPr>
          <p:spPr>
            <a:xfrm>
              <a:off x="1577069" y="3245982"/>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56F7F09-62C8-0F82-7CAD-B85FCEE29A68}"/>
                </a:ext>
              </a:extLst>
            </p:cNvPr>
            <p:cNvSpPr/>
            <p:nvPr/>
          </p:nvSpPr>
          <p:spPr>
            <a:xfrm>
              <a:off x="1972359" y="324121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22B8BE-4DB2-A414-681C-6FFE0A7B3FED}"/>
                </a:ext>
              </a:extLst>
            </p:cNvPr>
            <p:cNvSpPr/>
            <p:nvPr/>
          </p:nvSpPr>
          <p:spPr>
            <a:xfrm>
              <a:off x="2367650" y="325074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629D793-00DC-8E1B-7EF8-9FC56F60485D}"/>
                </a:ext>
              </a:extLst>
            </p:cNvPr>
            <p:cNvSpPr/>
            <p:nvPr/>
          </p:nvSpPr>
          <p:spPr>
            <a:xfrm>
              <a:off x="1203539" y="365011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255FBA0-D6B3-A5EF-6466-BF9D7C04D46A}"/>
                </a:ext>
              </a:extLst>
            </p:cNvPr>
            <p:cNvSpPr/>
            <p:nvPr/>
          </p:nvSpPr>
          <p:spPr>
            <a:xfrm>
              <a:off x="1598828" y="3659645"/>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4557D9-773C-39A8-E788-4F8FDDF3A4DB}"/>
                </a:ext>
              </a:extLst>
            </p:cNvPr>
            <p:cNvSpPr/>
            <p:nvPr/>
          </p:nvSpPr>
          <p:spPr>
            <a:xfrm>
              <a:off x="1994118" y="365488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1D81B77-9C27-147C-BAF2-B0C2846B3A9A}"/>
                </a:ext>
              </a:extLst>
            </p:cNvPr>
            <p:cNvSpPr/>
            <p:nvPr/>
          </p:nvSpPr>
          <p:spPr>
            <a:xfrm>
              <a:off x="1203551" y="408554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486DAAF-0D79-BD25-4736-5FD9EB0B07B7}"/>
                </a:ext>
              </a:extLst>
            </p:cNvPr>
            <p:cNvSpPr/>
            <p:nvPr/>
          </p:nvSpPr>
          <p:spPr>
            <a:xfrm>
              <a:off x="1598840" y="4095072"/>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E1CBC1-824D-9188-3BAE-9F918BB1CF65}"/>
                </a:ext>
              </a:extLst>
            </p:cNvPr>
            <p:cNvSpPr/>
            <p:nvPr/>
          </p:nvSpPr>
          <p:spPr>
            <a:xfrm>
              <a:off x="1994130" y="409030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FAEE54A-42A0-CC71-B84A-E34103C9110D}"/>
                </a:ext>
              </a:extLst>
            </p:cNvPr>
            <p:cNvSpPr/>
            <p:nvPr/>
          </p:nvSpPr>
          <p:spPr>
            <a:xfrm>
              <a:off x="2389421" y="409983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5BC6F37-9EF3-0862-BB98-971209957394}"/>
                </a:ext>
              </a:extLst>
            </p:cNvPr>
            <p:cNvSpPr/>
            <p:nvPr/>
          </p:nvSpPr>
          <p:spPr>
            <a:xfrm>
              <a:off x="1181763" y="449920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1199B19-8BF0-ACFB-9078-CFA9F666A1D6}"/>
                </a:ext>
              </a:extLst>
            </p:cNvPr>
            <p:cNvSpPr/>
            <p:nvPr/>
          </p:nvSpPr>
          <p:spPr>
            <a:xfrm>
              <a:off x="1160016" y="493462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7DB0409-D0C2-BC6D-DD50-CA7A4E9FA5F6}"/>
                </a:ext>
              </a:extLst>
            </p:cNvPr>
            <p:cNvSpPr/>
            <p:nvPr/>
          </p:nvSpPr>
          <p:spPr>
            <a:xfrm>
              <a:off x="1555305" y="494414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E8EBABF-935E-1AB2-A3F1-C0C6B04E77EA}"/>
                </a:ext>
              </a:extLst>
            </p:cNvPr>
            <p:cNvSpPr/>
            <p:nvPr/>
          </p:nvSpPr>
          <p:spPr>
            <a:xfrm>
              <a:off x="1950595" y="493938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E4708AC-CBEF-BAFA-1B92-D6C58FA48EA6}"/>
                </a:ext>
              </a:extLst>
            </p:cNvPr>
            <p:cNvSpPr/>
            <p:nvPr/>
          </p:nvSpPr>
          <p:spPr>
            <a:xfrm>
              <a:off x="1160014" y="534827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975EF7-D63D-1993-4E03-89016FD274ED}"/>
                </a:ext>
              </a:extLst>
            </p:cNvPr>
            <p:cNvSpPr/>
            <p:nvPr/>
          </p:nvSpPr>
          <p:spPr>
            <a:xfrm>
              <a:off x="1555303" y="535780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5FEB630-1BCA-D201-1E16-458154022639}"/>
                </a:ext>
              </a:extLst>
            </p:cNvPr>
            <p:cNvSpPr/>
            <p:nvPr/>
          </p:nvSpPr>
          <p:spPr>
            <a:xfrm>
              <a:off x="1950593" y="535303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6047127-F2C7-94E7-C8D1-9CC9DB860501}"/>
                </a:ext>
              </a:extLst>
            </p:cNvPr>
            <p:cNvSpPr/>
            <p:nvPr/>
          </p:nvSpPr>
          <p:spPr>
            <a:xfrm>
              <a:off x="2345884" y="536256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D1CC093-BD63-48F6-37BF-A42AAEEBF8C6}"/>
                </a:ext>
              </a:extLst>
            </p:cNvPr>
            <p:cNvSpPr/>
            <p:nvPr/>
          </p:nvSpPr>
          <p:spPr>
            <a:xfrm>
              <a:off x="1181773" y="576193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5B08A65-5FFE-A17B-FF3C-F5F294A80ECB}"/>
                </a:ext>
              </a:extLst>
            </p:cNvPr>
            <p:cNvSpPr/>
            <p:nvPr/>
          </p:nvSpPr>
          <p:spPr>
            <a:xfrm>
              <a:off x="1577062" y="577146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E0E4AFE-BA5E-9ED8-F75D-4C174953ABE5}"/>
                </a:ext>
              </a:extLst>
            </p:cNvPr>
            <p:cNvSpPr/>
            <p:nvPr/>
          </p:nvSpPr>
          <p:spPr>
            <a:xfrm>
              <a:off x="1181785" y="619736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DF1FB78-6EEB-C85B-04B7-172A20002AB3}"/>
                </a:ext>
              </a:extLst>
            </p:cNvPr>
            <p:cNvSpPr/>
            <p:nvPr/>
          </p:nvSpPr>
          <p:spPr>
            <a:xfrm>
              <a:off x="1577074" y="620689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2A10C4C-FB75-4A8D-7E42-48F8DF067641}"/>
                </a:ext>
              </a:extLst>
            </p:cNvPr>
            <p:cNvSpPr/>
            <p:nvPr/>
          </p:nvSpPr>
          <p:spPr>
            <a:xfrm>
              <a:off x="1972364" y="620212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F86764E-0A2E-ED2B-A1C6-6603842D8F5D}"/>
                </a:ext>
              </a:extLst>
            </p:cNvPr>
            <p:cNvSpPr/>
            <p:nvPr/>
          </p:nvSpPr>
          <p:spPr>
            <a:xfrm>
              <a:off x="2367655" y="621165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AEBEB73-DF92-32D6-D6AD-070FAF4EA963}"/>
                </a:ext>
              </a:extLst>
            </p:cNvPr>
            <p:cNvSpPr/>
            <p:nvPr/>
          </p:nvSpPr>
          <p:spPr>
            <a:xfrm>
              <a:off x="1138248" y="663280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0AE7D08-C35E-86F3-7319-204C272C9870}"/>
                </a:ext>
              </a:extLst>
            </p:cNvPr>
            <p:cNvSpPr/>
            <p:nvPr/>
          </p:nvSpPr>
          <p:spPr>
            <a:xfrm>
              <a:off x="1533537" y="6642327"/>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21E8B5A2-13A9-DBA6-A4BA-0B2FA438DDC2}"/>
                </a:ext>
              </a:extLst>
            </p:cNvPr>
            <p:cNvSpPr/>
            <p:nvPr/>
          </p:nvSpPr>
          <p:spPr>
            <a:xfrm>
              <a:off x="1928827" y="6637562"/>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99AC25C-40DA-BBB8-40C4-B8E9EFA40D2E}"/>
                </a:ext>
              </a:extLst>
            </p:cNvPr>
            <p:cNvSpPr/>
            <p:nvPr/>
          </p:nvSpPr>
          <p:spPr>
            <a:xfrm>
              <a:off x="2324118" y="664708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324B814-8BBE-0C41-1D00-2C2105BAF32D}"/>
                </a:ext>
              </a:extLst>
            </p:cNvPr>
            <p:cNvSpPr/>
            <p:nvPr/>
          </p:nvSpPr>
          <p:spPr>
            <a:xfrm>
              <a:off x="1138246" y="7046453"/>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4ECF0D2-F351-A792-2BC2-CDD09909D4FB}"/>
                </a:ext>
              </a:extLst>
            </p:cNvPr>
            <p:cNvSpPr/>
            <p:nvPr/>
          </p:nvSpPr>
          <p:spPr>
            <a:xfrm>
              <a:off x="1533535" y="705597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2C7B8161-61B4-FBC7-ACA7-3CAF91164AE0}"/>
                </a:ext>
              </a:extLst>
            </p:cNvPr>
            <p:cNvSpPr/>
            <p:nvPr/>
          </p:nvSpPr>
          <p:spPr>
            <a:xfrm>
              <a:off x="1928825" y="705121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2CF4588-F347-9E07-AAA6-F9B47071D2F6}"/>
                </a:ext>
              </a:extLst>
            </p:cNvPr>
            <p:cNvSpPr/>
            <p:nvPr/>
          </p:nvSpPr>
          <p:spPr>
            <a:xfrm>
              <a:off x="2324116" y="7060738"/>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8E2745F-306E-B723-FDF0-377AAAC80515}"/>
                </a:ext>
              </a:extLst>
            </p:cNvPr>
            <p:cNvSpPr/>
            <p:nvPr/>
          </p:nvSpPr>
          <p:spPr>
            <a:xfrm>
              <a:off x="1160005" y="746011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88E0B4DB-B007-A10E-2B67-C277D09BB294}"/>
                </a:ext>
              </a:extLst>
            </p:cNvPr>
            <p:cNvSpPr/>
            <p:nvPr/>
          </p:nvSpPr>
          <p:spPr>
            <a:xfrm>
              <a:off x="1555294" y="7469642"/>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CE9FE5F-7C5E-BD88-790F-CA7F6CF61144}"/>
                </a:ext>
              </a:extLst>
            </p:cNvPr>
            <p:cNvSpPr/>
            <p:nvPr/>
          </p:nvSpPr>
          <p:spPr>
            <a:xfrm>
              <a:off x="1950584" y="7464877"/>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A8ECFC6-6D96-40DE-81A8-BAFDCB7133A9}"/>
                </a:ext>
              </a:extLst>
            </p:cNvPr>
            <p:cNvSpPr/>
            <p:nvPr/>
          </p:nvSpPr>
          <p:spPr>
            <a:xfrm>
              <a:off x="2345875" y="747440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214CB0D-25AA-732B-1C35-E58F07089540}"/>
                </a:ext>
              </a:extLst>
            </p:cNvPr>
            <p:cNvSpPr/>
            <p:nvPr/>
          </p:nvSpPr>
          <p:spPr>
            <a:xfrm>
              <a:off x="1181793" y="73275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331DD8F-C478-1026-BA74-B719091DB18C}"/>
                </a:ext>
              </a:extLst>
            </p:cNvPr>
            <p:cNvSpPr/>
            <p:nvPr/>
          </p:nvSpPr>
          <p:spPr>
            <a:xfrm>
              <a:off x="1577082" y="74228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0F7CB7C9-41A7-DF10-A78A-F017AEC34F03}"/>
                </a:ext>
              </a:extLst>
            </p:cNvPr>
            <p:cNvSpPr/>
            <p:nvPr/>
          </p:nvSpPr>
          <p:spPr>
            <a:xfrm>
              <a:off x="1972372" y="73751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CF7A5BA-C4DE-4F91-C17B-CF758B688B02}"/>
                </a:ext>
              </a:extLst>
            </p:cNvPr>
            <p:cNvSpPr/>
            <p:nvPr/>
          </p:nvSpPr>
          <p:spPr>
            <a:xfrm>
              <a:off x="1181791" y="114640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647755E3-B8BC-6C6C-C46E-71CA9C5DF934}"/>
                </a:ext>
              </a:extLst>
            </p:cNvPr>
            <p:cNvSpPr/>
            <p:nvPr/>
          </p:nvSpPr>
          <p:spPr>
            <a:xfrm>
              <a:off x="1577080" y="115593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90D0A35-A0AA-C3EF-48A1-601E893EC910}"/>
                </a:ext>
              </a:extLst>
            </p:cNvPr>
            <p:cNvSpPr/>
            <p:nvPr/>
          </p:nvSpPr>
          <p:spPr>
            <a:xfrm>
              <a:off x="1972370" y="115116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0D36F120-A11A-65F9-5202-575BCA29C0F9}"/>
                </a:ext>
              </a:extLst>
            </p:cNvPr>
            <p:cNvSpPr/>
            <p:nvPr/>
          </p:nvSpPr>
          <p:spPr>
            <a:xfrm>
              <a:off x="2367661" y="116069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1D68F33-88D4-85AF-AA21-F02E78B4D6F1}"/>
                </a:ext>
              </a:extLst>
            </p:cNvPr>
            <p:cNvSpPr/>
            <p:nvPr/>
          </p:nvSpPr>
          <p:spPr>
            <a:xfrm>
              <a:off x="1203550" y="156006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B75BA88B-C18D-93B8-65C2-C6ABFE959297}"/>
                </a:ext>
              </a:extLst>
            </p:cNvPr>
            <p:cNvSpPr/>
            <p:nvPr/>
          </p:nvSpPr>
          <p:spPr>
            <a:xfrm>
              <a:off x="1598839" y="156959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F8ACB439-CF5B-900F-A4E4-7B445FC53EC8}"/>
                </a:ext>
              </a:extLst>
            </p:cNvPr>
            <p:cNvSpPr/>
            <p:nvPr/>
          </p:nvSpPr>
          <p:spPr>
            <a:xfrm>
              <a:off x="1203562" y="199549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C47E86D2-5FFE-320C-E1DB-C8DAAEE438B1}"/>
                </a:ext>
              </a:extLst>
            </p:cNvPr>
            <p:cNvSpPr/>
            <p:nvPr/>
          </p:nvSpPr>
          <p:spPr>
            <a:xfrm>
              <a:off x="1598851" y="200502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A83AAE43-BB00-4925-BE10-0E57830FE65B}"/>
                </a:ext>
              </a:extLst>
            </p:cNvPr>
            <p:cNvSpPr/>
            <p:nvPr/>
          </p:nvSpPr>
          <p:spPr>
            <a:xfrm>
              <a:off x="1181774" y="240915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EFA1E72-3AF2-AA58-F5AC-6F5ED9EC239F}"/>
                </a:ext>
              </a:extLst>
            </p:cNvPr>
            <p:cNvSpPr/>
            <p:nvPr/>
          </p:nvSpPr>
          <p:spPr>
            <a:xfrm>
              <a:off x="1577063" y="241867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A909063A-D2C1-045B-52BC-50B219B18279}"/>
                </a:ext>
              </a:extLst>
            </p:cNvPr>
            <p:cNvSpPr/>
            <p:nvPr/>
          </p:nvSpPr>
          <p:spPr>
            <a:xfrm>
              <a:off x="1972353" y="241391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EA664A61-7CE4-781F-43C6-53EE1951EFB7}"/>
                </a:ext>
              </a:extLst>
            </p:cNvPr>
            <p:cNvSpPr/>
            <p:nvPr/>
          </p:nvSpPr>
          <p:spPr>
            <a:xfrm>
              <a:off x="2367644" y="242343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60D0C16D-698C-A569-32F8-183D329D3B71}"/>
              </a:ext>
            </a:extLst>
          </p:cNvPr>
          <p:cNvGrpSpPr/>
          <p:nvPr/>
        </p:nvGrpSpPr>
        <p:grpSpPr>
          <a:xfrm>
            <a:off x="1146949" y="3475957"/>
            <a:ext cx="799418" cy="2943499"/>
            <a:chOff x="1094696" y="3475957"/>
            <a:chExt cx="1645113" cy="7832931"/>
          </a:xfrm>
        </p:grpSpPr>
        <p:sp>
          <p:nvSpPr>
            <p:cNvPr id="42" name="Rectangle 41">
              <a:extLst>
                <a:ext uri="{FF2B5EF4-FFF2-40B4-BE49-F238E27FC236}">
                  <a16:creationId xmlns:a16="http://schemas.microsoft.com/office/drawing/2014/main" id="{15783873-455B-CC5E-5BFD-2D041FC9249B}"/>
                </a:ext>
              </a:extLst>
            </p:cNvPr>
            <p:cNvSpPr/>
            <p:nvPr/>
          </p:nvSpPr>
          <p:spPr>
            <a:xfrm>
              <a:off x="1094698" y="554422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9410877-D94C-E606-EAF3-DD34A6B8060B}"/>
                </a:ext>
              </a:extLst>
            </p:cNvPr>
            <p:cNvSpPr/>
            <p:nvPr/>
          </p:nvSpPr>
          <p:spPr>
            <a:xfrm>
              <a:off x="1489987" y="5553752"/>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65C8598-4D14-608C-2560-1878CD69E1D4}"/>
                </a:ext>
              </a:extLst>
            </p:cNvPr>
            <p:cNvSpPr/>
            <p:nvPr/>
          </p:nvSpPr>
          <p:spPr>
            <a:xfrm>
              <a:off x="1885277" y="554898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17F9E66-8D3B-E026-C995-9859EEA420A1}"/>
                </a:ext>
              </a:extLst>
            </p:cNvPr>
            <p:cNvSpPr/>
            <p:nvPr/>
          </p:nvSpPr>
          <p:spPr>
            <a:xfrm>
              <a:off x="1094696" y="595787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852DEFB-7BE0-1F89-C651-5D51302525A4}"/>
                </a:ext>
              </a:extLst>
            </p:cNvPr>
            <p:cNvSpPr/>
            <p:nvPr/>
          </p:nvSpPr>
          <p:spPr>
            <a:xfrm>
              <a:off x="1489985" y="596740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A86631F-2265-8ADA-87D0-481B3A43297E}"/>
                </a:ext>
              </a:extLst>
            </p:cNvPr>
            <p:cNvSpPr/>
            <p:nvPr/>
          </p:nvSpPr>
          <p:spPr>
            <a:xfrm>
              <a:off x="1116455" y="637154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55C7192-5878-9A47-448F-F3F821E134CA}"/>
                </a:ext>
              </a:extLst>
            </p:cNvPr>
            <p:cNvSpPr/>
            <p:nvPr/>
          </p:nvSpPr>
          <p:spPr>
            <a:xfrm>
              <a:off x="1511744" y="638106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2BC3645-7AEF-F827-AEF7-FD94E709A741}"/>
                </a:ext>
              </a:extLst>
            </p:cNvPr>
            <p:cNvSpPr/>
            <p:nvPr/>
          </p:nvSpPr>
          <p:spPr>
            <a:xfrm>
              <a:off x="1907034" y="6376302"/>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4489302-9C8A-7329-F7A9-8E243284893C}"/>
                </a:ext>
              </a:extLst>
            </p:cNvPr>
            <p:cNvSpPr/>
            <p:nvPr/>
          </p:nvSpPr>
          <p:spPr>
            <a:xfrm>
              <a:off x="2302325" y="638582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A3C0406-DF37-A86B-88E9-B9E97F685AEA}"/>
                </a:ext>
              </a:extLst>
            </p:cNvPr>
            <p:cNvSpPr/>
            <p:nvPr/>
          </p:nvSpPr>
          <p:spPr>
            <a:xfrm>
              <a:off x="1116467" y="680696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44265D6-B180-90FE-4916-F16F4C06EA5B}"/>
                </a:ext>
              </a:extLst>
            </p:cNvPr>
            <p:cNvSpPr/>
            <p:nvPr/>
          </p:nvSpPr>
          <p:spPr>
            <a:xfrm>
              <a:off x="1511756" y="681649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4637CC4-0515-5DA0-50ED-E273A8CD8E3D}"/>
                </a:ext>
              </a:extLst>
            </p:cNvPr>
            <p:cNvSpPr/>
            <p:nvPr/>
          </p:nvSpPr>
          <p:spPr>
            <a:xfrm>
              <a:off x="1907046" y="681172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768FE98-859F-162D-EE9F-4C4E15E0FEF5}"/>
                </a:ext>
              </a:extLst>
            </p:cNvPr>
            <p:cNvSpPr/>
            <p:nvPr/>
          </p:nvSpPr>
          <p:spPr>
            <a:xfrm>
              <a:off x="2302337" y="682125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8FCA9B2-077C-7D84-DAAD-4C0436FDC4EE}"/>
                </a:ext>
              </a:extLst>
            </p:cNvPr>
            <p:cNvSpPr/>
            <p:nvPr/>
          </p:nvSpPr>
          <p:spPr>
            <a:xfrm>
              <a:off x="1138242" y="728593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E7479FB-3615-C4E3-51B3-6865758E6903}"/>
                </a:ext>
              </a:extLst>
            </p:cNvPr>
            <p:cNvSpPr/>
            <p:nvPr/>
          </p:nvSpPr>
          <p:spPr>
            <a:xfrm>
              <a:off x="1533531" y="729546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311C735-567F-CA25-556A-AEBF701C7694}"/>
                </a:ext>
              </a:extLst>
            </p:cNvPr>
            <p:cNvSpPr/>
            <p:nvPr/>
          </p:nvSpPr>
          <p:spPr>
            <a:xfrm>
              <a:off x="1928821" y="729070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0BAD59F-A911-D5C9-29D2-7171B773F5A0}"/>
                </a:ext>
              </a:extLst>
            </p:cNvPr>
            <p:cNvSpPr/>
            <p:nvPr/>
          </p:nvSpPr>
          <p:spPr>
            <a:xfrm>
              <a:off x="1138240" y="769959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AFF9474-DD74-B428-CA6D-092C242D02CD}"/>
                </a:ext>
              </a:extLst>
            </p:cNvPr>
            <p:cNvSpPr/>
            <p:nvPr/>
          </p:nvSpPr>
          <p:spPr>
            <a:xfrm>
              <a:off x="1159999" y="811325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ECE129F-3668-99F3-2698-FC6B928D5C95}"/>
                </a:ext>
              </a:extLst>
            </p:cNvPr>
            <p:cNvSpPr/>
            <p:nvPr/>
          </p:nvSpPr>
          <p:spPr>
            <a:xfrm>
              <a:off x="1555288" y="812278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8EE65EF-9B85-F025-609E-B348AF658032}"/>
                </a:ext>
              </a:extLst>
            </p:cNvPr>
            <p:cNvSpPr/>
            <p:nvPr/>
          </p:nvSpPr>
          <p:spPr>
            <a:xfrm>
              <a:off x="1160011" y="854868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6E062B-7FA2-39D6-A473-5F336E07A1AD}"/>
                </a:ext>
              </a:extLst>
            </p:cNvPr>
            <p:cNvSpPr/>
            <p:nvPr/>
          </p:nvSpPr>
          <p:spPr>
            <a:xfrm>
              <a:off x="1555300" y="8558207"/>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D1F63368-C9C5-0F6A-E352-B2EEE2FDE2E1}"/>
                </a:ext>
              </a:extLst>
            </p:cNvPr>
            <p:cNvSpPr/>
            <p:nvPr/>
          </p:nvSpPr>
          <p:spPr>
            <a:xfrm>
              <a:off x="1950590" y="855344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0D1E85D-74AF-6709-59E6-9329BF1B624E}"/>
                </a:ext>
              </a:extLst>
            </p:cNvPr>
            <p:cNvSpPr/>
            <p:nvPr/>
          </p:nvSpPr>
          <p:spPr>
            <a:xfrm>
              <a:off x="2345881" y="856296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4DF2627-A194-CC1B-0CF5-DC90C637173F}"/>
                </a:ext>
              </a:extLst>
            </p:cNvPr>
            <p:cNvSpPr/>
            <p:nvPr/>
          </p:nvSpPr>
          <p:spPr>
            <a:xfrm>
              <a:off x="1138223" y="896233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DC5E0A1-7A78-6B16-911A-BF30DC4DDDFC}"/>
                </a:ext>
              </a:extLst>
            </p:cNvPr>
            <p:cNvSpPr/>
            <p:nvPr/>
          </p:nvSpPr>
          <p:spPr>
            <a:xfrm>
              <a:off x="1533512" y="897186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D553E162-BABB-E95A-D4A5-BA68BE5F32A5}"/>
                </a:ext>
              </a:extLst>
            </p:cNvPr>
            <p:cNvSpPr/>
            <p:nvPr/>
          </p:nvSpPr>
          <p:spPr>
            <a:xfrm>
              <a:off x="1928802" y="896709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EB990D5-E1DA-7395-3C9F-9012D4F8F56E}"/>
                </a:ext>
              </a:extLst>
            </p:cNvPr>
            <p:cNvSpPr/>
            <p:nvPr/>
          </p:nvSpPr>
          <p:spPr>
            <a:xfrm>
              <a:off x="2324093" y="897662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6D2D325D-C808-8B07-4B2A-7595485D0E8F}"/>
                </a:ext>
              </a:extLst>
            </p:cNvPr>
            <p:cNvSpPr/>
            <p:nvPr/>
          </p:nvSpPr>
          <p:spPr>
            <a:xfrm>
              <a:off x="1225346" y="9332457"/>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D9365AD-4C2F-E25E-1C49-E18B7154E35F}"/>
                </a:ext>
              </a:extLst>
            </p:cNvPr>
            <p:cNvSpPr/>
            <p:nvPr/>
          </p:nvSpPr>
          <p:spPr>
            <a:xfrm>
              <a:off x="1225344" y="974610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CB7DC7C8-DCD5-9F8F-E1A9-754C3E4662D4}"/>
                </a:ext>
              </a:extLst>
            </p:cNvPr>
            <p:cNvSpPr/>
            <p:nvPr/>
          </p:nvSpPr>
          <p:spPr>
            <a:xfrm>
              <a:off x="1620633" y="975563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8E1C79F-B142-F7C2-7D95-DAF83D72B080}"/>
                </a:ext>
              </a:extLst>
            </p:cNvPr>
            <p:cNvSpPr/>
            <p:nvPr/>
          </p:nvSpPr>
          <p:spPr>
            <a:xfrm>
              <a:off x="2015923" y="975087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6D36C43-437D-6D29-635F-7D117657211D}"/>
                </a:ext>
              </a:extLst>
            </p:cNvPr>
            <p:cNvSpPr/>
            <p:nvPr/>
          </p:nvSpPr>
          <p:spPr>
            <a:xfrm>
              <a:off x="1247103" y="10159772"/>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41C5341-639A-DD49-3AEF-2F0FC0200E60}"/>
                </a:ext>
              </a:extLst>
            </p:cNvPr>
            <p:cNvSpPr/>
            <p:nvPr/>
          </p:nvSpPr>
          <p:spPr>
            <a:xfrm>
              <a:off x="1642392" y="10169298"/>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B151145-F316-61BF-1C3B-1ED841054DF0}"/>
                </a:ext>
              </a:extLst>
            </p:cNvPr>
            <p:cNvSpPr/>
            <p:nvPr/>
          </p:nvSpPr>
          <p:spPr>
            <a:xfrm>
              <a:off x="2037682" y="10164533"/>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6DAC2F1E-3BFC-6B52-1490-6400AD1C7127}"/>
                </a:ext>
              </a:extLst>
            </p:cNvPr>
            <p:cNvSpPr/>
            <p:nvPr/>
          </p:nvSpPr>
          <p:spPr>
            <a:xfrm>
              <a:off x="1247115" y="1059519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B96B15A1-276B-3830-57D5-A14AB516009D}"/>
                </a:ext>
              </a:extLst>
            </p:cNvPr>
            <p:cNvSpPr/>
            <p:nvPr/>
          </p:nvSpPr>
          <p:spPr>
            <a:xfrm>
              <a:off x="1642404" y="1060472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96D791EC-C73C-ED7C-8AFD-2BB0FA5AE85A}"/>
                </a:ext>
              </a:extLst>
            </p:cNvPr>
            <p:cNvSpPr/>
            <p:nvPr/>
          </p:nvSpPr>
          <p:spPr>
            <a:xfrm>
              <a:off x="1225327" y="11008853"/>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0A4CDD81-9BFD-1110-B4CA-A1EC9C2A2FB1}"/>
                </a:ext>
              </a:extLst>
            </p:cNvPr>
            <p:cNvSpPr/>
            <p:nvPr/>
          </p:nvSpPr>
          <p:spPr>
            <a:xfrm>
              <a:off x="1620616" y="1101837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F30BC426-2BA8-6711-1261-6AA5E38554FB}"/>
                </a:ext>
              </a:extLst>
            </p:cNvPr>
            <p:cNvSpPr/>
            <p:nvPr/>
          </p:nvSpPr>
          <p:spPr>
            <a:xfrm>
              <a:off x="2015906" y="1101361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214E8AD-4ED3-6634-4C21-AA7D7C38EB9A}"/>
                </a:ext>
              </a:extLst>
            </p:cNvPr>
            <p:cNvSpPr/>
            <p:nvPr/>
          </p:nvSpPr>
          <p:spPr>
            <a:xfrm>
              <a:off x="2411197" y="11023138"/>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A2DE0D1A-6A57-2D97-6C4C-672A47DC7E16}"/>
                </a:ext>
              </a:extLst>
            </p:cNvPr>
            <p:cNvSpPr/>
            <p:nvPr/>
          </p:nvSpPr>
          <p:spPr>
            <a:xfrm>
              <a:off x="1116481" y="347595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A50B9046-194B-66F3-47E2-9669EC1392E9}"/>
                </a:ext>
              </a:extLst>
            </p:cNvPr>
            <p:cNvSpPr/>
            <p:nvPr/>
          </p:nvSpPr>
          <p:spPr>
            <a:xfrm>
              <a:off x="1116479" y="388960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12F841F-6170-DC9C-3F04-615E8923D3D0}"/>
                </a:ext>
              </a:extLst>
            </p:cNvPr>
            <p:cNvSpPr/>
            <p:nvPr/>
          </p:nvSpPr>
          <p:spPr>
            <a:xfrm>
              <a:off x="1511768" y="389913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7BE11371-161A-29F2-B7B9-A4650E4A6B7D}"/>
                </a:ext>
              </a:extLst>
            </p:cNvPr>
            <p:cNvSpPr/>
            <p:nvPr/>
          </p:nvSpPr>
          <p:spPr>
            <a:xfrm>
              <a:off x="1907058" y="389437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1F2806DE-362A-BB30-695E-C4617A757172}"/>
                </a:ext>
              </a:extLst>
            </p:cNvPr>
            <p:cNvSpPr/>
            <p:nvPr/>
          </p:nvSpPr>
          <p:spPr>
            <a:xfrm>
              <a:off x="1138238" y="430327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6BB48078-66F2-1F34-8FE6-FD7066FAECFC}"/>
                </a:ext>
              </a:extLst>
            </p:cNvPr>
            <p:cNvSpPr/>
            <p:nvPr/>
          </p:nvSpPr>
          <p:spPr>
            <a:xfrm>
              <a:off x="1533527" y="431279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C3F2FB7D-E0AD-EA6A-A98D-1B9D3CC06E30}"/>
                </a:ext>
              </a:extLst>
            </p:cNvPr>
            <p:cNvSpPr/>
            <p:nvPr/>
          </p:nvSpPr>
          <p:spPr>
            <a:xfrm>
              <a:off x="1928817" y="430803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F51B343-FF7F-78C0-CBA4-30551C9C5569}"/>
                </a:ext>
              </a:extLst>
            </p:cNvPr>
            <p:cNvSpPr/>
            <p:nvPr/>
          </p:nvSpPr>
          <p:spPr>
            <a:xfrm>
              <a:off x="2324108" y="431755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867E2A1-7490-2B2C-A932-E3CD874A6327}"/>
                </a:ext>
              </a:extLst>
            </p:cNvPr>
            <p:cNvSpPr/>
            <p:nvPr/>
          </p:nvSpPr>
          <p:spPr>
            <a:xfrm>
              <a:off x="1138250" y="473869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E3BBDA59-7919-094C-A3B0-12B051A01A82}"/>
                </a:ext>
              </a:extLst>
            </p:cNvPr>
            <p:cNvSpPr/>
            <p:nvPr/>
          </p:nvSpPr>
          <p:spPr>
            <a:xfrm>
              <a:off x="1533539" y="474822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B129447-78EC-BDDF-5446-CB03BB6C2FBB}"/>
                </a:ext>
              </a:extLst>
            </p:cNvPr>
            <p:cNvSpPr/>
            <p:nvPr/>
          </p:nvSpPr>
          <p:spPr>
            <a:xfrm>
              <a:off x="1928829" y="474346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2C2220C4-C595-4B6C-6DE5-87BC7CDBB25A}"/>
                </a:ext>
              </a:extLst>
            </p:cNvPr>
            <p:cNvSpPr/>
            <p:nvPr/>
          </p:nvSpPr>
          <p:spPr>
            <a:xfrm>
              <a:off x="2324120" y="475298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40BCFC88-627C-2A4F-2884-FD32DB5FEC94}"/>
                </a:ext>
              </a:extLst>
            </p:cNvPr>
            <p:cNvSpPr/>
            <p:nvPr/>
          </p:nvSpPr>
          <p:spPr>
            <a:xfrm>
              <a:off x="1116462" y="515235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C761C8C9-B15C-FA6A-5FED-87DAE90C3948}"/>
                </a:ext>
              </a:extLst>
            </p:cNvPr>
            <p:cNvSpPr/>
            <p:nvPr/>
          </p:nvSpPr>
          <p:spPr>
            <a:xfrm>
              <a:off x="1511751" y="516187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D5905D9-4252-62C8-6EE4-643A823FEB26}"/>
                </a:ext>
              </a:extLst>
            </p:cNvPr>
            <p:cNvSpPr/>
            <p:nvPr/>
          </p:nvSpPr>
          <p:spPr>
            <a:xfrm>
              <a:off x="1907041" y="515711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FB20B1BC-FB82-87EB-6B0D-001E1AD8922C}"/>
              </a:ext>
            </a:extLst>
          </p:cNvPr>
          <p:cNvSpPr txBox="1"/>
          <p:nvPr/>
        </p:nvSpPr>
        <p:spPr>
          <a:xfrm>
            <a:off x="862518" y="505595"/>
            <a:ext cx="503664" cy="6070893"/>
          </a:xfrm>
          <a:prstGeom prst="rect">
            <a:avLst/>
          </a:prstGeom>
          <a:noFill/>
        </p:spPr>
        <p:txBody>
          <a:bodyPr wrap="none" rtlCol="0">
            <a:spAutoFit/>
          </a:bodyPr>
          <a:lstStyle/>
          <a:p>
            <a:r>
              <a:rPr lang="en-US" sz="1050" dirty="0"/>
              <a:t>Cycle </a:t>
            </a:r>
          </a:p>
          <a:p>
            <a:r>
              <a:rPr lang="en-US" sz="1050" dirty="0"/>
              <a:t>1</a:t>
            </a:r>
          </a:p>
          <a:p>
            <a:r>
              <a:rPr lang="en-US" sz="1050" dirty="0"/>
              <a:t>2</a:t>
            </a:r>
          </a:p>
          <a:p>
            <a:r>
              <a:rPr lang="en-US" sz="1050" dirty="0"/>
              <a:t>3</a:t>
            </a:r>
          </a:p>
          <a:p>
            <a:r>
              <a:rPr lang="en-US" sz="1050" dirty="0"/>
              <a:t>4</a:t>
            </a:r>
          </a:p>
          <a:p>
            <a:r>
              <a:rPr lang="en-US" sz="1050" dirty="0"/>
              <a:t>5</a:t>
            </a:r>
          </a:p>
          <a:p>
            <a:r>
              <a:rPr lang="en-US" sz="1050" dirty="0"/>
              <a:t>6</a:t>
            </a:r>
          </a:p>
          <a:p>
            <a:r>
              <a:rPr lang="en-US" sz="1050" dirty="0"/>
              <a:t>7</a:t>
            </a:r>
          </a:p>
          <a:p>
            <a:r>
              <a:rPr lang="en-US" sz="1050" dirty="0"/>
              <a:t>8</a:t>
            </a:r>
          </a:p>
          <a:p>
            <a:r>
              <a:rPr lang="en-US" sz="1050" dirty="0"/>
              <a:t>9</a:t>
            </a:r>
          </a:p>
          <a:p>
            <a:r>
              <a:rPr lang="en-US" sz="1050" dirty="0"/>
              <a:t>10</a:t>
            </a:r>
          </a:p>
          <a:p>
            <a:r>
              <a:rPr lang="en-US" sz="1050" dirty="0"/>
              <a:t>11</a:t>
            </a:r>
          </a:p>
          <a:p>
            <a:r>
              <a:rPr lang="en-US" sz="1050" dirty="0"/>
              <a:t>12</a:t>
            </a:r>
          </a:p>
          <a:p>
            <a:r>
              <a:rPr lang="en-US" sz="1050" dirty="0"/>
              <a:t>13</a:t>
            </a:r>
          </a:p>
          <a:p>
            <a:r>
              <a:rPr lang="en-US" sz="1050" dirty="0"/>
              <a:t>14</a:t>
            </a:r>
          </a:p>
          <a:p>
            <a:r>
              <a:rPr lang="en-US" sz="1050" dirty="0"/>
              <a:t>15</a:t>
            </a:r>
          </a:p>
          <a:p>
            <a:r>
              <a:rPr lang="en-US" sz="1050" dirty="0"/>
              <a:t>16</a:t>
            </a:r>
          </a:p>
          <a:p>
            <a:r>
              <a:rPr lang="en-US" sz="1050" dirty="0"/>
              <a:t>17</a:t>
            </a:r>
          </a:p>
          <a:p>
            <a:r>
              <a:rPr lang="en-US" sz="1050" dirty="0"/>
              <a:t>18</a:t>
            </a:r>
          </a:p>
          <a:p>
            <a:r>
              <a:rPr lang="en-US" sz="1050" dirty="0"/>
              <a:t>19</a:t>
            </a:r>
          </a:p>
          <a:p>
            <a:r>
              <a:rPr lang="en-US" sz="1050" dirty="0"/>
              <a:t>20</a:t>
            </a:r>
          </a:p>
          <a:p>
            <a:r>
              <a:rPr lang="en-US" sz="1050" dirty="0"/>
              <a:t>21</a:t>
            </a:r>
          </a:p>
          <a:p>
            <a:r>
              <a:rPr lang="en-US" sz="1050" dirty="0"/>
              <a:t>22</a:t>
            </a:r>
          </a:p>
          <a:p>
            <a:r>
              <a:rPr lang="en-US" sz="1050" dirty="0"/>
              <a:t>23</a:t>
            </a:r>
          </a:p>
          <a:p>
            <a:r>
              <a:rPr lang="en-US" sz="1050" dirty="0"/>
              <a:t>24</a:t>
            </a:r>
          </a:p>
          <a:p>
            <a:r>
              <a:rPr lang="en-US" sz="1050" dirty="0"/>
              <a:t>25</a:t>
            </a:r>
          </a:p>
          <a:p>
            <a:r>
              <a:rPr lang="en-US" sz="1050" dirty="0"/>
              <a:t>26</a:t>
            </a:r>
          </a:p>
          <a:p>
            <a:r>
              <a:rPr lang="en-US" sz="1050" dirty="0"/>
              <a:t>27</a:t>
            </a:r>
          </a:p>
          <a:p>
            <a:r>
              <a:rPr lang="en-US" sz="1050" dirty="0"/>
              <a:t>28</a:t>
            </a:r>
          </a:p>
          <a:p>
            <a:r>
              <a:rPr lang="en-US" sz="1050" dirty="0"/>
              <a:t>29</a:t>
            </a:r>
          </a:p>
          <a:p>
            <a:r>
              <a:rPr lang="en-US" sz="1050" dirty="0"/>
              <a:t>30</a:t>
            </a:r>
          </a:p>
          <a:p>
            <a:r>
              <a:rPr lang="en-US" sz="1050" dirty="0"/>
              <a:t>31</a:t>
            </a:r>
          </a:p>
          <a:p>
            <a:r>
              <a:rPr lang="en-US" sz="1050" dirty="0"/>
              <a:t>32</a:t>
            </a:r>
          </a:p>
          <a:p>
            <a:r>
              <a:rPr lang="en-US" sz="1050" dirty="0"/>
              <a:t>33</a:t>
            </a:r>
          </a:p>
          <a:p>
            <a:r>
              <a:rPr lang="en-US" sz="1050" dirty="0"/>
              <a:t>34</a:t>
            </a:r>
          </a:p>
          <a:p>
            <a:r>
              <a:rPr lang="en-US" sz="1050" dirty="0"/>
              <a:t>35</a:t>
            </a:r>
          </a:p>
          <a:p>
            <a:r>
              <a:rPr lang="en-US" sz="1050" dirty="0"/>
              <a:t>36</a:t>
            </a:r>
          </a:p>
        </p:txBody>
      </p:sp>
      <p:sp>
        <p:nvSpPr>
          <p:cNvPr id="5" name="TextBox 4">
            <a:extLst>
              <a:ext uri="{FF2B5EF4-FFF2-40B4-BE49-F238E27FC236}">
                <a16:creationId xmlns:a16="http://schemas.microsoft.com/office/drawing/2014/main" id="{40463F9F-60D3-85A1-7C45-9A231DBF0CBD}"/>
              </a:ext>
            </a:extLst>
          </p:cNvPr>
          <p:cNvSpPr txBox="1"/>
          <p:nvPr/>
        </p:nvSpPr>
        <p:spPr>
          <a:xfrm>
            <a:off x="4271554" y="1485584"/>
            <a:ext cx="3101618" cy="369332"/>
          </a:xfrm>
          <a:prstGeom prst="rect">
            <a:avLst/>
          </a:prstGeom>
          <a:noFill/>
        </p:spPr>
        <p:txBody>
          <a:bodyPr wrap="none" rtlCol="0">
            <a:spAutoFit/>
          </a:bodyPr>
          <a:lstStyle/>
          <a:p>
            <a:r>
              <a:rPr lang="en-US" dirty="0"/>
              <a:t>Coarse grained multi-threading</a:t>
            </a:r>
          </a:p>
        </p:txBody>
      </p:sp>
    </p:spTree>
    <p:extLst>
      <p:ext uri="{BB962C8B-B14F-4D97-AF65-F5344CB8AC3E}">
        <p14:creationId xmlns:p14="http://schemas.microsoft.com/office/powerpoint/2010/main" val="2527553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1" y="184388"/>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1754326"/>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a:t>
            </a:r>
          </a:p>
          <a:p>
            <a:endParaRPr lang="en-US" dirty="0"/>
          </a:p>
          <a:p>
            <a:r>
              <a:rPr lang="en-US" dirty="0"/>
              <a:t>How many bits are in the physical address?</a:t>
            </a:r>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extLst>
              <p:ext uri="{D42A27DB-BD31-4B8C-83A1-F6EECF244321}">
                <p14:modId xmlns:p14="http://schemas.microsoft.com/office/powerpoint/2010/main" val="3185959818"/>
              </p:ext>
            </p:extLst>
          </p:nvPr>
        </p:nvGraphicFramePr>
        <p:xfrm>
          <a:off x="431800" y="396555"/>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t>1111</a:t>
                      </a:r>
                    </a:p>
                  </a:txBody>
                  <a:tcPr/>
                </a:tc>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970376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F2A28BC-DC9A-D996-103B-EE559B94D37A}"/>
              </a:ext>
            </a:extLst>
          </p:cNvPr>
          <p:cNvGrpSpPr/>
          <p:nvPr/>
        </p:nvGrpSpPr>
        <p:grpSpPr>
          <a:xfrm>
            <a:off x="1156437" y="748744"/>
            <a:ext cx="1026812" cy="2809180"/>
            <a:chOff x="1129029" y="732754"/>
            <a:chExt cx="1557346" cy="6506985"/>
          </a:xfrm>
        </p:grpSpPr>
        <p:sp>
          <p:nvSpPr>
            <p:cNvPr id="22" name="Rectangle 21">
              <a:extLst>
                <a:ext uri="{FF2B5EF4-FFF2-40B4-BE49-F238E27FC236}">
                  <a16:creationId xmlns:a16="http://schemas.microsoft.com/office/drawing/2014/main" id="{F5F66F40-9B5C-0D52-06FD-54925D15A374}"/>
                </a:ext>
              </a:extLst>
            </p:cNvPr>
            <p:cNvSpPr/>
            <p:nvPr/>
          </p:nvSpPr>
          <p:spPr>
            <a:xfrm>
              <a:off x="1155236" y="1090615"/>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F779ED2-8D57-7CFC-25D8-5B000EF96793}"/>
                </a:ext>
              </a:extLst>
            </p:cNvPr>
            <p:cNvSpPr/>
            <p:nvPr/>
          </p:nvSpPr>
          <p:spPr>
            <a:xfrm>
              <a:off x="1550525" y="110014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772335-BD11-1770-A745-25274BA4D13E}"/>
                </a:ext>
              </a:extLst>
            </p:cNvPr>
            <p:cNvSpPr/>
            <p:nvPr/>
          </p:nvSpPr>
          <p:spPr>
            <a:xfrm>
              <a:off x="1153215" y="260236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75C101B-3338-7317-7695-564FFE3855DA}"/>
                </a:ext>
              </a:extLst>
            </p:cNvPr>
            <p:cNvSpPr/>
            <p:nvPr/>
          </p:nvSpPr>
          <p:spPr>
            <a:xfrm>
              <a:off x="1548504" y="261188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56F7F09-62C8-0F82-7CAD-B85FCEE29A68}"/>
                </a:ext>
              </a:extLst>
            </p:cNvPr>
            <p:cNvSpPr/>
            <p:nvPr/>
          </p:nvSpPr>
          <p:spPr>
            <a:xfrm>
              <a:off x="1943794" y="260712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22B8BE-4DB2-A414-681C-6FFE0A7B3FED}"/>
                </a:ext>
              </a:extLst>
            </p:cNvPr>
            <p:cNvSpPr/>
            <p:nvPr/>
          </p:nvSpPr>
          <p:spPr>
            <a:xfrm>
              <a:off x="2339085" y="2616645"/>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629D793-00DC-8E1B-7EF8-9FC56F60485D}"/>
                </a:ext>
              </a:extLst>
            </p:cNvPr>
            <p:cNvSpPr/>
            <p:nvPr/>
          </p:nvSpPr>
          <p:spPr>
            <a:xfrm>
              <a:off x="1150134" y="4084872"/>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255FBA0-D6B3-A5EF-6466-BF9D7C04D46A}"/>
                </a:ext>
              </a:extLst>
            </p:cNvPr>
            <p:cNvSpPr/>
            <p:nvPr/>
          </p:nvSpPr>
          <p:spPr>
            <a:xfrm>
              <a:off x="1545423" y="409439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4557D9-773C-39A8-E788-4F8FDDF3A4DB}"/>
                </a:ext>
              </a:extLst>
            </p:cNvPr>
            <p:cNvSpPr/>
            <p:nvPr/>
          </p:nvSpPr>
          <p:spPr>
            <a:xfrm>
              <a:off x="1940713" y="408963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1D81B77-9C27-147C-BAF2-B0C2846B3A9A}"/>
                </a:ext>
              </a:extLst>
            </p:cNvPr>
            <p:cNvSpPr/>
            <p:nvPr/>
          </p:nvSpPr>
          <p:spPr>
            <a:xfrm>
              <a:off x="1136885" y="548302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486DAAF-0D79-BD25-4736-5FD9EB0B07B7}"/>
                </a:ext>
              </a:extLst>
            </p:cNvPr>
            <p:cNvSpPr/>
            <p:nvPr/>
          </p:nvSpPr>
          <p:spPr>
            <a:xfrm>
              <a:off x="1532174" y="549254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E1CBC1-824D-9188-3BAE-9F918BB1CF65}"/>
                </a:ext>
              </a:extLst>
            </p:cNvPr>
            <p:cNvSpPr/>
            <p:nvPr/>
          </p:nvSpPr>
          <p:spPr>
            <a:xfrm>
              <a:off x="1927464" y="548778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FAEE54A-42A0-CC71-B84A-E34103C9110D}"/>
                </a:ext>
              </a:extLst>
            </p:cNvPr>
            <p:cNvSpPr/>
            <p:nvPr/>
          </p:nvSpPr>
          <p:spPr>
            <a:xfrm>
              <a:off x="2322755" y="5497305"/>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5BC6F37-9EF3-0862-BB98-971209957394}"/>
                </a:ext>
              </a:extLst>
            </p:cNvPr>
            <p:cNvSpPr/>
            <p:nvPr/>
          </p:nvSpPr>
          <p:spPr>
            <a:xfrm>
              <a:off x="1129029" y="695398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1199B19-8BF0-ACFB-9078-CFA9F666A1D6}"/>
                </a:ext>
              </a:extLst>
            </p:cNvPr>
            <p:cNvSpPr/>
            <p:nvPr/>
          </p:nvSpPr>
          <p:spPr>
            <a:xfrm>
              <a:off x="1159997" y="147092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7DB0409-D0C2-BC6D-DD50-CA7A4E9FA5F6}"/>
                </a:ext>
              </a:extLst>
            </p:cNvPr>
            <p:cNvSpPr/>
            <p:nvPr/>
          </p:nvSpPr>
          <p:spPr>
            <a:xfrm>
              <a:off x="1555286" y="148045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E8EBABF-935E-1AB2-A3F1-C0C6B04E77EA}"/>
                </a:ext>
              </a:extLst>
            </p:cNvPr>
            <p:cNvSpPr/>
            <p:nvPr/>
          </p:nvSpPr>
          <p:spPr>
            <a:xfrm>
              <a:off x="1950576" y="147568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E4708AC-CBEF-BAFA-1B92-D6C58FA48EA6}"/>
                </a:ext>
              </a:extLst>
            </p:cNvPr>
            <p:cNvSpPr/>
            <p:nvPr/>
          </p:nvSpPr>
          <p:spPr>
            <a:xfrm>
              <a:off x="1150134" y="296705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975EF7-D63D-1993-4E03-89016FD274ED}"/>
                </a:ext>
              </a:extLst>
            </p:cNvPr>
            <p:cNvSpPr/>
            <p:nvPr/>
          </p:nvSpPr>
          <p:spPr>
            <a:xfrm>
              <a:off x="1545423" y="297658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5FEB630-1BCA-D201-1E16-458154022639}"/>
                </a:ext>
              </a:extLst>
            </p:cNvPr>
            <p:cNvSpPr/>
            <p:nvPr/>
          </p:nvSpPr>
          <p:spPr>
            <a:xfrm>
              <a:off x="1940713" y="297181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6047127-F2C7-94E7-C8D1-9CC9DB860501}"/>
                </a:ext>
              </a:extLst>
            </p:cNvPr>
            <p:cNvSpPr/>
            <p:nvPr/>
          </p:nvSpPr>
          <p:spPr>
            <a:xfrm>
              <a:off x="2336004" y="298134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D1CC093-BD63-48F6-37BF-A42AAEEBF8C6}"/>
                </a:ext>
              </a:extLst>
            </p:cNvPr>
            <p:cNvSpPr/>
            <p:nvPr/>
          </p:nvSpPr>
          <p:spPr>
            <a:xfrm>
              <a:off x="1129029" y="442472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5B08A65-5FFE-A17B-FF3C-F5F294A80ECB}"/>
                </a:ext>
              </a:extLst>
            </p:cNvPr>
            <p:cNvSpPr/>
            <p:nvPr/>
          </p:nvSpPr>
          <p:spPr>
            <a:xfrm>
              <a:off x="1524318" y="443424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E0E4AFE-BA5E-9ED8-F75D-4C174953ABE5}"/>
                </a:ext>
              </a:extLst>
            </p:cNvPr>
            <p:cNvSpPr/>
            <p:nvPr/>
          </p:nvSpPr>
          <p:spPr>
            <a:xfrm>
              <a:off x="1136885" y="586062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DF1FB78-6EEB-C85B-04B7-172A20002AB3}"/>
                </a:ext>
              </a:extLst>
            </p:cNvPr>
            <p:cNvSpPr/>
            <p:nvPr/>
          </p:nvSpPr>
          <p:spPr>
            <a:xfrm>
              <a:off x="1532174" y="5870147"/>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2A10C4C-FB75-4A8D-7E42-48F8DF067641}"/>
                </a:ext>
              </a:extLst>
            </p:cNvPr>
            <p:cNvSpPr/>
            <p:nvPr/>
          </p:nvSpPr>
          <p:spPr>
            <a:xfrm>
              <a:off x="1927464" y="586538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F86764E-0A2E-ED2B-A1C6-6603842D8F5D}"/>
                </a:ext>
              </a:extLst>
            </p:cNvPr>
            <p:cNvSpPr/>
            <p:nvPr/>
          </p:nvSpPr>
          <p:spPr>
            <a:xfrm>
              <a:off x="2322755" y="587490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AEBEB73-DF92-32D6-D6AD-070FAF4EA963}"/>
                </a:ext>
              </a:extLst>
            </p:cNvPr>
            <p:cNvSpPr/>
            <p:nvPr/>
          </p:nvSpPr>
          <p:spPr>
            <a:xfrm>
              <a:off x="1171893" y="185466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0AE7D08-C35E-86F3-7319-204C272C9870}"/>
                </a:ext>
              </a:extLst>
            </p:cNvPr>
            <p:cNvSpPr/>
            <p:nvPr/>
          </p:nvSpPr>
          <p:spPr>
            <a:xfrm>
              <a:off x="1567182" y="186418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21E8B5A2-13A9-DBA6-A4BA-0B2FA438DDC2}"/>
                </a:ext>
              </a:extLst>
            </p:cNvPr>
            <p:cNvSpPr/>
            <p:nvPr/>
          </p:nvSpPr>
          <p:spPr>
            <a:xfrm>
              <a:off x="1962472" y="185942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99AC25C-40DA-BBB8-40C4-B8E9EFA40D2E}"/>
                </a:ext>
              </a:extLst>
            </p:cNvPr>
            <p:cNvSpPr/>
            <p:nvPr/>
          </p:nvSpPr>
          <p:spPr>
            <a:xfrm>
              <a:off x="2357763" y="186894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324B814-8BBE-0C41-1D00-2C2105BAF32D}"/>
                </a:ext>
              </a:extLst>
            </p:cNvPr>
            <p:cNvSpPr/>
            <p:nvPr/>
          </p:nvSpPr>
          <p:spPr>
            <a:xfrm>
              <a:off x="1159997" y="335483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4ECF0D2-F351-A792-2BC2-CDD09909D4FB}"/>
                </a:ext>
              </a:extLst>
            </p:cNvPr>
            <p:cNvSpPr/>
            <p:nvPr/>
          </p:nvSpPr>
          <p:spPr>
            <a:xfrm>
              <a:off x="1555286" y="336436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2C7B8161-61B4-FBC7-ACA7-3CAF91164AE0}"/>
                </a:ext>
              </a:extLst>
            </p:cNvPr>
            <p:cNvSpPr/>
            <p:nvPr/>
          </p:nvSpPr>
          <p:spPr>
            <a:xfrm>
              <a:off x="1950576" y="335959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2CF4588-F347-9E07-AAA6-F9B47071D2F6}"/>
                </a:ext>
              </a:extLst>
            </p:cNvPr>
            <p:cNvSpPr/>
            <p:nvPr/>
          </p:nvSpPr>
          <p:spPr>
            <a:xfrm>
              <a:off x="2345867" y="336912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8E2745F-306E-B723-FDF0-377AAAC80515}"/>
                </a:ext>
              </a:extLst>
            </p:cNvPr>
            <p:cNvSpPr/>
            <p:nvPr/>
          </p:nvSpPr>
          <p:spPr>
            <a:xfrm>
              <a:off x="1136885" y="476727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88E0B4DB-B007-A10E-2B67-C277D09BB294}"/>
                </a:ext>
              </a:extLst>
            </p:cNvPr>
            <p:cNvSpPr/>
            <p:nvPr/>
          </p:nvSpPr>
          <p:spPr>
            <a:xfrm>
              <a:off x="1532174" y="477679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CE9FE5F-7C5E-BD88-790F-CA7F6CF61144}"/>
                </a:ext>
              </a:extLst>
            </p:cNvPr>
            <p:cNvSpPr/>
            <p:nvPr/>
          </p:nvSpPr>
          <p:spPr>
            <a:xfrm>
              <a:off x="1927464" y="477203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A8ECFC6-6D96-40DE-81A8-BAFDCB7133A9}"/>
                </a:ext>
              </a:extLst>
            </p:cNvPr>
            <p:cNvSpPr/>
            <p:nvPr/>
          </p:nvSpPr>
          <p:spPr>
            <a:xfrm>
              <a:off x="2322754" y="4686236"/>
              <a:ext cx="328612" cy="28574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6D2D325D-C808-8B07-4B2A-7595485D0E8F}"/>
                </a:ext>
              </a:extLst>
            </p:cNvPr>
            <p:cNvSpPr/>
            <p:nvPr/>
          </p:nvSpPr>
          <p:spPr>
            <a:xfrm>
              <a:off x="1145709" y="6219868"/>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214CB0D-25AA-732B-1C35-E58F07089540}"/>
                </a:ext>
              </a:extLst>
            </p:cNvPr>
            <p:cNvSpPr/>
            <p:nvPr/>
          </p:nvSpPr>
          <p:spPr>
            <a:xfrm>
              <a:off x="1181793" y="73275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331DD8F-C478-1026-BA74-B719091DB18C}"/>
                </a:ext>
              </a:extLst>
            </p:cNvPr>
            <p:cNvSpPr/>
            <p:nvPr/>
          </p:nvSpPr>
          <p:spPr>
            <a:xfrm>
              <a:off x="1577082" y="74228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0F7CB7C9-41A7-DF10-A78A-F017AEC34F03}"/>
                </a:ext>
              </a:extLst>
            </p:cNvPr>
            <p:cNvSpPr/>
            <p:nvPr/>
          </p:nvSpPr>
          <p:spPr>
            <a:xfrm>
              <a:off x="1972372" y="73751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CF7A5BA-C4DE-4F91-C17B-CF758B688B02}"/>
                </a:ext>
              </a:extLst>
            </p:cNvPr>
            <p:cNvSpPr/>
            <p:nvPr/>
          </p:nvSpPr>
          <p:spPr>
            <a:xfrm>
              <a:off x="1153215" y="224654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647755E3-B8BC-6C6C-C46E-71CA9C5DF934}"/>
                </a:ext>
              </a:extLst>
            </p:cNvPr>
            <p:cNvSpPr/>
            <p:nvPr/>
          </p:nvSpPr>
          <p:spPr>
            <a:xfrm>
              <a:off x="1548504" y="225607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90D0A35-A0AA-C3EF-48A1-601E893EC910}"/>
                </a:ext>
              </a:extLst>
            </p:cNvPr>
            <p:cNvSpPr/>
            <p:nvPr/>
          </p:nvSpPr>
          <p:spPr>
            <a:xfrm>
              <a:off x="1943794" y="225130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0D36F120-A11A-65F9-5202-575BCA29C0F9}"/>
                </a:ext>
              </a:extLst>
            </p:cNvPr>
            <p:cNvSpPr/>
            <p:nvPr/>
          </p:nvSpPr>
          <p:spPr>
            <a:xfrm>
              <a:off x="2339085" y="226083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1D68F33-88D4-85AF-AA21-F02E78B4D6F1}"/>
                </a:ext>
              </a:extLst>
            </p:cNvPr>
            <p:cNvSpPr/>
            <p:nvPr/>
          </p:nvSpPr>
          <p:spPr>
            <a:xfrm>
              <a:off x="1159997" y="373110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B75BA88B-C18D-93B8-65C2-C6ABFE959297}"/>
                </a:ext>
              </a:extLst>
            </p:cNvPr>
            <p:cNvSpPr/>
            <p:nvPr/>
          </p:nvSpPr>
          <p:spPr>
            <a:xfrm>
              <a:off x="1555286" y="374062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F8ACB439-CF5B-900F-A4E4-7B445FC53EC8}"/>
                </a:ext>
              </a:extLst>
            </p:cNvPr>
            <p:cNvSpPr/>
            <p:nvPr/>
          </p:nvSpPr>
          <p:spPr>
            <a:xfrm>
              <a:off x="1146410" y="511018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C47E86D2-5FFE-320C-E1DB-C8DAAEE438B1}"/>
                </a:ext>
              </a:extLst>
            </p:cNvPr>
            <p:cNvSpPr/>
            <p:nvPr/>
          </p:nvSpPr>
          <p:spPr>
            <a:xfrm>
              <a:off x="1541699" y="511971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A83AAE43-BB00-4925-BE10-0E57830FE65B}"/>
                </a:ext>
              </a:extLst>
            </p:cNvPr>
            <p:cNvSpPr/>
            <p:nvPr/>
          </p:nvSpPr>
          <p:spPr>
            <a:xfrm>
              <a:off x="1150134" y="659270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EFA1E72-3AF2-AA58-F5AC-6F5ED9EC239F}"/>
                </a:ext>
              </a:extLst>
            </p:cNvPr>
            <p:cNvSpPr/>
            <p:nvPr/>
          </p:nvSpPr>
          <p:spPr>
            <a:xfrm>
              <a:off x="1545423" y="660223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A909063A-D2C1-045B-52BC-50B219B18279}"/>
                </a:ext>
              </a:extLst>
            </p:cNvPr>
            <p:cNvSpPr/>
            <p:nvPr/>
          </p:nvSpPr>
          <p:spPr>
            <a:xfrm>
              <a:off x="1940713" y="659746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EA664A61-7CE4-781F-43C6-53EE1951EFB7}"/>
                </a:ext>
              </a:extLst>
            </p:cNvPr>
            <p:cNvSpPr/>
            <p:nvPr/>
          </p:nvSpPr>
          <p:spPr>
            <a:xfrm>
              <a:off x="2336004" y="660698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DCCFBE4-05B9-F328-ADAF-139461A9DE66}"/>
              </a:ext>
            </a:extLst>
          </p:cNvPr>
          <p:cNvGrpSpPr/>
          <p:nvPr/>
        </p:nvGrpSpPr>
        <p:grpSpPr>
          <a:xfrm>
            <a:off x="1152718" y="3622930"/>
            <a:ext cx="1020211" cy="2876958"/>
            <a:chOff x="5090323" y="299483"/>
            <a:chExt cx="1559814" cy="6420896"/>
          </a:xfrm>
        </p:grpSpPr>
        <p:sp>
          <p:nvSpPr>
            <p:cNvPr id="42" name="Rectangle 41">
              <a:extLst>
                <a:ext uri="{FF2B5EF4-FFF2-40B4-BE49-F238E27FC236}">
                  <a16:creationId xmlns:a16="http://schemas.microsoft.com/office/drawing/2014/main" id="{15783873-455B-CC5E-5BFD-2D041FC9249B}"/>
                </a:ext>
              </a:extLst>
            </p:cNvPr>
            <p:cNvSpPr/>
            <p:nvPr/>
          </p:nvSpPr>
          <p:spPr>
            <a:xfrm>
              <a:off x="5100280" y="134524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9410877-D94C-E606-EAF3-DD34A6B8060B}"/>
                </a:ext>
              </a:extLst>
            </p:cNvPr>
            <p:cNvSpPr/>
            <p:nvPr/>
          </p:nvSpPr>
          <p:spPr>
            <a:xfrm>
              <a:off x="5495569" y="1354772"/>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65C8598-4D14-608C-2560-1878CD69E1D4}"/>
                </a:ext>
              </a:extLst>
            </p:cNvPr>
            <p:cNvSpPr/>
            <p:nvPr/>
          </p:nvSpPr>
          <p:spPr>
            <a:xfrm>
              <a:off x="5890859" y="135000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17F9E66-8D3B-E026-C995-9859EEA420A1}"/>
                </a:ext>
              </a:extLst>
            </p:cNvPr>
            <p:cNvSpPr/>
            <p:nvPr/>
          </p:nvSpPr>
          <p:spPr>
            <a:xfrm>
              <a:off x="5107081" y="276702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852DEFB-7BE0-1F89-C651-5D51302525A4}"/>
                </a:ext>
              </a:extLst>
            </p:cNvPr>
            <p:cNvSpPr/>
            <p:nvPr/>
          </p:nvSpPr>
          <p:spPr>
            <a:xfrm>
              <a:off x="5502370" y="277655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A86631F-2265-8ADA-87D0-481B3A43297E}"/>
                </a:ext>
              </a:extLst>
            </p:cNvPr>
            <p:cNvSpPr/>
            <p:nvPr/>
          </p:nvSpPr>
          <p:spPr>
            <a:xfrm>
              <a:off x="5107079" y="419515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55C7192-5878-9A47-448F-F3F821E134CA}"/>
                </a:ext>
              </a:extLst>
            </p:cNvPr>
            <p:cNvSpPr/>
            <p:nvPr/>
          </p:nvSpPr>
          <p:spPr>
            <a:xfrm>
              <a:off x="5502368" y="420468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2BC3645-7AEF-F827-AEF7-FD94E709A741}"/>
                </a:ext>
              </a:extLst>
            </p:cNvPr>
            <p:cNvSpPr/>
            <p:nvPr/>
          </p:nvSpPr>
          <p:spPr>
            <a:xfrm>
              <a:off x="5897658" y="419991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4489302-9C8A-7329-F7A9-8E243284893C}"/>
                </a:ext>
              </a:extLst>
            </p:cNvPr>
            <p:cNvSpPr/>
            <p:nvPr/>
          </p:nvSpPr>
          <p:spPr>
            <a:xfrm>
              <a:off x="6292949" y="420944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A3C0406-DF37-A86B-88E9-B9E97F685AEA}"/>
                </a:ext>
              </a:extLst>
            </p:cNvPr>
            <p:cNvSpPr/>
            <p:nvPr/>
          </p:nvSpPr>
          <p:spPr>
            <a:xfrm>
              <a:off x="5128149" y="566190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44265D6-B180-90FE-4916-F16F4C06EA5B}"/>
                </a:ext>
              </a:extLst>
            </p:cNvPr>
            <p:cNvSpPr/>
            <p:nvPr/>
          </p:nvSpPr>
          <p:spPr>
            <a:xfrm>
              <a:off x="5523438" y="567142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4637CC4-0515-5DA0-50ED-E273A8CD8E3D}"/>
                </a:ext>
              </a:extLst>
            </p:cNvPr>
            <p:cNvSpPr/>
            <p:nvPr/>
          </p:nvSpPr>
          <p:spPr>
            <a:xfrm>
              <a:off x="5918728" y="566666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768FE98-859F-162D-EE9F-4C4E15E0FEF5}"/>
                </a:ext>
              </a:extLst>
            </p:cNvPr>
            <p:cNvSpPr/>
            <p:nvPr/>
          </p:nvSpPr>
          <p:spPr>
            <a:xfrm>
              <a:off x="6314019" y="567618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8FCA9B2-077C-7D84-DAAD-4C0436FDC4EE}"/>
                </a:ext>
              </a:extLst>
            </p:cNvPr>
            <p:cNvSpPr/>
            <p:nvPr/>
          </p:nvSpPr>
          <p:spPr>
            <a:xfrm>
              <a:off x="5107080" y="29948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E7479FB-3615-C4E3-51B3-6865758E6903}"/>
                </a:ext>
              </a:extLst>
            </p:cNvPr>
            <p:cNvSpPr/>
            <p:nvPr/>
          </p:nvSpPr>
          <p:spPr>
            <a:xfrm>
              <a:off x="5502369" y="30900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311C735-567F-CA25-556A-AEBF701C7694}"/>
                </a:ext>
              </a:extLst>
            </p:cNvPr>
            <p:cNvSpPr/>
            <p:nvPr/>
          </p:nvSpPr>
          <p:spPr>
            <a:xfrm>
              <a:off x="5897659" y="30424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0BAD59F-A911-D5C9-29D2-7171B773F5A0}"/>
                </a:ext>
              </a:extLst>
            </p:cNvPr>
            <p:cNvSpPr/>
            <p:nvPr/>
          </p:nvSpPr>
          <p:spPr>
            <a:xfrm>
              <a:off x="5094473" y="168236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AFF9474-DD74-B428-CA6D-092C242D02CD}"/>
                </a:ext>
              </a:extLst>
            </p:cNvPr>
            <p:cNvSpPr/>
            <p:nvPr/>
          </p:nvSpPr>
          <p:spPr>
            <a:xfrm>
              <a:off x="5090323" y="312478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ECE129F-3668-99F3-2698-FC6B928D5C95}"/>
                </a:ext>
              </a:extLst>
            </p:cNvPr>
            <p:cNvSpPr/>
            <p:nvPr/>
          </p:nvSpPr>
          <p:spPr>
            <a:xfrm>
              <a:off x="5485612" y="313430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8EE65EF-9B85-F025-609E-B348AF658032}"/>
                </a:ext>
              </a:extLst>
            </p:cNvPr>
            <p:cNvSpPr/>
            <p:nvPr/>
          </p:nvSpPr>
          <p:spPr>
            <a:xfrm>
              <a:off x="5100280" y="454815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6E062B-7FA2-39D6-A473-5F336E07A1AD}"/>
                </a:ext>
              </a:extLst>
            </p:cNvPr>
            <p:cNvSpPr/>
            <p:nvPr/>
          </p:nvSpPr>
          <p:spPr>
            <a:xfrm>
              <a:off x="5495569" y="455768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D1F63368-C9C5-0F6A-E352-B2EEE2FDE2E1}"/>
                </a:ext>
              </a:extLst>
            </p:cNvPr>
            <p:cNvSpPr/>
            <p:nvPr/>
          </p:nvSpPr>
          <p:spPr>
            <a:xfrm>
              <a:off x="5890859" y="455291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0D1E85D-74AF-6709-59E6-9329BF1B624E}"/>
                </a:ext>
              </a:extLst>
            </p:cNvPr>
            <p:cNvSpPr/>
            <p:nvPr/>
          </p:nvSpPr>
          <p:spPr>
            <a:xfrm>
              <a:off x="6286150" y="456244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4DF2627-A194-CC1B-0CF5-DC90C637173F}"/>
                </a:ext>
              </a:extLst>
            </p:cNvPr>
            <p:cNvSpPr/>
            <p:nvPr/>
          </p:nvSpPr>
          <p:spPr>
            <a:xfrm>
              <a:off x="5135655" y="603427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DC5E0A1-7A78-6B16-911A-BF30DC4DDDFC}"/>
                </a:ext>
              </a:extLst>
            </p:cNvPr>
            <p:cNvSpPr/>
            <p:nvPr/>
          </p:nvSpPr>
          <p:spPr>
            <a:xfrm>
              <a:off x="5530944" y="604380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D553E162-BABB-E95A-D4A5-BA68BE5F32A5}"/>
                </a:ext>
              </a:extLst>
            </p:cNvPr>
            <p:cNvSpPr/>
            <p:nvPr/>
          </p:nvSpPr>
          <p:spPr>
            <a:xfrm>
              <a:off x="5926234" y="603903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EB990D5-E1DA-7395-3C9F-9012D4F8F56E}"/>
                </a:ext>
              </a:extLst>
            </p:cNvPr>
            <p:cNvSpPr/>
            <p:nvPr/>
          </p:nvSpPr>
          <p:spPr>
            <a:xfrm>
              <a:off x="6321525" y="604856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D9365AD-4C2F-E25E-1C49-E18B7154E35F}"/>
                </a:ext>
              </a:extLst>
            </p:cNvPr>
            <p:cNvSpPr/>
            <p:nvPr/>
          </p:nvSpPr>
          <p:spPr>
            <a:xfrm>
              <a:off x="5107080" y="649868"/>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CB7DC7C8-DCD5-9F8F-E1A9-754C3E4662D4}"/>
                </a:ext>
              </a:extLst>
            </p:cNvPr>
            <p:cNvSpPr/>
            <p:nvPr/>
          </p:nvSpPr>
          <p:spPr>
            <a:xfrm>
              <a:off x="5502369" y="65939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8E1C79F-B142-F7C2-7D95-DAF83D72B080}"/>
                </a:ext>
              </a:extLst>
            </p:cNvPr>
            <p:cNvSpPr/>
            <p:nvPr/>
          </p:nvSpPr>
          <p:spPr>
            <a:xfrm>
              <a:off x="5897659" y="65462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6D36C43-437D-6D29-635F-7D117657211D}"/>
                </a:ext>
              </a:extLst>
            </p:cNvPr>
            <p:cNvSpPr/>
            <p:nvPr/>
          </p:nvSpPr>
          <p:spPr>
            <a:xfrm>
              <a:off x="5094473" y="203246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41C5341-639A-DD49-3AEF-2F0FC0200E60}"/>
                </a:ext>
              </a:extLst>
            </p:cNvPr>
            <p:cNvSpPr/>
            <p:nvPr/>
          </p:nvSpPr>
          <p:spPr>
            <a:xfrm>
              <a:off x="5489762" y="204198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B151145-F316-61BF-1C3B-1ED841054DF0}"/>
                </a:ext>
              </a:extLst>
            </p:cNvPr>
            <p:cNvSpPr/>
            <p:nvPr/>
          </p:nvSpPr>
          <p:spPr>
            <a:xfrm>
              <a:off x="5885052" y="203722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6DAC2F1E-3BFC-6B52-1490-6400AD1C7127}"/>
                </a:ext>
              </a:extLst>
            </p:cNvPr>
            <p:cNvSpPr/>
            <p:nvPr/>
          </p:nvSpPr>
          <p:spPr>
            <a:xfrm>
              <a:off x="5090323" y="348253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B96B15A1-276B-3830-57D5-A14AB516009D}"/>
                </a:ext>
              </a:extLst>
            </p:cNvPr>
            <p:cNvSpPr/>
            <p:nvPr/>
          </p:nvSpPr>
          <p:spPr>
            <a:xfrm>
              <a:off x="5485612" y="3492062"/>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96D791EC-C73C-ED7C-8AFD-2BB0FA5AE85A}"/>
                </a:ext>
              </a:extLst>
            </p:cNvPr>
            <p:cNvSpPr/>
            <p:nvPr/>
          </p:nvSpPr>
          <p:spPr>
            <a:xfrm>
              <a:off x="5121368" y="491141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0A4CDD81-9BFD-1110-B4CA-A1EC9C2A2FB1}"/>
                </a:ext>
              </a:extLst>
            </p:cNvPr>
            <p:cNvSpPr/>
            <p:nvPr/>
          </p:nvSpPr>
          <p:spPr>
            <a:xfrm>
              <a:off x="5516657" y="492094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F30BC426-2BA8-6711-1261-6AA5E38554FB}"/>
                </a:ext>
              </a:extLst>
            </p:cNvPr>
            <p:cNvSpPr/>
            <p:nvPr/>
          </p:nvSpPr>
          <p:spPr>
            <a:xfrm>
              <a:off x="5911947" y="491617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214E8AD-4ED3-6634-4C21-AA7D7C38EB9A}"/>
                </a:ext>
              </a:extLst>
            </p:cNvPr>
            <p:cNvSpPr/>
            <p:nvPr/>
          </p:nvSpPr>
          <p:spPr>
            <a:xfrm>
              <a:off x="6307238" y="492569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A2DE0D1A-6A57-2D97-6C4C-672A47DC7E16}"/>
                </a:ext>
              </a:extLst>
            </p:cNvPr>
            <p:cNvSpPr/>
            <p:nvPr/>
          </p:nvSpPr>
          <p:spPr>
            <a:xfrm>
              <a:off x="5121368" y="99501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A50B9046-194B-66F3-47E2-9669EC1392E9}"/>
                </a:ext>
              </a:extLst>
            </p:cNvPr>
            <p:cNvSpPr/>
            <p:nvPr/>
          </p:nvSpPr>
          <p:spPr>
            <a:xfrm>
              <a:off x="5102621" y="239974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12F841F-6170-DC9C-3F04-615E8923D3D0}"/>
                </a:ext>
              </a:extLst>
            </p:cNvPr>
            <p:cNvSpPr/>
            <p:nvPr/>
          </p:nvSpPr>
          <p:spPr>
            <a:xfrm>
              <a:off x="5497910" y="240926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7BE11371-161A-29F2-B7B9-A4650E4A6B7D}"/>
                </a:ext>
              </a:extLst>
            </p:cNvPr>
            <p:cNvSpPr/>
            <p:nvPr/>
          </p:nvSpPr>
          <p:spPr>
            <a:xfrm>
              <a:off x="5893200" y="240450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1F2806DE-362A-BB30-695E-C4617A757172}"/>
                </a:ext>
              </a:extLst>
            </p:cNvPr>
            <p:cNvSpPr/>
            <p:nvPr/>
          </p:nvSpPr>
          <p:spPr>
            <a:xfrm>
              <a:off x="5107079" y="383263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6BB48078-66F2-1F34-8FE6-FD7066FAECFC}"/>
                </a:ext>
              </a:extLst>
            </p:cNvPr>
            <p:cNvSpPr/>
            <p:nvPr/>
          </p:nvSpPr>
          <p:spPr>
            <a:xfrm>
              <a:off x="5502368" y="384216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C3F2FB7D-E0AD-EA6A-A98D-1B9D3CC06E30}"/>
                </a:ext>
              </a:extLst>
            </p:cNvPr>
            <p:cNvSpPr/>
            <p:nvPr/>
          </p:nvSpPr>
          <p:spPr>
            <a:xfrm>
              <a:off x="5897658" y="383739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F51B343-FF7F-78C0-CBA4-30551C9C5569}"/>
                </a:ext>
              </a:extLst>
            </p:cNvPr>
            <p:cNvSpPr/>
            <p:nvPr/>
          </p:nvSpPr>
          <p:spPr>
            <a:xfrm>
              <a:off x="6292949" y="384692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867E2A1-7490-2B2C-A932-E3CD874A6327}"/>
                </a:ext>
              </a:extLst>
            </p:cNvPr>
            <p:cNvSpPr/>
            <p:nvPr/>
          </p:nvSpPr>
          <p:spPr>
            <a:xfrm>
              <a:off x="5121368" y="528247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E3BBDA59-7919-094C-A3B0-12B051A01A82}"/>
                </a:ext>
              </a:extLst>
            </p:cNvPr>
            <p:cNvSpPr/>
            <p:nvPr/>
          </p:nvSpPr>
          <p:spPr>
            <a:xfrm>
              <a:off x="5516657" y="529200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B129447-78EC-BDDF-5446-CB03BB6C2FBB}"/>
                </a:ext>
              </a:extLst>
            </p:cNvPr>
            <p:cNvSpPr/>
            <p:nvPr/>
          </p:nvSpPr>
          <p:spPr>
            <a:xfrm>
              <a:off x="5911947" y="528723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2C2220C4-C595-4B6C-6DE5-87BC7CDBB25A}"/>
                </a:ext>
              </a:extLst>
            </p:cNvPr>
            <p:cNvSpPr/>
            <p:nvPr/>
          </p:nvSpPr>
          <p:spPr>
            <a:xfrm>
              <a:off x="6307238" y="529676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40BCFC88-627C-2A4F-2884-FD32DB5FEC94}"/>
                </a:ext>
              </a:extLst>
            </p:cNvPr>
            <p:cNvSpPr/>
            <p:nvPr/>
          </p:nvSpPr>
          <p:spPr>
            <a:xfrm>
              <a:off x="5135655" y="642510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C761C8C9-B15C-FA6A-5FED-87DAE90C3948}"/>
                </a:ext>
              </a:extLst>
            </p:cNvPr>
            <p:cNvSpPr/>
            <p:nvPr/>
          </p:nvSpPr>
          <p:spPr>
            <a:xfrm>
              <a:off x="5530944" y="643462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D5905D9-4252-62C8-6EE4-643A823FEB26}"/>
                </a:ext>
              </a:extLst>
            </p:cNvPr>
            <p:cNvSpPr/>
            <p:nvPr/>
          </p:nvSpPr>
          <p:spPr>
            <a:xfrm>
              <a:off x="5926234" y="642986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4AC1153-2D2E-EE9E-ED71-D407D71D7DEF}"/>
              </a:ext>
            </a:extLst>
          </p:cNvPr>
          <p:cNvSpPr txBox="1"/>
          <p:nvPr/>
        </p:nvSpPr>
        <p:spPr>
          <a:xfrm>
            <a:off x="891094" y="505595"/>
            <a:ext cx="503664" cy="6070893"/>
          </a:xfrm>
          <a:prstGeom prst="rect">
            <a:avLst/>
          </a:prstGeom>
          <a:noFill/>
        </p:spPr>
        <p:txBody>
          <a:bodyPr wrap="none" rtlCol="0">
            <a:spAutoFit/>
          </a:bodyPr>
          <a:lstStyle/>
          <a:p>
            <a:r>
              <a:rPr lang="en-US" sz="1050" dirty="0"/>
              <a:t>Cycle </a:t>
            </a:r>
          </a:p>
          <a:p>
            <a:r>
              <a:rPr lang="en-US" sz="1050" dirty="0"/>
              <a:t>1</a:t>
            </a:r>
          </a:p>
          <a:p>
            <a:r>
              <a:rPr lang="en-US" sz="1050" dirty="0"/>
              <a:t>2</a:t>
            </a:r>
          </a:p>
          <a:p>
            <a:r>
              <a:rPr lang="en-US" sz="1050" dirty="0"/>
              <a:t>3</a:t>
            </a:r>
          </a:p>
          <a:p>
            <a:r>
              <a:rPr lang="en-US" sz="1050" dirty="0"/>
              <a:t>4</a:t>
            </a:r>
          </a:p>
          <a:p>
            <a:r>
              <a:rPr lang="en-US" sz="1050" dirty="0"/>
              <a:t>5</a:t>
            </a:r>
          </a:p>
          <a:p>
            <a:r>
              <a:rPr lang="en-US" sz="1050" dirty="0"/>
              <a:t>6</a:t>
            </a:r>
          </a:p>
          <a:p>
            <a:r>
              <a:rPr lang="en-US" sz="1050" dirty="0"/>
              <a:t>7</a:t>
            </a:r>
          </a:p>
          <a:p>
            <a:r>
              <a:rPr lang="en-US" sz="1050" dirty="0"/>
              <a:t>8</a:t>
            </a:r>
          </a:p>
          <a:p>
            <a:r>
              <a:rPr lang="en-US" sz="1050" dirty="0"/>
              <a:t>9</a:t>
            </a:r>
          </a:p>
          <a:p>
            <a:r>
              <a:rPr lang="en-US" sz="1050" dirty="0"/>
              <a:t>10</a:t>
            </a:r>
          </a:p>
          <a:p>
            <a:r>
              <a:rPr lang="en-US" sz="1050" dirty="0"/>
              <a:t>11</a:t>
            </a:r>
          </a:p>
          <a:p>
            <a:r>
              <a:rPr lang="en-US" sz="1050" dirty="0"/>
              <a:t>12</a:t>
            </a:r>
          </a:p>
          <a:p>
            <a:r>
              <a:rPr lang="en-US" sz="1050" dirty="0"/>
              <a:t>13</a:t>
            </a:r>
          </a:p>
          <a:p>
            <a:r>
              <a:rPr lang="en-US" sz="1050" dirty="0"/>
              <a:t>14</a:t>
            </a:r>
          </a:p>
          <a:p>
            <a:r>
              <a:rPr lang="en-US" sz="1050" dirty="0"/>
              <a:t>15</a:t>
            </a:r>
          </a:p>
          <a:p>
            <a:r>
              <a:rPr lang="en-US" sz="1050" dirty="0"/>
              <a:t>16</a:t>
            </a:r>
          </a:p>
          <a:p>
            <a:r>
              <a:rPr lang="en-US" sz="1050" dirty="0"/>
              <a:t>17</a:t>
            </a:r>
          </a:p>
          <a:p>
            <a:r>
              <a:rPr lang="en-US" sz="1050" dirty="0"/>
              <a:t>18</a:t>
            </a:r>
          </a:p>
          <a:p>
            <a:r>
              <a:rPr lang="en-US" sz="1050" dirty="0"/>
              <a:t>19</a:t>
            </a:r>
          </a:p>
          <a:p>
            <a:r>
              <a:rPr lang="en-US" sz="1050" dirty="0"/>
              <a:t>20</a:t>
            </a:r>
          </a:p>
          <a:p>
            <a:r>
              <a:rPr lang="en-US" sz="1050" dirty="0"/>
              <a:t>21</a:t>
            </a:r>
          </a:p>
          <a:p>
            <a:r>
              <a:rPr lang="en-US" sz="1050" dirty="0"/>
              <a:t>22</a:t>
            </a:r>
          </a:p>
          <a:p>
            <a:r>
              <a:rPr lang="en-US" sz="1050" dirty="0"/>
              <a:t>23</a:t>
            </a:r>
          </a:p>
          <a:p>
            <a:r>
              <a:rPr lang="en-US" sz="1050" dirty="0"/>
              <a:t>24</a:t>
            </a:r>
          </a:p>
          <a:p>
            <a:r>
              <a:rPr lang="en-US" sz="1050" dirty="0"/>
              <a:t>25</a:t>
            </a:r>
          </a:p>
          <a:p>
            <a:r>
              <a:rPr lang="en-US" sz="1050" dirty="0"/>
              <a:t>26</a:t>
            </a:r>
          </a:p>
          <a:p>
            <a:r>
              <a:rPr lang="en-US" sz="1050" dirty="0"/>
              <a:t>27</a:t>
            </a:r>
          </a:p>
          <a:p>
            <a:r>
              <a:rPr lang="en-US" sz="1050" dirty="0"/>
              <a:t>28</a:t>
            </a:r>
          </a:p>
          <a:p>
            <a:r>
              <a:rPr lang="en-US" sz="1050" dirty="0"/>
              <a:t>29</a:t>
            </a:r>
          </a:p>
          <a:p>
            <a:r>
              <a:rPr lang="en-US" sz="1050" dirty="0"/>
              <a:t>30</a:t>
            </a:r>
          </a:p>
          <a:p>
            <a:r>
              <a:rPr lang="en-US" sz="1050" dirty="0"/>
              <a:t>31</a:t>
            </a:r>
          </a:p>
          <a:p>
            <a:r>
              <a:rPr lang="en-US" sz="1050" dirty="0"/>
              <a:t>32</a:t>
            </a:r>
          </a:p>
          <a:p>
            <a:r>
              <a:rPr lang="en-US" sz="1050" dirty="0"/>
              <a:t>33</a:t>
            </a:r>
          </a:p>
          <a:p>
            <a:r>
              <a:rPr lang="en-US" sz="1050" dirty="0"/>
              <a:t>34</a:t>
            </a:r>
          </a:p>
          <a:p>
            <a:r>
              <a:rPr lang="en-US" sz="1050" dirty="0"/>
              <a:t>35</a:t>
            </a:r>
          </a:p>
          <a:p>
            <a:r>
              <a:rPr lang="en-US" sz="1050" dirty="0"/>
              <a:t>36</a:t>
            </a:r>
          </a:p>
        </p:txBody>
      </p:sp>
      <p:sp>
        <p:nvSpPr>
          <p:cNvPr id="5" name="TextBox 4">
            <a:extLst>
              <a:ext uri="{FF2B5EF4-FFF2-40B4-BE49-F238E27FC236}">
                <a16:creationId xmlns:a16="http://schemas.microsoft.com/office/drawing/2014/main" id="{D5431B18-C191-810D-987D-7478F6FD92E8}"/>
              </a:ext>
            </a:extLst>
          </p:cNvPr>
          <p:cNvSpPr txBox="1"/>
          <p:nvPr/>
        </p:nvSpPr>
        <p:spPr>
          <a:xfrm>
            <a:off x="4271554" y="1485584"/>
            <a:ext cx="2860335" cy="369332"/>
          </a:xfrm>
          <a:prstGeom prst="rect">
            <a:avLst/>
          </a:prstGeom>
          <a:noFill/>
        </p:spPr>
        <p:txBody>
          <a:bodyPr wrap="none" rtlCol="0">
            <a:spAutoFit/>
          </a:bodyPr>
          <a:lstStyle/>
          <a:p>
            <a:r>
              <a:rPr lang="en-US" dirty="0"/>
              <a:t>Fine grained multi-threading</a:t>
            </a:r>
          </a:p>
        </p:txBody>
      </p:sp>
    </p:spTree>
    <p:extLst>
      <p:ext uri="{BB962C8B-B14F-4D97-AF65-F5344CB8AC3E}">
        <p14:creationId xmlns:p14="http://schemas.microsoft.com/office/powerpoint/2010/main" val="2261438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2C28D14-BFB4-304B-EF74-77E5449E6F24}"/>
              </a:ext>
            </a:extLst>
          </p:cNvPr>
          <p:cNvGrpSpPr/>
          <p:nvPr/>
        </p:nvGrpSpPr>
        <p:grpSpPr>
          <a:xfrm>
            <a:off x="2354469" y="469693"/>
            <a:ext cx="1403144" cy="5902532"/>
            <a:chOff x="1180751" y="269424"/>
            <a:chExt cx="1543721" cy="9592542"/>
          </a:xfrm>
        </p:grpSpPr>
        <p:sp>
          <p:nvSpPr>
            <p:cNvPr id="22" name="Rectangle 21">
              <a:extLst>
                <a:ext uri="{FF2B5EF4-FFF2-40B4-BE49-F238E27FC236}">
                  <a16:creationId xmlns:a16="http://schemas.microsoft.com/office/drawing/2014/main" id="{F5F66F40-9B5C-0D52-06FD-54925D15A374}"/>
                </a:ext>
              </a:extLst>
            </p:cNvPr>
            <p:cNvSpPr/>
            <p:nvPr/>
          </p:nvSpPr>
          <p:spPr>
            <a:xfrm>
              <a:off x="2367642" y="27895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F779ED2-8D57-7CFC-25D8-5B000EF96793}"/>
                </a:ext>
              </a:extLst>
            </p:cNvPr>
            <p:cNvSpPr/>
            <p:nvPr/>
          </p:nvSpPr>
          <p:spPr>
            <a:xfrm>
              <a:off x="1180751" y="59895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772335-BD11-1770-A745-25274BA4D13E}"/>
                </a:ext>
              </a:extLst>
            </p:cNvPr>
            <p:cNvSpPr/>
            <p:nvPr/>
          </p:nvSpPr>
          <p:spPr>
            <a:xfrm>
              <a:off x="1185899" y="165167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75C101B-3338-7317-7695-564FFE3855DA}"/>
                </a:ext>
              </a:extLst>
            </p:cNvPr>
            <p:cNvSpPr/>
            <p:nvPr/>
          </p:nvSpPr>
          <p:spPr>
            <a:xfrm>
              <a:off x="1581188" y="166119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56F7F09-62C8-0F82-7CAD-B85FCEE29A68}"/>
                </a:ext>
              </a:extLst>
            </p:cNvPr>
            <p:cNvSpPr/>
            <p:nvPr/>
          </p:nvSpPr>
          <p:spPr>
            <a:xfrm>
              <a:off x="1976478" y="165643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A22B8BE-4DB2-A414-681C-6FFE0A7B3FED}"/>
                </a:ext>
              </a:extLst>
            </p:cNvPr>
            <p:cNvSpPr/>
            <p:nvPr/>
          </p:nvSpPr>
          <p:spPr>
            <a:xfrm>
              <a:off x="2371769" y="166595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629D793-00DC-8E1B-7EF8-9FC56F60485D}"/>
                </a:ext>
              </a:extLst>
            </p:cNvPr>
            <p:cNvSpPr/>
            <p:nvPr/>
          </p:nvSpPr>
          <p:spPr>
            <a:xfrm>
              <a:off x="1987669" y="269559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255FBA0-D6B3-A5EF-6466-BF9D7C04D46A}"/>
                </a:ext>
              </a:extLst>
            </p:cNvPr>
            <p:cNvSpPr/>
            <p:nvPr/>
          </p:nvSpPr>
          <p:spPr>
            <a:xfrm>
              <a:off x="2382958" y="2705125"/>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4557D9-773C-39A8-E788-4F8FDDF3A4DB}"/>
                </a:ext>
              </a:extLst>
            </p:cNvPr>
            <p:cNvSpPr/>
            <p:nvPr/>
          </p:nvSpPr>
          <p:spPr>
            <a:xfrm>
              <a:off x="1190223" y="304961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1D81B77-9C27-147C-BAF2-B0C2846B3A9A}"/>
                </a:ext>
              </a:extLst>
            </p:cNvPr>
            <p:cNvSpPr/>
            <p:nvPr/>
          </p:nvSpPr>
          <p:spPr>
            <a:xfrm>
              <a:off x="1577063" y="371277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486DAAF-0D79-BD25-4736-5FD9EB0B07B7}"/>
                </a:ext>
              </a:extLst>
            </p:cNvPr>
            <p:cNvSpPr/>
            <p:nvPr/>
          </p:nvSpPr>
          <p:spPr>
            <a:xfrm>
              <a:off x="1972352" y="372230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AE1CBC1-824D-9188-3BAE-9F918BB1CF65}"/>
                </a:ext>
              </a:extLst>
            </p:cNvPr>
            <p:cNvSpPr/>
            <p:nvPr/>
          </p:nvSpPr>
          <p:spPr>
            <a:xfrm>
              <a:off x="2367642" y="371753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FAEE54A-42A0-CC71-B84A-E34103C9110D}"/>
                </a:ext>
              </a:extLst>
            </p:cNvPr>
            <p:cNvSpPr/>
            <p:nvPr/>
          </p:nvSpPr>
          <p:spPr>
            <a:xfrm>
              <a:off x="1203548" y="404172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5BC6F37-9EF3-0862-BB98-971209957394}"/>
                </a:ext>
              </a:extLst>
            </p:cNvPr>
            <p:cNvSpPr/>
            <p:nvPr/>
          </p:nvSpPr>
          <p:spPr>
            <a:xfrm>
              <a:off x="2000569" y="473426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5783873-455B-CC5E-5BFD-2D041FC9249B}"/>
                </a:ext>
              </a:extLst>
            </p:cNvPr>
            <p:cNvSpPr/>
            <p:nvPr/>
          </p:nvSpPr>
          <p:spPr>
            <a:xfrm>
              <a:off x="1994127" y="539741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9410877-D94C-E606-EAF3-DD34A6B8060B}"/>
                </a:ext>
              </a:extLst>
            </p:cNvPr>
            <p:cNvSpPr/>
            <p:nvPr/>
          </p:nvSpPr>
          <p:spPr>
            <a:xfrm>
              <a:off x="2389416" y="540693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65C8598-4D14-608C-2560-1878CD69E1D4}"/>
                </a:ext>
              </a:extLst>
            </p:cNvPr>
            <p:cNvSpPr/>
            <p:nvPr/>
          </p:nvSpPr>
          <p:spPr>
            <a:xfrm>
              <a:off x="1209990" y="571525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17F9E66-8D3B-E026-C995-9859EEA420A1}"/>
                </a:ext>
              </a:extLst>
            </p:cNvPr>
            <p:cNvSpPr/>
            <p:nvPr/>
          </p:nvSpPr>
          <p:spPr>
            <a:xfrm>
              <a:off x="1203548" y="638544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852DEFB-7BE0-1F89-C651-5D51302525A4}"/>
                </a:ext>
              </a:extLst>
            </p:cNvPr>
            <p:cNvSpPr/>
            <p:nvPr/>
          </p:nvSpPr>
          <p:spPr>
            <a:xfrm>
              <a:off x="1598837" y="639496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A86631F-2265-8ADA-87D0-481B3A43297E}"/>
                </a:ext>
              </a:extLst>
            </p:cNvPr>
            <p:cNvSpPr/>
            <p:nvPr/>
          </p:nvSpPr>
          <p:spPr>
            <a:xfrm>
              <a:off x="1987669" y="7056610"/>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55C7192-5878-9A47-448F-F3F821E134CA}"/>
                </a:ext>
              </a:extLst>
            </p:cNvPr>
            <p:cNvSpPr/>
            <p:nvPr/>
          </p:nvSpPr>
          <p:spPr>
            <a:xfrm>
              <a:off x="2382958" y="7066136"/>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2BC3645-7AEF-F827-AEF7-FD94E709A741}"/>
                </a:ext>
              </a:extLst>
            </p:cNvPr>
            <p:cNvSpPr/>
            <p:nvPr/>
          </p:nvSpPr>
          <p:spPr>
            <a:xfrm>
              <a:off x="1203546" y="7370327"/>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4489302-9C8A-7329-F7A9-8E243284893C}"/>
                </a:ext>
              </a:extLst>
            </p:cNvPr>
            <p:cNvSpPr/>
            <p:nvPr/>
          </p:nvSpPr>
          <p:spPr>
            <a:xfrm>
              <a:off x="1598837" y="7379851"/>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A3C0406-DF37-A86B-88E9-B9E97F685AEA}"/>
                </a:ext>
              </a:extLst>
            </p:cNvPr>
            <p:cNvSpPr/>
            <p:nvPr/>
          </p:nvSpPr>
          <p:spPr>
            <a:xfrm>
              <a:off x="1209990" y="8391028"/>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44265D6-B180-90FE-4916-F16F4C06EA5B}"/>
                </a:ext>
              </a:extLst>
            </p:cNvPr>
            <p:cNvSpPr/>
            <p:nvPr/>
          </p:nvSpPr>
          <p:spPr>
            <a:xfrm>
              <a:off x="1605279" y="8400554"/>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4637CC4-0515-5DA0-50ED-E273A8CD8E3D}"/>
                </a:ext>
              </a:extLst>
            </p:cNvPr>
            <p:cNvSpPr/>
            <p:nvPr/>
          </p:nvSpPr>
          <p:spPr>
            <a:xfrm>
              <a:off x="2000569" y="8395789"/>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768FE98-859F-162D-EE9F-4C4E15E0FEF5}"/>
                </a:ext>
              </a:extLst>
            </p:cNvPr>
            <p:cNvSpPr/>
            <p:nvPr/>
          </p:nvSpPr>
          <p:spPr>
            <a:xfrm>
              <a:off x="2395860" y="8405313"/>
              <a:ext cx="328612"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1199B19-8BF0-ACFB-9078-CFA9F666A1D6}"/>
                </a:ext>
              </a:extLst>
            </p:cNvPr>
            <p:cNvSpPr/>
            <p:nvPr/>
          </p:nvSpPr>
          <p:spPr>
            <a:xfrm>
              <a:off x="1577063" y="61844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7DB0409-D0C2-BC6D-DD50-CA7A4E9FA5F6}"/>
                </a:ext>
              </a:extLst>
            </p:cNvPr>
            <p:cNvSpPr/>
            <p:nvPr/>
          </p:nvSpPr>
          <p:spPr>
            <a:xfrm>
              <a:off x="1972352" y="627971"/>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E8EBABF-935E-1AB2-A3F1-C0C6B04E77EA}"/>
                </a:ext>
              </a:extLst>
            </p:cNvPr>
            <p:cNvSpPr/>
            <p:nvPr/>
          </p:nvSpPr>
          <p:spPr>
            <a:xfrm>
              <a:off x="2367642" y="62320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E4708AC-CBEF-BAFA-1B92-D6C58FA48EA6}"/>
                </a:ext>
              </a:extLst>
            </p:cNvPr>
            <p:cNvSpPr/>
            <p:nvPr/>
          </p:nvSpPr>
          <p:spPr>
            <a:xfrm>
              <a:off x="1203548" y="201023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F3975EF7-D63D-1993-4E03-89016FD274ED}"/>
                </a:ext>
              </a:extLst>
            </p:cNvPr>
            <p:cNvSpPr/>
            <p:nvPr/>
          </p:nvSpPr>
          <p:spPr>
            <a:xfrm>
              <a:off x="1598837" y="201975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85FEB630-1BCA-D201-1E16-458154022639}"/>
                </a:ext>
              </a:extLst>
            </p:cNvPr>
            <p:cNvSpPr/>
            <p:nvPr/>
          </p:nvSpPr>
          <p:spPr>
            <a:xfrm>
              <a:off x="1994127" y="201499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6047127-F2C7-94E7-C8D1-9CC9DB860501}"/>
                </a:ext>
              </a:extLst>
            </p:cNvPr>
            <p:cNvSpPr/>
            <p:nvPr/>
          </p:nvSpPr>
          <p:spPr>
            <a:xfrm>
              <a:off x="2389418" y="202451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D1CC093-BD63-48F6-37BF-A42AAEEBF8C6}"/>
                </a:ext>
              </a:extLst>
            </p:cNvPr>
            <p:cNvSpPr/>
            <p:nvPr/>
          </p:nvSpPr>
          <p:spPr>
            <a:xfrm>
              <a:off x="1577063" y="303873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25B08A65-5FFE-A17B-FF3C-F5F294A80ECB}"/>
                </a:ext>
              </a:extLst>
            </p:cNvPr>
            <p:cNvSpPr/>
            <p:nvPr/>
          </p:nvSpPr>
          <p:spPr>
            <a:xfrm>
              <a:off x="1972352" y="304826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4E0E4AFE-BA5E-9ED8-F75D-4C174953ABE5}"/>
                </a:ext>
              </a:extLst>
            </p:cNvPr>
            <p:cNvSpPr/>
            <p:nvPr/>
          </p:nvSpPr>
          <p:spPr>
            <a:xfrm>
              <a:off x="1577063" y="4033117"/>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8DF1FB78-6EEB-C85B-04B7-172A20002AB3}"/>
                </a:ext>
              </a:extLst>
            </p:cNvPr>
            <p:cNvSpPr/>
            <p:nvPr/>
          </p:nvSpPr>
          <p:spPr>
            <a:xfrm>
              <a:off x="1972352" y="404264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2A10C4C-FB75-4A8D-7E42-48F8DF067641}"/>
                </a:ext>
              </a:extLst>
            </p:cNvPr>
            <p:cNvSpPr/>
            <p:nvPr/>
          </p:nvSpPr>
          <p:spPr>
            <a:xfrm>
              <a:off x="2367642" y="403787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F86764E-0A2E-ED2B-A1C6-6603842D8F5D}"/>
                </a:ext>
              </a:extLst>
            </p:cNvPr>
            <p:cNvSpPr/>
            <p:nvPr/>
          </p:nvSpPr>
          <p:spPr>
            <a:xfrm>
              <a:off x="1203548" y="439018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8FCA9B2-077C-7D84-DAAD-4C0436FDC4EE}"/>
                </a:ext>
              </a:extLst>
            </p:cNvPr>
            <p:cNvSpPr/>
            <p:nvPr/>
          </p:nvSpPr>
          <p:spPr>
            <a:xfrm>
              <a:off x="2367642" y="473591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5E7479FB-3615-C4E3-51B3-6865758E6903}"/>
                </a:ext>
              </a:extLst>
            </p:cNvPr>
            <p:cNvSpPr/>
            <p:nvPr/>
          </p:nvSpPr>
          <p:spPr>
            <a:xfrm>
              <a:off x="1212443" y="505048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311C735-567F-CA25-556A-AEBF701C7694}"/>
                </a:ext>
              </a:extLst>
            </p:cNvPr>
            <p:cNvSpPr/>
            <p:nvPr/>
          </p:nvSpPr>
          <p:spPr>
            <a:xfrm>
              <a:off x="1607733" y="5045715"/>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30BAD59F-A911-D5C9-29D2-7171B773F5A0}"/>
                </a:ext>
              </a:extLst>
            </p:cNvPr>
            <p:cNvSpPr/>
            <p:nvPr/>
          </p:nvSpPr>
          <p:spPr>
            <a:xfrm>
              <a:off x="1605281" y="572869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AFF9474-DD74-B428-CA6D-092C242D02CD}"/>
                </a:ext>
              </a:extLst>
            </p:cNvPr>
            <p:cNvSpPr/>
            <p:nvPr/>
          </p:nvSpPr>
          <p:spPr>
            <a:xfrm>
              <a:off x="1972352" y="638544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7ECE129F-3668-99F3-2698-FC6B928D5C95}"/>
                </a:ext>
              </a:extLst>
            </p:cNvPr>
            <p:cNvSpPr/>
            <p:nvPr/>
          </p:nvSpPr>
          <p:spPr>
            <a:xfrm>
              <a:off x="2367641" y="6394966"/>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38EE65EF-9B85-F025-609E-B348AF658032}"/>
                </a:ext>
              </a:extLst>
            </p:cNvPr>
            <p:cNvSpPr/>
            <p:nvPr/>
          </p:nvSpPr>
          <p:spPr>
            <a:xfrm>
              <a:off x="1987669" y="7380562"/>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586E062B-7FA2-39D6-A473-5F336E07A1AD}"/>
                </a:ext>
              </a:extLst>
            </p:cNvPr>
            <p:cNvSpPr/>
            <p:nvPr/>
          </p:nvSpPr>
          <p:spPr>
            <a:xfrm>
              <a:off x="2382958" y="739008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D1F63368-C9C5-0F6A-E352-B2EEE2FDE2E1}"/>
                </a:ext>
              </a:extLst>
            </p:cNvPr>
            <p:cNvSpPr/>
            <p:nvPr/>
          </p:nvSpPr>
          <p:spPr>
            <a:xfrm>
              <a:off x="1184590" y="8773610"/>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70D1E85D-74AF-6709-59E6-9329BF1B624E}"/>
                </a:ext>
              </a:extLst>
            </p:cNvPr>
            <p:cNvSpPr/>
            <p:nvPr/>
          </p:nvSpPr>
          <p:spPr>
            <a:xfrm>
              <a:off x="1579881" y="878313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64DF2627-A194-CC1B-0CF5-DC90C637173F}"/>
                </a:ext>
              </a:extLst>
            </p:cNvPr>
            <p:cNvSpPr/>
            <p:nvPr/>
          </p:nvSpPr>
          <p:spPr>
            <a:xfrm>
              <a:off x="1181774" y="9154618"/>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6DC5E0A1-7A78-6B16-911A-BF30DC4DDDFC}"/>
                </a:ext>
              </a:extLst>
            </p:cNvPr>
            <p:cNvSpPr/>
            <p:nvPr/>
          </p:nvSpPr>
          <p:spPr>
            <a:xfrm>
              <a:off x="1577063" y="9164144"/>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D553E162-BABB-E95A-D4A5-BA68BE5F32A5}"/>
                </a:ext>
              </a:extLst>
            </p:cNvPr>
            <p:cNvSpPr/>
            <p:nvPr/>
          </p:nvSpPr>
          <p:spPr>
            <a:xfrm>
              <a:off x="1972353" y="9159379"/>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CEB990D5-E1DA-7395-3C9F-9012D4F8F56E}"/>
                </a:ext>
              </a:extLst>
            </p:cNvPr>
            <p:cNvSpPr/>
            <p:nvPr/>
          </p:nvSpPr>
          <p:spPr>
            <a:xfrm>
              <a:off x="2367644" y="9168903"/>
              <a:ext cx="328612" cy="28575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EAEBEB73-DF92-32D6-D6AD-070FAF4EA963}"/>
                </a:ext>
              </a:extLst>
            </p:cNvPr>
            <p:cNvSpPr/>
            <p:nvPr/>
          </p:nvSpPr>
          <p:spPr>
            <a:xfrm>
              <a:off x="1197090" y="96426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B0AE7D08-C35E-86F3-7319-204C272C9870}"/>
                </a:ext>
              </a:extLst>
            </p:cNvPr>
            <p:cNvSpPr/>
            <p:nvPr/>
          </p:nvSpPr>
          <p:spPr>
            <a:xfrm>
              <a:off x="1592379" y="97379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21E8B5A2-13A9-DBA6-A4BA-0B2FA438DDC2}"/>
                </a:ext>
              </a:extLst>
            </p:cNvPr>
            <p:cNvSpPr/>
            <p:nvPr/>
          </p:nvSpPr>
          <p:spPr>
            <a:xfrm>
              <a:off x="1987669" y="96902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F99AC25C-40DA-BBB8-40C4-B8E9EFA40D2E}"/>
                </a:ext>
              </a:extLst>
            </p:cNvPr>
            <p:cNvSpPr/>
            <p:nvPr/>
          </p:nvSpPr>
          <p:spPr>
            <a:xfrm>
              <a:off x="2382960" y="97854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4324B814-8BBE-0C41-1D00-2C2105BAF32D}"/>
                </a:ext>
              </a:extLst>
            </p:cNvPr>
            <p:cNvSpPr/>
            <p:nvPr/>
          </p:nvSpPr>
          <p:spPr>
            <a:xfrm>
              <a:off x="1203548" y="2343844"/>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84ECF0D2-F351-A792-2BC2-CDD09909D4FB}"/>
                </a:ext>
              </a:extLst>
            </p:cNvPr>
            <p:cNvSpPr/>
            <p:nvPr/>
          </p:nvSpPr>
          <p:spPr>
            <a:xfrm>
              <a:off x="1598837" y="235337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2C7B8161-61B4-FBC7-ACA7-3CAF91164AE0}"/>
                </a:ext>
              </a:extLst>
            </p:cNvPr>
            <p:cNvSpPr/>
            <p:nvPr/>
          </p:nvSpPr>
          <p:spPr>
            <a:xfrm>
              <a:off x="1994127" y="234860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2CF4588-F347-9E07-AAA6-F9B47071D2F6}"/>
                </a:ext>
              </a:extLst>
            </p:cNvPr>
            <p:cNvSpPr/>
            <p:nvPr/>
          </p:nvSpPr>
          <p:spPr>
            <a:xfrm>
              <a:off x="2389418" y="235812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C8E2745F-306E-B723-FDF0-377AAAC80515}"/>
                </a:ext>
              </a:extLst>
            </p:cNvPr>
            <p:cNvSpPr/>
            <p:nvPr/>
          </p:nvSpPr>
          <p:spPr>
            <a:xfrm>
              <a:off x="2372315" y="303873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88E0B4DB-B007-A10E-2B67-C277D09BB294}"/>
                </a:ext>
              </a:extLst>
            </p:cNvPr>
            <p:cNvSpPr/>
            <p:nvPr/>
          </p:nvSpPr>
          <p:spPr>
            <a:xfrm>
              <a:off x="1197090" y="336436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FCE9FE5F-7C5E-BD88-790F-CA7F6CF61144}"/>
                </a:ext>
              </a:extLst>
            </p:cNvPr>
            <p:cNvSpPr/>
            <p:nvPr/>
          </p:nvSpPr>
          <p:spPr>
            <a:xfrm>
              <a:off x="1592380" y="335959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8A8ECFC6-6D96-40DE-81A8-BAFDCB7133A9}"/>
                </a:ext>
              </a:extLst>
            </p:cNvPr>
            <p:cNvSpPr/>
            <p:nvPr/>
          </p:nvSpPr>
          <p:spPr>
            <a:xfrm>
              <a:off x="1987671" y="336912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6D2D325D-C808-8B07-4B2A-7595485D0E8F}"/>
                </a:ext>
              </a:extLst>
            </p:cNvPr>
            <p:cNvSpPr/>
            <p:nvPr/>
          </p:nvSpPr>
          <p:spPr>
            <a:xfrm>
              <a:off x="1577063" y="4384303"/>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0D9365AD-4C2F-E25E-1C49-E18B7154E35F}"/>
                </a:ext>
              </a:extLst>
            </p:cNvPr>
            <p:cNvSpPr/>
            <p:nvPr/>
          </p:nvSpPr>
          <p:spPr>
            <a:xfrm>
              <a:off x="1987669" y="5043293"/>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CB7DC7C8-DCD5-9F8F-E1A9-754C3E4662D4}"/>
                </a:ext>
              </a:extLst>
            </p:cNvPr>
            <p:cNvSpPr/>
            <p:nvPr/>
          </p:nvSpPr>
          <p:spPr>
            <a:xfrm>
              <a:off x="2382958" y="505281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A8E1C79F-B142-F7C2-7D95-DAF83D72B080}"/>
                </a:ext>
              </a:extLst>
            </p:cNvPr>
            <p:cNvSpPr/>
            <p:nvPr/>
          </p:nvSpPr>
          <p:spPr>
            <a:xfrm>
              <a:off x="1209990" y="5385068"/>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C6D36C43-437D-6D29-635F-7D117657211D}"/>
                </a:ext>
              </a:extLst>
            </p:cNvPr>
            <p:cNvSpPr/>
            <p:nvPr/>
          </p:nvSpPr>
          <p:spPr>
            <a:xfrm>
              <a:off x="1987669" y="573174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a:extLst>
                <a:ext uri="{FF2B5EF4-FFF2-40B4-BE49-F238E27FC236}">
                  <a16:creationId xmlns:a16="http://schemas.microsoft.com/office/drawing/2014/main" id="{141C5341-639A-DD49-3AEF-2F0FC0200E60}"/>
                </a:ext>
              </a:extLst>
            </p:cNvPr>
            <p:cNvSpPr/>
            <p:nvPr/>
          </p:nvSpPr>
          <p:spPr>
            <a:xfrm>
              <a:off x="2382958" y="574127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B151145-F316-61BF-1C3B-1ED841054DF0}"/>
                </a:ext>
              </a:extLst>
            </p:cNvPr>
            <p:cNvSpPr/>
            <p:nvPr/>
          </p:nvSpPr>
          <p:spPr>
            <a:xfrm>
              <a:off x="1209990" y="6054602"/>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6DAC2F1E-3BFC-6B52-1490-6400AD1C7127}"/>
                </a:ext>
              </a:extLst>
            </p:cNvPr>
            <p:cNvSpPr/>
            <p:nvPr/>
          </p:nvSpPr>
          <p:spPr>
            <a:xfrm>
              <a:off x="1209990" y="6708653"/>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B96B15A1-276B-3830-57D5-A14AB516009D}"/>
                </a:ext>
              </a:extLst>
            </p:cNvPr>
            <p:cNvSpPr/>
            <p:nvPr/>
          </p:nvSpPr>
          <p:spPr>
            <a:xfrm>
              <a:off x="1605279" y="6718179"/>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96D791EC-C73C-ED7C-8AFD-2BB0FA5AE85A}"/>
                </a:ext>
              </a:extLst>
            </p:cNvPr>
            <p:cNvSpPr/>
            <p:nvPr/>
          </p:nvSpPr>
          <p:spPr>
            <a:xfrm>
              <a:off x="1209990" y="7692060"/>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0A4CDD81-9BFD-1110-B4CA-A1EC9C2A2FB1}"/>
                </a:ext>
              </a:extLst>
            </p:cNvPr>
            <p:cNvSpPr/>
            <p:nvPr/>
          </p:nvSpPr>
          <p:spPr>
            <a:xfrm>
              <a:off x="1605279" y="7701586"/>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F30BC426-2BA8-6711-1261-6AA5E38554FB}"/>
                </a:ext>
              </a:extLst>
            </p:cNvPr>
            <p:cNvSpPr/>
            <p:nvPr/>
          </p:nvSpPr>
          <p:spPr>
            <a:xfrm>
              <a:off x="2000569" y="7696821"/>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F214E8AD-4ED3-6634-4C21-AA7D7C38EB9A}"/>
                </a:ext>
              </a:extLst>
            </p:cNvPr>
            <p:cNvSpPr/>
            <p:nvPr/>
          </p:nvSpPr>
          <p:spPr>
            <a:xfrm>
              <a:off x="2395860" y="7706345"/>
              <a:ext cx="328612" cy="2857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214CB0D-25AA-732B-1C35-E58F07089540}"/>
                </a:ext>
              </a:extLst>
            </p:cNvPr>
            <p:cNvSpPr/>
            <p:nvPr/>
          </p:nvSpPr>
          <p:spPr>
            <a:xfrm>
              <a:off x="1181774" y="26942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E331DD8F-C478-1026-BA74-B719091DB18C}"/>
                </a:ext>
              </a:extLst>
            </p:cNvPr>
            <p:cNvSpPr/>
            <p:nvPr/>
          </p:nvSpPr>
          <p:spPr>
            <a:xfrm>
              <a:off x="1577063" y="27895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0F7CB7C9-41A7-DF10-A78A-F017AEC34F03}"/>
                </a:ext>
              </a:extLst>
            </p:cNvPr>
            <p:cNvSpPr/>
            <p:nvPr/>
          </p:nvSpPr>
          <p:spPr>
            <a:xfrm>
              <a:off x="1972353" y="27418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CF7A5BA-C4DE-4F91-C17B-CF758B688B02}"/>
                </a:ext>
              </a:extLst>
            </p:cNvPr>
            <p:cNvSpPr/>
            <p:nvPr/>
          </p:nvSpPr>
          <p:spPr>
            <a:xfrm>
              <a:off x="1187206" y="130288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647755E3-B8BC-6C6C-C46E-71CA9C5DF934}"/>
                </a:ext>
              </a:extLst>
            </p:cNvPr>
            <p:cNvSpPr/>
            <p:nvPr/>
          </p:nvSpPr>
          <p:spPr>
            <a:xfrm>
              <a:off x="1582495" y="131241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A90D0A35-A0AA-C3EF-48A1-601E893EC910}"/>
                </a:ext>
              </a:extLst>
            </p:cNvPr>
            <p:cNvSpPr/>
            <p:nvPr/>
          </p:nvSpPr>
          <p:spPr>
            <a:xfrm>
              <a:off x="1977785" y="130764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0D36F120-A11A-65F9-5202-575BCA29C0F9}"/>
                </a:ext>
              </a:extLst>
            </p:cNvPr>
            <p:cNvSpPr/>
            <p:nvPr/>
          </p:nvSpPr>
          <p:spPr>
            <a:xfrm>
              <a:off x="2373076" y="1317170"/>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71D68F33-88D4-85AF-AA21-F02E78B4D6F1}"/>
                </a:ext>
              </a:extLst>
            </p:cNvPr>
            <p:cNvSpPr/>
            <p:nvPr/>
          </p:nvSpPr>
          <p:spPr>
            <a:xfrm>
              <a:off x="1203548" y="268698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B75BA88B-C18D-93B8-65C2-C6ABFE959297}"/>
                </a:ext>
              </a:extLst>
            </p:cNvPr>
            <p:cNvSpPr/>
            <p:nvPr/>
          </p:nvSpPr>
          <p:spPr>
            <a:xfrm>
              <a:off x="1598837" y="2696507"/>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F8ACB439-CF5B-900F-A4E4-7B445FC53EC8}"/>
                </a:ext>
              </a:extLst>
            </p:cNvPr>
            <p:cNvSpPr/>
            <p:nvPr/>
          </p:nvSpPr>
          <p:spPr>
            <a:xfrm>
              <a:off x="2352342" y="337661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C47E86D2-5FFE-320C-E1DB-C8DAAEE438B1}"/>
                </a:ext>
              </a:extLst>
            </p:cNvPr>
            <p:cNvSpPr/>
            <p:nvPr/>
          </p:nvSpPr>
          <p:spPr>
            <a:xfrm>
              <a:off x="1203548" y="369603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A83AAE43-BB00-4925-BE10-0E57830FE65B}"/>
                </a:ext>
              </a:extLst>
            </p:cNvPr>
            <p:cNvSpPr/>
            <p:nvPr/>
          </p:nvSpPr>
          <p:spPr>
            <a:xfrm>
              <a:off x="1961800" y="438681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3EFA1E72-3AF2-AA58-F5AC-6F5ED9EC239F}"/>
                </a:ext>
              </a:extLst>
            </p:cNvPr>
            <p:cNvSpPr/>
            <p:nvPr/>
          </p:nvSpPr>
          <p:spPr>
            <a:xfrm>
              <a:off x="2357089" y="439634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A909063A-D2C1-045B-52BC-50B219B18279}"/>
                </a:ext>
              </a:extLst>
            </p:cNvPr>
            <p:cNvSpPr/>
            <p:nvPr/>
          </p:nvSpPr>
          <p:spPr>
            <a:xfrm>
              <a:off x="1209990" y="471339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EA664A61-7CE4-781F-43C6-53EE1951EFB7}"/>
                </a:ext>
              </a:extLst>
            </p:cNvPr>
            <p:cNvSpPr/>
            <p:nvPr/>
          </p:nvSpPr>
          <p:spPr>
            <a:xfrm>
              <a:off x="1605281" y="472292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A2DE0D1A-6A57-2D97-6C4C-672A47DC7E16}"/>
                </a:ext>
              </a:extLst>
            </p:cNvPr>
            <p:cNvSpPr/>
            <p:nvPr/>
          </p:nvSpPr>
          <p:spPr>
            <a:xfrm>
              <a:off x="1598837" y="538506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A50B9046-194B-66F3-47E2-9669EC1392E9}"/>
                </a:ext>
              </a:extLst>
            </p:cNvPr>
            <p:cNvSpPr/>
            <p:nvPr/>
          </p:nvSpPr>
          <p:spPr>
            <a:xfrm>
              <a:off x="1598837" y="605953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12F841F-6170-DC9C-3F04-615E8923D3D0}"/>
                </a:ext>
              </a:extLst>
            </p:cNvPr>
            <p:cNvSpPr/>
            <p:nvPr/>
          </p:nvSpPr>
          <p:spPr>
            <a:xfrm>
              <a:off x="1994126" y="606905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7BE11371-161A-29F2-B7B9-A4650E4A6B7D}"/>
                </a:ext>
              </a:extLst>
            </p:cNvPr>
            <p:cNvSpPr/>
            <p:nvPr/>
          </p:nvSpPr>
          <p:spPr>
            <a:xfrm>
              <a:off x="2389416" y="606429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1F2806DE-362A-BB30-695E-C4617A757172}"/>
                </a:ext>
              </a:extLst>
            </p:cNvPr>
            <p:cNvSpPr/>
            <p:nvPr/>
          </p:nvSpPr>
          <p:spPr>
            <a:xfrm>
              <a:off x="1994127" y="673955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6BB48078-66F2-1F34-8FE6-FD7066FAECFC}"/>
                </a:ext>
              </a:extLst>
            </p:cNvPr>
            <p:cNvSpPr/>
            <p:nvPr/>
          </p:nvSpPr>
          <p:spPr>
            <a:xfrm>
              <a:off x="2389416" y="674908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C3F2FB7D-E0AD-EA6A-A98D-1B9D3CC06E30}"/>
                </a:ext>
              </a:extLst>
            </p:cNvPr>
            <p:cNvSpPr/>
            <p:nvPr/>
          </p:nvSpPr>
          <p:spPr>
            <a:xfrm>
              <a:off x="1209990" y="7039491"/>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3F51B343-FF7F-78C0-CBA4-30551C9C5569}"/>
                </a:ext>
              </a:extLst>
            </p:cNvPr>
            <p:cNvSpPr/>
            <p:nvPr/>
          </p:nvSpPr>
          <p:spPr>
            <a:xfrm>
              <a:off x="1605281" y="7049015"/>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3867E2A1-7490-2B2C-A932-E3CD874A6327}"/>
                </a:ext>
              </a:extLst>
            </p:cNvPr>
            <p:cNvSpPr/>
            <p:nvPr/>
          </p:nvSpPr>
          <p:spPr>
            <a:xfrm>
              <a:off x="1209990" y="8049353"/>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E3BBDA59-7919-094C-A3B0-12B051A01A82}"/>
                </a:ext>
              </a:extLst>
            </p:cNvPr>
            <p:cNvSpPr/>
            <p:nvPr/>
          </p:nvSpPr>
          <p:spPr>
            <a:xfrm>
              <a:off x="1605279" y="8058879"/>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B129447-78EC-BDDF-5446-CB03BB6C2FBB}"/>
                </a:ext>
              </a:extLst>
            </p:cNvPr>
            <p:cNvSpPr/>
            <p:nvPr/>
          </p:nvSpPr>
          <p:spPr>
            <a:xfrm>
              <a:off x="2000569" y="8054114"/>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2C2220C4-C595-4B6C-6DE5-87BC7CDBB25A}"/>
                </a:ext>
              </a:extLst>
            </p:cNvPr>
            <p:cNvSpPr/>
            <p:nvPr/>
          </p:nvSpPr>
          <p:spPr>
            <a:xfrm>
              <a:off x="2395860" y="806363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40BCFC88-627C-2A4F-2884-FD32DB5FEC94}"/>
                </a:ext>
              </a:extLst>
            </p:cNvPr>
            <p:cNvSpPr/>
            <p:nvPr/>
          </p:nvSpPr>
          <p:spPr>
            <a:xfrm>
              <a:off x="1988088" y="8788142"/>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C761C8C9-B15C-FA6A-5FED-87DAE90C3948}"/>
                </a:ext>
              </a:extLst>
            </p:cNvPr>
            <p:cNvSpPr/>
            <p:nvPr/>
          </p:nvSpPr>
          <p:spPr>
            <a:xfrm>
              <a:off x="2383377" y="8797668"/>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D5905D9-4252-62C8-6EE4-643A823FEB26}"/>
                </a:ext>
              </a:extLst>
            </p:cNvPr>
            <p:cNvSpPr/>
            <p:nvPr/>
          </p:nvSpPr>
          <p:spPr>
            <a:xfrm>
              <a:off x="1201036" y="9576216"/>
              <a:ext cx="328612" cy="28575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756FB5D2-ED3E-2B6E-9635-46D9E6B63BC8}"/>
              </a:ext>
            </a:extLst>
          </p:cNvPr>
          <p:cNvSpPr txBox="1"/>
          <p:nvPr/>
        </p:nvSpPr>
        <p:spPr>
          <a:xfrm>
            <a:off x="2064304" y="154923"/>
            <a:ext cx="637482" cy="6786473"/>
          </a:xfrm>
          <a:prstGeom prst="rect">
            <a:avLst/>
          </a:prstGeom>
          <a:noFill/>
        </p:spPr>
        <p:txBody>
          <a:bodyPr wrap="none" rtlCol="0">
            <a:spAutoFit/>
          </a:bodyPr>
          <a:lstStyle/>
          <a:p>
            <a:r>
              <a:rPr lang="en-US" sz="1500" dirty="0"/>
              <a:t>Cycle </a:t>
            </a:r>
          </a:p>
          <a:p>
            <a:r>
              <a:rPr lang="en-US" sz="1500" dirty="0"/>
              <a:t>1</a:t>
            </a:r>
          </a:p>
          <a:p>
            <a:r>
              <a:rPr lang="en-US" sz="1500" dirty="0"/>
              <a:t>2</a:t>
            </a:r>
          </a:p>
          <a:p>
            <a:r>
              <a:rPr lang="en-US" sz="1500" dirty="0"/>
              <a:t>3</a:t>
            </a:r>
          </a:p>
          <a:p>
            <a:r>
              <a:rPr lang="en-US" sz="1500" dirty="0"/>
              <a:t>4</a:t>
            </a:r>
          </a:p>
          <a:p>
            <a:r>
              <a:rPr lang="en-US" sz="1500" dirty="0"/>
              <a:t>5</a:t>
            </a:r>
          </a:p>
          <a:p>
            <a:r>
              <a:rPr lang="en-US" sz="1500" dirty="0"/>
              <a:t>6</a:t>
            </a:r>
          </a:p>
          <a:p>
            <a:r>
              <a:rPr lang="en-US" sz="1500" dirty="0"/>
              <a:t>7</a:t>
            </a:r>
          </a:p>
          <a:p>
            <a:r>
              <a:rPr lang="en-US" sz="1500" dirty="0"/>
              <a:t>8</a:t>
            </a:r>
          </a:p>
          <a:p>
            <a:r>
              <a:rPr lang="en-US" sz="1500" dirty="0"/>
              <a:t>9</a:t>
            </a:r>
          </a:p>
          <a:p>
            <a:r>
              <a:rPr lang="en-US" sz="1500" dirty="0"/>
              <a:t>10</a:t>
            </a:r>
          </a:p>
          <a:p>
            <a:r>
              <a:rPr lang="en-US" sz="1500" dirty="0"/>
              <a:t>11</a:t>
            </a:r>
          </a:p>
          <a:p>
            <a:r>
              <a:rPr lang="en-US" sz="1500" dirty="0"/>
              <a:t>12</a:t>
            </a:r>
          </a:p>
          <a:p>
            <a:r>
              <a:rPr lang="en-US" sz="1500" dirty="0"/>
              <a:t>13</a:t>
            </a:r>
          </a:p>
          <a:p>
            <a:r>
              <a:rPr lang="en-US" sz="1500" dirty="0"/>
              <a:t>14</a:t>
            </a:r>
          </a:p>
          <a:p>
            <a:r>
              <a:rPr lang="en-US" sz="1500" dirty="0"/>
              <a:t>15</a:t>
            </a:r>
          </a:p>
          <a:p>
            <a:r>
              <a:rPr lang="en-US" sz="1500" dirty="0"/>
              <a:t>16</a:t>
            </a:r>
          </a:p>
          <a:p>
            <a:r>
              <a:rPr lang="en-US" sz="1500" dirty="0"/>
              <a:t>17</a:t>
            </a:r>
          </a:p>
          <a:p>
            <a:r>
              <a:rPr lang="en-US" sz="1500" dirty="0"/>
              <a:t>18</a:t>
            </a:r>
          </a:p>
          <a:p>
            <a:r>
              <a:rPr lang="en-US" sz="1500" dirty="0"/>
              <a:t>19</a:t>
            </a:r>
          </a:p>
          <a:p>
            <a:r>
              <a:rPr lang="en-US" sz="1500" dirty="0"/>
              <a:t>20</a:t>
            </a:r>
          </a:p>
          <a:p>
            <a:r>
              <a:rPr lang="en-US" sz="1500" dirty="0"/>
              <a:t>21</a:t>
            </a:r>
          </a:p>
          <a:p>
            <a:r>
              <a:rPr lang="en-US" sz="1500" dirty="0"/>
              <a:t>22</a:t>
            </a:r>
          </a:p>
          <a:p>
            <a:r>
              <a:rPr lang="en-US" sz="1500" dirty="0"/>
              <a:t>23</a:t>
            </a:r>
          </a:p>
          <a:p>
            <a:r>
              <a:rPr lang="en-US" sz="1500" dirty="0"/>
              <a:t>24</a:t>
            </a:r>
          </a:p>
          <a:p>
            <a:r>
              <a:rPr lang="en-US" sz="1500" dirty="0"/>
              <a:t>25</a:t>
            </a:r>
          </a:p>
          <a:p>
            <a:r>
              <a:rPr lang="en-US" sz="1500" dirty="0"/>
              <a:t>26</a:t>
            </a:r>
          </a:p>
          <a:p>
            <a:endParaRPr lang="en-US" sz="1500" dirty="0"/>
          </a:p>
          <a:p>
            <a:endParaRPr lang="en-US" sz="1500" dirty="0"/>
          </a:p>
        </p:txBody>
      </p:sp>
      <p:sp>
        <p:nvSpPr>
          <p:cNvPr id="4" name="TextBox 3">
            <a:extLst>
              <a:ext uri="{FF2B5EF4-FFF2-40B4-BE49-F238E27FC236}">
                <a16:creationId xmlns:a16="http://schemas.microsoft.com/office/drawing/2014/main" id="{55E454D6-479E-41C0-13DD-4CF3A614BB1C}"/>
              </a:ext>
            </a:extLst>
          </p:cNvPr>
          <p:cNvSpPr txBox="1"/>
          <p:nvPr/>
        </p:nvSpPr>
        <p:spPr>
          <a:xfrm>
            <a:off x="4271554" y="1485584"/>
            <a:ext cx="2961645" cy="369332"/>
          </a:xfrm>
          <a:prstGeom prst="rect">
            <a:avLst/>
          </a:prstGeom>
          <a:noFill/>
        </p:spPr>
        <p:txBody>
          <a:bodyPr wrap="none" rtlCol="0">
            <a:spAutoFit/>
          </a:bodyPr>
          <a:lstStyle/>
          <a:p>
            <a:r>
              <a:rPr lang="en-US" dirty="0"/>
              <a:t>Simultaneous multi-threading</a:t>
            </a:r>
          </a:p>
        </p:txBody>
      </p:sp>
    </p:spTree>
    <p:extLst>
      <p:ext uri="{BB962C8B-B14F-4D97-AF65-F5344CB8AC3E}">
        <p14:creationId xmlns:p14="http://schemas.microsoft.com/office/powerpoint/2010/main" val="3754218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Lst>
          </p:cNvPr>
          <p:cNvSpPr/>
          <p:nvPr/>
        </p:nvSpPr>
        <p:spPr>
          <a:xfrm>
            <a:off x="7806549" y="373452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7806549" y="5340575"/>
            <a:ext cx="3547251" cy="1200329"/>
          </a:xfrm>
          <a:prstGeom prst="rect">
            <a:avLst/>
          </a:prstGeom>
          <a:solidFill>
            <a:schemeClr val="bg1"/>
          </a:solidFill>
        </p:spPr>
        <p:txBody>
          <a:bodyPr wrap="square" rtlCol="0">
            <a:spAutoFit/>
          </a:bodyPr>
          <a:lstStyle/>
          <a:p>
            <a:r>
              <a:rPr lang="en-US" dirty="0">
                <a:solidFill>
                  <a:srgbClr val="FF0000"/>
                </a:solidFill>
              </a:rPr>
              <a:t>Vector processing – same operation on a vector of values.</a:t>
            </a:r>
          </a:p>
          <a:p>
            <a:r>
              <a:rPr lang="en-US" dirty="0">
                <a:solidFill>
                  <a:srgbClr val="FF0000"/>
                </a:solidFill>
              </a:rPr>
              <a:t>Handled with vector instructions and registers.</a:t>
            </a:r>
          </a:p>
        </p:txBody>
      </p:sp>
    </p:spTree>
    <p:extLst>
      <p:ext uri="{BB962C8B-B14F-4D97-AF65-F5344CB8AC3E}">
        <p14:creationId xmlns:p14="http://schemas.microsoft.com/office/powerpoint/2010/main" val="140275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Lst>
          </p:cNvPr>
          <p:cNvSpPr/>
          <p:nvPr/>
        </p:nvSpPr>
        <p:spPr>
          <a:xfrm>
            <a:off x="4667250" y="431745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4217529" y="5167312"/>
            <a:ext cx="3547251" cy="1200329"/>
          </a:xfrm>
          <a:prstGeom prst="rect">
            <a:avLst/>
          </a:prstGeom>
          <a:solidFill>
            <a:schemeClr val="bg1"/>
          </a:solidFill>
        </p:spPr>
        <p:txBody>
          <a:bodyPr wrap="square" rtlCol="0">
            <a:spAutoFit/>
          </a:bodyPr>
          <a:lstStyle/>
          <a:p>
            <a:r>
              <a:rPr lang="en-US" dirty="0">
                <a:solidFill>
                  <a:srgbClr val="FF0000"/>
                </a:solidFill>
              </a:rPr>
              <a:t>No “processor” that does this.  But fault tolerance and having multiple computers operating on the same data could fall into this category</a:t>
            </a:r>
          </a:p>
        </p:txBody>
      </p:sp>
    </p:spTree>
    <p:extLst>
      <p:ext uri="{BB962C8B-B14F-4D97-AF65-F5344CB8AC3E}">
        <p14:creationId xmlns:p14="http://schemas.microsoft.com/office/powerpoint/2010/main" val="34113966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Lst>
          </p:cNvPr>
          <p:cNvSpPr/>
          <p:nvPr/>
        </p:nvSpPr>
        <p:spPr>
          <a:xfrm>
            <a:off x="7764780" y="432888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7155039" y="5202554"/>
            <a:ext cx="3547251" cy="646331"/>
          </a:xfrm>
          <a:prstGeom prst="rect">
            <a:avLst/>
          </a:prstGeom>
          <a:solidFill>
            <a:schemeClr val="bg1"/>
          </a:solidFill>
        </p:spPr>
        <p:txBody>
          <a:bodyPr wrap="square" rtlCol="0">
            <a:spAutoFit/>
          </a:bodyPr>
          <a:lstStyle/>
          <a:p>
            <a:r>
              <a:rPr lang="en-US" dirty="0">
                <a:solidFill>
                  <a:srgbClr val="FF0000"/>
                </a:solidFill>
              </a:rPr>
              <a:t>Single program, multiple data</a:t>
            </a:r>
          </a:p>
          <a:p>
            <a:r>
              <a:rPr lang="en-US" dirty="0">
                <a:solidFill>
                  <a:srgbClr val="FF0000"/>
                </a:solidFill>
              </a:rPr>
              <a:t>Shared memory processing</a:t>
            </a:r>
          </a:p>
        </p:txBody>
      </p:sp>
    </p:spTree>
    <p:extLst>
      <p:ext uri="{BB962C8B-B14F-4D97-AF65-F5344CB8AC3E}">
        <p14:creationId xmlns:p14="http://schemas.microsoft.com/office/powerpoint/2010/main" val="20365058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F38D4-3F4B-904F-85B3-2778DC58EC8F}"/>
              </a:ext>
            </a:extLst>
          </p:cNvPr>
          <p:cNvSpPr>
            <a:spLocks noGrp="1"/>
          </p:cNvSpPr>
          <p:nvPr>
            <p:ph type="title"/>
          </p:nvPr>
        </p:nvSpPr>
        <p:spPr/>
        <p:txBody>
          <a:bodyPr/>
          <a:lstStyle/>
          <a:p>
            <a:r>
              <a:rPr lang="en-US" dirty="0"/>
              <a:t>Flynn’s Taxonomy</a:t>
            </a:r>
          </a:p>
        </p:txBody>
      </p:sp>
      <p:pic>
        <p:nvPicPr>
          <p:cNvPr id="4" name="Picture 3">
            <a:extLst>
              <a:ext uri="{FF2B5EF4-FFF2-40B4-BE49-F238E27FC236}">
                <a16:creationId xmlns:a16="http://schemas.microsoft.com/office/drawing/2014/main" id="{FCB454D2-85FC-9946-8ECE-3277F6360DCA}"/>
              </a:ext>
            </a:extLst>
          </p:cNvPr>
          <p:cNvPicPr>
            <a:picLocks noChangeAspect="1"/>
          </p:cNvPicPr>
          <p:nvPr/>
        </p:nvPicPr>
        <p:blipFill>
          <a:blip r:embed="rId2"/>
          <a:stretch>
            <a:fillRect/>
          </a:stretch>
        </p:blipFill>
        <p:spPr>
          <a:xfrm>
            <a:off x="1101725" y="1690688"/>
            <a:ext cx="9988550" cy="4294646"/>
          </a:xfrm>
          <a:prstGeom prst="rect">
            <a:avLst/>
          </a:prstGeom>
        </p:spPr>
      </p:pic>
      <p:sp>
        <p:nvSpPr>
          <p:cNvPr id="5" name="Rectangle 4">
            <a:extLst>
              <a:ext uri="{FF2B5EF4-FFF2-40B4-BE49-F238E27FC236}">
                <a16:creationId xmlns:a16="http://schemas.microsoft.com/office/drawing/2014/main" id="{D3FC4428-BF71-F647-AC2E-44EBD2728279}"/>
              </a:ext>
            </a:extLst>
          </p:cNvPr>
          <p:cNvSpPr/>
          <p:nvPr/>
        </p:nvSpPr>
        <p:spPr>
          <a:xfrm>
            <a:off x="7764780" y="4328888"/>
            <a:ext cx="1641796" cy="649816"/>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014B452-A781-654F-B296-43F8D8EF0788}"/>
              </a:ext>
            </a:extLst>
          </p:cNvPr>
          <p:cNvSpPr txBox="1"/>
          <p:nvPr/>
        </p:nvSpPr>
        <p:spPr>
          <a:xfrm>
            <a:off x="7155039" y="5202554"/>
            <a:ext cx="4823601" cy="1200329"/>
          </a:xfrm>
          <a:prstGeom prst="rect">
            <a:avLst/>
          </a:prstGeom>
          <a:solidFill>
            <a:schemeClr val="bg1"/>
          </a:solidFill>
        </p:spPr>
        <p:txBody>
          <a:bodyPr wrap="square" rtlCol="0">
            <a:spAutoFit/>
          </a:bodyPr>
          <a:lstStyle/>
          <a:p>
            <a:r>
              <a:rPr lang="en-US" dirty="0">
                <a:solidFill>
                  <a:srgbClr val="FF0000"/>
                </a:solidFill>
              </a:rPr>
              <a:t>Single program, multiple data</a:t>
            </a:r>
          </a:p>
          <a:p>
            <a:endParaRPr lang="en-US" dirty="0">
              <a:solidFill>
                <a:srgbClr val="FF0000"/>
              </a:solidFill>
            </a:endParaRPr>
          </a:p>
          <a:p>
            <a:r>
              <a:rPr lang="en-US" dirty="0">
                <a:solidFill>
                  <a:srgbClr val="FF0000"/>
                </a:solidFill>
              </a:rPr>
              <a:t>multiple processors networked together to accomplish a task</a:t>
            </a:r>
          </a:p>
        </p:txBody>
      </p:sp>
    </p:spTree>
    <p:extLst>
      <p:ext uri="{BB962C8B-B14F-4D97-AF65-F5344CB8AC3E}">
        <p14:creationId xmlns:p14="http://schemas.microsoft.com/office/powerpoint/2010/main" val="2200596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9D353-7EC4-948D-2122-00AFC25CD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307853"/>
            <a:ext cx="9461500" cy="6506063"/>
          </a:xfrm>
          <a:prstGeom prst="rect">
            <a:avLst/>
          </a:prstGeom>
        </p:spPr>
      </p:pic>
    </p:spTree>
    <p:extLst>
      <p:ext uri="{BB962C8B-B14F-4D97-AF65-F5344CB8AC3E}">
        <p14:creationId xmlns:p14="http://schemas.microsoft.com/office/powerpoint/2010/main" val="5749668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2F48F5-4BB1-F21F-4FE8-F8D25D507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694265"/>
            <a:ext cx="9720310" cy="6057135"/>
          </a:xfrm>
          <a:prstGeom prst="rect">
            <a:avLst/>
          </a:prstGeom>
        </p:spPr>
      </p:pic>
    </p:spTree>
    <p:extLst>
      <p:ext uri="{BB962C8B-B14F-4D97-AF65-F5344CB8AC3E}">
        <p14:creationId xmlns:p14="http://schemas.microsoft.com/office/powerpoint/2010/main" val="299534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1" y="184388"/>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1754326"/>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 </a:t>
            </a:r>
            <a:r>
              <a:rPr lang="en-US" dirty="0">
                <a:solidFill>
                  <a:srgbClr val="FF0000"/>
                </a:solidFill>
              </a:rPr>
              <a:t>log(2</a:t>
            </a:r>
            <a:r>
              <a:rPr lang="en-US" baseline="30000" dirty="0">
                <a:solidFill>
                  <a:srgbClr val="FF0000"/>
                </a:solidFill>
              </a:rPr>
              <a:t>17</a:t>
            </a:r>
            <a:r>
              <a:rPr lang="en-US" dirty="0">
                <a:solidFill>
                  <a:srgbClr val="FF0000"/>
                </a:solidFill>
              </a:rPr>
              <a:t>) = 17</a:t>
            </a:r>
            <a:endParaRPr lang="en-US" dirty="0"/>
          </a:p>
          <a:p>
            <a:endParaRPr lang="en-US" dirty="0"/>
          </a:p>
          <a:p>
            <a:r>
              <a:rPr lang="en-US" dirty="0"/>
              <a:t>How many bits are in the physical address? </a:t>
            </a:r>
            <a:r>
              <a:rPr lang="en-US" dirty="0">
                <a:solidFill>
                  <a:srgbClr val="FF0000"/>
                </a:solidFill>
              </a:rPr>
              <a:t>log(2</a:t>
            </a:r>
            <a:r>
              <a:rPr lang="en-US" baseline="30000" dirty="0">
                <a:solidFill>
                  <a:srgbClr val="FF0000"/>
                </a:solidFill>
              </a:rPr>
              <a:t>16</a:t>
            </a:r>
            <a:r>
              <a:rPr lang="en-US" dirty="0">
                <a:solidFill>
                  <a:srgbClr val="FF0000"/>
                </a:solidFill>
              </a:rPr>
              <a:t>) = 16</a:t>
            </a:r>
            <a:endParaRPr lang="en-US" dirty="0"/>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nvGraphicFramePr>
        <p:xfrm>
          <a:off x="431800" y="396555"/>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t>1111</a:t>
                      </a:r>
                    </a:p>
                  </a:txBody>
                  <a:tcPr/>
                </a:tc>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3075345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1" y="184388"/>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3693319"/>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 </a:t>
            </a:r>
            <a:r>
              <a:rPr lang="en-US" dirty="0">
                <a:solidFill>
                  <a:srgbClr val="FF0000"/>
                </a:solidFill>
              </a:rPr>
              <a:t>log(2</a:t>
            </a:r>
            <a:r>
              <a:rPr lang="en-US" baseline="30000" dirty="0">
                <a:solidFill>
                  <a:srgbClr val="FF0000"/>
                </a:solidFill>
              </a:rPr>
              <a:t>17</a:t>
            </a:r>
            <a:r>
              <a:rPr lang="en-US" dirty="0">
                <a:solidFill>
                  <a:srgbClr val="FF0000"/>
                </a:solidFill>
              </a:rPr>
              <a:t>) = 17</a:t>
            </a:r>
            <a:endParaRPr lang="en-US" dirty="0"/>
          </a:p>
          <a:p>
            <a:endParaRPr lang="en-US" dirty="0"/>
          </a:p>
          <a:p>
            <a:r>
              <a:rPr lang="en-US" dirty="0"/>
              <a:t>How many bits are in the physical address? </a:t>
            </a:r>
            <a:r>
              <a:rPr lang="en-US" dirty="0">
                <a:solidFill>
                  <a:srgbClr val="FF0000"/>
                </a:solidFill>
              </a:rPr>
              <a:t>log(2</a:t>
            </a:r>
            <a:r>
              <a:rPr lang="en-US" baseline="30000" dirty="0">
                <a:solidFill>
                  <a:srgbClr val="FF0000"/>
                </a:solidFill>
              </a:rPr>
              <a:t>16</a:t>
            </a:r>
            <a:r>
              <a:rPr lang="en-US" dirty="0">
                <a:solidFill>
                  <a:srgbClr val="FF0000"/>
                </a:solidFill>
              </a:rPr>
              <a:t>) = 16</a:t>
            </a:r>
          </a:p>
          <a:p>
            <a:endParaRPr lang="en-US" dirty="0">
              <a:solidFill>
                <a:srgbClr val="FF0000"/>
              </a:solidFill>
            </a:endParaRPr>
          </a:p>
          <a:p>
            <a:r>
              <a:rPr lang="en-US" dirty="0"/>
              <a:t>How many bits are in the offset field?</a:t>
            </a:r>
          </a:p>
          <a:p>
            <a:endParaRPr lang="en-US" dirty="0"/>
          </a:p>
          <a:p>
            <a:r>
              <a:rPr lang="en-US" dirty="0"/>
              <a:t>How many bits are in the page field of the virtual address?</a:t>
            </a:r>
          </a:p>
          <a:p>
            <a:endParaRPr lang="en-US" dirty="0"/>
          </a:p>
          <a:p>
            <a:r>
              <a:rPr lang="en-US" dirty="0"/>
              <a:t>How many bits are in the frame field of the physical address?</a:t>
            </a:r>
          </a:p>
          <a:p>
            <a:endParaRPr lang="en-US" dirty="0"/>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nvGraphicFramePr>
        <p:xfrm>
          <a:off x="431800" y="396555"/>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t>1111</a:t>
                      </a:r>
                    </a:p>
                  </a:txBody>
                  <a:tcPr/>
                </a:tc>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121281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1" y="184388"/>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3693319"/>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 </a:t>
            </a:r>
            <a:r>
              <a:rPr lang="en-US" dirty="0">
                <a:solidFill>
                  <a:srgbClr val="FF0000"/>
                </a:solidFill>
              </a:rPr>
              <a:t>log(2</a:t>
            </a:r>
            <a:r>
              <a:rPr lang="en-US" baseline="30000" dirty="0">
                <a:solidFill>
                  <a:srgbClr val="FF0000"/>
                </a:solidFill>
              </a:rPr>
              <a:t>17</a:t>
            </a:r>
            <a:r>
              <a:rPr lang="en-US" dirty="0">
                <a:solidFill>
                  <a:srgbClr val="FF0000"/>
                </a:solidFill>
              </a:rPr>
              <a:t>) = 17</a:t>
            </a:r>
            <a:endParaRPr lang="en-US" dirty="0"/>
          </a:p>
          <a:p>
            <a:endParaRPr lang="en-US" dirty="0"/>
          </a:p>
          <a:p>
            <a:r>
              <a:rPr lang="en-US" dirty="0"/>
              <a:t>How many bits are in the physical address? </a:t>
            </a:r>
            <a:r>
              <a:rPr lang="en-US" dirty="0">
                <a:solidFill>
                  <a:srgbClr val="FF0000"/>
                </a:solidFill>
              </a:rPr>
              <a:t>log(2</a:t>
            </a:r>
            <a:r>
              <a:rPr lang="en-US" baseline="30000" dirty="0">
                <a:solidFill>
                  <a:srgbClr val="FF0000"/>
                </a:solidFill>
              </a:rPr>
              <a:t>16</a:t>
            </a:r>
            <a:r>
              <a:rPr lang="en-US" dirty="0">
                <a:solidFill>
                  <a:srgbClr val="FF0000"/>
                </a:solidFill>
              </a:rPr>
              <a:t>) = 16</a:t>
            </a:r>
          </a:p>
          <a:p>
            <a:endParaRPr lang="en-US" dirty="0">
              <a:solidFill>
                <a:srgbClr val="FF0000"/>
              </a:solidFill>
            </a:endParaRPr>
          </a:p>
          <a:p>
            <a:r>
              <a:rPr lang="en-US" dirty="0"/>
              <a:t>How many bits are in the offset field? </a:t>
            </a:r>
          </a:p>
          <a:p>
            <a:endParaRPr lang="en-US" dirty="0"/>
          </a:p>
          <a:p>
            <a:r>
              <a:rPr lang="en-US" dirty="0"/>
              <a:t>How many bits are in the page field of the virtual address?</a:t>
            </a:r>
          </a:p>
          <a:p>
            <a:endParaRPr lang="en-US" dirty="0"/>
          </a:p>
          <a:p>
            <a:r>
              <a:rPr lang="en-US" dirty="0"/>
              <a:t>How many bits are in the frame field of the physical address?</a:t>
            </a:r>
          </a:p>
          <a:p>
            <a:endParaRPr lang="en-US" dirty="0"/>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nvGraphicFramePr>
        <p:xfrm>
          <a:off x="431800" y="396555"/>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t>1111</a:t>
                      </a:r>
                    </a:p>
                  </a:txBody>
                  <a:tcPr/>
                </a:tc>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3998755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1" y="184388"/>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3693319"/>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 </a:t>
            </a:r>
            <a:r>
              <a:rPr lang="en-US" dirty="0">
                <a:solidFill>
                  <a:srgbClr val="FF0000"/>
                </a:solidFill>
              </a:rPr>
              <a:t>log(2</a:t>
            </a:r>
            <a:r>
              <a:rPr lang="en-US" baseline="30000" dirty="0">
                <a:solidFill>
                  <a:srgbClr val="FF0000"/>
                </a:solidFill>
              </a:rPr>
              <a:t>17</a:t>
            </a:r>
            <a:r>
              <a:rPr lang="en-US" dirty="0">
                <a:solidFill>
                  <a:srgbClr val="FF0000"/>
                </a:solidFill>
              </a:rPr>
              <a:t>) = 17</a:t>
            </a:r>
            <a:endParaRPr lang="en-US" dirty="0"/>
          </a:p>
          <a:p>
            <a:endParaRPr lang="en-US" dirty="0"/>
          </a:p>
          <a:p>
            <a:r>
              <a:rPr lang="en-US" dirty="0"/>
              <a:t>How many bits are in the physical address? </a:t>
            </a:r>
            <a:r>
              <a:rPr lang="en-US" dirty="0">
                <a:solidFill>
                  <a:srgbClr val="FF0000"/>
                </a:solidFill>
              </a:rPr>
              <a:t>log(2</a:t>
            </a:r>
            <a:r>
              <a:rPr lang="en-US" baseline="30000" dirty="0">
                <a:solidFill>
                  <a:srgbClr val="FF0000"/>
                </a:solidFill>
              </a:rPr>
              <a:t>16</a:t>
            </a:r>
            <a:r>
              <a:rPr lang="en-US" dirty="0">
                <a:solidFill>
                  <a:srgbClr val="FF0000"/>
                </a:solidFill>
              </a:rPr>
              <a:t>) = 16</a:t>
            </a:r>
          </a:p>
          <a:p>
            <a:endParaRPr lang="en-US" dirty="0">
              <a:solidFill>
                <a:srgbClr val="FF0000"/>
              </a:solidFill>
            </a:endParaRPr>
          </a:p>
          <a:p>
            <a:r>
              <a:rPr lang="en-US" dirty="0"/>
              <a:t>How many bits are in the offset field? </a:t>
            </a:r>
            <a:r>
              <a:rPr lang="en-US" dirty="0">
                <a:solidFill>
                  <a:srgbClr val="FF0000"/>
                </a:solidFill>
              </a:rPr>
              <a:t>13</a:t>
            </a:r>
            <a:endParaRPr lang="en-US" dirty="0"/>
          </a:p>
          <a:p>
            <a:endParaRPr lang="en-US" dirty="0"/>
          </a:p>
          <a:p>
            <a:r>
              <a:rPr lang="en-US" dirty="0"/>
              <a:t>How many bits are in the page field of the virtual address?  </a:t>
            </a:r>
            <a:r>
              <a:rPr lang="en-US" dirty="0">
                <a:solidFill>
                  <a:srgbClr val="FF0000"/>
                </a:solidFill>
              </a:rPr>
              <a:t>17-13=4</a:t>
            </a:r>
          </a:p>
          <a:p>
            <a:endParaRPr lang="en-US" dirty="0"/>
          </a:p>
          <a:p>
            <a:r>
              <a:rPr lang="en-US" dirty="0"/>
              <a:t>How many bits are in the frame field of the physical address? </a:t>
            </a:r>
            <a:r>
              <a:rPr lang="en-US" dirty="0">
                <a:solidFill>
                  <a:srgbClr val="FF0000"/>
                </a:solidFill>
              </a:rPr>
              <a:t>16-13=3</a:t>
            </a:r>
          </a:p>
          <a:p>
            <a:endParaRPr lang="en-US" dirty="0"/>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nvGraphicFramePr>
        <p:xfrm>
          <a:off x="431800" y="396555"/>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t>1111</a:t>
                      </a:r>
                    </a:p>
                  </a:txBody>
                  <a:tcPr/>
                </a:tc>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2733811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D4BCF4-B81D-430C-5EA7-589ECF546466}"/>
              </a:ext>
            </a:extLst>
          </p:cNvPr>
          <p:cNvSpPr txBox="1"/>
          <p:nvPr/>
        </p:nvSpPr>
        <p:spPr>
          <a:xfrm>
            <a:off x="970910" y="12938"/>
            <a:ext cx="1661802" cy="369332"/>
          </a:xfrm>
          <a:prstGeom prst="rect">
            <a:avLst/>
          </a:prstGeom>
          <a:noFill/>
        </p:spPr>
        <p:txBody>
          <a:bodyPr wrap="none" rtlCol="0">
            <a:spAutoFit/>
          </a:bodyPr>
          <a:lstStyle/>
          <a:p>
            <a:r>
              <a:rPr lang="en-US" dirty="0"/>
              <a:t>Page Map Table</a:t>
            </a:r>
          </a:p>
        </p:txBody>
      </p:sp>
      <p:sp>
        <p:nvSpPr>
          <p:cNvPr id="6" name="TextBox 5">
            <a:extLst>
              <a:ext uri="{FF2B5EF4-FFF2-40B4-BE49-F238E27FC236}">
                <a16:creationId xmlns:a16="http://schemas.microsoft.com/office/drawing/2014/main" id="{09EC55CA-D983-9434-2CF8-4800A94CDF29}"/>
              </a:ext>
            </a:extLst>
          </p:cNvPr>
          <p:cNvSpPr txBox="1"/>
          <p:nvPr/>
        </p:nvSpPr>
        <p:spPr>
          <a:xfrm>
            <a:off x="5043487" y="184388"/>
            <a:ext cx="6858001" cy="5355312"/>
          </a:xfrm>
          <a:prstGeom prst="rect">
            <a:avLst/>
          </a:prstGeom>
          <a:noFill/>
        </p:spPr>
        <p:txBody>
          <a:bodyPr wrap="square" rtlCol="0">
            <a:spAutoFit/>
          </a:bodyPr>
          <a:lstStyle/>
          <a:p>
            <a:r>
              <a:rPr lang="en-US" dirty="0"/>
              <a:t>A system has 2</a:t>
            </a:r>
            <a:r>
              <a:rPr lang="en-US" baseline="30000" dirty="0"/>
              <a:t>17</a:t>
            </a:r>
            <a:r>
              <a:rPr lang="en-US" dirty="0"/>
              <a:t> bytes of virtual address space.  A frame is 2</a:t>
            </a:r>
            <a:r>
              <a:rPr lang="en-US" baseline="30000" dirty="0"/>
              <a:t>13</a:t>
            </a:r>
            <a:r>
              <a:rPr lang="en-US" dirty="0"/>
              <a:t> bytes.  Physical address space (main memory) is 2</a:t>
            </a:r>
            <a:r>
              <a:rPr lang="en-US" baseline="30000" dirty="0"/>
              <a:t>16</a:t>
            </a:r>
            <a:r>
              <a:rPr lang="en-US" dirty="0"/>
              <a:t> bytes</a:t>
            </a:r>
          </a:p>
          <a:p>
            <a:endParaRPr lang="en-US" dirty="0"/>
          </a:p>
          <a:p>
            <a:r>
              <a:rPr lang="en-US" dirty="0"/>
              <a:t>How many bits are in the virtual address? </a:t>
            </a:r>
            <a:r>
              <a:rPr lang="en-US" dirty="0">
                <a:solidFill>
                  <a:srgbClr val="FF0000"/>
                </a:solidFill>
              </a:rPr>
              <a:t>log(2</a:t>
            </a:r>
            <a:r>
              <a:rPr lang="en-US" baseline="30000" dirty="0">
                <a:solidFill>
                  <a:srgbClr val="FF0000"/>
                </a:solidFill>
              </a:rPr>
              <a:t>17</a:t>
            </a:r>
            <a:r>
              <a:rPr lang="en-US" dirty="0">
                <a:solidFill>
                  <a:srgbClr val="FF0000"/>
                </a:solidFill>
              </a:rPr>
              <a:t>) = 17</a:t>
            </a:r>
            <a:endParaRPr lang="en-US" dirty="0"/>
          </a:p>
          <a:p>
            <a:endParaRPr lang="en-US" dirty="0"/>
          </a:p>
          <a:p>
            <a:r>
              <a:rPr lang="en-US" dirty="0"/>
              <a:t>How many bits are in the physical address? </a:t>
            </a:r>
            <a:r>
              <a:rPr lang="en-US" dirty="0">
                <a:solidFill>
                  <a:srgbClr val="FF0000"/>
                </a:solidFill>
              </a:rPr>
              <a:t>log(2</a:t>
            </a:r>
            <a:r>
              <a:rPr lang="en-US" baseline="30000" dirty="0">
                <a:solidFill>
                  <a:srgbClr val="FF0000"/>
                </a:solidFill>
              </a:rPr>
              <a:t>16</a:t>
            </a:r>
            <a:r>
              <a:rPr lang="en-US" dirty="0">
                <a:solidFill>
                  <a:srgbClr val="FF0000"/>
                </a:solidFill>
              </a:rPr>
              <a:t>) = 16</a:t>
            </a:r>
          </a:p>
          <a:p>
            <a:endParaRPr lang="en-US" dirty="0">
              <a:solidFill>
                <a:srgbClr val="FF0000"/>
              </a:solidFill>
            </a:endParaRPr>
          </a:p>
          <a:p>
            <a:r>
              <a:rPr lang="en-US" dirty="0"/>
              <a:t>How many bits are in the offset field? </a:t>
            </a:r>
            <a:r>
              <a:rPr lang="en-US" dirty="0">
                <a:solidFill>
                  <a:srgbClr val="FF0000"/>
                </a:solidFill>
              </a:rPr>
              <a:t>13</a:t>
            </a:r>
            <a:endParaRPr lang="en-US" dirty="0"/>
          </a:p>
          <a:p>
            <a:endParaRPr lang="en-US" dirty="0"/>
          </a:p>
          <a:p>
            <a:r>
              <a:rPr lang="en-US" dirty="0"/>
              <a:t>How many bits are in the page field of the virtual address?  </a:t>
            </a:r>
            <a:r>
              <a:rPr lang="en-US" dirty="0">
                <a:solidFill>
                  <a:srgbClr val="FF0000"/>
                </a:solidFill>
              </a:rPr>
              <a:t>17-13=4</a:t>
            </a:r>
          </a:p>
          <a:p>
            <a:endParaRPr lang="en-US" dirty="0"/>
          </a:p>
          <a:p>
            <a:r>
              <a:rPr lang="en-US" dirty="0"/>
              <a:t>How many bits are in the frame field of the physical address? </a:t>
            </a:r>
            <a:r>
              <a:rPr lang="en-US" dirty="0">
                <a:solidFill>
                  <a:srgbClr val="FF0000"/>
                </a:solidFill>
              </a:rPr>
              <a:t>16-13=3</a:t>
            </a:r>
          </a:p>
          <a:p>
            <a:endParaRPr lang="en-US" dirty="0">
              <a:solidFill>
                <a:srgbClr val="FF0000"/>
              </a:solidFill>
            </a:endParaRPr>
          </a:p>
          <a:p>
            <a:r>
              <a:rPr lang="en-US" dirty="0"/>
              <a:t>The virtual address 0x1F323 is requested.  Is this is a hit in the page map table? What does this mean?</a:t>
            </a:r>
          </a:p>
          <a:p>
            <a:endParaRPr lang="en-US" dirty="0"/>
          </a:p>
          <a:p>
            <a:endParaRPr lang="en-US" dirty="0">
              <a:solidFill>
                <a:srgbClr val="FF0000"/>
              </a:solidFill>
            </a:endParaRPr>
          </a:p>
          <a:p>
            <a:endParaRPr lang="en-US" dirty="0">
              <a:solidFill>
                <a:srgbClr val="FF0000"/>
              </a:solidFill>
            </a:endParaRPr>
          </a:p>
          <a:p>
            <a:endParaRPr lang="en-US" dirty="0"/>
          </a:p>
        </p:txBody>
      </p:sp>
      <p:graphicFrame>
        <p:nvGraphicFramePr>
          <p:cNvPr id="2" name="Table 4">
            <a:extLst>
              <a:ext uri="{FF2B5EF4-FFF2-40B4-BE49-F238E27FC236}">
                <a16:creationId xmlns:a16="http://schemas.microsoft.com/office/drawing/2014/main" id="{24F81223-D8AE-120F-09AE-450CC6789310}"/>
              </a:ext>
            </a:extLst>
          </p:cNvPr>
          <p:cNvGraphicFramePr>
            <a:graphicFrameLocks noGrp="1"/>
          </p:cNvGraphicFramePr>
          <p:nvPr>
            <p:extLst>
              <p:ext uri="{D42A27DB-BD31-4B8C-83A1-F6EECF244321}">
                <p14:modId xmlns:p14="http://schemas.microsoft.com/office/powerpoint/2010/main" val="2697837410"/>
              </p:ext>
            </p:extLst>
          </p:nvPr>
        </p:nvGraphicFramePr>
        <p:xfrm>
          <a:off x="431798" y="382270"/>
          <a:ext cx="2740025" cy="6304280"/>
        </p:xfrm>
        <a:graphic>
          <a:graphicData uri="http://schemas.openxmlformats.org/drawingml/2006/table">
            <a:tbl>
              <a:tblPr firstRow="1" bandRow="1">
                <a:tableStyleId>{5C22544A-7EE6-4342-B048-85BDC9FD1C3A}</a:tableStyleId>
              </a:tblPr>
              <a:tblGrid>
                <a:gridCol w="896938">
                  <a:extLst>
                    <a:ext uri="{9D8B030D-6E8A-4147-A177-3AD203B41FA5}">
                      <a16:colId xmlns:a16="http://schemas.microsoft.com/office/drawing/2014/main" val="785619641"/>
                    </a:ext>
                  </a:extLst>
                </a:gridCol>
                <a:gridCol w="1028700">
                  <a:extLst>
                    <a:ext uri="{9D8B030D-6E8A-4147-A177-3AD203B41FA5}">
                      <a16:colId xmlns:a16="http://schemas.microsoft.com/office/drawing/2014/main" val="3288341598"/>
                    </a:ext>
                  </a:extLst>
                </a:gridCol>
                <a:gridCol w="814387">
                  <a:extLst>
                    <a:ext uri="{9D8B030D-6E8A-4147-A177-3AD203B41FA5}">
                      <a16:colId xmlns:a16="http://schemas.microsoft.com/office/drawing/2014/main" val="351315557"/>
                    </a:ext>
                  </a:extLst>
                </a:gridCol>
              </a:tblGrid>
              <a:tr h="370840">
                <a:tc>
                  <a:txBody>
                    <a:bodyPr/>
                    <a:lstStyle/>
                    <a:p>
                      <a:r>
                        <a:rPr lang="en-US" dirty="0"/>
                        <a:t>Page</a:t>
                      </a:r>
                    </a:p>
                  </a:txBody>
                  <a:tcPr/>
                </a:tc>
                <a:tc>
                  <a:txBody>
                    <a:bodyPr/>
                    <a:lstStyle/>
                    <a:p>
                      <a:r>
                        <a:rPr lang="en-US" dirty="0"/>
                        <a:t>Frame</a:t>
                      </a:r>
                    </a:p>
                  </a:txBody>
                  <a:tcPr/>
                </a:tc>
                <a:tc>
                  <a:txBody>
                    <a:bodyPr/>
                    <a:lstStyle/>
                    <a:p>
                      <a:r>
                        <a:rPr lang="en-US" dirty="0"/>
                        <a:t>Valid</a:t>
                      </a:r>
                    </a:p>
                  </a:txBody>
                  <a:tcPr/>
                </a:tc>
                <a:extLst>
                  <a:ext uri="{0D108BD9-81ED-4DB2-BD59-A6C34878D82A}">
                    <a16:rowId xmlns:a16="http://schemas.microsoft.com/office/drawing/2014/main" val="3243521465"/>
                  </a:ext>
                </a:extLst>
              </a:tr>
              <a:tr h="370840">
                <a:tc>
                  <a:txBody>
                    <a:bodyPr/>
                    <a:lstStyle/>
                    <a:p>
                      <a:r>
                        <a:rPr lang="en-US" dirty="0"/>
                        <a:t>0000</a:t>
                      </a:r>
                    </a:p>
                  </a:txBody>
                  <a:tcPr/>
                </a:tc>
                <a:tc>
                  <a:txBody>
                    <a:bodyPr/>
                    <a:lstStyle/>
                    <a:p>
                      <a:r>
                        <a:rPr lang="en-US" dirty="0"/>
                        <a:t>110</a:t>
                      </a:r>
                    </a:p>
                  </a:txBody>
                  <a:tcPr/>
                </a:tc>
                <a:tc>
                  <a:txBody>
                    <a:bodyPr/>
                    <a:lstStyle/>
                    <a:p>
                      <a:r>
                        <a:rPr lang="en-US" dirty="0"/>
                        <a:t>1</a:t>
                      </a:r>
                    </a:p>
                  </a:txBody>
                  <a:tcPr/>
                </a:tc>
                <a:extLst>
                  <a:ext uri="{0D108BD9-81ED-4DB2-BD59-A6C34878D82A}">
                    <a16:rowId xmlns:a16="http://schemas.microsoft.com/office/drawing/2014/main" val="2795586616"/>
                  </a:ext>
                </a:extLst>
              </a:tr>
              <a:tr h="370840">
                <a:tc>
                  <a:txBody>
                    <a:bodyPr/>
                    <a:lstStyle/>
                    <a:p>
                      <a:r>
                        <a:rPr lang="en-US" dirty="0"/>
                        <a:t>0001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517674535"/>
                  </a:ext>
                </a:extLst>
              </a:tr>
              <a:tr h="370840">
                <a:tc>
                  <a:txBody>
                    <a:bodyPr/>
                    <a:lstStyle/>
                    <a:p>
                      <a:r>
                        <a:rPr lang="en-US" dirty="0"/>
                        <a:t>0010</a:t>
                      </a:r>
                    </a:p>
                  </a:txBody>
                  <a:tcPr/>
                </a:tc>
                <a:tc>
                  <a:txBody>
                    <a:bodyPr/>
                    <a:lstStyle/>
                    <a:p>
                      <a:r>
                        <a:rPr lang="en-US" dirty="0"/>
                        <a:t>011</a:t>
                      </a:r>
                    </a:p>
                  </a:txBody>
                  <a:tcPr/>
                </a:tc>
                <a:tc>
                  <a:txBody>
                    <a:bodyPr/>
                    <a:lstStyle/>
                    <a:p>
                      <a:r>
                        <a:rPr lang="en-US" dirty="0"/>
                        <a:t>1</a:t>
                      </a:r>
                    </a:p>
                  </a:txBody>
                  <a:tcPr/>
                </a:tc>
                <a:extLst>
                  <a:ext uri="{0D108BD9-81ED-4DB2-BD59-A6C34878D82A}">
                    <a16:rowId xmlns:a16="http://schemas.microsoft.com/office/drawing/2014/main" val="2604141003"/>
                  </a:ext>
                </a:extLst>
              </a:tr>
              <a:tr h="370840">
                <a:tc>
                  <a:txBody>
                    <a:bodyPr/>
                    <a:lstStyle/>
                    <a:p>
                      <a:r>
                        <a:rPr lang="en-US" dirty="0"/>
                        <a:t>0011</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78064943"/>
                  </a:ext>
                </a:extLst>
              </a:tr>
              <a:tr h="370840">
                <a:tc>
                  <a:txBody>
                    <a:bodyPr/>
                    <a:lstStyle/>
                    <a:p>
                      <a:r>
                        <a:rPr lang="en-US" dirty="0"/>
                        <a:t>0100</a:t>
                      </a:r>
                    </a:p>
                  </a:txBody>
                  <a:tcPr/>
                </a:tc>
                <a:tc>
                  <a:txBody>
                    <a:bodyPr/>
                    <a:lstStyle/>
                    <a:p>
                      <a:r>
                        <a:rPr lang="en-US" dirty="0"/>
                        <a:t>010</a:t>
                      </a:r>
                    </a:p>
                  </a:txBody>
                  <a:tcPr/>
                </a:tc>
                <a:tc>
                  <a:txBody>
                    <a:bodyPr/>
                    <a:lstStyle/>
                    <a:p>
                      <a:r>
                        <a:rPr lang="en-US" dirty="0"/>
                        <a:t>1</a:t>
                      </a:r>
                    </a:p>
                  </a:txBody>
                  <a:tcPr/>
                </a:tc>
                <a:extLst>
                  <a:ext uri="{0D108BD9-81ED-4DB2-BD59-A6C34878D82A}">
                    <a16:rowId xmlns:a16="http://schemas.microsoft.com/office/drawing/2014/main" val="1701672641"/>
                  </a:ext>
                </a:extLst>
              </a:tr>
              <a:tr h="370840">
                <a:tc>
                  <a:txBody>
                    <a:bodyPr/>
                    <a:lstStyle/>
                    <a:p>
                      <a:r>
                        <a:rPr lang="en-US" dirty="0"/>
                        <a:t>0101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2404132814"/>
                  </a:ext>
                </a:extLst>
              </a:tr>
              <a:tr h="370840">
                <a:tc>
                  <a:txBody>
                    <a:bodyPr/>
                    <a:lstStyle/>
                    <a:p>
                      <a:r>
                        <a:rPr lang="en-US" dirty="0"/>
                        <a:t>0110</a:t>
                      </a:r>
                    </a:p>
                  </a:txBody>
                  <a:tcPr/>
                </a:tc>
                <a:tc>
                  <a:txBody>
                    <a:bodyPr/>
                    <a:lstStyle/>
                    <a:p>
                      <a:r>
                        <a:rPr lang="en-US" dirty="0"/>
                        <a:t>100</a:t>
                      </a:r>
                    </a:p>
                  </a:txBody>
                  <a:tcPr/>
                </a:tc>
                <a:tc>
                  <a:txBody>
                    <a:bodyPr/>
                    <a:lstStyle/>
                    <a:p>
                      <a:r>
                        <a:rPr lang="en-US" dirty="0"/>
                        <a:t>1</a:t>
                      </a:r>
                    </a:p>
                  </a:txBody>
                  <a:tcPr/>
                </a:tc>
                <a:extLst>
                  <a:ext uri="{0D108BD9-81ED-4DB2-BD59-A6C34878D82A}">
                    <a16:rowId xmlns:a16="http://schemas.microsoft.com/office/drawing/2014/main" val="374765940"/>
                  </a:ext>
                </a:extLst>
              </a:tr>
              <a:tr h="370840">
                <a:tc>
                  <a:txBody>
                    <a:bodyPr/>
                    <a:lstStyle/>
                    <a:p>
                      <a:r>
                        <a:rPr lang="en-US" dirty="0"/>
                        <a:t>0111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4227858795"/>
                  </a:ext>
                </a:extLst>
              </a:tr>
              <a:tr h="370840">
                <a:tc>
                  <a:txBody>
                    <a:bodyPr/>
                    <a:lstStyle/>
                    <a:p>
                      <a:r>
                        <a:rPr lang="en-US" dirty="0"/>
                        <a:t>1000</a:t>
                      </a:r>
                    </a:p>
                  </a:txBody>
                  <a:tcPr/>
                </a:tc>
                <a:tc>
                  <a:txBody>
                    <a:bodyPr/>
                    <a:lstStyle/>
                    <a:p>
                      <a:r>
                        <a:rPr lang="en-US" dirty="0"/>
                        <a:t>111</a:t>
                      </a:r>
                    </a:p>
                  </a:txBody>
                  <a:tcPr/>
                </a:tc>
                <a:tc>
                  <a:txBody>
                    <a:bodyPr/>
                    <a:lstStyle/>
                    <a:p>
                      <a:r>
                        <a:rPr lang="en-US" dirty="0"/>
                        <a:t>1</a:t>
                      </a:r>
                    </a:p>
                  </a:txBody>
                  <a:tcPr/>
                </a:tc>
                <a:extLst>
                  <a:ext uri="{0D108BD9-81ED-4DB2-BD59-A6C34878D82A}">
                    <a16:rowId xmlns:a16="http://schemas.microsoft.com/office/drawing/2014/main" val="1939802536"/>
                  </a:ext>
                </a:extLst>
              </a:tr>
              <a:tr h="370840">
                <a:tc>
                  <a:txBody>
                    <a:bodyPr/>
                    <a:lstStyle/>
                    <a:p>
                      <a:r>
                        <a:rPr lang="en-US" dirty="0"/>
                        <a:t>1001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677554996"/>
                  </a:ext>
                </a:extLst>
              </a:tr>
              <a:tr h="370840">
                <a:tc>
                  <a:txBody>
                    <a:bodyPr/>
                    <a:lstStyle/>
                    <a:p>
                      <a:r>
                        <a:rPr lang="en-US" dirty="0"/>
                        <a:t>1010</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354115082"/>
                  </a:ext>
                </a:extLst>
              </a:tr>
              <a:tr h="370840">
                <a:tc>
                  <a:txBody>
                    <a:bodyPr/>
                    <a:lstStyle/>
                    <a:p>
                      <a:r>
                        <a:rPr lang="en-US" dirty="0"/>
                        <a:t>1011</a:t>
                      </a:r>
                    </a:p>
                  </a:txBody>
                  <a:tcPr/>
                </a:tc>
                <a:tc>
                  <a:txBody>
                    <a:bodyPr/>
                    <a:lstStyle/>
                    <a:p>
                      <a:r>
                        <a:rPr lang="en-US" dirty="0"/>
                        <a:t>000</a:t>
                      </a:r>
                    </a:p>
                  </a:txBody>
                  <a:tcPr/>
                </a:tc>
                <a:tc>
                  <a:txBody>
                    <a:bodyPr/>
                    <a:lstStyle/>
                    <a:p>
                      <a:r>
                        <a:rPr lang="en-US" dirty="0"/>
                        <a:t>1</a:t>
                      </a:r>
                    </a:p>
                  </a:txBody>
                  <a:tcPr/>
                </a:tc>
                <a:extLst>
                  <a:ext uri="{0D108BD9-81ED-4DB2-BD59-A6C34878D82A}">
                    <a16:rowId xmlns:a16="http://schemas.microsoft.com/office/drawing/2014/main" val="1786992635"/>
                  </a:ext>
                </a:extLst>
              </a:tr>
              <a:tr h="370840">
                <a:tc>
                  <a:txBody>
                    <a:bodyPr/>
                    <a:lstStyle/>
                    <a:p>
                      <a:r>
                        <a:rPr lang="en-US" dirty="0"/>
                        <a:t>1100</a:t>
                      </a:r>
                    </a:p>
                  </a:txBody>
                  <a:tcPr/>
                </a:tc>
                <a:tc>
                  <a:txBody>
                    <a:bodyPr/>
                    <a:lstStyle/>
                    <a:p>
                      <a:endParaRPr lang="en-US" dirty="0"/>
                    </a:p>
                  </a:txBody>
                  <a:tcPr/>
                </a:tc>
                <a:tc>
                  <a:txBody>
                    <a:bodyPr/>
                    <a:lstStyle/>
                    <a:p>
                      <a:r>
                        <a:rPr lang="en-US" dirty="0"/>
                        <a:t>0</a:t>
                      </a:r>
                    </a:p>
                  </a:txBody>
                  <a:tcPr/>
                </a:tc>
                <a:extLst>
                  <a:ext uri="{0D108BD9-81ED-4DB2-BD59-A6C34878D82A}">
                    <a16:rowId xmlns:a16="http://schemas.microsoft.com/office/drawing/2014/main" val="1493217973"/>
                  </a:ext>
                </a:extLst>
              </a:tr>
              <a:tr h="370840">
                <a:tc>
                  <a:txBody>
                    <a:bodyPr/>
                    <a:lstStyle/>
                    <a:p>
                      <a:r>
                        <a:rPr lang="en-US" dirty="0"/>
                        <a:t>1101</a:t>
                      </a:r>
                    </a:p>
                  </a:txBody>
                  <a:tcPr/>
                </a:tc>
                <a:tc>
                  <a:txBody>
                    <a:bodyPr/>
                    <a:lstStyle/>
                    <a:p>
                      <a:endParaRPr lang="en-US"/>
                    </a:p>
                  </a:txBody>
                  <a:tcPr/>
                </a:tc>
                <a:tc>
                  <a:txBody>
                    <a:bodyPr/>
                    <a:lstStyle/>
                    <a:p>
                      <a:r>
                        <a:rPr lang="en-US" dirty="0"/>
                        <a:t>0</a:t>
                      </a:r>
                    </a:p>
                  </a:txBody>
                  <a:tcPr/>
                </a:tc>
                <a:extLst>
                  <a:ext uri="{0D108BD9-81ED-4DB2-BD59-A6C34878D82A}">
                    <a16:rowId xmlns:a16="http://schemas.microsoft.com/office/drawing/2014/main" val="3278179494"/>
                  </a:ext>
                </a:extLst>
              </a:tr>
              <a:tr h="370840">
                <a:tc>
                  <a:txBody>
                    <a:bodyPr/>
                    <a:lstStyle/>
                    <a:p>
                      <a:r>
                        <a:rPr lang="en-US" dirty="0"/>
                        <a:t>1110</a:t>
                      </a:r>
                    </a:p>
                  </a:txBody>
                  <a:tcPr/>
                </a:tc>
                <a:tc>
                  <a:txBody>
                    <a:bodyPr/>
                    <a:lstStyle/>
                    <a:p>
                      <a:r>
                        <a:rPr lang="en-US" dirty="0"/>
                        <a:t>001</a:t>
                      </a:r>
                    </a:p>
                  </a:txBody>
                  <a:tcPr/>
                </a:tc>
                <a:tc>
                  <a:txBody>
                    <a:bodyPr/>
                    <a:lstStyle/>
                    <a:p>
                      <a:r>
                        <a:rPr lang="en-US" dirty="0"/>
                        <a:t>1</a:t>
                      </a:r>
                    </a:p>
                  </a:txBody>
                  <a:tcPr/>
                </a:tc>
                <a:extLst>
                  <a:ext uri="{0D108BD9-81ED-4DB2-BD59-A6C34878D82A}">
                    <a16:rowId xmlns:a16="http://schemas.microsoft.com/office/drawing/2014/main" val="1334924333"/>
                  </a:ext>
                </a:extLst>
              </a:tr>
              <a:tr h="370840">
                <a:tc>
                  <a:txBody>
                    <a:bodyPr/>
                    <a:lstStyle/>
                    <a:p>
                      <a:r>
                        <a:rPr lang="en-US" dirty="0"/>
                        <a:t>1111</a:t>
                      </a:r>
                    </a:p>
                  </a:txBody>
                  <a:tcPr/>
                </a:tc>
                <a:tc>
                  <a:txBody>
                    <a:bodyPr/>
                    <a:lstStyle/>
                    <a:p>
                      <a:r>
                        <a:rPr lang="en-US" dirty="0"/>
                        <a:t>101</a:t>
                      </a:r>
                    </a:p>
                  </a:txBody>
                  <a:tcPr/>
                </a:tc>
                <a:tc>
                  <a:txBody>
                    <a:bodyPr/>
                    <a:lstStyle/>
                    <a:p>
                      <a:r>
                        <a:rPr lang="en-US" dirty="0"/>
                        <a:t>1</a:t>
                      </a:r>
                    </a:p>
                  </a:txBody>
                  <a:tcPr/>
                </a:tc>
                <a:extLst>
                  <a:ext uri="{0D108BD9-81ED-4DB2-BD59-A6C34878D82A}">
                    <a16:rowId xmlns:a16="http://schemas.microsoft.com/office/drawing/2014/main" val="191715628"/>
                  </a:ext>
                </a:extLst>
              </a:tr>
            </a:tbl>
          </a:graphicData>
        </a:graphic>
      </p:graphicFrame>
    </p:spTree>
    <p:extLst>
      <p:ext uri="{BB962C8B-B14F-4D97-AF65-F5344CB8AC3E}">
        <p14:creationId xmlns:p14="http://schemas.microsoft.com/office/powerpoint/2010/main" val="15780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9224</TotalTime>
  <Words>4917</Words>
  <Application>Microsoft Macintosh PowerPoint</Application>
  <PresentationFormat>Widescreen</PresentationFormat>
  <Paragraphs>1557</Paragraphs>
  <Slides>47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Calibri Regular</vt:lpstr>
      <vt:lpstr>Cambria</vt:lpstr>
      <vt:lpstr>Office Theme</vt:lpstr>
      <vt:lpstr>April 19 Discussion</vt:lpstr>
      <vt:lpstr>Examlet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Static Multiple Issue Pipeline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Multi-Threading</vt:lpstr>
      <vt:lpstr>PowerPoint Presentation</vt:lpstr>
      <vt:lpstr>PowerPoint Presentation</vt:lpstr>
      <vt:lpstr>PowerPoint Presentation</vt:lpstr>
      <vt:lpstr>PowerPoint Presentation</vt:lpstr>
      <vt:lpstr>Flynn’s Taxonomy</vt:lpstr>
      <vt:lpstr>Flynn’s Taxonomy</vt:lpstr>
      <vt:lpstr>Flynn’s Taxonomy</vt:lpstr>
      <vt:lpstr>Flynn’s Taxonomy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Cache Sample Problems</dc:title>
  <dc:creator>Resch,Cheryl</dc:creator>
  <cp:lastModifiedBy>Cheryl Resch</cp:lastModifiedBy>
  <cp:revision>69</cp:revision>
  <dcterms:created xsi:type="dcterms:W3CDTF">2021-10-29T17:11:41Z</dcterms:created>
  <dcterms:modified xsi:type="dcterms:W3CDTF">2023-04-19T10:19:35Z</dcterms:modified>
</cp:coreProperties>
</file>