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78" autoAdjust="0"/>
  </p:normalViewPr>
  <p:slideViewPr>
    <p:cSldViewPr snapToGrid="0" snapToObjects="1">
      <p:cViewPr varScale="1">
        <p:scale>
          <a:sx n="90" d="100"/>
          <a:sy n="90" d="100"/>
        </p:scale>
        <p:origin x="2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4448-58F2-E34C-8ECA-6A5E6F356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2A94B-CF9B-154B-9956-D8815FD6C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E77C-360B-3647-9F6B-B3FD8BC1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05AA-E106-A748-99AD-C561B047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6FE7-E3DD-CD4E-9958-9C87E99B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9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920F-5E1E-224E-AD7A-861AE838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20941-5125-7A42-9C76-65B65F003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75567-1773-D84D-99B0-DA8935F2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A051-E71D-E24D-8439-E9F70D48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9197-E62F-FB49-8154-CCD41E0C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5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5C73B-D3C2-D740-83AF-1C4D6379B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C4959-87CB-F54C-AECC-3A440C6A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C7BD2-6239-9641-B2E4-8F220AAA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7FBE9-E85A-6E4A-9C8C-160AAD1A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4E231-9A02-4B4B-8430-2AAC096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2A65-5E4F-1F48-9196-5D90A908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29CB-07BD-A449-9A2A-D4EAC42C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A4CC4-7BC8-2241-A5E2-10660801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9F16-30CE-0E4D-9DED-42AD8F0D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A1700-226F-784B-8416-D399C7FB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49CD-1B92-2A4F-8E10-5F9DC8A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DF99-75D1-2C41-9A8B-5B3DB4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CE56-FCB2-E84B-A156-E8EDCED9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42D65-445B-B442-90D3-E530361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3371-1032-ED46-87F4-08DC7B11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0524-9531-544C-9643-ADBC43D3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9DD7-5C16-A64D-B444-AA56DF0AB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E68F3-A1D4-7A49-8427-2FF80FC0C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675CA-EF05-EF43-BA9F-88D15B66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3E5D0-2635-A841-AF79-77D4DC8D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3427-9252-0948-AECE-D8FAA291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4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A694-820C-CF4F-926A-EAED4F92B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8AA69-2D48-3E42-B4D4-65B90891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010F6-2491-464D-A716-6541CED1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0FDB1-DE48-C843-B5A8-6AE57AD0C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EFCBB-42E0-3B41-AC6B-61A016BDA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DB356-F675-9541-9522-9EE59A83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7B294-B085-764D-9658-7CFC3D67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F0F77-0D14-AC4A-807D-5C57BB2E8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2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AEF3-B4E8-9B4D-85F7-F3BC3587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3BE9B-1637-074F-A3D6-7A2CCA10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4042D-CAAC-AD40-B79A-0A895808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D87E9-D57F-4448-8B1D-D92CF334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3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FA0523-2584-944A-AC34-26785ABC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ABA04-5B95-114E-9C35-0235C18A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92DF8-827C-4A46-BF84-F1223A18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5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22D2-10EB-C549-8018-601B7A72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6AFB-6736-E64D-9818-DA3A2C34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760E8-869A-474F-8844-9575AD4E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91835-B65C-EB4B-B752-755E6FC3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B4C9A-F8F1-1F4A-9F8D-314F642B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06F68-DEBF-294C-AB44-5093FF85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3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4BD7-CD41-A649-A976-10AC907B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CDFA4-695A-A34C-8A59-EB7D40FA3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43ED6-F37E-A14C-B422-11278AC3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6FCAF-8075-5446-94AC-64587CAF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CAA27-F54A-7146-B471-B332D445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C564D-350C-9245-A209-C6B7B626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3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E24C1-4069-CE48-8B6B-B9AD47AB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C778D-2628-FA4A-B651-19F6113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1E4E-DCD0-9B4E-A293-C3F7D0640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CAEE-9667-BD4C-BB9D-AB49D584F4DB}" type="datetimeFigureOut">
              <a:rPr lang="en-US" smtClean="0"/>
              <a:t>8/28/22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F175-E49B-DB45-BC36-B03E394C0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1AB07-20D4-D946-A8A9-D1392CF5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3690F-02A4-CD4D-8A06-B22B328FC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5ECC-F028-FC41-99F7-483590382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D07FD-FA6E-1547-94A7-8ADE5E95F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  <a:p>
            <a:r>
              <a:rPr lang="en-US" dirty="0"/>
              <a:t>31 August 2022</a:t>
            </a:r>
          </a:p>
          <a:p>
            <a:r>
              <a:rPr lang="en-US" dirty="0"/>
              <a:t>Cheryl Resch</a:t>
            </a:r>
          </a:p>
        </p:txBody>
      </p:sp>
    </p:spTree>
    <p:extLst>
      <p:ext uri="{BB962C8B-B14F-4D97-AF65-F5344CB8AC3E}">
        <p14:creationId xmlns:p14="http://schemas.microsoft.com/office/powerpoint/2010/main" val="13465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14609-0A88-6643-A8B8-CE1D862CF2E9}"/>
              </a:ext>
            </a:extLst>
          </p:cNvPr>
          <p:cNvSpPr txBox="1"/>
          <p:nvPr/>
        </p:nvSpPr>
        <p:spPr>
          <a:xfrm>
            <a:off x="514351" y="651510"/>
            <a:ext cx="112013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computer with a clock rate of 1 GHz executes branch instructions with an average CPI of 2, memory load/store instructions with an average CPI of 5, and arithmetic instructions with an average CPI of 3.</a:t>
            </a:r>
          </a:p>
          <a:p>
            <a:endParaRPr lang="en-US" dirty="0"/>
          </a:p>
          <a:p>
            <a:r>
              <a:rPr lang="en-US" dirty="0"/>
              <a:t>Program P consists of 30% branch instructions, 20% memory load/store operations, and 50% arithmetic instructions.</a:t>
            </a:r>
          </a:p>
          <a:p>
            <a:endParaRPr lang="en-US" dirty="0"/>
          </a:p>
          <a:p>
            <a:r>
              <a:rPr lang="en-US" dirty="0"/>
              <a:t>What is the average CPI for program P?</a:t>
            </a:r>
          </a:p>
          <a:p>
            <a:endParaRPr lang="en-US" dirty="0"/>
          </a:p>
          <a:p>
            <a:r>
              <a:rPr lang="en-US" dirty="0" err="1"/>
              <a:t>CPI</a:t>
            </a:r>
            <a:r>
              <a:rPr lang="en-US" baseline="-25000" dirty="0" err="1"/>
              <a:t>avg</a:t>
            </a:r>
            <a:r>
              <a:rPr lang="en-US" baseline="-25000" dirty="0"/>
              <a:t> </a:t>
            </a:r>
            <a:r>
              <a:rPr lang="en-US" dirty="0"/>
              <a:t>= 0.3*2 + 0.2*5 + 0.5*3 = 0.6+1+1.5 = 3.1 cycles/instruction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execution time if P has 15000 instructions?</a:t>
            </a:r>
          </a:p>
          <a:p>
            <a:endParaRPr lang="en-US" dirty="0"/>
          </a:p>
          <a:p>
            <a:r>
              <a:rPr lang="en-US" dirty="0"/>
              <a:t>t = (15000 instructions * 3.1 cycles/instruction) / 1e9 cycles/second = 4.65e-5 seconds</a:t>
            </a:r>
          </a:p>
          <a:p>
            <a:endParaRPr lang="en-US" dirty="0"/>
          </a:p>
          <a:p>
            <a:r>
              <a:rPr lang="en-US" dirty="0"/>
              <a:t>What is the speedup if the clock is improved to 1.5 GHz and memory load/store instructions are improved to CPI=4?</a:t>
            </a:r>
          </a:p>
          <a:p>
            <a:endParaRPr lang="en-US" dirty="0"/>
          </a:p>
          <a:p>
            <a:r>
              <a:rPr lang="en-US" dirty="0"/>
              <a:t>CPI</a:t>
            </a:r>
            <a:r>
              <a:rPr lang="en-US" baseline="-25000" dirty="0"/>
              <a:t> avg new</a:t>
            </a:r>
            <a:r>
              <a:rPr lang="en-US" dirty="0"/>
              <a:t> = 0.3*2 + 0.2+4 + 0.5*3 = 0.6+0.8+1.5 = 2.9 cycles/instruction</a:t>
            </a:r>
          </a:p>
          <a:p>
            <a:endParaRPr lang="en-US" dirty="0"/>
          </a:p>
          <a:p>
            <a:r>
              <a:rPr lang="en-US" dirty="0" err="1"/>
              <a:t>t</a:t>
            </a:r>
            <a:r>
              <a:rPr lang="en-US" baseline="-25000" dirty="0" err="1"/>
              <a:t>new</a:t>
            </a:r>
            <a:r>
              <a:rPr lang="en-US" dirty="0"/>
              <a:t> = (15000 instructions * 2.9 cycles/instruction) / 1.5e9 cycles/second = 2.9e-5 seconds</a:t>
            </a:r>
          </a:p>
          <a:p>
            <a:endParaRPr lang="en-US" dirty="0"/>
          </a:p>
          <a:p>
            <a:r>
              <a:rPr lang="en-US" dirty="0"/>
              <a:t>Speedup = 4.65/2.9 = 1.603</a:t>
            </a:r>
          </a:p>
        </p:txBody>
      </p:sp>
    </p:spTree>
    <p:extLst>
      <p:ext uri="{BB962C8B-B14F-4D97-AF65-F5344CB8AC3E}">
        <p14:creationId xmlns:p14="http://schemas.microsoft.com/office/powerpoint/2010/main" val="279917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5A35B-7398-134B-8380-D06C4EC1CCB9}"/>
              </a:ext>
            </a:extLst>
          </p:cNvPr>
          <p:cNvSpPr txBox="1"/>
          <p:nvPr/>
        </p:nvSpPr>
        <p:spPr>
          <a:xfrm>
            <a:off x="640081" y="614363"/>
            <a:ext cx="11372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program P is compiled with two different compilers on a platform with a clock rate of 2 GHz.  Compiler A results in an instruction count of 1e6 and an execution time of 1.1 </a:t>
            </a:r>
            <a:r>
              <a:rPr lang="en-US" dirty="0" err="1"/>
              <a:t>ms.</a:t>
            </a:r>
            <a:r>
              <a:rPr lang="en-US" dirty="0"/>
              <a:t>  Compiler B results in an instruction count of 1.2e6 and an execution time of 1.5 </a:t>
            </a:r>
            <a:r>
              <a:rPr lang="en-US" dirty="0" err="1"/>
              <a:t>ms.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What is the average CPI for the program on each compiler?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5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5A35B-7398-134B-8380-D06C4EC1CCB9}"/>
              </a:ext>
            </a:extLst>
          </p:cNvPr>
          <p:cNvSpPr txBox="1"/>
          <p:nvPr/>
        </p:nvSpPr>
        <p:spPr>
          <a:xfrm>
            <a:off x="640081" y="614363"/>
            <a:ext cx="113728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program P is compiled with two different compilers on a platform with a clock rate of 2 GHz.  Compiler A results in an instruction count of 1e6 and an execution time of 1.1 </a:t>
            </a:r>
            <a:r>
              <a:rPr lang="en-US" dirty="0" err="1"/>
              <a:t>ms.</a:t>
            </a:r>
            <a:r>
              <a:rPr lang="en-US" dirty="0"/>
              <a:t>  Compiler B results in an instruction count of 1.2e6 and an execution time of 1.5 </a:t>
            </a:r>
            <a:r>
              <a:rPr lang="en-US" dirty="0" err="1"/>
              <a:t>ms.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What is the average CPI for the program on each compiler?</a:t>
            </a:r>
          </a:p>
          <a:p>
            <a:endParaRPr lang="en-US" dirty="0"/>
          </a:p>
          <a:p>
            <a:r>
              <a:rPr lang="en-US" dirty="0"/>
              <a:t>Compiler A – (2e9 cycles/second * 1.1e-3 seconds) / ( 1e6 instructions ) = 2.2 cycles/instruction</a:t>
            </a:r>
          </a:p>
          <a:p>
            <a:endParaRPr lang="en-US" dirty="0"/>
          </a:p>
          <a:p>
            <a:r>
              <a:rPr lang="en-US" dirty="0"/>
              <a:t>Compiler B  - (2e9 cycles/second * 1.5e-3 seconds) / (1.2e6 instructions ) = 2.5 cycles/instruction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speedup for compiler A compared to compiler 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9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5A35B-7398-134B-8380-D06C4EC1CCB9}"/>
              </a:ext>
            </a:extLst>
          </p:cNvPr>
          <p:cNvSpPr txBox="1"/>
          <p:nvPr/>
        </p:nvSpPr>
        <p:spPr>
          <a:xfrm>
            <a:off x="640081" y="614363"/>
            <a:ext cx="11372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program P is compiled with two different compilers on a platform with a clock rate of 2 GHz.  Compiler A results in an instruction count of 1e6 and an execution time of 1.1 </a:t>
            </a:r>
            <a:r>
              <a:rPr lang="en-US" dirty="0" err="1"/>
              <a:t>ms.</a:t>
            </a:r>
            <a:r>
              <a:rPr lang="en-US" dirty="0"/>
              <a:t>  Compiler B results in an instruction count of 1.2e6 and an execution time of 1.5 </a:t>
            </a:r>
            <a:r>
              <a:rPr lang="en-US" dirty="0" err="1"/>
              <a:t>ms.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What is the average CPI for the program on each compiler?</a:t>
            </a:r>
          </a:p>
          <a:p>
            <a:endParaRPr lang="en-US" dirty="0"/>
          </a:p>
          <a:p>
            <a:r>
              <a:rPr lang="en-US" dirty="0"/>
              <a:t>Compiler A – (2e9 cycles/second * 1.1e-3 seconds) / ( 1e6 instructions ) = 2.2 cycles/instruction</a:t>
            </a:r>
          </a:p>
          <a:p>
            <a:endParaRPr lang="en-US" dirty="0"/>
          </a:p>
          <a:p>
            <a:r>
              <a:rPr lang="en-US" dirty="0"/>
              <a:t>Compiler B  - (2e9 cycles/second * 1.5e-3 seconds) / (1.2e6 instructions ) = 2.5 cycles/instruction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speedup for compiler A compared to compiler B?</a:t>
            </a:r>
          </a:p>
          <a:p>
            <a:endParaRPr lang="en-US" dirty="0"/>
          </a:p>
          <a:p>
            <a:r>
              <a:rPr lang="en-US" dirty="0"/>
              <a:t>1.5/1.1 = 1.36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7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5A35B-7398-134B-8380-D06C4EC1CCB9}"/>
              </a:ext>
            </a:extLst>
          </p:cNvPr>
          <p:cNvSpPr txBox="1"/>
          <p:nvPr/>
        </p:nvSpPr>
        <p:spPr>
          <a:xfrm>
            <a:off x="640081" y="614363"/>
            <a:ext cx="11372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program P is compiled with two different compilers on a platform with a clock rate of 2 GHz.  Compiler A results in an instruction count of 1e6 and an execution time of 1.1 </a:t>
            </a:r>
            <a:r>
              <a:rPr lang="en-US" dirty="0" err="1"/>
              <a:t>ms.</a:t>
            </a:r>
            <a:r>
              <a:rPr lang="en-US" dirty="0"/>
              <a:t>  Compiler B results in an instruction count of 1.2e6 and an execution time of 1.5 </a:t>
            </a:r>
            <a:r>
              <a:rPr lang="en-US" dirty="0" err="1"/>
              <a:t>ms.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new compiler is developed that compiles program P and this results in 6e5 instructions and a CPI of 2.0.  What is the speedup for this compiler compared to Compiler A and compared to Compiler B?</a:t>
            </a:r>
          </a:p>
        </p:txBody>
      </p:sp>
    </p:spTree>
    <p:extLst>
      <p:ext uri="{BB962C8B-B14F-4D97-AF65-F5344CB8AC3E}">
        <p14:creationId xmlns:p14="http://schemas.microsoft.com/office/powerpoint/2010/main" val="291733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5A35B-7398-134B-8380-D06C4EC1CCB9}"/>
              </a:ext>
            </a:extLst>
          </p:cNvPr>
          <p:cNvSpPr txBox="1"/>
          <p:nvPr/>
        </p:nvSpPr>
        <p:spPr>
          <a:xfrm>
            <a:off x="640081" y="614363"/>
            <a:ext cx="11372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program P is compiled with two different compilers on a platform with a clock rate of 2 GHz.  Compiler A results in an instruction count of 1e6 and an execution time of 1.1 </a:t>
            </a:r>
            <a:r>
              <a:rPr lang="en-US" dirty="0" err="1"/>
              <a:t>ms.</a:t>
            </a:r>
            <a:r>
              <a:rPr lang="en-US" dirty="0"/>
              <a:t>  Compiler B results in an instruction count of 1.2e6 and an execution time of 1.5 </a:t>
            </a:r>
            <a:r>
              <a:rPr lang="en-US" dirty="0" err="1"/>
              <a:t>ms.</a:t>
            </a:r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/>
              <a:t>A new compiler is developed that compiles program P and this results in 6e5 instructions and a CPI of 2.0.  What is the speedup for this compiler compared to Compiler A and compared to Compiler B?</a:t>
            </a:r>
          </a:p>
          <a:p>
            <a:endParaRPr lang="en-US" dirty="0"/>
          </a:p>
          <a:p>
            <a:r>
              <a:rPr lang="en-US" dirty="0"/>
              <a:t>Execution time on new compiler = (6e5 instructions* 2 cycles/instruction) / (2e9 cycles/second) = 6e-4 seconds = 0.6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Speedup A = 1.1/0.6 = 1.83</a:t>
            </a:r>
          </a:p>
          <a:p>
            <a:r>
              <a:rPr lang="en-US" dirty="0"/>
              <a:t>Speedup B = 1.5/0.6 = 2.5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0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14609-0A88-6643-A8B8-CE1D862CF2E9}"/>
              </a:ext>
            </a:extLst>
          </p:cNvPr>
          <p:cNvSpPr txBox="1"/>
          <p:nvPr/>
        </p:nvSpPr>
        <p:spPr>
          <a:xfrm>
            <a:off x="514351" y="651510"/>
            <a:ext cx="11201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computer with a clock rate of 1 GHz executes branch instructions with an average CPI of 2, memory load/store instructions with an average CPI of 5, and arithmetic instructions with an average CPI of 3.</a:t>
            </a:r>
          </a:p>
          <a:p>
            <a:endParaRPr lang="en-US" dirty="0"/>
          </a:p>
          <a:p>
            <a:r>
              <a:rPr lang="en-US" dirty="0"/>
              <a:t>Program P consists of 30% branch instructions, 20% memory load/store operations, and 50% arithmetic instructions.</a:t>
            </a:r>
          </a:p>
          <a:p>
            <a:endParaRPr lang="en-US" dirty="0"/>
          </a:p>
          <a:p>
            <a:r>
              <a:rPr lang="en-US" dirty="0"/>
              <a:t>What is the average CPI for program P?</a:t>
            </a:r>
          </a:p>
        </p:txBody>
      </p:sp>
    </p:spTree>
    <p:extLst>
      <p:ext uri="{BB962C8B-B14F-4D97-AF65-F5344CB8AC3E}">
        <p14:creationId xmlns:p14="http://schemas.microsoft.com/office/powerpoint/2010/main" val="28014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14609-0A88-6643-A8B8-CE1D862CF2E9}"/>
              </a:ext>
            </a:extLst>
          </p:cNvPr>
          <p:cNvSpPr txBox="1"/>
          <p:nvPr/>
        </p:nvSpPr>
        <p:spPr>
          <a:xfrm>
            <a:off x="514351" y="651510"/>
            <a:ext cx="11201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computer with a clock rate of 1 GHz executes branch instructions with an average CPI of 2, memory load/store instructions with an average CPI of 5, and arithmetic instructions with an average CPI of 3.</a:t>
            </a:r>
          </a:p>
          <a:p>
            <a:endParaRPr lang="en-US" dirty="0"/>
          </a:p>
          <a:p>
            <a:r>
              <a:rPr lang="en-US" dirty="0"/>
              <a:t>Program P consists of 30% branch instructions, 20% memory load/store operations, and 50% arithmetic instructions.</a:t>
            </a:r>
          </a:p>
          <a:p>
            <a:endParaRPr lang="en-US" dirty="0"/>
          </a:p>
          <a:p>
            <a:r>
              <a:rPr lang="en-US" dirty="0"/>
              <a:t>What is the average CPI for program P?</a:t>
            </a:r>
          </a:p>
          <a:p>
            <a:endParaRPr lang="en-US" dirty="0"/>
          </a:p>
          <a:p>
            <a:r>
              <a:rPr lang="en-US" dirty="0" err="1"/>
              <a:t>CPI</a:t>
            </a:r>
            <a:r>
              <a:rPr lang="en-US" baseline="-25000" dirty="0" err="1"/>
              <a:t>avg</a:t>
            </a:r>
            <a:r>
              <a:rPr lang="en-US" baseline="-25000" dirty="0"/>
              <a:t> </a:t>
            </a:r>
            <a:r>
              <a:rPr lang="en-US" dirty="0"/>
              <a:t>= 0.3*2 + 0.2*5 + 0.5*3 = 0.6+1+1.5 = 3.1 cycles/instruction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execution time if P has 15000 instructions?</a:t>
            </a:r>
          </a:p>
        </p:txBody>
      </p:sp>
    </p:spTree>
    <p:extLst>
      <p:ext uri="{BB962C8B-B14F-4D97-AF65-F5344CB8AC3E}">
        <p14:creationId xmlns:p14="http://schemas.microsoft.com/office/powerpoint/2010/main" val="316488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114609-0A88-6643-A8B8-CE1D862CF2E9}"/>
              </a:ext>
            </a:extLst>
          </p:cNvPr>
          <p:cNvSpPr txBox="1"/>
          <p:nvPr/>
        </p:nvSpPr>
        <p:spPr>
          <a:xfrm>
            <a:off x="514351" y="651510"/>
            <a:ext cx="11201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computer with a clock rate of 1 GHz executes branch instructions with an average CPI of 2, memory load/store instructions with an average CPI of 5, and arithmetic instructions with an average CPI of 3.</a:t>
            </a:r>
          </a:p>
          <a:p>
            <a:endParaRPr lang="en-US" dirty="0"/>
          </a:p>
          <a:p>
            <a:r>
              <a:rPr lang="en-US" dirty="0"/>
              <a:t>Program P consists of 30% branch instructions, 20% memory load/store operations, and 50% arithmetic instructions.</a:t>
            </a:r>
          </a:p>
          <a:p>
            <a:endParaRPr lang="en-US" dirty="0"/>
          </a:p>
          <a:p>
            <a:r>
              <a:rPr lang="en-US" dirty="0"/>
              <a:t>What is the average CPI for program P?</a:t>
            </a:r>
          </a:p>
          <a:p>
            <a:endParaRPr lang="en-US" dirty="0"/>
          </a:p>
          <a:p>
            <a:r>
              <a:rPr lang="en-US" dirty="0" err="1"/>
              <a:t>CPI</a:t>
            </a:r>
            <a:r>
              <a:rPr lang="en-US" baseline="-25000" dirty="0" err="1"/>
              <a:t>avg</a:t>
            </a:r>
            <a:r>
              <a:rPr lang="en-US" baseline="-25000" dirty="0"/>
              <a:t> </a:t>
            </a:r>
            <a:r>
              <a:rPr lang="en-US" dirty="0"/>
              <a:t>= 0.3*2 + 0.2*5 + 0.5*3 = 0.6+1+1.5 = 3.1 cycles/instruction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execution time if P has 15000 instructions?</a:t>
            </a:r>
          </a:p>
          <a:p>
            <a:endParaRPr lang="en-US" dirty="0"/>
          </a:p>
          <a:p>
            <a:r>
              <a:rPr lang="en-US" dirty="0"/>
              <a:t>t = (15000 instructions * 3.1 cycles/instruction) / 1e9 cycles/second = 4.65e-5 seconds</a:t>
            </a:r>
          </a:p>
          <a:p>
            <a:endParaRPr lang="en-US" dirty="0"/>
          </a:p>
          <a:p>
            <a:r>
              <a:rPr lang="en-US" dirty="0"/>
              <a:t>What is the speedup if the clock is improved to 1.5 GHz and memory load/store instructions are improved to CPI=4?</a:t>
            </a:r>
          </a:p>
        </p:txBody>
      </p:sp>
    </p:spTree>
    <p:extLst>
      <p:ext uri="{BB962C8B-B14F-4D97-AF65-F5344CB8AC3E}">
        <p14:creationId xmlns:p14="http://schemas.microsoft.com/office/powerpoint/2010/main" val="106102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1041</Words>
  <Application>Microsoft Macintosh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Computer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Performance</dc:title>
  <dc:creator>Resch,Cheryl</dc:creator>
  <cp:lastModifiedBy>Resch,Cheryl</cp:lastModifiedBy>
  <cp:revision>11</cp:revision>
  <dcterms:created xsi:type="dcterms:W3CDTF">2021-08-25T13:47:32Z</dcterms:created>
  <dcterms:modified xsi:type="dcterms:W3CDTF">2022-08-28T17:49:05Z</dcterms:modified>
</cp:coreProperties>
</file>