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41"/>
  </p:notesMasterIdLst>
  <p:sldIdLst>
    <p:sldId id="256" r:id="rId2"/>
    <p:sldId id="432" r:id="rId3"/>
    <p:sldId id="40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5" r:id="rId16"/>
    <p:sldId id="414" r:id="rId17"/>
    <p:sldId id="416" r:id="rId18"/>
    <p:sldId id="419" r:id="rId19"/>
    <p:sldId id="417" r:id="rId20"/>
    <p:sldId id="420" r:id="rId21"/>
    <p:sldId id="421" r:id="rId22"/>
    <p:sldId id="422" r:id="rId23"/>
    <p:sldId id="427" r:id="rId24"/>
    <p:sldId id="430" r:id="rId25"/>
    <p:sldId id="431" r:id="rId26"/>
    <p:sldId id="445" r:id="rId27"/>
    <p:sldId id="446" r:id="rId28"/>
    <p:sldId id="447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23" r:id="rId37"/>
    <p:sldId id="424" r:id="rId38"/>
    <p:sldId id="425" r:id="rId39"/>
    <p:sldId id="426" r:id="rId40"/>
  </p:sldIdLst>
  <p:sldSz cx="1343977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514" autoAdjust="0"/>
  </p:normalViewPr>
  <p:slideViewPr>
    <p:cSldViewPr>
      <p:cViewPr varScale="1">
        <p:scale>
          <a:sx n="81" d="100"/>
          <a:sy n="81" d="100"/>
        </p:scale>
        <p:origin x="248" y="176"/>
      </p:cViewPr>
      <p:guideLst>
        <p:guide orient="horz" pos="2160"/>
        <p:guide pos="3840"/>
      </p:guideLst>
    </p:cSldViewPr>
  </p:slideViewPr>
  <p:outlineViewPr>
    <p:cViewPr varScale="1">
      <p:scale>
        <a:sx n="33" d="100"/>
        <a:sy n="33" d="100"/>
      </p:scale>
      <p:origin x="0" y="-33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FFF03A-92BB-4F65-B833-F239338E7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5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F78107-6362-4F64-A9BD-F577787C887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8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3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4204" y="2771881"/>
            <a:ext cx="9827834" cy="2494297"/>
          </a:xfrm>
        </p:spPr>
        <p:txBody>
          <a:bodyPr anchor="b">
            <a:normAutofit/>
          </a:bodyPr>
          <a:lstStyle>
            <a:lvl1pPr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204" y="5266176"/>
            <a:ext cx="9827834" cy="124151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766200"/>
            <a:ext cx="1923206" cy="85825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4992979"/>
            <a:ext cx="859571" cy="402483"/>
          </a:xfrm>
        </p:spPr>
        <p:txBody>
          <a:bodyPr/>
          <a:lstStyle/>
          <a:p>
            <a:pPr>
              <a:defRPr/>
            </a:pPr>
            <a:fld id="{915F920B-B650-444E-AFDE-1EDFED17AF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71971"/>
            <a:ext cx="9827834" cy="3435959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2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10189" y="3863834"/>
            <a:ext cx="8307873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75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2687885"/>
            <a:ext cx="9827835" cy="300363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91600"/>
            <a:ext cx="9827834" cy="3174689"/>
          </a:xfrm>
        </p:spPr>
        <p:txBody>
          <a:bodyPr anchor="ctr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11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BBC58-AC14-4970-87B8-EA9A47F53E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24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46079" y="691598"/>
            <a:ext cx="2433535" cy="58244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4202" y="691598"/>
            <a:ext cx="7139880" cy="58244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63EC-5F61-40D5-B348-CC87E844DA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8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31" y="301625"/>
            <a:ext cx="12089448" cy="1258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8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95" y="687966"/>
            <a:ext cx="9823742" cy="1411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202" y="2351899"/>
            <a:ext cx="9827835" cy="4164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376CA-4188-4E4E-8600-62405DCDEE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2269391"/>
            <a:ext cx="9827834" cy="1619080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3891313"/>
            <a:ext cx="9827834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CDB82C55-8DB0-4172-B691-4619027AD3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5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4202" y="2351899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6675" y="2343766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52ADBED1-20BE-4046-81AD-6F2F68BAA8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200" y="2174540"/>
            <a:ext cx="440136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4202" y="2809763"/>
            <a:ext cx="4787361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4886" y="2170982"/>
            <a:ext cx="440827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0450" y="2806205"/>
            <a:ext cx="4782710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D71140E0-78AF-42A6-876D-96CCB3C268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C6750-2057-4660-9297-E6CE803427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38832-CB7A-44A0-9EA9-0EE45EE8F5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491730"/>
            <a:ext cx="3863934" cy="1076203"/>
          </a:xfrm>
        </p:spPr>
        <p:txBody>
          <a:bodyPr anchor="b"/>
          <a:lstStyle>
            <a:lvl1pPr algn="l">
              <a:defRPr sz="220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0133" y="491730"/>
            <a:ext cx="5711904" cy="596899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2" y="1762175"/>
            <a:ext cx="3863934" cy="469854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D3BA7-38E7-4ABB-8E39-1573F7A0A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5291772"/>
            <a:ext cx="9827835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4202" y="699931"/>
            <a:ext cx="9827835" cy="4249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916496"/>
            <a:ext cx="982783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423E2BD0-0171-49BB-A452-0119C09E86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51989"/>
            <a:ext cx="3143351" cy="731785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0007" y="-866"/>
            <a:ext cx="2597865" cy="755530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01597" cy="755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8294" y="687966"/>
            <a:ext cx="9823742" cy="1411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2351899"/>
            <a:ext cx="9827835" cy="4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2059" y="6757672"/>
            <a:ext cx="1263598" cy="408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4202" y="6763592"/>
            <a:ext cx="83998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6240" y="868384"/>
            <a:ext cx="85957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7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49475" y="2286000"/>
            <a:ext cx="9070975" cy="1262063"/>
          </a:xfrm>
        </p:spPr>
        <p:txBody>
          <a:bodyPr wrap="square" lIns="0" tIns="5292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6000" dirty="0" err="1"/>
              <a:t>Examlet</a:t>
            </a:r>
            <a:r>
              <a:rPr lang="en-US" altLang="en-US" sz="6000" dirty="0"/>
              <a:t> 3 Review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2149475" y="4008438"/>
            <a:ext cx="9070975" cy="1549400"/>
          </a:xfrm>
        </p:spPr>
        <p:txBody>
          <a:bodyPr rtlCol="0">
            <a:normAutofit/>
          </a:bodyPr>
          <a:lstStyle/>
          <a:p>
            <a:pPr marL="0" indent="0" algn="ctr" defTabSz="1007943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08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2355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48287" y="5456237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3352800" cy="118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5199856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6878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17105" y="5264976"/>
            <a:ext cx="3235670" cy="157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E1069-6E15-6648-90B3-E4FCA27F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7487" y="4770437"/>
            <a:ext cx="1295400" cy="637378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F2B91-55CD-3B4F-A392-18E3BE0A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215687" y="5309728"/>
            <a:ext cx="281505" cy="117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36DABE-C3B3-8842-89D0-63C734D8ECE3}"/>
              </a:ext>
            </a:extLst>
          </p:cNvPr>
          <p:cNvSpPr txBox="1"/>
          <p:nvPr/>
        </p:nvSpPr>
        <p:spPr>
          <a:xfrm>
            <a:off x="11126985" y="65626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Sign extend</a:t>
            </a:r>
          </a:p>
        </p:txBody>
      </p:sp>
    </p:spTree>
    <p:extLst>
      <p:ext uri="{BB962C8B-B14F-4D97-AF65-F5344CB8AC3E}">
        <p14:creationId xmlns:p14="http://schemas.microsoft.com/office/powerpoint/2010/main" val="44964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7520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3893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0x????????92583211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8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37301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116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</p:spTree>
    <p:extLst>
      <p:ext uri="{BB962C8B-B14F-4D97-AF65-F5344CB8AC3E}">
        <p14:creationId xmlns:p14="http://schemas.microsoft.com/office/powerpoint/2010/main" val="223445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7580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X1, [X9, #9]</a:t>
            </a:r>
          </a:p>
        </p:txBody>
      </p:sp>
    </p:spTree>
    <p:extLst>
      <p:ext uri="{BB962C8B-B14F-4D97-AF65-F5344CB8AC3E}">
        <p14:creationId xmlns:p14="http://schemas.microsoft.com/office/powerpoint/2010/main" val="1219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8118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W1, [X9, #9]</a:t>
            </a:r>
          </a:p>
        </p:txBody>
      </p:sp>
    </p:spTree>
    <p:extLst>
      <p:ext uri="{BB962C8B-B14F-4D97-AF65-F5344CB8AC3E}">
        <p14:creationId xmlns:p14="http://schemas.microsoft.com/office/powerpoint/2010/main" val="112042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7436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W1, [X9, #10]</a:t>
            </a:r>
          </a:p>
        </p:txBody>
      </p:sp>
    </p:spTree>
    <p:extLst>
      <p:ext uri="{BB962C8B-B14F-4D97-AF65-F5344CB8AC3E}">
        <p14:creationId xmlns:p14="http://schemas.microsoft.com/office/powerpoint/2010/main" val="25906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264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W1, [X9, #10]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38794-1B27-8546-9332-9FAAC395C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118" y="5380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CB-format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3200" b="1" dirty="0">
                <a:solidFill>
                  <a:srgbClr val="C00000"/>
                </a:solidFill>
              </a:rPr>
              <a:t>STRUCTURE OF A CB-format INSTRUCTION</a:t>
            </a: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CBZ X9, </a:t>
            </a:r>
            <a:r>
              <a:rPr lang="en-US" altLang="en-US" sz="2900" b="1" dirty="0" err="1">
                <a:solidFill>
                  <a:schemeClr val="tx1"/>
                </a:solidFill>
              </a:rPr>
              <a:t>MyLabel</a:t>
            </a:r>
            <a:endParaRPr lang="en-US" altLang="en-US" sz="290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zero, branch to the instruction labeled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CBNZ X9, </a:t>
            </a:r>
            <a:r>
              <a:rPr lang="en-US" altLang="en-US" sz="2680" b="1" dirty="0" err="1">
                <a:solidFill>
                  <a:schemeClr val="tx1"/>
                </a:solidFill>
              </a:rPr>
              <a:t>MyLabel</a:t>
            </a:r>
            <a:endParaRPr lang="en-US" altLang="en-US" sz="268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something other than zero, branch to the instruction </a:t>
            </a:r>
            <a:r>
              <a:rPr lang="en-US" altLang="en-US" sz="2460" b="1" dirty="0" err="1">
                <a:solidFill>
                  <a:schemeClr val="tx1"/>
                </a:solidFill>
              </a:rPr>
              <a:t>labled</a:t>
            </a:r>
            <a:r>
              <a:rPr lang="en-US" altLang="en-US" sz="2460" b="1" dirty="0">
                <a:solidFill>
                  <a:schemeClr val="tx1"/>
                </a:solidFill>
              </a:rPr>
              <a:t>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895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>
            <a:spLocks/>
          </p:cNvSpPr>
          <p:nvPr/>
        </p:nvSpPr>
        <p:spPr>
          <a:xfrm>
            <a:off x="700087" y="240407"/>
            <a:ext cx="100328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Write ARM instructions corresponding to the following C code: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(assume x is in register X9)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if (x==14)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	x=x+1;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else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   x=x*2;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F0B-CD9E-F0FA-49DC-F4138628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Examlet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9B2A-ACDE-442F-3740-F209F687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endian and big endian / load and store operation</a:t>
            </a:r>
          </a:p>
          <a:p>
            <a:r>
              <a:rPr lang="en-US" dirty="0"/>
              <a:t>Decisions and loops </a:t>
            </a:r>
          </a:p>
          <a:p>
            <a:r>
              <a:rPr lang="en-US" dirty="0"/>
              <a:t>Stack frames</a:t>
            </a:r>
          </a:p>
          <a:p>
            <a:endParaRPr lang="en-US" dirty="0"/>
          </a:p>
          <a:p>
            <a:r>
              <a:rPr lang="en-US" dirty="0"/>
              <a:t>You will have a coding question that is fill in the blank</a:t>
            </a:r>
          </a:p>
          <a:p>
            <a:pPr lvl="1"/>
            <a:r>
              <a:rPr lang="en-US" dirty="0"/>
              <a:t>Fill in blanks with a register number, value, or mnemonic</a:t>
            </a:r>
          </a:p>
          <a:p>
            <a:pPr lvl="1"/>
            <a:r>
              <a:rPr lang="en-US" dirty="0"/>
              <a:t>You will have to understand code, but don’t have to write it from scratch</a:t>
            </a:r>
          </a:p>
        </p:txBody>
      </p:sp>
    </p:spTree>
    <p:extLst>
      <p:ext uri="{BB962C8B-B14F-4D97-AF65-F5344CB8AC3E}">
        <p14:creationId xmlns:p14="http://schemas.microsoft.com/office/powerpoint/2010/main" val="64044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10525189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(x==14)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x=x+1;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x=x*2;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add x10, </a:t>
            </a:r>
            <a:r>
              <a:rPr lang="en-US" sz="2800" dirty="0" err="1">
                <a:solidFill>
                  <a:schemeClr val="tx1"/>
                </a:solidFill>
              </a:rPr>
              <a:t>xzr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xzr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x10, x10, #14  //put 14 in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sub x11, x10, x9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cbnz</a:t>
            </a:r>
            <a:r>
              <a:rPr lang="en-US" sz="2800" dirty="0">
                <a:solidFill>
                  <a:schemeClr val="tx1"/>
                </a:solidFill>
              </a:rPr>
              <a:t> x11, else   //if x10 does not equal x9, then x11 is not zero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</a:t>
            </a:r>
            <a:r>
              <a:rPr lang="en-US" sz="2800" dirty="0" err="1">
                <a:solidFill>
                  <a:schemeClr val="tx1"/>
                </a:solidFill>
              </a:rPr>
              <a:t>lsl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5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==j)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x = </a:t>
            </a:r>
            <a:r>
              <a:rPr lang="en-US" sz="2400" dirty="0" err="1">
                <a:solidFill>
                  <a:schemeClr val="tx1"/>
                </a:solidFill>
              </a:rPr>
              <a:t>x+y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x = x-y;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2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13BFB4-70E8-48FB-AB16-0BE38C5F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Flags and Conditions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26D36D-3CCC-0D4B-B7D1-4B709422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02456"/>
              </p:ext>
            </p:extLst>
          </p:nvPr>
        </p:nvGraphicFramePr>
        <p:xfrm>
          <a:off x="1309687" y="427037"/>
          <a:ext cx="895985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7832725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 – 1 in most significant bit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– the result of a signed operation results in overflow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out of most significant bit – unsigned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33180-A197-024A-90C7-BDC48E2D0E7C}"/>
              </a:ext>
            </a:extLst>
          </p:cNvPr>
          <p:cNvSpPr txBox="1"/>
          <p:nvPr/>
        </p:nvSpPr>
        <p:spPr>
          <a:xfrm>
            <a:off x="1344638" y="2581633"/>
            <a:ext cx="981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X21 is zero, Z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is negative N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overflows (number is bigger than what is possible in a 64 bit signed integer) V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	(more information on overflow in a few weeks)</a:t>
            </a:r>
          </a:p>
          <a:p>
            <a:r>
              <a:rPr lang="en-US" dirty="0">
                <a:solidFill>
                  <a:schemeClr val="tx1"/>
                </a:solidFill>
              </a:rPr>
              <a:t>C doesn’t come into play because this is a signed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52706-8866-2F4D-BFF3-E831FC565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41828"/>
              </p:ext>
            </p:extLst>
          </p:nvPr>
        </p:nvGraphicFramePr>
        <p:xfrm>
          <a:off x="1272313" y="5075237"/>
          <a:ext cx="4332988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88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3465300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Code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6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y is in register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(x&lt;=14)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y=1;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y=2;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add X14, XZR, XZR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X14, X14, #14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		subs X11, X9, X14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mov X10,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	mov X10, #2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8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n is in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x=1;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&lt;=n;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++)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</a:t>
            </a:r>
            <a:r>
              <a:rPr lang="en-US" sz="2800" dirty="0" err="1">
                <a:solidFill>
                  <a:schemeClr val="tx1"/>
                </a:solidFill>
              </a:rPr>
              <a:t>x+x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mov X9, #1   //x=1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mov X11  #2 //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Loop:		subs X12, X11,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X9, X9, X9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, X11, X11,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Loop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		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76996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3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7699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rgbClr val="FF0000"/>
                </a:solidFill>
              </a:rPr>
              <a:t>SUB SP, SP, #32</a:t>
            </a:r>
          </a:p>
          <a:p>
            <a:r>
              <a:rPr lang="en-US" dirty="0">
                <a:solidFill>
                  <a:srgbClr val="FF0000"/>
                </a:solidFill>
              </a:rPr>
              <a:t>STUR X0, [SP, #24]</a:t>
            </a:r>
          </a:p>
          <a:p>
            <a:r>
              <a:rPr lang="en-US" dirty="0">
                <a:solidFill>
                  <a:srgbClr val="FF0000"/>
                </a:solidFill>
              </a:rPr>
              <a:t>STUR X1, [SP, #16]</a:t>
            </a:r>
          </a:p>
          <a:p>
            <a:r>
              <a:rPr lang="en-US" dirty="0">
                <a:solidFill>
                  <a:srgbClr val="FF0000"/>
                </a:solidFill>
              </a:rPr>
              <a:t>STUR X30, [SP, #8]</a:t>
            </a:r>
          </a:p>
          <a:p>
            <a:r>
              <a:rPr lang="en-US" dirty="0">
                <a:solidFill>
                  <a:srgbClr val="FF0000"/>
                </a:solidFill>
              </a:rPr>
              <a:t>STUR X29, [SP, #0]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4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769967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dirty="0">
                <a:solidFill>
                  <a:srgbClr val="FF0000"/>
                </a:solidFill>
              </a:rPr>
              <a:t>//move b into X0</a:t>
            </a:r>
          </a:p>
          <a:p>
            <a:r>
              <a:rPr lang="en-US" dirty="0">
                <a:solidFill>
                  <a:srgbClr val="FF0000"/>
                </a:solidFill>
              </a:rPr>
              <a:t>MOV X0, X1</a:t>
            </a:r>
          </a:p>
          <a:p>
            <a:r>
              <a:rPr lang="en-US" dirty="0">
                <a:solidFill>
                  <a:srgbClr val="FF0000"/>
                </a:solidFill>
              </a:rPr>
              <a:t>//call g</a:t>
            </a:r>
          </a:p>
          <a:p>
            <a:r>
              <a:rPr lang="en-US" dirty="0">
                <a:solidFill>
                  <a:srgbClr val="FF0000"/>
                </a:solidFill>
              </a:rPr>
              <a:t>BL 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05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769967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dirty="0">
                <a:solidFill>
                  <a:schemeClr val="tx1"/>
                </a:solidFill>
              </a:rPr>
              <a:t>//call g</a:t>
            </a:r>
          </a:p>
          <a:p>
            <a:r>
              <a:rPr lang="en-US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rgbClr val="FF0000"/>
                </a:solidFill>
              </a:rPr>
              <a:t>//X1 is return value from G, move it into another register</a:t>
            </a:r>
          </a:p>
          <a:p>
            <a:r>
              <a:rPr lang="en-US" dirty="0">
                <a:solidFill>
                  <a:srgbClr val="FF0000"/>
                </a:solidFill>
              </a:rPr>
              <a:t>MOV X9, X1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1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D-format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LDUR X9, [X10, #40]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The value in X10 is an address in memory, add 40 to it, place the value found at that place in memory into register X9</a:t>
            </a: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68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STUR X7, [X12, #0]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Place the data in register X7 at the address in memory found in register X12</a:t>
            </a: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718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9071714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dirty="0">
                <a:solidFill>
                  <a:schemeClr val="tx1"/>
                </a:solidFill>
              </a:rPr>
              <a:t>//call g</a:t>
            </a:r>
          </a:p>
          <a:p>
            <a:r>
              <a:rPr lang="en-US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dirty="0">
                <a:solidFill>
                  <a:srgbClr val="FF0000"/>
                </a:solidFill>
              </a:rPr>
              <a:t>//restore a from the stack, keep the stack frame in place because there is another call</a:t>
            </a:r>
          </a:p>
          <a:p>
            <a:r>
              <a:rPr lang="en-US" dirty="0">
                <a:solidFill>
                  <a:srgbClr val="FF0000"/>
                </a:solidFill>
              </a:rPr>
              <a:t>LDUR X0, [SP, #24]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72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9135834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dirty="0">
                <a:solidFill>
                  <a:schemeClr val="tx1"/>
                </a:solidFill>
              </a:rPr>
              <a:t>//call g</a:t>
            </a:r>
          </a:p>
          <a:p>
            <a:r>
              <a:rPr lang="en-US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dirty="0">
                <a:solidFill>
                  <a:schemeClr val="tx1"/>
                </a:solidFill>
              </a:rPr>
              <a:t>//restore a from the stack, keep the stack frame in place because there is another call</a:t>
            </a:r>
          </a:p>
          <a:p>
            <a:r>
              <a:rPr lang="en-US" dirty="0">
                <a:solidFill>
                  <a:schemeClr val="tx1"/>
                </a:solidFill>
              </a:rPr>
              <a:t>LDUR X0, [SP, #24]</a:t>
            </a:r>
          </a:p>
          <a:p>
            <a:r>
              <a:rPr lang="en-US" dirty="0">
                <a:solidFill>
                  <a:srgbClr val="FF0000"/>
                </a:solidFill>
              </a:rPr>
              <a:t>// calculate C</a:t>
            </a:r>
          </a:p>
          <a:p>
            <a:r>
              <a:rPr lang="en-US" dirty="0">
                <a:solidFill>
                  <a:srgbClr val="FF0000"/>
                </a:solidFill>
              </a:rPr>
              <a:t>ADD X10, X0, X9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9135834" cy="923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dirty="0">
                <a:solidFill>
                  <a:schemeClr val="tx1"/>
                </a:solidFill>
              </a:rPr>
              <a:t>//call g</a:t>
            </a:r>
          </a:p>
          <a:p>
            <a:r>
              <a:rPr lang="en-US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dirty="0">
                <a:solidFill>
                  <a:schemeClr val="tx1"/>
                </a:solidFill>
              </a:rPr>
              <a:t>//restore a from the stack, keep the stack frame in place because there is another call</a:t>
            </a:r>
          </a:p>
          <a:p>
            <a:r>
              <a:rPr lang="en-US" dirty="0">
                <a:solidFill>
                  <a:schemeClr val="tx1"/>
                </a:solidFill>
              </a:rPr>
              <a:t>LDUR X0, [SP, #24]</a:t>
            </a:r>
          </a:p>
          <a:p>
            <a:r>
              <a:rPr lang="en-US" dirty="0">
                <a:solidFill>
                  <a:schemeClr val="tx1"/>
                </a:solidFill>
              </a:rPr>
              <a:t>// calculate C</a:t>
            </a:r>
          </a:p>
          <a:p>
            <a:r>
              <a:rPr lang="en-US" dirty="0">
                <a:solidFill>
                  <a:schemeClr val="tx1"/>
                </a:solidFill>
              </a:rPr>
              <a:t>ADD X10, X0, X9</a:t>
            </a:r>
          </a:p>
          <a:p>
            <a:r>
              <a:rPr lang="en-US" dirty="0">
                <a:solidFill>
                  <a:srgbClr val="FF0000"/>
                </a:solidFill>
              </a:rPr>
              <a:t>//place C in X0</a:t>
            </a:r>
          </a:p>
          <a:p>
            <a:r>
              <a:rPr lang="en-US" dirty="0">
                <a:solidFill>
                  <a:srgbClr val="FF0000"/>
                </a:solidFill>
              </a:rPr>
              <a:t>MOV X0, X10</a:t>
            </a:r>
          </a:p>
          <a:p>
            <a:r>
              <a:rPr lang="en-US" dirty="0">
                <a:solidFill>
                  <a:srgbClr val="FF0000"/>
                </a:solidFill>
              </a:rPr>
              <a:t>//call G</a:t>
            </a:r>
          </a:p>
          <a:p>
            <a:r>
              <a:rPr lang="en-US" dirty="0">
                <a:solidFill>
                  <a:srgbClr val="FF0000"/>
                </a:solidFill>
              </a:rPr>
              <a:t>BL 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7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122237"/>
            <a:ext cx="7699672" cy="938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dirty="0">
                <a:solidFill>
                  <a:schemeClr val="tx1"/>
                </a:solidFill>
              </a:rPr>
              <a:t>{    int c = </a:t>
            </a:r>
            <a:r>
              <a:rPr lang="en-US" dirty="0" err="1">
                <a:solidFill>
                  <a:schemeClr val="tx1"/>
                </a:solidFill>
              </a:rPr>
              <a:t>a+g</a:t>
            </a:r>
            <a:r>
              <a:rPr lang="en-US" dirty="0">
                <a:solidFill>
                  <a:schemeClr val="tx1"/>
                </a:solidFill>
              </a:rPr>
              <a:t>(b);</a:t>
            </a:r>
          </a:p>
          <a:p>
            <a:r>
              <a:rPr lang="en-US" dirty="0">
                <a:solidFill>
                  <a:schemeClr val="tx1"/>
                </a:solidFill>
              </a:rPr>
              <a:t>     return </a:t>
            </a:r>
            <a:r>
              <a:rPr lang="en-US" dirty="0" err="1">
                <a:solidFill>
                  <a:schemeClr val="tx1"/>
                </a:solidFill>
              </a:rPr>
              <a:t>b+g</a:t>
            </a:r>
            <a:r>
              <a:rPr lang="en-US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sz="1400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 G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//restore a from the stack, keep the stack frame in place because there is another call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LDUR X0, [SP, #24]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 calculate C</a:t>
            </a:r>
          </a:p>
          <a:p>
            <a:r>
              <a:rPr lang="en-US" sz="1400" dirty="0">
                <a:solidFill>
                  <a:schemeClr val="tx1"/>
                </a:solidFill>
              </a:rPr>
              <a:t>ADD X10, X0, X9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//place C in X0</a:t>
            </a:r>
          </a:p>
          <a:p>
            <a:r>
              <a:rPr lang="en-US" sz="1400" dirty="0">
                <a:solidFill>
                  <a:schemeClr val="tx1"/>
                </a:solidFill>
              </a:rPr>
              <a:t>MOV X0, X10</a:t>
            </a:r>
          </a:p>
          <a:p>
            <a:r>
              <a:rPr lang="en-US" sz="14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rgbClr val="FF0000"/>
                </a:solidFill>
              </a:rPr>
              <a:t>//return value is in X1, save it to another register</a:t>
            </a:r>
          </a:p>
          <a:p>
            <a:r>
              <a:rPr lang="en-US" dirty="0">
                <a:solidFill>
                  <a:srgbClr val="FF0000"/>
                </a:solidFill>
              </a:rPr>
              <a:t>MOV X11, X1</a:t>
            </a:r>
          </a:p>
          <a:p>
            <a:r>
              <a:rPr lang="en-US" dirty="0">
                <a:solidFill>
                  <a:srgbClr val="FF0000"/>
                </a:solidFill>
              </a:rPr>
              <a:t>//restore b  and return address from the stack</a:t>
            </a:r>
          </a:p>
          <a:p>
            <a:r>
              <a:rPr lang="en-US" dirty="0">
                <a:solidFill>
                  <a:srgbClr val="FF0000"/>
                </a:solidFill>
              </a:rPr>
              <a:t>LDUR X1, [SP, #24]</a:t>
            </a:r>
          </a:p>
          <a:p>
            <a:r>
              <a:rPr lang="en-US" dirty="0">
                <a:solidFill>
                  <a:srgbClr val="FF0000"/>
                </a:solidFill>
              </a:rPr>
              <a:t>LDUR X30, [SP, #8]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2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0"/>
            <a:ext cx="6012608" cy="92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    int c = </a:t>
            </a:r>
            <a:r>
              <a:rPr lang="en-US" sz="1400" dirty="0" err="1">
                <a:solidFill>
                  <a:schemeClr val="tx1"/>
                </a:solidFill>
              </a:rPr>
              <a:t>a+g</a:t>
            </a:r>
            <a:r>
              <a:rPr lang="en-US" sz="1400" dirty="0">
                <a:solidFill>
                  <a:schemeClr val="tx1"/>
                </a:solidFill>
              </a:rPr>
              <a:t>(b);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return </a:t>
            </a:r>
            <a:r>
              <a:rPr lang="en-US" sz="1400" dirty="0" err="1">
                <a:solidFill>
                  <a:schemeClr val="tx1"/>
                </a:solidFill>
              </a:rPr>
              <a:t>b+g</a:t>
            </a:r>
            <a:r>
              <a:rPr lang="en-US" sz="1400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//restore a from the stack, keep the stack frame in place because there is another call</a:t>
            </a:r>
          </a:p>
          <a:p>
            <a:r>
              <a:rPr lang="en-US" sz="1200" dirty="0">
                <a:solidFill>
                  <a:schemeClr val="tx1"/>
                </a:solidFill>
              </a:rPr>
              <a:t>LDUR X0, [SP, #24]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 calculate C</a:t>
            </a:r>
          </a:p>
          <a:p>
            <a:r>
              <a:rPr lang="en-US" sz="1200" dirty="0">
                <a:solidFill>
                  <a:schemeClr val="tx1"/>
                </a:solidFill>
              </a:rPr>
              <a:t>ADD X10, X0, X9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//place C in X0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X0, X10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 G</a:t>
            </a:r>
          </a:p>
          <a:p>
            <a:r>
              <a:rPr lang="en-US" dirty="0">
                <a:solidFill>
                  <a:schemeClr val="tx1"/>
                </a:solidFill>
              </a:rPr>
              <a:t>//return value is in X1, save it to another register</a:t>
            </a:r>
          </a:p>
          <a:p>
            <a:r>
              <a:rPr lang="en-US" dirty="0">
                <a:solidFill>
                  <a:schemeClr val="tx1"/>
                </a:solidFill>
              </a:rPr>
              <a:t>MOV X11, X1</a:t>
            </a:r>
          </a:p>
          <a:p>
            <a:r>
              <a:rPr lang="en-US" dirty="0">
                <a:solidFill>
                  <a:schemeClr val="tx1"/>
                </a:solidFill>
              </a:rPr>
              <a:t>//restore b  and return address from the stack</a:t>
            </a:r>
          </a:p>
          <a:p>
            <a:r>
              <a:rPr lang="en-US" dirty="0">
                <a:solidFill>
                  <a:schemeClr val="tx1"/>
                </a:solidFill>
              </a:rPr>
              <a:t>LDUR X1, [SP, #24]</a:t>
            </a:r>
          </a:p>
          <a:p>
            <a:r>
              <a:rPr lang="en-US" dirty="0">
                <a:solidFill>
                  <a:schemeClr val="tx1"/>
                </a:solidFill>
              </a:rPr>
              <a:t>LDUR X30, [SP, #8]</a:t>
            </a:r>
          </a:p>
          <a:p>
            <a:r>
              <a:rPr lang="en-US" dirty="0">
                <a:solidFill>
                  <a:srgbClr val="FF0000"/>
                </a:solidFill>
              </a:rPr>
              <a:t>//reset the stack pointer to release the memory </a:t>
            </a:r>
          </a:p>
          <a:p>
            <a:r>
              <a:rPr lang="en-US" dirty="0">
                <a:solidFill>
                  <a:srgbClr val="FF0000"/>
                </a:solidFill>
              </a:rPr>
              <a:t>ADD SP, SP, #32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8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DAD54-D3EE-CFB0-B9A6-E1A9D42E8701}"/>
              </a:ext>
            </a:extLst>
          </p:cNvPr>
          <p:cNvSpPr txBox="1"/>
          <p:nvPr/>
        </p:nvSpPr>
        <p:spPr>
          <a:xfrm>
            <a:off x="1538287" y="0"/>
            <a:ext cx="6012608" cy="9756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Translate function f into ARM.  The function declaration for g is int g(int a).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int f(int a, int b)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    int c = </a:t>
            </a:r>
            <a:r>
              <a:rPr lang="en-US" sz="1400" dirty="0" err="1">
                <a:solidFill>
                  <a:schemeClr val="tx1"/>
                </a:solidFill>
              </a:rPr>
              <a:t>a+g</a:t>
            </a:r>
            <a:r>
              <a:rPr lang="en-US" sz="1400" dirty="0">
                <a:solidFill>
                  <a:schemeClr val="tx1"/>
                </a:solidFill>
              </a:rPr>
              <a:t>(b);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return </a:t>
            </a:r>
            <a:r>
              <a:rPr lang="en-US" sz="1400" dirty="0" err="1">
                <a:solidFill>
                  <a:schemeClr val="tx1"/>
                </a:solidFill>
              </a:rPr>
              <a:t>b+g</a:t>
            </a:r>
            <a:r>
              <a:rPr lang="en-US" sz="1400" dirty="0">
                <a:solidFill>
                  <a:schemeClr val="tx1"/>
                </a:solidFill>
              </a:rPr>
              <a:t>(c);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//prepare the stack with a, b, return address and frame pointer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SUB SP, SP, #32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X0, [SP, #24]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X1, [SP, #16]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X30, [SP, #8]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STUR X29, [SP, #0]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//move b into X0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X0, 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//X1 is return value from G, move it into another register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X9, 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//restore a from the stack, keep the stack frame in place because there is another call</a:t>
            </a:r>
          </a:p>
          <a:p>
            <a:r>
              <a:rPr lang="en-US" sz="1200" dirty="0">
                <a:solidFill>
                  <a:schemeClr val="tx1"/>
                </a:solidFill>
              </a:rPr>
              <a:t>LDUR X0, [SP, #24]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 calculate C</a:t>
            </a:r>
          </a:p>
          <a:p>
            <a:r>
              <a:rPr lang="en-US" sz="1200" dirty="0">
                <a:solidFill>
                  <a:schemeClr val="tx1"/>
                </a:solidFill>
              </a:rPr>
              <a:t>ADD X10, X0, X9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//place C in X0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X0, X10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//call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 G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//return value is in X1, save it to another register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 X11, 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//restore b  and return address from the stack</a:t>
            </a:r>
          </a:p>
          <a:p>
            <a:r>
              <a:rPr lang="en-US" sz="1200" dirty="0">
                <a:solidFill>
                  <a:schemeClr val="tx1"/>
                </a:solidFill>
              </a:rPr>
              <a:t>LDUR X1, [SP, #24]</a:t>
            </a:r>
          </a:p>
          <a:p>
            <a:r>
              <a:rPr lang="en-US" sz="1200" dirty="0">
                <a:solidFill>
                  <a:schemeClr val="tx1"/>
                </a:solidFill>
              </a:rPr>
              <a:t>LDUR X30, [SP, #8]</a:t>
            </a:r>
          </a:p>
          <a:p>
            <a:r>
              <a:rPr lang="en-US" sz="1200" dirty="0">
                <a:solidFill>
                  <a:schemeClr val="tx1"/>
                </a:solidFill>
              </a:rPr>
              <a:t>//reset the stack pointer to release the memory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ADD SP, SP, #32</a:t>
            </a:r>
          </a:p>
          <a:p>
            <a:r>
              <a:rPr lang="en-US" dirty="0">
                <a:solidFill>
                  <a:srgbClr val="FF0000"/>
                </a:solidFill>
              </a:rPr>
              <a:t>//calculate return value, put in X2</a:t>
            </a:r>
          </a:p>
          <a:p>
            <a:r>
              <a:rPr lang="en-US" dirty="0">
                <a:solidFill>
                  <a:srgbClr val="FF0000"/>
                </a:solidFill>
              </a:rPr>
              <a:t>ADD X2, X1, X11</a:t>
            </a:r>
          </a:p>
          <a:p>
            <a:r>
              <a:rPr lang="en-US" dirty="0">
                <a:solidFill>
                  <a:srgbClr val="FF0000"/>
                </a:solidFill>
              </a:rPr>
              <a:t>//return</a:t>
            </a:r>
          </a:p>
          <a:p>
            <a:r>
              <a:rPr lang="en-US" dirty="0">
                <a:solidFill>
                  <a:srgbClr val="FF0000"/>
                </a:solidFill>
              </a:rPr>
              <a:t>BR X30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5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88528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add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10015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dirty="0">
                <a:solidFill>
                  <a:schemeClr val="tx1"/>
                </a:solidFill>
              </a:rPr>
              <a:t>       #set up variables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lsl</a:t>
            </a:r>
            <a:r>
              <a:rPr lang="en-US" dirty="0">
                <a:solidFill>
                  <a:schemeClr val="tx1"/>
                </a:solidFill>
              </a:rPr>
              <a:t> x15, x13, #3        #x15 is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x17, [x10, x15]   #x17 contains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x19, [x11, x15]   #x19 contains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536888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#establish variable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in x13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lsl</a:t>
            </a:r>
            <a:r>
              <a:rPr lang="en-US" sz="1600" dirty="0">
                <a:solidFill>
                  <a:schemeClr val="tx1"/>
                </a:solidFill>
              </a:rPr>
              <a:t> x15, x13, #3        #x15 is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x17, [x10, x15]   #x17 contains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x19, [x11, x15]   #x19 contains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subs x21, x17, x19  //set flags with x17 and x19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b.gt</a:t>
            </a:r>
            <a:r>
              <a:rPr lang="en-US" sz="16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x17,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	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else: 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x19,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exit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61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734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5823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2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9749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1520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48259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802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46529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127280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17047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71493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</p:spTree>
    <p:extLst>
      <p:ext uri="{BB962C8B-B14F-4D97-AF65-F5344CB8AC3E}">
        <p14:creationId xmlns:p14="http://schemas.microsoft.com/office/powerpoint/2010/main" val="6344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7383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2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0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{2B145508-338D-6147-87E2-FC43CC629C82}tf10001069</Template>
  <TotalTime>56057</TotalTime>
  <Words>4359</Words>
  <Application>Microsoft Macintosh PowerPoint</Application>
  <PresentationFormat>Custom</PresentationFormat>
  <Paragraphs>1257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Times New Roman</vt:lpstr>
      <vt:lpstr>Wingdings 3</vt:lpstr>
      <vt:lpstr>Wisp</vt:lpstr>
      <vt:lpstr>Examlet 3 Review</vt:lpstr>
      <vt:lpstr>Examlet 3</vt:lpstr>
      <vt:lpstr>ARM ISA: D-format instruction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ARM ISA: CB-format instruction</vt:lpstr>
      <vt:lpstr>PowerPoint Presentation</vt:lpstr>
      <vt:lpstr>PowerPoint Presentation</vt:lpstr>
      <vt:lpstr>PowerPoint Presentation</vt:lpstr>
      <vt:lpstr>PowerPoint Presentation</vt:lpstr>
      <vt:lpstr>Flags and Conditions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</dc:title>
  <dc:creator>RIchard Newman</dc:creator>
  <cp:lastModifiedBy>Resch,Cheryl</cp:lastModifiedBy>
  <cp:revision>503</cp:revision>
  <cp:lastPrinted>1601-01-01T00:00:00Z</cp:lastPrinted>
  <dcterms:created xsi:type="dcterms:W3CDTF">2016-05-07T13:36:28Z</dcterms:created>
  <dcterms:modified xsi:type="dcterms:W3CDTF">2022-09-30T16:18:37Z</dcterms:modified>
</cp:coreProperties>
</file>