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2" r:id="rId2"/>
    <p:sldId id="735" r:id="rId3"/>
    <p:sldId id="719" r:id="rId4"/>
    <p:sldId id="264" r:id="rId5"/>
    <p:sldId id="733" r:id="rId6"/>
    <p:sldId id="266" r:id="rId7"/>
    <p:sldId id="267" r:id="rId8"/>
    <p:sldId id="732" r:id="rId9"/>
    <p:sldId id="720" r:id="rId10"/>
    <p:sldId id="73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9" autoAdjust="0"/>
    <p:restoredTop sz="86557" autoAdjust="0"/>
  </p:normalViewPr>
  <p:slideViewPr>
    <p:cSldViewPr snapToGrid="0" snapToObjects="1">
      <p:cViewPr varScale="1">
        <p:scale>
          <a:sx n="90" d="100"/>
          <a:sy n="90" d="100"/>
        </p:scale>
        <p:origin x="24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DA1D02-95DC-D84E-A176-EBC1C63659DC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96206-1153-A64E-83B2-496319F517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8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OFF SCREEN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this is a version of the multiplication algorithm  that requires less hardware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what's required for the product gets larger as the multiplicand shifts left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[CLICK]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As the product requires more precision,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[CLICK]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 multiplier requires less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so we can put them in the same register and as the multiplier shifts out,  the product can shift in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We’re going to have a combined product and multiplier register.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[CLICK]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We’ll put the multiplier in the lower half of the register.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we will look at the lowest bit and it's a 1 so we're going to add the multiplicand to the highest four bits of this combined register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so we add 0010 to this part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[CLICK]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then we shift the whole thing to the right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[CLICK]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then repeat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we look at the lowest bit, and  it is a 1.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so we add 0010 to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the high part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[CLICK]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 then we shift it to the right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[CLICK]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now we have a zero so we don't the multiplicand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[CLICK]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 shift it to the right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[CLICK]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now we have a one in the least significant bit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so we add 0010 to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the upper  four bits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[CLICK]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 we get this result 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we do one more shift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[CLICK]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 that's our result</a:t>
            </a:r>
          </a:p>
          <a:p>
            <a:endParaRPr lang="en-US" sz="100" b="1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[CLICK – Next Slide]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37217-9793-4C9A-AF1C-443ACF2A3F9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334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596206-1153-A64E-83B2-496319F517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94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OFF SCREEN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Next we’ll go over  special cases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[CLICK]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first a 0 in the exponent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 zero in the exponent field and a zero in the fraction field means the number is zero.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 sign field can be 1 or 0, so there are two representations of zero.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[CLICK]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If the  exponent is zero and the fraction is non-zero,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that is called a denormalized number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 this case  the number to the left of the binary point is  assumed to be zero.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[CLICK]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 1 all ones in the exponent and a non-zero number in the fraction is not a number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That’s a “whoops”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it could overflow or underflow.  It’s mostly just  bad news.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back in the day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used to get printed output from mainframes and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can remember seeing </a:t>
            </a:r>
            <a:r>
              <a:rPr lang="en-US" sz="1800" dirty="0" err="1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NaNs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and think ugh what does that even mean? 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it meant I messed up the code.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[CLICK]</a:t>
            </a: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all ones in the exponent and a zero in the fraction means infinity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1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[CLICK – Next Slide]</a:t>
            </a:r>
            <a:endParaRPr lang="en-US" sz="12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037217-9793-4C9A-AF1C-443ACF2A3F9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6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0788F-17C2-D043-B58C-128B39768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04E028-B993-9F4A-B353-0101354BE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71F9F-7D24-9043-9457-81CD9E06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CA473-C8C3-CA4E-A324-09651BE7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41213-C86D-E042-AC5B-CBACECB8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02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63D8-411A-6440-97BD-FF11A1E26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280E0-6571-5D48-8709-89F3D35E0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522AE-67FE-264F-92D1-3DC84CC2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6B30E-B36B-DA4A-AE15-998463BE1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42EF0-5A69-7B42-B3F7-98A11D95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55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1DE70-268B-AD4C-A3B5-51CE73361E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CBCEE-B343-6441-85A9-536FFB266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D860-9586-E644-9AC1-3FF1F1CC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B9852-CD5C-CB46-B3E7-FC27814B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69388-DADC-6A4B-B361-370382806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8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884250A-E50E-7246-87C1-A40B942D33FB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957A5E-E2B3-1645-86DD-EE7855380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8200" y="330551"/>
            <a:ext cx="681724" cy="114143"/>
            <a:chOff x="504417" y="410029"/>
            <a:chExt cx="681724" cy="114143"/>
          </a:xfrm>
        </p:grpSpPr>
        <p:sp>
          <p:nvSpPr>
            <p:cNvPr id="11" name="Circle">
              <a:extLst>
                <a:ext uri="{FF2B5EF4-FFF2-40B4-BE49-F238E27FC236}">
                  <a16:creationId xmlns:a16="http://schemas.microsoft.com/office/drawing/2014/main" id="{D316F160-FDC4-8940-BC27-7484D19D4784}"/>
                </a:ext>
              </a:extLst>
            </p:cNvPr>
            <p:cNvSpPr/>
            <p:nvPr userDrawn="1"/>
          </p:nvSpPr>
          <p:spPr>
            <a:xfrm>
              <a:off x="1071999" y="410029"/>
              <a:ext cx="114142" cy="11414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 anchorCtr="0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Calibri Regular"/>
                <a:ea typeface="Arial Regular" charset="0"/>
                <a:cs typeface="Arial Regular" charset="0"/>
              </a:endParaRPr>
            </a:p>
          </p:txBody>
        </p:sp>
        <p:sp>
          <p:nvSpPr>
            <p:cNvPr id="12" name="Circle">
              <a:extLst>
                <a:ext uri="{FF2B5EF4-FFF2-40B4-BE49-F238E27FC236}">
                  <a16:creationId xmlns:a16="http://schemas.microsoft.com/office/drawing/2014/main" id="{6DAD6EA3-D533-BC45-ACB1-F51F5092544E}"/>
                </a:ext>
              </a:extLst>
            </p:cNvPr>
            <p:cNvSpPr/>
            <p:nvPr userDrawn="1"/>
          </p:nvSpPr>
          <p:spPr>
            <a:xfrm>
              <a:off x="882805" y="410029"/>
              <a:ext cx="114143" cy="114143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 anchorCtr="0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Calibri Regular"/>
                <a:ea typeface="Arial Regular" charset="0"/>
                <a:cs typeface="Arial Regular" charset="0"/>
              </a:endParaRPr>
            </a:p>
          </p:txBody>
        </p:sp>
        <p:sp>
          <p:nvSpPr>
            <p:cNvPr id="14" name="Circle">
              <a:extLst>
                <a:ext uri="{FF2B5EF4-FFF2-40B4-BE49-F238E27FC236}">
                  <a16:creationId xmlns:a16="http://schemas.microsoft.com/office/drawing/2014/main" id="{32388542-4FF1-2C4B-9F20-F846DB6A08D2}"/>
                </a:ext>
              </a:extLst>
            </p:cNvPr>
            <p:cNvSpPr/>
            <p:nvPr userDrawn="1"/>
          </p:nvSpPr>
          <p:spPr>
            <a:xfrm>
              <a:off x="693611" y="410029"/>
              <a:ext cx="114142" cy="1141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 anchorCtr="0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Calibri Regular"/>
                <a:ea typeface="Arial Regular" charset="0"/>
                <a:cs typeface="Arial Regular" charset="0"/>
              </a:endParaRPr>
            </a:p>
          </p:txBody>
        </p:sp>
        <p:sp>
          <p:nvSpPr>
            <p:cNvPr id="15" name="Circle">
              <a:extLst>
                <a:ext uri="{FF2B5EF4-FFF2-40B4-BE49-F238E27FC236}">
                  <a16:creationId xmlns:a16="http://schemas.microsoft.com/office/drawing/2014/main" id="{C6238AAB-B8D9-C74E-B711-165464A3AB18}"/>
                </a:ext>
              </a:extLst>
            </p:cNvPr>
            <p:cNvSpPr/>
            <p:nvPr userDrawn="1"/>
          </p:nvSpPr>
          <p:spPr>
            <a:xfrm>
              <a:off x="504417" y="410029"/>
              <a:ext cx="114142" cy="11414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t" anchorCtr="0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Calibri Regular"/>
                <a:ea typeface="Arial Regular" charset="0"/>
                <a:cs typeface="Arial Regular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B4D95A9-6EDE-2D49-885C-F247B227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77041"/>
            <a:ext cx="4683642" cy="997196"/>
          </a:xfrm>
        </p:spPr>
        <p:txBody>
          <a:bodyPr wrap="square" lIns="0" tIns="0" rIns="0" bIns="0" anchor="t" anchorCtr="0">
            <a:spAutoFit/>
          </a:bodyPr>
          <a:lstStyle>
            <a:lvl1pPr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68F1ACA9-6775-7446-BE84-3D4CE09E8F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8201" y="1266825"/>
            <a:ext cx="4683642" cy="276999"/>
          </a:xfr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7747EE7-2508-504D-8849-654D0D51FE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2" y="1981201"/>
            <a:ext cx="4683642" cy="419975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147D3AF-E2F9-1942-8805-2B7587BBA7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19875" y="330551"/>
            <a:ext cx="4733924" cy="616232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2A2870-0955-4446-80BA-9E86F9C46133}"/>
              </a:ext>
            </a:extLst>
          </p:cNvPr>
          <p:cNvSpPr/>
          <p:nvPr userDrawn="1"/>
        </p:nvSpPr>
        <p:spPr>
          <a:xfrm>
            <a:off x="0" y="6836257"/>
            <a:ext cx="12192000" cy="592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98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D95A9-6EDE-2D49-885C-F247B227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7041"/>
            <a:ext cx="10515600" cy="498598"/>
          </a:xfrm>
        </p:spPr>
        <p:txBody>
          <a:bodyPr lIns="0" tIns="0" rIns="0" bIns="0" anchor="t" anchorCtr="0">
            <a:spAutoFit/>
          </a:bodyPr>
          <a:lstStyle>
            <a:lvl1pPr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7747EE7-2508-504D-8849-654D0D51FE5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1981200"/>
            <a:ext cx="10515600" cy="4199759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47070-8724-EE42-8E72-199D4A87D0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1266825"/>
            <a:ext cx="10515600" cy="276999"/>
          </a:xfrm>
        </p:spPr>
        <p:txBody>
          <a:bodyPr lIns="0" tIns="0" rIns="0" bIns="0">
            <a:spAutoFit/>
          </a:bodyPr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EBAADC-D70E-F14E-B4BC-E948E5B431B2}"/>
              </a:ext>
            </a:extLst>
          </p:cNvPr>
          <p:cNvGrpSpPr/>
          <p:nvPr userDrawn="1"/>
        </p:nvGrpSpPr>
        <p:grpSpPr>
          <a:xfrm>
            <a:off x="838200" y="330551"/>
            <a:ext cx="681724" cy="114143"/>
            <a:chOff x="504417" y="410029"/>
            <a:chExt cx="681724" cy="114143"/>
          </a:xfrm>
        </p:grpSpPr>
        <p:sp>
          <p:nvSpPr>
            <p:cNvPr id="14" name="Circle">
              <a:extLst>
                <a:ext uri="{FF2B5EF4-FFF2-40B4-BE49-F238E27FC236}">
                  <a16:creationId xmlns:a16="http://schemas.microsoft.com/office/drawing/2014/main" id="{A0F64668-3ABC-B143-B8AC-0E2F87EEEBB1}"/>
                </a:ext>
              </a:extLst>
            </p:cNvPr>
            <p:cNvSpPr/>
            <p:nvPr userDrawn="1"/>
          </p:nvSpPr>
          <p:spPr>
            <a:xfrm>
              <a:off x="1071999" y="410029"/>
              <a:ext cx="114142" cy="114143"/>
            </a:xfrm>
            <a:prstGeom prst="ellipse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Calibri Regular"/>
                <a:ea typeface="Arial Regular" charset="0"/>
                <a:cs typeface="Arial Regular" charset="0"/>
              </a:endParaRPr>
            </a:p>
          </p:txBody>
        </p:sp>
        <p:sp>
          <p:nvSpPr>
            <p:cNvPr id="15" name="Circle">
              <a:extLst>
                <a:ext uri="{FF2B5EF4-FFF2-40B4-BE49-F238E27FC236}">
                  <a16:creationId xmlns:a16="http://schemas.microsoft.com/office/drawing/2014/main" id="{FF2A14FA-E49C-5947-B705-D28DDE75F508}"/>
                </a:ext>
              </a:extLst>
            </p:cNvPr>
            <p:cNvSpPr/>
            <p:nvPr userDrawn="1"/>
          </p:nvSpPr>
          <p:spPr>
            <a:xfrm>
              <a:off x="882805" y="410029"/>
              <a:ext cx="114143" cy="114143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Calibri Regular"/>
                <a:ea typeface="Arial Regular" charset="0"/>
                <a:cs typeface="Arial Regular" charset="0"/>
              </a:endParaRPr>
            </a:p>
          </p:txBody>
        </p:sp>
        <p:sp>
          <p:nvSpPr>
            <p:cNvPr id="16" name="Circle">
              <a:extLst>
                <a:ext uri="{FF2B5EF4-FFF2-40B4-BE49-F238E27FC236}">
                  <a16:creationId xmlns:a16="http://schemas.microsoft.com/office/drawing/2014/main" id="{9DE7B27A-097A-3343-B5C3-B9C1161D12F8}"/>
                </a:ext>
              </a:extLst>
            </p:cNvPr>
            <p:cNvSpPr/>
            <p:nvPr userDrawn="1"/>
          </p:nvSpPr>
          <p:spPr>
            <a:xfrm>
              <a:off x="693611" y="410029"/>
              <a:ext cx="114142" cy="114143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Calibri Regular"/>
                <a:ea typeface="Arial Regular" charset="0"/>
                <a:cs typeface="Arial Regular" charset="0"/>
              </a:endParaRPr>
            </a:p>
          </p:txBody>
        </p:sp>
        <p:sp>
          <p:nvSpPr>
            <p:cNvPr id="17" name="Circle">
              <a:extLst>
                <a:ext uri="{FF2B5EF4-FFF2-40B4-BE49-F238E27FC236}">
                  <a16:creationId xmlns:a16="http://schemas.microsoft.com/office/drawing/2014/main" id="{21B98C99-2DA6-6F4B-9F65-7FC520456208}"/>
                </a:ext>
              </a:extLst>
            </p:cNvPr>
            <p:cNvSpPr/>
            <p:nvPr userDrawn="1"/>
          </p:nvSpPr>
          <p:spPr>
            <a:xfrm>
              <a:off x="504417" y="410029"/>
              <a:ext cx="114142" cy="11414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584200">
                <a:defRPr sz="4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 dirty="0">
                <a:latin typeface="Calibri Regular"/>
                <a:ea typeface="Arial Regular" charset="0"/>
                <a:cs typeface="Arial Regular" charset="0"/>
              </a:endParaRP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C0D5341E-3CE5-D941-B971-711FD5AE1172}"/>
              </a:ext>
            </a:extLst>
          </p:cNvPr>
          <p:cNvSpPr/>
          <p:nvPr userDrawn="1"/>
        </p:nvSpPr>
        <p:spPr>
          <a:xfrm>
            <a:off x="0" y="6836257"/>
            <a:ext cx="12192000" cy="592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18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1682-28DF-1F4D-8542-8BB9D350D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AD05D-CE20-E94E-A648-C8FB1F888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B5B08-753B-D747-8AF3-04E5FE33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FD706-D31F-F04C-B079-173711F6C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90EDF-2F08-E84A-BC68-8AFF6B1AA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393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4EA8-09A1-104E-86CA-89A064DE1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68CF7-5542-3C40-9EF3-AA7A2155C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29A-E881-224D-9CCC-A522F0FD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9CA85-B66F-D346-B5AE-ABC0EB10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E0148-C913-324C-9552-8B9AA274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05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58D5-8C8F-5649-95DB-D78FB5A5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17FC3-B676-2E4E-9E12-BBF83902E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9AA77-BC7F-A640-B9E4-054EA8267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F9328-3397-B44D-9F55-9028FA6A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0C587-FF59-4F44-B9B8-8C97B542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75642-5997-294F-9DE1-58FB728A7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8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F5C5B-264B-FA4B-88B7-3A2AF825A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5E7C6-0D4D-B64F-A6B9-94ADF060C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190D8A-E56F-3743-856C-EB68D8394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C12BD8-A2FB-8843-94CD-6F86A8FFE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C3974F-B936-C847-B681-690B1D0D7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652178-092E-8E48-A508-A0402140A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2/19/23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8442E-9B50-4245-A6AB-0342A175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DF1F34-131B-664B-BBDC-6A5451800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11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BC7E-978F-314F-9BD6-3491043F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B5A874-C207-BA4B-B46D-E9FE15AB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2/19/23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C0F5F-299F-7D44-970D-3E7CA7C6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634B1E-B5CF-B64E-99A3-7F77874F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9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2CA0C7-F25F-9847-847F-B7C228C7D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2/19/23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1E42FB-8D54-4240-AA61-69D8E7E5A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A24D9-40DC-6E45-9DF9-C5EC28E0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53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93089-64D2-B842-995F-92D15C34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A8243-6CDB-3D4B-9BCA-201475FD0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FB20A-FF1B-8A4E-9808-2AE73F80D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A771E0-A983-9C4C-8BFC-3E8DD405A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DFE80-8F63-1745-A99A-57037633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CF0A72-4054-484C-81BB-AA4C868A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4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71C44-D920-8740-8B68-EC6A0D3E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50814A-0168-A548-B70C-3531D303D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7B5C3-EBA7-1C40-BEC5-3D4F04995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B8B5E-3348-D448-8FA8-6A70793A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ED75E-155A-CD48-8448-6830BA078A6D}" type="datetimeFigureOut">
              <a:rPr lang="en-US" smtClean="0"/>
              <a:t>2/19/23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3EA20E-2323-3147-BC42-94AFDBDF1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3C946-B6C0-EE4C-BCCB-F1B0547E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7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9DC9D9-C447-504E-B635-1BD990624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F1AF5-6D42-404B-A311-79976F14C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CB7FB-EBD5-F844-918B-FB1234FF52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ED75E-155A-CD48-8448-6830BA078A6D}" type="datetimeFigureOut">
              <a:rPr lang="en-US" smtClean="0"/>
              <a:t>2/19/23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68956-9EB4-B04D-99FA-BDCB517BF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269C8-E170-014F-A6ED-06C47369C4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EA8EC-7AB5-A848-B807-A6B33FCA7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51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CDDCC2-5683-474C-9586-813B6CD03834}"/>
              </a:ext>
            </a:extLst>
          </p:cNvPr>
          <p:cNvSpPr txBox="1"/>
          <p:nvPr/>
        </p:nvSpPr>
        <p:spPr>
          <a:xfrm>
            <a:off x="788670" y="1143000"/>
            <a:ext cx="633833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 -200 to 16 bit twos complement, then to hexadecimal.</a:t>
            </a:r>
          </a:p>
          <a:p>
            <a:endParaRPr lang="en-US" dirty="0"/>
          </a:p>
          <a:p>
            <a:r>
              <a:rPr lang="en-US" dirty="0"/>
              <a:t>200 = 128+64+8 = 0000000011001000</a:t>
            </a:r>
          </a:p>
          <a:p>
            <a:r>
              <a:rPr lang="en-US" dirty="0"/>
              <a:t>Complement = 1111111100110111</a:t>
            </a:r>
          </a:p>
          <a:p>
            <a:r>
              <a:rPr lang="en-US" dirty="0"/>
              <a:t>Add 1 = 1111111100111000</a:t>
            </a:r>
          </a:p>
          <a:p>
            <a:endParaRPr lang="en-US" dirty="0"/>
          </a:p>
          <a:p>
            <a:r>
              <a:rPr lang="en-US" dirty="0"/>
              <a:t>Convert to hex</a:t>
            </a:r>
          </a:p>
          <a:p>
            <a:endParaRPr lang="en-US" dirty="0"/>
          </a:p>
          <a:p>
            <a:r>
              <a:rPr lang="en-US" dirty="0"/>
              <a:t>1111 1111 0011 1000 = 0xFF38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26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AE5B99-9921-2B4A-A387-A361516C854B}"/>
              </a:ext>
            </a:extLst>
          </p:cNvPr>
          <p:cNvSpPr/>
          <p:nvPr/>
        </p:nvSpPr>
        <p:spPr>
          <a:xfrm>
            <a:off x="887730" y="696159"/>
            <a:ext cx="1027938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Express 0.0625 in IEEE 754 format hexadecimal</a:t>
            </a:r>
          </a:p>
          <a:p>
            <a:endParaRPr lang="en-US" baseline="30000" dirty="0">
              <a:latin typeface="Arial" panose="020B0604020202020204" pitchFamily="34" charset="0"/>
            </a:endParaRPr>
          </a:p>
          <a:p>
            <a:endParaRPr lang="en-US" baseline="30000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0.0625 = 1/16 = 1/2</a:t>
            </a:r>
            <a:r>
              <a:rPr lang="en-US" baseline="30000" dirty="0">
                <a:latin typeface="Arial" panose="020B0604020202020204" pitchFamily="34" charset="0"/>
              </a:rPr>
              <a:t>4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Binary = 0.0001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Normalize = 1.0 x 2</a:t>
            </a:r>
            <a:r>
              <a:rPr lang="en-US" baseline="30000" dirty="0">
                <a:latin typeface="Arial" panose="020B0604020202020204" pitchFamily="34" charset="0"/>
              </a:rPr>
              <a:t>-4</a:t>
            </a:r>
            <a:endParaRPr lang="en-US" dirty="0">
              <a:latin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Sign = 0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Exponent = -4+127 = 123 = 01111011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Fraction = 0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0 01111011 00000000000000000000000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0011 1101 1000 0000 0000 0000 </a:t>
            </a:r>
            <a:r>
              <a:rPr lang="en-US">
                <a:latin typeface="Arial" panose="020B0604020202020204" pitchFamily="34" charset="0"/>
              </a:rPr>
              <a:t>0000 0000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</a:rPr>
              <a:t>0x3D800000</a:t>
            </a:r>
          </a:p>
          <a:p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791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CDDCC2-5683-474C-9586-813B6CD03834}"/>
              </a:ext>
            </a:extLst>
          </p:cNvPr>
          <p:cNvSpPr txBox="1"/>
          <p:nvPr/>
        </p:nvSpPr>
        <p:spPr>
          <a:xfrm>
            <a:off x="788670" y="1143000"/>
            <a:ext cx="605781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 -2 to 16 bit twos complement, then to hexadecimal.</a:t>
            </a:r>
          </a:p>
          <a:p>
            <a:endParaRPr lang="en-US" dirty="0"/>
          </a:p>
          <a:p>
            <a:r>
              <a:rPr lang="en-US" dirty="0"/>
              <a:t>2 = 128+64+8 = 0000000000000010</a:t>
            </a:r>
          </a:p>
          <a:p>
            <a:r>
              <a:rPr lang="en-US" dirty="0"/>
              <a:t>Complement = 1111111111111101</a:t>
            </a:r>
          </a:p>
          <a:p>
            <a:r>
              <a:rPr lang="en-US" dirty="0"/>
              <a:t>Add 1 = 1111111111111110</a:t>
            </a:r>
          </a:p>
          <a:p>
            <a:endParaRPr lang="en-US" dirty="0"/>
          </a:p>
          <a:p>
            <a:r>
              <a:rPr lang="en-US" dirty="0"/>
              <a:t>Convert to hex</a:t>
            </a:r>
          </a:p>
          <a:p>
            <a:endParaRPr lang="en-US" dirty="0"/>
          </a:p>
          <a:p>
            <a:r>
              <a:rPr lang="en-US" dirty="0"/>
              <a:t>1111 1111 1111 1110 = 0xFFFE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5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AD4FA-0052-4BD3-8FAE-077BE303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210680-BE65-476D-8B06-F5DE2D14B119}"/>
              </a:ext>
            </a:extLst>
          </p:cNvPr>
          <p:cNvSpPr txBox="1"/>
          <p:nvPr/>
        </p:nvSpPr>
        <p:spPr>
          <a:xfrm>
            <a:off x="11029694" y="6602060"/>
            <a:ext cx="120577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(© Morgan Kaufmann)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AF90120-F044-4F04-A1CF-65B3EA1C8825}"/>
              </a:ext>
            </a:extLst>
          </p:cNvPr>
          <p:cNvSpPr/>
          <p:nvPr/>
        </p:nvSpPr>
        <p:spPr>
          <a:xfrm>
            <a:off x="8413804" y="505797"/>
            <a:ext cx="1613647" cy="36576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2519744C-FF49-48CB-9ADB-5B747DEFCD5C}"/>
              </a:ext>
            </a:extLst>
          </p:cNvPr>
          <p:cNvSpPr/>
          <p:nvPr/>
        </p:nvSpPr>
        <p:spPr>
          <a:xfrm>
            <a:off x="8077627" y="1156670"/>
            <a:ext cx="2286000" cy="91440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1. Test Multiplier0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68EE18-77F2-4DE9-A144-13ED78F77D43}"/>
              </a:ext>
            </a:extLst>
          </p:cNvPr>
          <p:cNvSpPr/>
          <p:nvPr/>
        </p:nvSpPr>
        <p:spPr>
          <a:xfrm>
            <a:off x="6450533" y="2356183"/>
            <a:ext cx="2560320" cy="8229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1a. Add multiplicand to product and place the rest in product register.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3283843-2517-46D3-B950-1C820D5906E5}"/>
              </a:ext>
            </a:extLst>
          </p:cNvPr>
          <p:cNvSpPr/>
          <p:nvPr/>
        </p:nvSpPr>
        <p:spPr>
          <a:xfrm>
            <a:off x="8413804" y="5965515"/>
            <a:ext cx="1613647" cy="365760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Done</a:t>
            </a: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29B35A85-0017-46C6-9C7C-34B4A623D5C4}"/>
              </a:ext>
            </a:extLst>
          </p:cNvPr>
          <p:cNvSpPr/>
          <p:nvPr/>
        </p:nvSpPr>
        <p:spPr>
          <a:xfrm>
            <a:off x="8077627" y="4766002"/>
            <a:ext cx="2286000" cy="914400"/>
          </a:xfrm>
          <a:prstGeom prst="diamond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64</a:t>
            </a:r>
            <a:r>
              <a:rPr lang="en-US" sz="1600" baseline="30000" dirty="0">
                <a:solidFill>
                  <a:schemeClr val="tx1"/>
                </a:solidFill>
              </a:rPr>
              <a:t>th</a:t>
            </a:r>
            <a:r>
              <a:rPr lang="en-US" sz="1600" dirty="0">
                <a:solidFill>
                  <a:schemeClr val="tx1"/>
                </a:solidFill>
              </a:rPr>
              <a:t> repetition?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9006AB-8C73-453A-BCED-2FE37FC6337F}"/>
              </a:ext>
            </a:extLst>
          </p:cNvPr>
          <p:cNvSpPr/>
          <p:nvPr/>
        </p:nvSpPr>
        <p:spPr>
          <a:xfrm>
            <a:off x="7254667" y="4011761"/>
            <a:ext cx="3931920" cy="3657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2. Shift the product register right 1 bit.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2C88CB-7DF4-41C9-B461-5F64D3EFAC19}"/>
              </a:ext>
            </a:extLst>
          </p:cNvPr>
          <p:cNvCxnSpPr>
            <a:stCxn id="14" idx="2"/>
            <a:endCxn id="30" idx="0"/>
          </p:cNvCxnSpPr>
          <p:nvPr/>
        </p:nvCxnSpPr>
        <p:spPr>
          <a:xfrm flipH="1">
            <a:off x="9220627" y="871557"/>
            <a:ext cx="1" cy="28511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24EEC43-9E28-4B9D-8469-43BF6A830CA5}"/>
              </a:ext>
            </a:extLst>
          </p:cNvPr>
          <p:cNvCxnSpPr>
            <a:stCxn id="30" idx="1"/>
            <a:endCxn id="31" idx="0"/>
          </p:cNvCxnSpPr>
          <p:nvPr/>
        </p:nvCxnSpPr>
        <p:spPr>
          <a:xfrm rot="10800000" flipV="1">
            <a:off x="7730693" y="1613869"/>
            <a:ext cx="346934" cy="742313"/>
          </a:xfrm>
          <a:prstGeom prst="bentConnector2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A8F39E8E-CC3C-42A4-8E96-E5563EE690EA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 rot="16200000" flipH="1">
            <a:off x="8059351" y="2850485"/>
            <a:ext cx="832618" cy="1489934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04D8DA0-BCE9-40AE-8A1F-FE7092AD3FF8}"/>
              </a:ext>
            </a:extLst>
          </p:cNvPr>
          <p:cNvCxnSpPr>
            <a:cxnSpLocks/>
            <a:stCxn id="30" idx="3"/>
            <a:endCxn id="34" idx="0"/>
          </p:cNvCxnSpPr>
          <p:nvPr/>
        </p:nvCxnSpPr>
        <p:spPr>
          <a:xfrm flipH="1">
            <a:off x="9220627" y="1613870"/>
            <a:ext cx="1143000" cy="2397891"/>
          </a:xfrm>
          <a:prstGeom prst="bentConnector4">
            <a:avLst>
              <a:gd name="adj1" fmla="val -20000"/>
              <a:gd name="adj2" fmla="val 82671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11F606-A4DF-4279-A396-B129300E4EE9}"/>
              </a:ext>
            </a:extLst>
          </p:cNvPr>
          <p:cNvCxnSpPr>
            <a:cxnSpLocks/>
            <a:stCxn id="34" idx="2"/>
            <a:endCxn id="33" idx="0"/>
          </p:cNvCxnSpPr>
          <p:nvPr/>
        </p:nvCxnSpPr>
        <p:spPr>
          <a:xfrm>
            <a:off x="9220627" y="4377521"/>
            <a:ext cx="0" cy="388481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0434D6BF-E25B-4376-843F-0CF559D1939A}"/>
              </a:ext>
            </a:extLst>
          </p:cNvPr>
          <p:cNvCxnSpPr>
            <a:cxnSpLocks/>
            <a:stCxn id="14" idx="3"/>
            <a:endCxn id="33" idx="3"/>
          </p:cNvCxnSpPr>
          <p:nvPr/>
        </p:nvCxnSpPr>
        <p:spPr>
          <a:xfrm>
            <a:off x="10027451" y="688677"/>
            <a:ext cx="336176" cy="4534525"/>
          </a:xfrm>
          <a:prstGeom prst="bentConnector3">
            <a:avLst>
              <a:gd name="adj1" fmla="val 536001"/>
            </a:avLst>
          </a:prstGeom>
          <a:ln w="28575">
            <a:solidFill>
              <a:schemeClr val="tx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652B0D4-CD1A-4230-91D8-B523C1E428E8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>
            <a:off x="9220627" y="5680402"/>
            <a:ext cx="1" cy="285113"/>
          </a:xfrm>
          <a:prstGeom prst="straightConnector1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72A0B8E-09B9-4F91-9EBA-DC0AAEF61927}"/>
              </a:ext>
            </a:extLst>
          </p:cNvPr>
          <p:cNvSpPr txBox="1"/>
          <p:nvPr/>
        </p:nvSpPr>
        <p:spPr>
          <a:xfrm>
            <a:off x="6688976" y="1210596"/>
            <a:ext cx="1467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Multiplier0 = 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E214AC5-A6BD-4F67-8CB2-59FA07CB1ECF}"/>
              </a:ext>
            </a:extLst>
          </p:cNvPr>
          <p:cNvSpPr txBox="1"/>
          <p:nvPr/>
        </p:nvSpPr>
        <p:spPr>
          <a:xfrm>
            <a:off x="10144291" y="1210596"/>
            <a:ext cx="1467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Multiplier0 = 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80699F8-F11B-4BC6-B2EB-CD318FE25A22}"/>
              </a:ext>
            </a:extLst>
          </p:cNvPr>
          <p:cNvSpPr txBox="1"/>
          <p:nvPr/>
        </p:nvSpPr>
        <p:spPr>
          <a:xfrm>
            <a:off x="9792127" y="4669512"/>
            <a:ext cx="19127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No: &lt;64 repetitions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EE98739-3012-4979-ADFC-02F5FC078FC9}"/>
              </a:ext>
            </a:extLst>
          </p:cNvPr>
          <p:cNvSpPr txBox="1"/>
          <p:nvPr/>
        </p:nvSpPr>
        <p:spPr>
          <a:xfrm>
            <a:off x="9792127" y="5566516"/>
            <a:ext cx="18649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Yes: 64 repetitions</a:t>
            </a:r>
          </a:p>
        </p:txBody>
      </p:sp>
      <p:sp>
        <p:nvSpPr>
          <p:cNvPr id="74" name="Content Placeholder 4">
            <a:extLst>
              <a:ext uri="{FF2B5EF4-FFF2-40B4-BE49-F238E27FC236}">
                <a16:creationId xmlns:a16="http://schemas.microsoft.com/office/drawing/2014/main" id="{6A177B51-FD26-4485-AE22-1CB13378A48F}"/>
              </a:ext>
            </a:extLst>
          </p:cNvPr>
          <p:cNvSpPr txBox="1">
            <a:spLocks/>
          </p:cNvSpPr>
          <p:nvPr/>
        </p:nvSpPr>
        <p:spPr>
          <a:xfrm>
            <a:off x="838200" y="2359628"/>
            <a:ext cx="2194560" cy="5486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0000  </a:t>
            </a:r>
            <a:r>
              <a:rPr lang="en-US" sz="3200" dirty="0">
                <a:solidFill>
                  <a:schemeClr val="accent1"/>
                </a:solidFill>
              </a:rPr>
              <a:t>1011</a:t>
            </a:r>
          </a:p>
        </p:txBody>
      </p:sp>
      <p:sp>
        <p:nvSpPr>
          <p:cNvPr id="54" name="Content Placeholder 4">
            <a:extLst>
              <a:ext uri="{FF2B5EF4-FFF2-40B4-BE49-F238E27FC236}">
                <a16:creationId xmlns:a16="http://schemas.microsoft.com/office/drawing/2014/main" id="{83136930-B3CC-4BB0-B1B2-4AF31213A054}"/>
              </a:ext>
            </a:extLst>
          </p:cNvPr>
          <p:cNvSpPr txBox="1">
            <a:spLocks/>
          </p:cNvSpPr>
          <p:nvPr/>
        </p:nvSpPr>
        <p:spPr>
          <a:xfrm>
            <a:off x="838200" y="3079081"/>
            <a:ext cx="2194560" cy="5486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0010 </a:t>
            </a:r>
            <a:r>
              <a:rPr lang="en-US" sz="3200" dirty="0">
                <a:solidFill>
                  <a:schemeClr val="accent1"/>
                </a:solidFill>
              </a:rPr>
              <a:t>1011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1D89FAA-1083-4841-BCED-BF552DD958A4}"/>
              </a:ext>
            </a:extLst>
          </p:cNvPr>
          <p:cNvGrpSpPr/>
          <p:nvPr/>
        </p:nvGrpSpPr>
        <p:grpSpPr>
          <a:xfrm>
            <a:off x="2811439" y="3079081"/>
            <a:ext cx="2832270" cy="548640"/>
            <a:chOff x="2811439" y="3079081"/>
            <a:chExt cx="2832270" cy="548640"/>
          </a:xfrm>
        </p:grpSpPr>
        <p:sp>
          <p:nvSpPr>
            <p:cNvPr id="55" name="Content Placeholder 4">
              <a:extLst>
                <a:ext uri="{FF2B5EF4-FFF2-40B4-BE49-F238E27FC236}">
                  <a16:creationId xmlns:a16="http://schemas.microsoft.com/office/drawing/2014/main" id="{0F803D3E-20F7-49DC-9362-1F00F7B8DC09}"/>
                </a:ext>
              </a:extLst>
            </p:cNvPr>
            <p:cNvSpPr txBox="1">
              <a:spLocks/>
            </p:cNvSpPr>
            <p:nvPr/>
          </p:nvSpPr>
          <p:spPr>
            <a:xfrm>
              <a:off x="3449149" y="3079081"/>
              <a:ext cx="2194560" cy="54864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/>
                <a:t>0001 0</a:t>
              </a:r>
              <a:r>
                <a:rPr lang="en-US" sz="3200" dirty="0">
                  <a:solidFill>
                    <a:schemeClr val="accent1"/>
                  </a:solidFill>
                </a:rPr>
                <a:t>101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C95965A-423F-41B3-ABA6-B7F6B1CD1D45}"/>
                </a:ext>
              </a:extLst>
            </p:cNvPr>
            <p:cNvCxnSpPr/>
            <p:nvPr/>
          </p:nvCxnSpPr>
          <p:spPr>
            <a:xfrm>
              <a:off x="2811439" y="3353401"/>
              <a:ext cx="49131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Content Placeholder 4">
            <a:extLst>
              <a:ext uri="{FF2B5EF4-FFF2-40B4-BE49-F238E27FC236}">
                <a16:creationId xmlns:a16="http://schemas.microsoft.com/office/drawing/2014/main" id="{0FF1117A-34D5-4817-B64C-C2889B0B85B4}"/>
              </a:ext>
            </a:extLst>
          </p:cNvPr>
          <p:cNvSpPr txBox="1">
            <a:spLocks/>
          </p:cNvSpPr>
          <p:nvPr/>
        </p:nvSpPr>
        <p:spPr>
          <a:xfrm>
            <a:off x="838200" y="3798534"/>
            <a:ext cx="2194560" cy="5486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0011 0</a:t>
            </a:r>
            <a:r>
              <a:rPr lang="en-US" sz="3200" dirty="0">
                <a:solidFill>
                  <a:schemeClr val="accent1"/>
                </a:solidFill>
              </a:rPr>
              <a:t>101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F958A82-3441-4FCC-82BF-797300DEFC72}"/>
              </a:ext>
            </a:extLst>
          </p:cNvPr>
          <p:cNvGrpSpPr/>
          <p:nvPr/>
        </p:nvGrpSpPr>
        <p:grpSpPr>
          <a:xfrm>
            <a:off x="2811439" y="3798534"/>
            <a:ext cx="2832270" cy="548640"/>
            <a:chOff x="2811439" y="3798534"/>
            <a:chExt cx="2832270" cy="548640"/>
          </a:xfrm>
        </p:grpSpPr>
        <p:sp>
          <p:nvSpPr>
            <p:cNvPr id="58" name="Content Placeholder 4">
              <a:extLst>
                <a:ext uri="{FF2B5EF4-FFF2-40B4-BE49-F238E27FC236}">
                  <a16:creationId xmlns:a16="http://schemas.microsoft.com/office/drawing/2014/main" id="{B0A93374-0773-4202-99B0-E2E05BAE362C}"/>
                </a:ext>
              </a:extLst>
            </p:cNvPr>
            <p:cNvSpPr txBox="1">
              <a:spLocks/>
            </p:cNvSpPr>
            <p:nvPr/>
          </p:nvSpPr>
          <p:spPr>
            <a:xfrm>
              <a:off x="3449149" y="3798534"/>
              <a:ext cx="2194560" cy="54864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/>
                <a:t>0001 10</a:t>
              </a:r>
              <a:r>
                <a:rPr lang="en-US" sz="3200" dirty="0">
                  <a:solidFill>
                    <a:schemeClr val="accent1"/>
                  </a:solidFill>
                </a:rPr>
                <a:t>10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DBAFF4D5-68A4-4279-85E5-0D32FA3CE5A4}"/>
                </a:ext>
              </a:extLst>
            </p:cNvPr>
            <p:cNvCxnSpPr/>
            <p:nvPr/>
          </p:nvCxnSpPr>
          <p:spPr>
            <a:xfrm>
              <a:off x="2811439" y="4072854"/>
              <a:ext cx="49131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Content Placeholder 4">
            <a:extLst>
              <a:ext uri="{FF2B5EF4-FFF2-40B4-BE49-F238E27FC236}">
                <a16:creationId xmlns:a16="http://schemas.microsoft.com/office/drawing/2014/main" id="{08C44491-CE41-4929-8198-466B62055DBF}"/>
              </a:ext>
            </a:extLst>
          </p:cNvPr>
          <p:cNvSpPr txBox="1">
            <a:spLocks/>
          </p:cNvSpPr>
          <p:nvPr/>
        </p:nvSpPr>
        <p:spPr>
          <a:xfrm>
            <a:off x="838200" y="4517987"/>
            <a:ext cx="2194560" cy="5486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0001 10</a:t>
            </a:r>
            <a:r>
              <a:rPr lang="en-US" sz="3200" dirty="0">
                <a:solidFill>
                  <a:schemeClr val="accent1"/>
                </a:solidFill>
              </a:rPr>
              <a:t>10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184F61-F039-4485-AE56-D5361E3B2531}"/>
              </a:ext>
            </a:extLst>
          </p:cNvPr>
          <p:cNvGrpSpPr/>
          <p:nvPr/>
        </p:nvGrpSpPr>
        <p:grpSpPr>
          <a:xfrm>
            <a:off x="2811439" y="4517987"/>
            <a:ext cx="2832270" cy="548640"/>
            <a:chOff x="2811439" y="4517987"/>
            <a:chExt cx="2832270" cy="548640"/>
          </a:xfrm>
        </p:grpSpPr>
        <p:sp>
          <p:nvSpPr>
            <p:cNvPr id="62" name="Content Placeholder 4">
              <a:extLst>
                <a:ext uri="{FF2B5EF4-FFF2-40B4-BE49-F238E27FC236}">
                  <a16:creationId xmlns:a16="http://schemas.microsoft.com/office/drawing/2014/main" id="{B5BF4082-3016-4C05-93B8-726370D67641}"/>
                </a:ext>
              </a:extLst>
            </p:cNvPr>
            <p:cNvSpPr txBox="1">
              <a:spLocks/>
            </p:cNvSpPr>
            <p:nvPr/>
          </p:nvSpPr>
          <p:spPr>
            <a:xfrm>
              <a:off x="3449149" y="4517987"/>
              <a:ext cx="2194560" cy="54864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/>
                <a:t>0000 110</a:t>
              </a:r>
              <a:r>
                <a:rPr lang="en-US" sz="3200" dirty="0">
                  <a:solidFill>
                    <a:schemeClr val="accent1"/>
                  </a:solidFill>
                </a:rPr>
                <a:t>1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98F7827-F877-48DC-95AE-14ACAB89E6B3}"/>
                </a:ext>
              </a:extLst>
            </p:cNvPr>
            <p:cNvCxnSpPr/>
            <p:nvPr/>
          </p:nvCxnSpPr>
          <p:spPr>
            <a:xfrm>
              <a:off x="2811439" y="4792307"/>
              <a:ext cx="49131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Content Placeholder 4">
            <a:extLst>
              <a:ext uri="{FF2B5EF4-FFF2-40B4-BE49-F238E27FC236}">
                <a16:creationId xmlns:a16="http://schemas.microsoft.com/office/drawing/2014/main" id="{7E3C8963-DD54-40C8-8987-001B2E4F6A30}"/>
              </a:ext>
            </a:extLst>
          </p:cNvPr>
          <p:cNvSpPr txBox="1">
            <a:spLocks/>
          </p:cNvSpPr>
          <p:nvPr/>
        </p:nvSpPr>
        <p:spPr>
          <a:xfrm>
            <a:off x="838200" y="5237440"/>
            <a:ext cx="2194560" cy="54864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0010 1101  </a:t>
            </a:r>
            <a:endParaRPr lang="en-US" sz="3200" dirty="0">
              <a:solidFill>
                <a:schemeClr val="accent1"/>
              </a:solidFill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C939032-4705-4D6A-B134-0D9DB4BAEB51}"/>
              </a:ext>
            </a:extLst>
          </p:cNvPr>
          <p:cNvGrpSpPr/>
          <p:nvPr/>
        </p:nvGrpSpPr>
        <p:grpSpPr>
          <a:xfrm>
            <a:off x="2811439" y="5237440"/>
            <a:ext cx="2832270" cy="548640"/>
            <a:chOff x="2811439" y="5237440"/>
            <a:chExt cx="2832270" cy="548640"/>
          </a:xfrm>
        </p:grpSpPr>
        <p:sp>
          <p:nvSpPr>
            <p:cNvPr id="66" name="Content Placeholder 4">
              <a:extLst>
                <a:ext uri="{FF2B5EF4-FFF2-40B4-BE49-F238E27FC236}">
                  <a16:creationId xmlns:a16="http://schemas.microsoft.com/office/drawing/2014/main" id="{BDEE7795-8856-4481-93A3-FDC147553F7C}"/>
                </a:ext>
              </a:extLst>
            </p:cNvPr>
            <p:cNvSpPr txBox="1">
              <a:spLocks/>
            </p:cNvSpPr>
            <p:nvPr/>
          </p:nvSpPr>
          <p:spPr>
            <a:xfrm>
              <a:off x="3449149" y="5237440"/>
              <a:ext cx="2194560" cy="54864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/>
                <a:t>0001 0110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29B4157-7C1B-49FB-9F4B-F06967FC9236}"/>
                </a:ext>
              </a:extLst>
            </p:cNvPr>
            <p:cNvCxnSpPr/>
            <p:nvPr/>
          </p:nvCxnSpPr>
          <p:spPr>
            <a:xfrm>
              <a:off x="2811439" y="5511760"/>
              <a:ext cx="491319" cy="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!!Rectangle 86">
            <a:extLst>
              <a:ext uri="{FF2B5EF4-FFF2-40B4-BE49-F238E27FC236}">
                <a16:creationId xmlns:a16="http://schemas.microsoft.com/office/drawing/2014/main" id="{3A60315F-3905-4D1D-BED8-AFA241C20EFC}"/>
              </a:ext>
            </a:extLst>
          </p:cNvPr>
          <p:cNvGrpSpPr/>
          <p:nvPr/>
        </p:nvGrpSpPr>
        <p:grpSpPr>
          <a:xfrm>
            <a:off x="802480" y="2133608"/>
            <a:ext cx="969169" cy="743704"/>
            <a:chOff x="802480" y="1845050"/>
            <a:chExt cx="969169" cy="743704"/>
          </a:xfrm>
        </p:grpSpPr>
        <p:sp>
          <p:nvSpPr>
            <p:cNvPr id="81" name="!!Rectangle 86">
              <a:extLst>
                <a:ext uri="{FF2B5EF4-FFF2-40B4-BE49-F238E27FC236}">
                  <a16:creationId xmlns:a16="http://schemas.microsoft.com/office/drawing/2014/main" id="{EE8F2FEB-ED79-48ED-B07B-A655B149D9E6}"/>
                </a:ext>
              </a:extLst>
            </p:cNvPr>
            <p:cNvSpPr/>
            <p:nvPr/>
          </p:nvSpPr>
          <p:spPr>
            <a:xfrm>
              <a:off x="802480" y="2102025"/>
              <a:ext cx="969169" cy="486729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6" name="!!Rectangle 86">
              <a:extLst>
                <a:ext uri="{FF2B5EF4-FFF2-40B4-BE49-F238E27FC236}">
                  <a16:creationId xmlns:a16="http://schemas.microsoft.com/office/drawing/2014/main" id="{73CA8397-1A60-4D26-A3D2-BDF8B2F03E01}"/>
                </a:ext>
              </a:extLst>
            </p:cNvPr>
            <p:cNvSpPr/>
            <p:nvPr/>
          </p:nvSpPr>
          <p:spPr>
            <a:xfrm>
              <a:off x="802480" y="1845050"/>
              <a:ext cx="969169" cy="266377"/>
            </a:xfrm>
            <a:prstGeom prst="rect">
              <a:avLst/>
            </a:prstGeom>
            <a:solidFill>
              <a:schemeClr val="accent4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Product</a:t>
              </a:r>
            </a:p>
          </p:txBody>
        </p:sp>
      </p:grpSp>
      <p:grpSp>
        <p:nvGrpSpPr>
          <p:cNvPr id="27" name="!!Rectangle 86">
            <a:extLst>
              <a:ext uri="{FF2B5EF4-FFF2-40B4-BE49-F238E27FC236}">
                <a16:creationId xmlns:a16="http://schemas.microsoft.com/office/drawing/2014/main" id="{ECD468A5-4CAE-46AF-906C-B6CFD0BC24E4}"/>
              </a:ext>
            </a:extLst>
          </p:cNvPr>
          <p:cNvGrpSpPr/>
          <p:nvPr/>
        </p:nvGrpSpPr>
        <p:grpSpPr>
          <a:xfrm>
            <a:off x="1842271" y="2133608"/>
            <a:ext cx="889024" cy="743704"/>
            <a:chOff x="1842271" y="1845050"/>
            <a:chExt cx="889024" cy="743704"/>
          </a:xfrm>
        </p:grpSpPr>
        <p:sp>
          <p:nvSpPr>
            <p:cNvPr id="83" name="!!Rectangle 86">
              <a:extLst>
                <a:ext uri="{FF2B5EF4-FFF2-40B4-BE49-F238E27FC236}">
                  <a16:creationId xmlns:a16="http://schemas.microsoft.com/office/drawing/2014/main" id="{A24D3C4B-CDD7-4D74-853F-D689052C16C3}"/>
                </a:ext>
              </a:extLst>
            </p:cNvPr>
            <p:cNvSpPr/>
            <p:nvPr/>
          </p:nvSpPr>
          <p:spPr>
            <a:xfrm>
              <a:off x="1842271" y="2102025"/>
              <a:ext cx="889024" cy="486729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7" name="!!Rectangle 86">
              <a:extLst>
                <a:ext uri="{FF2B5EF4-FFF2-40B4-BE49-F238E27FC236}">
                  <a16:creationId xmlns:a16="http://schemas.microsoft.com/office/drawing/2014/main" id="{7B7A69FD-047B-40C7-94FC-C85660788BE5}"/>
                </a:ext>
              </a:extLst>
            </p:cNvPr>
            <p:cNvSpPr/>
            <p:nvPr/>
          </p:nvSpPr>
          <p:spPr>
            <a:xfrm>
              <a:off x="1842271" y="1845050"/>
              <a:ext cx="889024" cy="266377"/>
            </a:xfrm>
            <a:prstGeom prst="rect">
              <a:avLst/>
            </a:prstGeom>
            <a:solidFill>
              <a:schemeClr val="accent6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Multiplier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17D5725-4C86-46B9-9E90-FDF6EE3B8747}"/>
              </a:ext>
            </a:extLst>
          </p:cNvPr>
          <p:cNvGrpSpPr/>
          <p:nvPr/>
        </p:nvGrpSpPr>
        <p:grpSpPr>
          <a:xfrm>
            <a:off x="3842865" y="2133608"/>
            <a:ext cx="1097280" cy="774660"/>
            <a:chOff x="3205965" y="2133608"/>
            <a:chExt cx="1097280" cy="774660"/>
          </a:xfrm>
        </p:grpSpPr>
        <p:sp>
          <p:nvSpPr>
            <p:cNvPr id="88" name="Content Placeholder 4">
              <a:extLst>
                <a:ext uri="{FF2B5EF4-FFF2-40B4-BE49-F238E27FC236}">
                  <a16:creationId xmlns:a16="http://schemas.microsoft.com/office/drawing/2014/main" id="{CEF22682-9F43-4F77-961A-8ABA7163F38B}"/>
                </a:ext>
              </a:extLst>
            </p:cNvPr>
            <p:cNvSpPr txBox="1">
              <a:spLocks/>
            </p:cNvSpPr>
            <p:nvPr/>
          </p:nvSpPr>
          <p:spPr>
            <a:xfrm>
              <a:off x="3310773" y="2359628"/>
              <a:ext cx="910456" cy="548640"/>
            </a:xfrm>
            <a:prstGeom prst="rect">
              <a:avLst/>
            </a:prstGeom>
          </p:spPr>
          <p:txBody>
            <a:bodyPr vert="horz" lIns="0" tIns="0" rIns="0" bIns="0" rtlCol="0" anchor="ctr">
              <a:no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3200" dirty="0"/>
                <a:t>0010</a:t>
              </a:r>
            </a:p>
          </p:txBody>
        </p:sp>
        <p:grpSp>
          <p:nvGrpSpPr>
            <p:cNvPr id="89" name="!!Rectangle 86">
              <a:extLst>
                <a:ext uri="{FF2B5EF4-FFF2-40B4-BE49-F238E27FC236}">
                  <a16:creationId xmlns:a16="http://schemas.microsoft.com/office/drawing/2014/main" id="{A2662005-7FA9-4712-A137-26B6B1A976F6}"/>
                </a:ext>
              </a:extLst>
            </p:cNvPr>
            <p:cNvGrpSpPr/>
            <p:nvPr/>
          </p:nvGrpSpPr>
          <p:grpSpPr>
            <a:xfrm>
              <a:off x="3205965" y="2133608"/>
              <a:ext cx="1097280" cy="743704"/>
              <a:chOff x="1842271" y="1845050"/>
              <a:chExt cx="889024" cy="743704"/>
            </a:xfrm>
          </p:grpSpPr>
          <p:sp>
            <p:nvSpPr>
              <p:cNvPr id="90" name="!!Rectangle 86">
                <a:extLst>
                  <a:ext uri="{FF2B5EF4-FFF2-40B4-BE49-F238E27FC236}">
                    <a16:creationId xmlns:a16="http://schemas.microsoft.com/office/drawing/2014/main" id="{897C9587-D187-4845-9E3E-0B4CB0866627}"/>
                  </a:ext>
                </a:extLst>
              </p:cNvPr>
              <p:cNvSpPr/>
              <p:nvPr/>
            </p:nvSpPr>
            <p:spPr>
              <a:xfrm>
                <a:off x="1842271" y="2102025"/>
                <a:ext cx="889024" cy="486729"/>
              </a:xfrm>
              <a:prstGeom prst="rect">
                <a:avLst/>
              </a:prstGeom>
              <a:noFill/>
              <a:ln w="381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1" name="!!Rectangle 86">
                <a:extLst>
                  <a:ext uri="{FF2B5EF4-FFF2-40B4-BE49-F238E27FC236}">
                    <a16:creationId xmlns:a16="http://schemas.microsoft.com/office/drawing/2014/main" id="{9383125C-C99A-4078-BDF6-9FD33FA6C62E}"/>
                  </a:ext>
                </a:extLst>
              </p:cNvPr>
              <p:cNvSpPr/>
              <p:nvPr/>
            </p:nvSpPr>
            <p:spPr>
              <a:xfrm>
                <a:off x="1842271" y="1845050"/>
                <a:ext cx="889024" cy="26637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381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</a:rPr>
                  <a:t>Multiplicand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254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7" grpId="0"/>
      <p:bldP spid="61" grpId="0"/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E5EB57-7554-8846-826E-9B2C00F3E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406826"/>
              </p:ext>
            </p:extLst>
          </p:nvPr>
        </p:nvGraphicFramePr>
        <p:xfrm>
          <a:off x="1717675" y="1305453"/>
          <a:ext cx="9732203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475">
                  <a:extLst>
                    <a:ext uri="{9D8B030D-6E8A-4147-A177-3AD203B41FA5}">
                      <a16:colId xmlns:a16="http://schemas.microsoft.com/office/drawing/2014/main" val="1897869642"/>
                    </a:ext>
                  </a:extLst>
                </a:gridCol>
                <a:gridCol w="1840656">
                  <a:extLst>
                    <a:ext uri="{9D8B030D-6E8A-4147-A177-3AD203B41FA5}">
                      <a16:colId xmlns:a16="http://schemas.microsoft.com/office/drawing/2014/main" val="177418899"/>
                    </a:ext>
                  </a:extLst>
                </a:gridCol>
                <a:gridCol w="1919994">
                  <a:extLst>
                    <a:ext uri="{9D8B030D-6E8A-4147-A177-3AD203B41FA5}">
                      <a16:colId xmlns:a16="http://schemas.microsoft.com/office/drawing/2014/main" val="133465198"/>
                    </a:ext>
                  </a:extLst>
                </a:gridCol>
                <a:gridCol w="2622637">
                  <a:extLst>
                    <a:ext uri="{9D8B030D-6E8A-4147-A177-3AD203B41FA5}">
                      <a16:colId xmlns:a16="http://schemas.microsoft.com/office/drawing/2014/main" val="4085588940"/>
                    </a:ext>
                  </a:extLst>
                </a:gridCol>
                <a:gridCol w="1946441">
                  <a:extLst>
                    <a:ext uri="{9D8B030D-6E8A-4147-A177-3AD203B41FA5}">
                      <a16:colId xmlns:a16="http://schemas.microsoft.com/office/drawing/2014/main" val="2405328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Product|Multiplier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41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1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Lowest bit of 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Product|Multiplier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0, do not add multiplicand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6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Shift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21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01110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Lowest bit of 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Product|Multiplier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1, add multiplicand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45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001110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Shift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8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101010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Lowest bit of 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Product|Multiplier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1, add multiplicand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5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0101010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Shift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40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0101010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Lowest bit of 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Product|Multiplier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0, do not add multiplicand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02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00101010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Shift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20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D537F6-FA8E-3140-A0B6-3CE62C23618C}"/>
              </a:ext>
            </a:extLst>
          </p:cNvPr>
          <p:cNvSpPr txBox="1"/>
          <p:nvPr/>
        </p:nvSpPr>
        <p:spPr>
          <a:xfrm>
            <a:off x="3843580" y="89115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Multiply 7 times 6</a:t>
            </a:r>
          </a:p>
        </p:txBody>
      </p:sp>
    </p:spTree>
    <p:extLst>
      <p:ext uri="{BB962C8B-B14F-4D97-AF65-F5344CB8AC3E}">
        <p14:creationId xmlns:p14="http://schemas.microsoft.com/office/powerpoint/2010/main" val="737948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E5EB57-7554-8846-826E-9B2C00F3E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168909"/>
              </p:ext>
            </p:extLst>
          </p:nvPr>
        </p:nvGraphicFramePr>
        <p:xfrm>
          <a:off x="1717675" y="1305453"/>
          <a:ext cx="9732203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475">
                  <a:extLst>
                    <a:ext uri="{9D8B030D-6E8A-4147-A177-3AD203B41FA5}">
                      <a16:colId xmlns:a16="http://schemas.microsoft.com/office/drawing/2014/main" val="1897869642"/>
                    </a:ext>
                  </a:extLst>
                </a:gridCol>
                <a:gridCol w="1840656">
                  <a:extLst>
                    <a:ext uri="{9D8B030D-6E8A-4147-A177-3AD203B41FA5}">
                      <a16:colId xmlns:a16="http://schemas.microsoft.com/office/drawing/2014/main" val="177418899"/>
                    </a:ext>
                  </a:extLst>
                </a:gridCol>
                <a:gridCol w="1919994">
                  <a:extLst>
                    <a:ext uri="{9D8B030D-6E8A-4147-A177-3AD203B41FA5}">
                      <a16:colId xmlns:a16="http://schemas.microsoft.com/office/drawing/2014/main" val="133465198"/>
                    </a:ext>
                  </a:extLst>
                </a:gridCol>
                <a:gridCol w="2622637">
                  <a:extLst>
                    <a:ext uri="{9D8B030D-6E8A-4147-A177-3AD203B41FA5}">
                      <a16:colId xmlns:a16="http://schemas.microsoft.com/office/drawing/2014/main" val="4085588940"/>
                    </a:ext>
                  </a:extLst>
                </a:gridCol>
                <a:gridCol w="1946441">
                  <a:extLst>
                    <a:ext uri="{9D8B030D-6E8A-4147-A177-3AD203B41FA5}">
                      <a16:colId xmlns:a16="http://schemas.microsoft.com/office/drawing/2014/main" val="24053285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Product|Multiplier</a:t>
                      </a:r>
                      <a:endParaRPr lang="en-US" sz="18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411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81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1010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Lowest bit of 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Product|Multiplier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1,  add multiplicand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468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01010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Shift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211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01010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Lowest bit of 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Product|Multiplier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0, do not add multiplicand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451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001010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Shift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82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110010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Lowest bit of 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Product|Multiplier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1, add multiplicand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5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0110010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Shift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40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0110010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Lowest bit of  </a:t>
                      </a:r>
                      <a:r>
                        <a:rPr lang="en-US" sz="14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Product|Multiplier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0, do not add multiplicand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026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00110010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Shift right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8207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ED537F6-FA8E-3140-A0B6-3CE62C23618C}"/>
              </a:ext>
            </a:extLst>
          </p:cNvPr>
          <p:cNvSpPr txBox="1"/>
          <p:nvPr/>
        </p:nvSpPr>
        <p:spPr>
          <a:xfrm>
            <a:off x="3843580" y="891153"/>
            <a:ext cx="1994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Multiply 10 times 5</a:t>
            </a:r>
          </a:p>
        </p:txBody>
      </p:sp>
    </p:spTree>
    <p:extLst>
      <p:ext uri="{BB962C8B-B14F-4D97-AF65-F5344CB8AC3E}">
        <p14:creationId xmlns:p14="http://schemas.microsoft.com/office/powerpoint/2010/main" val="2519889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AE5B99-9921-2B4A-A387-A361516C854B}"/>
              </a:ext>
            </a:extLst>
          </p:cNvPr>
          <p:cNvSpPr/>
          <p:nvPr/>
        </p:nvSpPr>
        <p:spPr>
          <a:xfrm>
            <a:off x="887730" y="696159"/>
            <a:ext cx="102793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What number does 0x0C000000 represent if it is a IEEE 754 format floating point number?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0000 1100 0000 0000 0000 0000 0000 0000 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0 00011000 00000000000000000000000 </a:t>
            </a:r>
          </a:p>
          <a:p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Sign 0 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Exponent 24-127 = -103 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Fraction 0 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1.0 x 2</a:t>
            </a:r>
            <a:r>
              <a:rPr lang="en-US" baseline="30000" dirty="0">
                <a:effectLst/>
                <a:latin typeface="Arial" panose="020B0604020202020204" pitchFamily="34" charset="0"/>
              </a:rPr>
              <a:t>-103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r>
              <a:rPr lang="en-US">
                <a:effectLst/>
                <a:latin typeface="Arial" panose="020B0604020202020204" pitchFamily="34" charset="0"/>
              </a:rPr>
              <a:t>= 9.861 x 10</a:t>
            </a:r>
            <a:r>
              <a:rPr lang="en-US" baseline="30000">
                <a:effectLst/>
                <a:latin typeface="Arial" panose="020B0604020202020204" pitchFamily="34" charset="0"/>
              </a:rPr>
              <a:t>-32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10750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40E7E8-A8A9-3F4E-BFBA-AA086FF00033}"/>
              </a:ext>
            </a:extLst>
          </p:cNvPr>
          <p:cNvSpPr txBox="1"/>
          <p:nvPr/>
        </p:nvSpPr>
        <p:spPr>
          <a:xfrm>
            <a:off x="765810" y="1108710"/>
            <a:ext cx="441980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Express -4.75 in IEEE 754 format hexadecimal</a:t>
            </a:r>
          </a:p>
          <a:p>
            <a:endParaRPr lang="en-US" dirty="0"/>
          </a:p>
          <a:p>
            <a:r>
              <a:rPr lang="en-US" dirty="0"/>
              <a:t>4.75 = 4+0.5+0.25 = 2</a:t>
            </a:r>
            <a:r>
              <a:rPr lang="en-US" baseline="30000" dirty="0"/>
              <a:t>2</a:t>
            </a:r>
            <a:r>
              <a:rPr lang="en-US" dirty="0"/>
              <a:t> + 2</a:t>
            </a:r>
            <a:r>
              <a:rPr lang="en-US" baseline="30000" dirty="0"/>
              <a:t>-1</a:t>
            </a:r>
            <a:r>
              <a:rPr lang="en-US" dirty="0"/>
              <a:t> + 2</a:t>
            </a:r>
            <a:r>
              <a:rPr lang="en-US" baseline="30000" dirty="0"/>
              <a:t>-2</a:t>
            </a:r>
            <a:r>
              <a:rPr lang="en-US" dirty="0"/>
              <a:t> </a:t>
            </a:r>
          </a:p>
          <a:p>
            <a:r>
              <a:rPr lang="en-US" dirty="0"/>
              <a:t>                                 = 100.11  in binary</a:t>
            </a:r>
          </a:p>
          <a:p>
            <a:endParaRPr lang="en-US" dirty="0"/>
          </a:p>
          <a:p>
            <a:r>
              <a:rPr lang="en-US" dirty="0"/>
              <a:t>100.11 = 1.0011 x 2</a:t>
            </a:r>
            <a:r>
              <a:rPr lang="en-US" baseline="30000" dirty="0"/>
              <a:t>2   </a:t>
            </a:r>
            <a:r>
              <a:rPr lang="en-US" dirty="0"/>
              <a:t>normalized</a:t>
            </a:r>
          </a:p>
          <a:p>
            <a:endParaRPr lang="en-US" dirty="0"/>
          </a:p>
          <a:p>
            <a:r>
              <a:rPr lang="en-US" dirty="0"/>
              <a:t>Exponent = 2+127 = 129 = 10000001</a:t>
            </a:r>
          </a:p>
          <a:p>
            <a:endParaRPr lang="en-US" dirty="0"/>
          </a:p>
          <a:p>
            <a:r>
              <a:rPr lang="en-US" dirty="0"/>
              <a:t>Sign = 1 (negative)</a:t>
            </a:r>
          </a:p>
          <a:p>
            <a:endParaRPr lang="en-US" dirty="0"/>
          </a:p>
          <a:p>
            <a:r>
              <a:rPr lang="en-US" dirty="0"/>
              <a:t>Fraction = 00110000000000000000000</a:t>
            </a:r>
          </a:p>
          <a:p>
            <a:endParaRPr lang="en-US" dirty="0"/>
          </a:p>
          <a:p>
            <a:r>
              <a:rPr lang="en-US" dirty="0"/>
              <a:t>Put it together:</a:t>
            </a:r>
          </a:p>
          <a:p>
            <a:endParaRPr lang="en-US" dirty="0"/>
          </a:p>
          <a:p>
            <a:r>
              <a:rPr lang="en-US" dirty="0"/>
              <a:t>1 10000001 00110000000000000000000</a:t>
            </a:r>
          </a:p>
          <a:p>
            <a:r>
              <a:rPr lang="en-US" dirty="0"/>
              <a:t>1100 0000 1001 1000 0000 0000 0000 0000</a:t>
            </a:r>
          </a:p>
          <a:p>
            <a:r>
              <a:rPr lang="en-US" dirty="0"/>
              <a:t>0xC0980000</a:t>
            </a:r>
          </a:p>
        </p:txBody>
      </p:sp>
    </p:spTree>
    <p:extLst>
      <p:ext uri="{BB962C8B-B14F-4D97-AF65-F5344CB8AC3E}">
        <p14:creationId xmlns:p14="http://schemas.microsoft.com/office/powerpoint/2010/main" val="119977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766E-A48E-411F-BD4C-0BD85AEE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IEEE-754 Special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677140B8-EBCD-4E2C-9477-7A6D2A9B634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200" y="1632803"/>
              <a:ext cx="10776045" cy="4548155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3592015">
                      <a:extLst>
                        <a:ext uri="{9D8B030D-6E8A-4147-A177-3AD203B41FA5}">
                          <a16:colId xmlns:a16="http://schemas.microsoft.com/office/drawing/2014/main" val="2007341020"/>
                        </a:ext>
                      </a:extLst>
                    </a:gridCol>
                    <a:gridCol w="3592015">
                      <a:extLst>
                        <a:ext uri="{9D8B030D-6E8A-4147-A177-3AD203B41FA5}">
                          <a16:colId xmlns:a16="http://schemas.microsoft.com/office/drawing/2014/main" val="3234463312"/>
                        </a:ext>
                      </a:extLst>
                    </a:gridCol>
                    <a:gridCol w="3592015">
                      <a:extLst>
                        <a:ext uri="{9D8B030D-6E8A-4147-A177-3AD203B41FA5}">
                          <a16:colId xmlns:a16="http://schemas.microsoft.com/office/drawing/2014/main" val="811103632"/>
                        </a:ext>
                      </a:extLst>
                    </a:gridCol>
                  </a:tblGrid>
                  <a:tr h="909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Special Value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Exponent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Fraction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9894484"/>
                      </a:ext>
                    </a:extLst>
                  </a:tr>
                  <a:tr h="909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(Two Zeroes)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0000 0000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074374"/>
                      </a:ext>
                    </a:extLst>
                  </a:tr>
                  <a:tr h="909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Denormalized Number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0000 0000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Non-zero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295988"/>
                      </a:ext>
                    </a:extLst>
                  </a:tr>
                  <a:tr h="909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solidFill>
                                <a:schemeClr val="tx1"/>
                              </a:solidFill>
                            </a:rPr>
                            <a:t>NaN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(Not a Number)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1111 1111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Non-zero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9634054"/>
                      </a:ext>
                    </a:extLst>
                  </a:tr>
                  <a:tr h="909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Infinity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1111 1111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70249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677140B8-EBCD-4E2C-9477-7A6D2A9B63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6595405"/>
                  </p:ext>
                </p:extLst>
              </p:nvPr>
            </p:nvGraphicFramePr>
            <p:xfrm>
              <a:off x="838200" y="1632803"/>
              <a:ext cx="10776045" cy="4548155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3592015">
                      <a:extLst>
                        <a:ext uri="{9D8B030D-6E8A-4147-A177-3AD203B41FA5}">
                          <a16:colId xmlns:a16="http://schemas.microsoft.com/office/drawing/2014/main" val="2007341020"/>
                        </a:ext>
                      </a:extLst>
                    </a:gridCol>
                    <a:gridCol w="3592015">
                      <a:extLst>
                        <a:ext uri="{9D8B030D-6E8A-4147-A177-3AD203B41FA5}">
                          <a16:colId xmlns:a16="http://schemas.microsoft.com/office/drawing/2014/main" val="3234463312"/>
                        </a:ext>
                      </a:extLst>
                    </a:gridCol>
                    <a:gridCol w="3592015">
                      <a:extLst>
                        <a:ext uri="{9D8B030D-6E8A-4147-A177-3AD203B41FA5}">
                          <a16:colId xmlns:a16="http://schemas.microsoft.com/office/drawing/2014/main" val="811103632"/>
                        </a:ext>
                      </a:extLst>
                    </a:gridCol>
                  </a:tblGrid>
                  <a:tr h="909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Special Value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Exponent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Fraction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9894484"/>
                      </a:ext>
                    </a:extLst>
                  </a:tr>
                  <a:tr h="909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100667" r="-200169" b="-30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0000 0000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074374"/>
                      </a:ext>
                    </a:extLst>
                  </a:tr>
                  <a:tr h="909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Denormalized Number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0000 0000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Non-zero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295988"/>
                      </a:ext>
                    </a:extLst>
                  </a:tr>
                  <a:tr h="909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solidFill>
                                <a:schemeClr val="tx1"/>
                              </a:solidFill>
                            </a:rPr>
                            <a:t>NaN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(Not a Number)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1111 1111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Non-zero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9634054"/>
                      </a:ext>
                    </a:extLst>
                  </a:tr>
                  <a:tr h="909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t="-402685" r="-200169" b="-2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1111 1111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702491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4" name="Table 3">
                <a:extLst>
                  <a:ext uri="{FF2B5EF4-FFF2-40B4-BE49-F238E27FC236}">
                    <a16:creationId xmlns:a16="http://schemas.microsoft.com/office/drawing/2014/main" id="{07371605-F8AB-4DBB-A180-4F618FE310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200" y="1632803"/>
              <a:ext cx="10776045" cy="3638524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3592015">
                      <a:extLst>
                        <a:ext uri="{9D8B030D-6E8A-4147-A177-3AD203B41FA5}">
                          <a16:colId xmlns:a16="http://schemas.microsoft.com/office/drawing/2014/main" val="2007341020"/>
                        </a:ext>
                      </a:extLst>
                    </a:gridCol>
                    <a:gridCol w="3592015">
                      <a:extLst>
                        <a:ext uri="{9D8B030D-6E8A-4147-A177-3AD203B41FA5}">
                          <a16:colId xmlns:a16="http://schemas.microsoft.com/office/drawing/2014/main" val="3234463312"/>
                        </a:ext>
                      </a:extLst>
                    </a:gridCol>
                    <a:gridCol w="3592015">
                      <a:extLst>
                        <a:ext uri="{9D8B030D-6E8A-4147-A177-3AD203B41FA5}">
                          <a16:colId xmlns:a16="http://schemas.microsoft.com/office/drawing/2014/main" val="811103632"/>
                        </a:ext>
                      </a:extLst>
                    </a:gridCol>
                  </a:tblGrid>
                  <a:tr h="909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Special Value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Exponent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Fraction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9894484"/>
                      </a:ext>
                    </a:extLst>
                  </a:tr>
                  <a:tr h="909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(Two Zeroes)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0000 0000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074374"/>
                      </a:ext>
                    </a:extLst>
                  </a:tr>
                  <a:tr h="909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Denormalized Number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0000 0000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Non-zero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295988"/>
                      </a:ext>
                    </a:extLst>
                  </a:tr>
                  <a:tr h="909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solidFill>
                                <a:schemeClr val="tx1"/>
                              </a:solidFill>
                            </a:rPr>
                            <a:t>NaN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(Not a Number)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1111 1111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Non-zero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96340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4" name="Table 3">
                <a:extLst>
                  <a:ext uri="{FF2B5EF4-FFF2-40B4-BE49-F238E27FC236}">
                    <a16:creationId xmlns:a16="http://schemas.microsoft.com/office/drawing/2014/main" id="{07371605-F8AB-4DBB-A180-4F618FE310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7249044"/>
                  </p:ext>
                </p:extLst>
              </p:nvPr>
            </p:nvGraphicFramePr>
            <p:xfrm>
              <a:off x="838200" y="1632803"/>
              <a:ext cx="10776045" cy="3638524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3592015">
                      <a:extLst>
                        <a:ext uri="{9D8B030D-6E8A-4147-A177-3AD203B41FA5}">
                          <a16:colId xmlns:a16="http://schemas.microsoft.com/office/drawing/2014/main" val="2007341020"/>
                        </a:ext>
                      </a:extLst>
                    </a:gridCol>
                    <a:gridCol w="3592015">
                      <a:extLst>
                        <a:ext uri="{9D8B030D-6E8A-4147-A177-3AD203B41FA5}">
                          <a16:colId xmlns:a16="http://schemas.microsoft.com/office/drawing/2014/main" val="3234463312"/>
                        </a:ext>
                      </a:extLst>
                    </a:gridCol>
                    <a:gridCol w="3592015">
                      <a:extLst>
                        <a:ext uri="{9D8B030D-6E8A-4147-A177-3AD203B41FA5}">
                          <a16:colId xmlns:a16="http://schemas.microsoft.com/office/drawing/2014/main" val="811103632"/>
                        </a:ext>
                      </a:extLst>
                    </a:gridCol>
                  </a:tblGrid>
                  <a:tr h="909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Special Value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Exponent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Fraction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9894484"/>
                      </a:ext>
                    </a:extLst>
                  </a:tr>
                  <a:tr h="909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"/>
                          <a:stretch>
                            <a:fillRect t="-102013" r="-200169" b="-202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0000 0000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074374"/>
                      </a:ext>
                    </a:extLst>
                  </a:tr>
                  <a:tr h="909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Denormalized Number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0000 0000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Non-zero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295988"/>
                      </a:ext>
                    </a:extLst>
                  </a:tr>
                  <a:tr h="909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err="1">
                              <a:solidFill>
                                <a:schemeClr val="tx1"/>
                              </a:solidFill>
                            </a:rPr>
                            <a:t>NaN</a:t>
                          </a: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(Not a Number)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1111 1111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Non-zero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963405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5" name="Table 3">
                <a:extLst>
                  <a:ext uri="{FF2B5EF4-FFF2-40B4-BE49-F238E27FC236}">
                    <a16:creationId xmlns:a16="http://schemas.microsoft.com/office/drawing/2014/main" id="{B4EFECCD-D7A8-4CD8-8957-3F45598687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200" y="1632803"/>
              <a:ext cx="10776045" cy="2728893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3592015">
                      <a:extLst>
                        <a:ext uri="{9D8B030D-6E8A-4147-A177-3AD203B41FA5}">
                          <a16:colId xmlns:a16="http://schemas.microsoft.com/office/drawing/2014/main" val="2007341020"/>
                        </a:ext>
                      </a:extLst>
                    </a:gridCol>
                    <a:gridCol w="3592015">
                      <a:extLst>
                        <a:ext uri="{9D8B030D-6E8A-4147-A177-3AD203B41FA5}">
                          <a16:colId xmlns:a16="http://schemas.microsoft.com/office/drawing/2014/main" val="3234463312"/>
                        </a:ext>
                      </a:extLst>
                    </a:gridCol>
                    <a:gridCol w="3592015">
                      <a:extLst>
                        <a:ext uri="{9D8B030D-6E8A-4147-A177-3AD203B41FA5}">
                          <a16:colId xmlns:a16="http://schemas.microsoft.com/office/drawing/2014/main" val="811103632"/>
                        </a:ext>
                      </a:extLst>
                    </a:gridCol>
                  </a:tblGrid>
                  <a:tr h="909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Special Value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Exponent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Fraction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9894484"/>
                      </a:ext>
                    </a:extLst>
                  </a:tr>
                  <a:tr h="909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(Two Zeroes)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0000 0000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074374"/>
                      </a:ext>
                    </a:extLst>
                  </a:tr>
                  <a:tr h="909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Denormalized Number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0000 0000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Non-zero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2959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5" name="Table 3">
                <a:extLst>
                  <a:ext uri="{FF2B5EF4-FFF2-40B4-BE49-F238E27FC236}">
                    <a16:creationId xmlns:a16="http://schemas.microsoft.com/office/drawing/2014/main" id="{B4EFECCD-D7A8-4CD8-8957-3F45598687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6724177"/>
                  </p:ext>
                </p:extLst>
              </p:nvPr>
            </p:nvGraphicFramePr>
            <p:xfrm>
              <a:off x="838200" y="1632803"/>
              <a:ext cx="10776045" cy="2728893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3592015">
                      <a:extLst>
                        <a:ext uri="{9D8B030D-6E8A-4147-A177-3AD203B41FA5}">
                          <a16:colId xmlns:a16="http://schemas.microsoft.com/office/drawing/2014/main" val="2007341020"/>
                        </a:ext>
                      </a:extLst>
                    </a:gridCol>
                    <a:gridCol w="3592015">
                      <a:extLst>
                        <a:ext uri="{9D8B030D-6E8A-4147-A177-3AD203B41FA5}">
                          <a16:colId xmlns:a16="http://schemas.microsoft.com/office/drawing/2014/main" val="3234463312"/>
                        </a:ext>
                      </a:extLst>
                    </a:gridCol>
                    <a:gridCol w="3592015">
                      <a:extLst>
                        <a:ext uri="{9D8B030D-6E8A-4147-A177-3AD203B41FA5}">
                          <a16:colId xmlns:a16="http://schemas.microsoft.com/office/drawing/2014/main" val="811103632"/>
                        </a:ext>
                      </a:extLst>
                    </a:gridCol>
                  </a:tblGrid>
                  <a:tr h="909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Special Value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Exponent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Fraction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9894484"/>
                      </a:ext>
                    </a:extLst>
                  </a:tr>
                  <a:tr h="909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6"/>
                          <a:stretch>
                            <a:fillRect t="-102013" r="-200169" b="-1020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0000 0000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074374"/>
                      </a:ext>
                    </a:extLst>
                  </a:tr>
                  <a:tr h="909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Denormalized Number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0000 0000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Non-zero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1929598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6" name="Table 3">
                <a:extLst>
                  <a:ext uri="{FF2B5EF4-FFF2-40B4-BE49-F238E27FC236}">
                    <a16:creationId xmlns:a16="http://schemas.microsoft.com/office/drawing/2014/main" id="{96C44252-1D9D-4FA1-8543-24FE5798B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8200" y="1632803"/>
              <a:ext cx="10776045" cy="1819262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3592015">
                      <a:extLst>
                        <a:ext uri="{9D8B030D-6E8A-4147-A177-3AD203B41FA5}">
                          <a16:colId xmlns:a16="http://schemas.microsoft.com/office/drawing/2014/main" val="2007341020"/>
                        </a:ext>
                      </a:extLst>
                    </a:gridCol>
                    <a:gridCol w="3592015">
                      <a:extLst>
                        <a:ext uri="{9D8B030D-6E8A-4147-A177-3AD203B41FA5}">
                          <a16:colId xmlns:a16="http://schemas.microsoft.com/office/drawing/2014/main" val="3234463312"/>
                        </a:ext>
                      </a:extLst>
                    </a:gridCol>
                    <a:gridCol w="3592015">
                      <a:extLst>
                        <a:ext uri="{9D8B030D-6E8A-4147-A177-3AD203B41FA5}">
                          <a16:colId xmlns:a16="http://schemas.microsoft.com/office/drawing/2014/main" val="811103632"/>
                        </a:ext>
                      </a:extLst>
                    </a:gridCol>
                  </a:tblGrid>
                  <a:tr h="909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Special Value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Exponent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Fraction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9894484"/>
                      </a:ext>
                    </a:extLst>
                  </a:tr>
                  <a:tr h="90963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(Two Zeroes)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0000 0000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0743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6" name="Table 3">
                <a:extLst>
                  <a:ext uri="{FF2B5EF4-FFF2-40B4-BE49-F238E27FC236}">
                    <a16:creationId xmlns:a16="http://schemas.microsoft.com/office/drawing/2014/main" id="{96C44252-1D9D-4FA1-8543-24FE5798BD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6142320"/>
                  </p:ext>
                </p:extLst>
              </p:nvPr>
            </p:nvGraphicFramePr>
            <p:xfrm>
              <a:off x="838200" y="1632803"/>
              <a:ext cx="10776045" cy="1819262"/>
            </p:xfrm>
            <a:graphic>
              <a:graphicData uri="http://schemas.openxmlformats.org/drawingml/2006/table">
                <a:tbl>
                  <a:tblPr firstRow="1" bandRow="1">
                    <a:tableStyleId>{6E25E649-3F16-4E02-A733-19D2CDBF48F0}</a:tableStyleId>
                  </a:tblPr>
                  <a:tblGrid>
                    <a:gridCol w="3592015">
                      <a:extLst>
                        <a:ext uri="{9D8B030D-6E8A-4147-A177-3AD203B41FA5}">
                          <a16:colId xmlns:a16="http://schemas.microsoft.com/office/drawing/2014/main" val="2007341020"/>
                        </a:ext>
                      </a:extLst>
                    </a:gridCol>
                    <a:gridCol w="3592015">
                      <a:extLst>
                        <a:ext uri="{9D8B030D-6E8A-4147-A177-3AD203B41FA5}">
                          <a16:colId xmlns:a16="http://schemas.microsoft.com/office/drawing/2014/main" val="3234463312"/>
                        </a:ext>
                      </a:extLst>
                    </a:gridCol>
                    <a:gridCol w="3592015">
                      <a:extLst>
                        <a:ext uri="{9D8B030D-6E8A-4147-A177-3AD203B41FA5}">
                          <a16:colId xmlns:a16="http://schemas.microsoft.com/office/drawing/2014/main" val="811103632"/>
                        </a:ext>
                      </a:extLst>
                    </a:gridCol>
                  </a:tblGrid>
                  <a:tr h="9096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Special Value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Exponent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Fraction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39894484"/>
                      </a:ext>
                    </a:extLst>
                  </a:tr>
                  <a:tr h="909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7"/>
                          <a:stretch>
                            <a:fillRect t="-101333" r="-200169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0000 0000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074374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77" name="Table 3">
            <a:extLst>
              <a:ext uri="{FF2B5EF4-FFF2-40B4-BE49-F238E27FC236}">
                <a16:creationId xmlns:a16="http://schemas.microsoft.com/office/drawing/2014/main" id="{E51B8464-F4E1-435F-8FAE-DC6F15D4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632803"/>
          <a:ext cx="10776045" cy="909631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592015">
                  <a:extLst>
                    <a:ext uri="{9D8B030D-6E8A-4147-A177-3AD203B41FA5}">
                      <a16:colId xmlns:a16="http://schemas.microsoft.com/office/drawing/2014/main" val="2007341020"/>
                    </a:ext>
                  </a:extLst>
                </a:gridCol>
                <a:gridCol w="3592015">
                  <a:extLst>
                    <a:ext uri="{9D8B030D-6E8A-4147-A177-3AD203B41FA5}">
                      <a16:colId xmlns:a16="http://schemas.microsoft.com/office/drawing/2014/main" val="3234463312"/>
                    </a:ext>
                  </a:extLst>
                </a:gridCol>
                <a:gridCol w="3592015">
                  <a:extLst>
                    <a:ext uri="{9D8B030D-6E8A-4147-A177-3AD203B41FA5}">
                      <a16:colId xmlns:a16="http://schemas.microsoft.com/office/drawing/2014/main" val="811103632"/>
                    </a:ext>
                  </a:extLst>
                </a:gridCol>
              </a:tblGrid>
              <a:tr h="90963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Special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Exponent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9894484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6820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AE5B99-9921-2B4A-A387-A361516C854B}"/>
              </a:ext>
            </a:extLst>
          </p:cNvPr>
          <p:cNvSpPr/>
          <p:nvPr/>
        </p:nvSpPr>
        <p:spPr>
          <a:xfrm>
            <a:off x="887730" y="696159"/>
            <a:ext cx="102793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</a:rPr>
              <a:t>What number does 0xFF800000 represent if it is a IEEE 754 format floating point number?</a:t>
            </a:r>
          </a:p>
          <a:p>
            <a:endParaRPr lang="en-US" dirty="0">
              <a:latin typeface="Arial" panose="020B0604020202020204" pitchFamily="34" charset="0"/>
            </a:endParaRPr>
          </a:p>
          <a:p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1111 1111 </a:t>
            </a:r>
            <a:r>
              <a:rPr lang="en-US" dirty="0">
                <a:latin typeface="Arial" panose="020B0604020202020204" pitchFamily="34" charset="0"/>
              </a:rPr>
              <a:t>1</a:t>
            </a:r>
            <a:r>
              <a:rPr lang="en-US" dirty="0">
                <a:effectLst/>
                <a:latin typeface="Arial" panose="020B0604020202020204" pitchFamily="34" charset="0"/>
              </a:rPr>
              <a:t>000 0000 0000 0000 0000 0000 </a:t>
            </a:r>
            <a:br>
              <a:rPr lang="en-US" dirty="0"/>
            </a:br>
            <a:r>
              <a:rPr lang="en-US" dirty="0">
                <a:latin typeface="Arial" panose="020B0604020202020204" pitchFamily="34" charset="0"/>
              </a:rPr>
              <a:t>1</a:t>
            </a:r>
            <a:r>
              <a:rPr lang="en-US" dirty="0">
                <a:effectLst/>
                <a:latin typeface="Arial" panose="020B0604020202020204" pitchFamily="34" charset="0"/>
              </a:rPr>
              <a:t> 11111111 00000000000000000000000 </a:t>
            </a:r>
          </a:p>
          <a:p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Sign 1 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Exponent 255-127 = </a:t>
            </a:r>
            <a:r>
              <a:rPr lang="en-US" dirty="0">
                <a:latin typeface="Arial" panose="020B0604020202020204" pitchFamily="34" charset="0"/>
              </a:rPr>
              <a:t>128</a:t>
            </a:r>
            <a:r>
              <a:rPr lang="en-US" dirty="0">
                <a:effectLst/>
                <a:latin typeface="Arial" panose="020B0604020202020204" pitchFamily="34" charset="0"/>
              </a:rPr>
              <a:t> </a:t>
            </a:r>
            <a:br>
              <a:rPr lang="en-US" dirty="0"/>
            </a:br>
            <a:r>
              <a:rPr lang="en-US" dirty="0">
                <a:effectLst/>
                <a:latin typeface="Arial" panose="020B0604020202020204" pitchFamily="34" charset="0"/>
              </a:rPr>
              <a:t>Fraction 0 </a:t>
            </a:r>
            <a:br>
              <a:rPr lang="en-US" dirty="0"/>
            </a:br>
            <a:r>
              <a:rPr lang="en-US" dirty="0"/>
              <a:t>Negative </a:t>
            </a:r>
            <a:r>
              <a:rPr lang="en-US" dirty="0">
                <a:effectLst/>
                <a:latin typeface="Arial" panose="020B0604020202020204" pitchFamily="34" charset="0"/>
              </a:rPr>
              <a:t>Infinity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7405161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7985</TotalTime>
  <Words>1058</Words>
  <Application>Microsoft Macintosh PowerPoint</Application>
  <PresentationFormat>Widescreen</PresentationFormat>
  <Paragraphs>292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Calibri Regular</vt:lpstr>
      <vt:lpstr>Cambria</vt:lpstr>
      <vt:lpstr>Cambria Math</vt:lpstr>
      <vt:lpstr>Office Theme</vt:lpstr>
      <vt:lpstr>PowerPoint Presentation</vt:lpstr>
      <vt:lpstr>PowerPoint Presentation</vt:lpstr>
      <vt:lpstr>Multiplication</vt:lpstr>
      <vt:lpstr>PowerPoint Presentation</vt:lpstr>
      <vt:lpstr>PowerPoint Presentation</vt:lpstr>
      <vt:lpstr>PowerPoint Presentation</vt:lpstr>
      <vt:lpstr>PowerPoint Presentation</vt:lpstr>
      <vt:lpstr>IEEE-754 Special Values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Resch,Cheryl</dc:creator>
  <cp:lastModifiedBy>Resch,Cheryl</cp:lastModifiedBy>
  <cp:revision>21</cp:revision>
  <dcterms:created xsi:type="dcterms:W3CDTF">2021-10-10T19:48:56Z</dcterms:created>
  <dcterms:modified xsi:type="dcterms:W3CDTF">2023-02-21T17:16:09Z</dcterms:modified>
</cp:coreProperties>
</file>