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778" r:id="rId8"/>
    <p:sldId id="779" r:id="rId9"/>
    <p:sldId id="780" r:id="rId10"/>
    <p:sldId id="781" r:id="rId11"/>
    <p:sldId id="782" r:id="rId12"/>
    <p:sldId id="783" r:id="rId13"/>
    <p:sldId id="7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9" autoAdjust="0"/>
    <p:restoredTop sz="86486" autoAdjust="0"/>
  </p:normalViewPr>
  <p:slideViewPr>
    <p:cSldViewPr snapToGrid="0" snapToObjects="1">
      <p:cViewPr varScale="1">
        <p:scale>
          <a:sx n="88" d="100"/>
          <a:sy n="88" d="100"/>
        </p:scale>
        <p:origin x="29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58FEB-E33F-A945-9DF7-36E608483ADC}" type="datetimeFigureOut">
              <a:rPr lang="en-US" smtClean="0"/>
              <a:t>2/26/23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230C9-131C-854A-9117-055B09D87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62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37217-9793-4C9A-AF1C-443ACF2A3F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74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37217-9793-4C9A-AF1C-443ACF2A3F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85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37217-9793-4C9A-AF1C-443ACF2A3F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09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37217-9793-4C9A-AF1C-443ACF2A3F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87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37217-9793-4C9A-AF1C-443ACF2A3F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41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788F-17C2-D043-B58C-128B39768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4E028-B993-9F4A-B353-0101354BE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71F9F-7D24-9043-9457-81CD9E06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D75E-155A-CD48-8448-6830BA078A6D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CA473-C8C3-CA4E-A324-09651BE7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41213-C86D-E042-AC5B-CBACECB8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A8EC-7AB5-A848-B807-A6B33FCA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0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63D8-411A-6440-97BD-FF11A1E26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280E0-6571-5D48-8709-89F3D35E0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522AE-67FE-264F-92D1-3DC84CC2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D75E-155A-CD48-8448-6830BA078A6D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6B30E-B36B-DA4A-AE15-998463BE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42EF0-5A69-7B42-B3F7-98A11D95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A8EC-7AB5-A848-B807-A6B33FCA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5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1DE70-268B-AD4C-A3B5-51CE73361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CBCEE-B343-6441-85A9-536FFB266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9D860-9586-E644-9AC1-3FF1F1CC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D75E-155A-CD48-8448-6830BA078A6D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B9852-CD5C-CB46-B3E7-FC27814B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9388-DADC-6A4B-B361-37038280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A8EC-7AB5-A848-B807-A6B33FCA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84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95A9-6EDE-2D49-885C-F247B227D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7041"/>
            <a:ext cx="10515600" cy="498598"/>
          </a:xfrm>
        </p:spPr>
        <p:txBody>
          <a:bodyPr lIns="0" tIns="0" rIns="0" bIns="0" anchor="t" anchorCtr="0">
            <a:spAutoFit/>
          </a:bodyPr>
          <a:lstStyle>
            <a:lvl1pPr>
              <a:defRPr sz="36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EBAADC-D70E-F14E-B4BC-E948E5B431B2}"/>
              </a:ext>
            </a:extLst>
          </p:cNvPr>
          <p:cNvGrpSpPr/>
          <p:nvPr userDrawn="1"/>
        </p:nvGrpSpPr>
        <p:grpSpPr>
          <a:xfrm>
            <a:off x="838200" y="330551"/>
            <a:ext cx="681724" cy="114143"/>
            <a:chOff x="504417" y="410029"/>
            <a:chExt cx="681724" cy="114143"/>
          </a:xfrm>
        </p:grpSpPr>
        <p:sp>
          <p:nvSpPr>
            <p:cNvPr id="14" name="Circle">
              <a:extLst>
                <a:ext uri="{FF2B5EF4-FFF2-40B4-BE49-F238E27FC236}">
                  <a16:creationId xmlns:a16="http://schemas.microsoft.com/office/drawing/2014/main" id="{A0F64668-3ABC-B143-B8AC-0E2F87EEEBB1}"/>
                </a:ext>
              </a:extLst>
            </p:cNvPr>
            <p:cNvSpPr/>
            <p:nvPr userDrawn="1"/>
          </p:nvSpPr>
          <p:spPr>
            <a:xfrm>
              <a:off x="1071999" y="410029"/>
              <a:ext cx="114142" cy="11414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>
                <a:latin typeface="Calibri Regular"/>
                <a:ea typeface="Arial Regular" charset="0"/>
                <a:cs typeface="Arial Regular" charset="0"/>
              </a:endParaRPr>
            </a:p>
          </p:txBody>
        </p:sp>
        <p:sp>
          <p:nvSpPr>
            <p:cNvPr id="15" name="Circle">
              <a:extLst>
                <a:ext uri="{FF2B5EF4-FFF2-40B4-BE49-F238E27FC236}">
                  <a16:creationId xmlns:a16="http://schemas.microsoft.com/office/drawing/2014/main" id="{FF2A14FA-E49C-5947-B705-D28DDE75F508}"/>
                </a:ext>
              </a:extLst>
            </p:cNvPr>
            <p:cNvSpPr/>
            <p:nvPr userDrawn="1"/>
          </p:nvSpPr>
          <p:spPr>
            <a:xfrm>
              <a:off x="882805" y="410029"/>
              <a:ext cx="114143" cy="114143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>
                <a:latin typeface="Calibri Regular"/>
                <a:ea typeface="Arial Regular" charset="0"/>
                <a:cs typeface="Arial Regular" charset="0"/>
              </a:endParaRPr>
            </a:p>
          </p:txBody>
        </p:sp>
        <p:sp>
          <p:nvSpPr>
            <p:cNvPr id="16" name="Circle">
              <a:extLst>
                <a:ext uri="{FF2B5EF4-FFF2-40B4-BE49-F238E27FC236}">
                  <a16:creationId xmlns:a16="http://schemas.microsoft.com/office/drawing/2014/main" id="{9DE7B27A-097A-3343-B5C3-B9C1161D12F8}"/>
                </a:ext>
              </a:extLst>
            </p:cNvPr>
            <p:cNvSpPr/>
            <p:nvPr userDrawn="1"/>
          </p:nvSpPr>
          <p:spPr>
            <a:xfrm>
              <a:off x="693611" y="410029"/>
              <a:ext cx="114142" cy="11414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>
                <a:latin typeface="Calibri Regular"/>
                <a:ea typeface="Arial Regular" charset="0"/>
                <a:cs typeface="Arial Regular" charset="0"/>
              </a:endParaRPr>
            </a:p>
          </p:txBody>
        </p:sp>
        <p:sp>
          <p:nvSpPr>
            <p:cNvPr id="17" name="Circle">
              <a:extLst>
                <a:ext uri="{FF2B5EF4-FFF2-40B4-BE49-F238E27FC236}">
                  <a16:creationId xmlns:a16="http://schemas.microsoft.com/office/drawing/2014/main" id="{21B98C99-2DA6-6F4B-9F65-7FC520456208}"/>
                </a:ext>
              </a:extLst>
            </p:cNvPr>
            <p:cNvSpPr/>
            <p:nvPr userDrawn="1"/>
          </p:nvSpPr>
          <p:spPr>
            <a:xfrm>
              <a:off x="504417" y="410029"/>
              <a:ext cx="114142" cy="11414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>
                <a:latin typeface="Calibri Regular"/>
                <a:ea typeface="Arial Regular" charset="0"/>
                <a:cs typeface="Arial Regular" charset="0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2008D32-F85E-D842-A8E3-40B6B7A1DDEE}"/>
              </a:ext>
            </a:extLst>
          </p:cNvPr>
          <p:cNvSpPr/>
          <p:nvPr userDrawn="1"/>
        </p:nvSpPr>
        <p:spPr>
          <a:xfrm>
            <a:off x="0" y="6836257"/>
            <a:ext cx="12192000" cy="592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5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1682-28DF-1F4D-8542-8BB9D350D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AD05D-CE20-E94E-A648-C8FB1F888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B5B08-753B-D747-8AF3-04E5FE33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D75E-155A-CD48-8448-6830BA078A6D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FD706-D31F-F04C-B079-173711F6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90EDF-2F08-E84A-BC68-8AFF6B1A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A8EC-7AB5-A848-B807-A6B33FCA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9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4EA8-09A1-104E-86CA-89A064DE1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68CF7-5542-3C40-9EF3-AA7A2155C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29A-E881-224D-9CCC-A522F0FD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D75E-155A-CD48-8448-6830BA078A6D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9CA85-B66F-D346-B5AE-ABC0EB10B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E0148-C913-324C-9552-8B9AA274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A8EC-7AB5-A848-B807-A6B33FCA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0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558D5-8C8F-5649-95DB-D78FB5A5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17FC3-B676-2E4E-9E12-BBF83902E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9AA77-BC7F-A640-B9E4-054EA8267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F9328-3397-B44D-9F55-9028FA6A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D75E-155A-CD48-8448-6830BA078A6D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0C587-FF59-4F44-B9B8-8C97B542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75642-5997-294F-9DE1-58FB728A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A8EC-7AB5-A848-B807-A6B33FCA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8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5C5B-264B-FA4B-88B7-3A2AF825A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5E7C6-0D4D-B64F-A6B9-94ADF060C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90D8A-E56F-3743-856C-EB68D8394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C12BD8-A2FB-8843-94CD-6F86A8FFE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3974F-B936-C847-B681-690B1D0D7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652178-092E-8E48-A508-A0402140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D75E-155A-CD48-8448-6830BA078A6D}" type="datetimeFigureOut">
              <a:rPr lang="en-US" smtClean="0"/>
              <a:t>2/26/23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8442E-9B50-4245-A6AB-0342A175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DF1F34-131B-664B-BBDC-6A545180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A8EC-7AB5-A848-B807-A6B33FCA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1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BC7E-978F-314F-9BD6-3491043F2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B5A874-C207-BA4B-B46D-E9FE15AB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D75E-155A-CD48-8448-6830BA078A6D}" type="datetimeFigureOut">
              <a:rPr lang="en-US" smtClean="0"/>
              <a:t>2/26/23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C0F5F-299F-7D44-970D-3E7CA7C6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34B1E-B5CF-B64E-99A3-7F77874F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A8EC-7AB5-A848-B807-A6B33FCA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CA0C7-F25F-9847-847F-B7C228C7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D75E-155A-CD48-8448-6830BA078A6D}" type="datetimeFigureOut">
              <a:rPr lang="en-US" smtClean="0"/>
              <a:t>2/26/23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E42FB-8D54-4240-AA61-69D8E7E5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A24D9-40DC-6E45-9DF9-C5EC28E0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A8EC-7AB5-A848-B807-A6B33FCA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3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3089-64D2-B842-995F-92D15C343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A8243-6CDB-3D4B-9BCA-201475FD0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FB20A-FF1B-8A4E-9808-2AE73F80D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771E0-A983-9C4C-8BFC-3E8DD405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D75E-155A-CD48-8448-6830BA078A6D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FE80-8F63-1745-A99A-570376333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F0A72-4054-484C-81BB-AA4C868A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A8EC-7AB5-A848-B807-A6B33FCA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4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71C44-D920-8740-8B68-EC6A0D3EE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0814A-0168-A548-B70C-3531D303D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7B5C3-EBA7-1C40-BEC5-3D4F04995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B8B5E-3348-D448-8FA8-6A70793AA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D75E-155A-CD48-8448-6830BA078A6D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EA20E-2323-3147-BC42-94AFDBDF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3C946-B6C0-EE4C-BCCB-F1B0547E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A8EC-7AB5-A848-B807-A6B33FCA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7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DC9D9-C447-504E-B635-1BD99062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F1AF5-6D42-404B-A311-79976F14C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CB7FB-EBD5-F844-918B-FB1234FF5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D75E-155A-CD48-8448-6830BA078A6D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68956-9EB4-B04D-99FA-BDCB517BF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269C8-E170-014F-A6ED-06C47369C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EA8EC-7AB5-A848-B807-A6B33FCA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5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lease contact instructor for information on this image.">
            <a:extLst>
              <a:ext uri="{FF2B5EF4-FFF2-40B4-BE49-F238E27FC236}">
                <a16:creationId xmlns:a16="http://schemas.microsoft.com/office/drawing/2014/main" id="{095762F7-B8EC-1B49-BDC9-D04608ECD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94" y="726605"/>
            <a:ext cx="7035800" cy="5486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9EA2A23-5608-624D-90CD-0B8D52B1EAE5}"/>
              </a:ext>
            </a:extLst>
          </p:cNvPr>
          <p:cNvSpPr txBox="1"/>
          <p:nvPr/>
        </p:nvSpPr>
        <p:spPr>
          <a:xfrm>
            <a:off x="308611" y="5646420"/>
            <a:ext cx="4091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an ADD instruction, which elements produce output necessary for execution of the instruction?</a:t>
            </a:r>
          </a:p>
        </p:txBody>
      </p:sp>
    </p:spTree>
    <p:extLst>
      <p:ext uri="{BB962C8B-B14F-4D97-AF65-F5344CB8AC3E}">
        <p14:creationId xmlns:p14="http://schemas.microsoft.com/office/powerpoint/2010/main" val="3499612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C97E8-FB2B-4C7F-8776-9D9896B38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1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633FF74-0934-4872-ADB4-4F372296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7041"/>
            <a:ext cx="3850069" cy="997196"/>
          </a:xfrm>
        </p:spPr>
        <p:txBody>
          <a:bodyPr wrap="square" lIns="0" tIns="0" rIns="0" bIns="0" anchor="t" anchorCtr="0">
            <a:spAutoFit/>
          </a:bodyPr>
          <a:lstStyle>
            <a:lvl1pPr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ARM Datapath Control Signals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1A820A-245A-49B6-8FAB-676B2B4D8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330551"/>
            <a:ext cx="681724" cy="114143"/>
            <a:chOff x="504417" y="410029"/>
            <a:chExt cx="681724" cy="114143"/>
          </a:xfrm>
        </p:grpSpPr>
        <p:sp>
          <p:nvSpPr>
            <p:cNvPr id="5" name="Circle">
              <a:extLst>
                <a:ext uri="{FF2B5EF4-FFF2-40B4-BE49-F238E27FC236}">
                  <a16:creationId xmlns:a16="http://schemas.microsoft.com/office/drawing/2014/main" id="{25C8570C-5203-410C-BB89-24CB8EF31BDF}"/>
                </a:ext>
              </a:extLst>
            </p:cNvPr>
            <p:cNvSpPr/>
            <p:nvPr userDrawn="1"/>
          </p:nvSpPr>
          <p:spPr>
            <a:xfrm>
              <a:off x="1071999" y="410029"/>
              <a:ext cx="114142" cy="11414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>
                <a:latin typeface="Calibri Regular"/>
                <a:ea typeface="Arial Regular" charset="0"/>
                <a:cs typeface="Arial Regular" charset="0"/>
              </a:endParaRPr>
            </a:p>
          </p:txBody>
        </p:sp>
        <p:sp>
          <p:nvSpPr>
            <p:cNvPr id="6" name="Circle">
              <a:extLst>
                <a:ext uri="{FF2B5EF4-FFF2-40B4-BE49-F238E27FC236}">
                  <a16:creationId xmlns:a16="http://schemas.microsoft.com/office/drawing/2014/main" id="{BD451C97-C648-459F-9255-AEAE3E6D1548}"/>
                </a:ext>
              </a:extLst>
            </p:cNvPr>
            <p:cNvSpPr/>
            <p:nvPr userDrawn="1"/>
          </p:nvSpPr>
          <p:spPr>
            <a:xfrm>
              <a:off x="882805" y="410029"/>
              <a:ext cx="114143" cy="114143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>
                <a:latin typeface="Calibri Regular"/>
                <a:ea typeface="Arial Regular" charset="0"/>
                <a:cs typeface="Arial Regular" charset="0"/>
              </a:endParaRPr>
            </a:p>
          </p:txBody>
        </p:sp>
        <p:sp>
          <p:nvSpPr>
            <p:cNvPr id="7" name="Circle">
              <a:extLst>
                <a:ext uri="{FF2B5EF4-FFF2-40B4-BE49-F238E27FC236}">
                  <a16:creationId xmlns:a16="http://schemas.microsoft.com/office/drawing/2014/main" id="{535B6C75-3EAC-4EE1-858F-D5C38587015C}"/>
                </a:ext>
              </a:extLst>
            </p:cNvPr>
            <p:cNvSpPr/>
            <p:nvPr userDrawn="1"/>
          </p:nvSpPr>
          <p:spPr>
            <a:xfrm>
              <a:off x="693611" y="410029"/>
              <a:ext cx="114142" cy="11414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>
                <a:latin typeface="Calibri Regular"/>
                <a:ea typeface="Arial Regular" charset="0"/>
                <a:cs typeface="Arial Regular" charset="0"/>
              </a:endParaRPr>
            </a:p>
          </p:txBody>
        </p:sp>
        <p:sp>
          <p:nvSpPr>
            <p:cNvPr id="8" name="Circle">
              <a:extLst>
                <a:ext uri="{FF2B5EF4-FFF2-40B4-BE49-F238E27FC236}">
                  <a16:creationId xmlns:a16="http://schemas.microsoft.com/office/drawing/2014/main" id="{583772B8-55A0-44C0-93EF-AC4BA6A397A4}"/>
                </a:ext>
              </a:extLst>
            </p:cNvPr>
            <p:cNvSpPr/>
            <p:nvPr userDrawn="1"/>
          </p:nvSpPr>
          <p:spPr>
            <a:xfrm>
              <a:off x="504417" y="410029"/>
              <a:ext cx="114142" cy="11414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>
                <a:latin typeface="Calibri Regular"/>
                <a:ea typeface="Arial Regular" charset="0"/>
                <a:cs typeface="Arial Regular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789C0C3-08EF-4960-AACC-AADEF88D7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836257"/>
            <a:ext cx="12192000" cy="592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 descr="Please contact instructor for details on this image.">
            <a:extLst>
              <a:ext uri="{FF2B5EF4-FFF2-40B4-BE49-F238E27FC236}">
                <a16:creationId xmlns:a16="http://schemas.microsoft.com/office/drawing/2014/main" id="{403FF750-08C0-4C26-A2F3-DC9F98562C8A}"/>
              </a:ext>
            </a:extLst>
          </p:cNvPr>
          <p:cNvGrpSpPr/>
          <p:nvPr/>
        </p:nvGrpSpPr>
        <p:grpSpPr>
          <a:xfrm>
            <a:off x="4688269" y="330551"/>
            <a:ext cx="7083958" cy="4461506"/>
            <a:chOff x="4688269" y="330551"/>
            <a:chExt cx="7083958" cy="446150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39F70A7-F837-4AE1-A050-EC9638897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88269" y="330551"/>
              <a:ext cx="6963789" cy="446150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1FEDCF5-ECCE-4483-8B4A-0E506B384E7E}"/>
                </a:ext>
              </a:extLst>
            </p:cNvPr>
            <p:cNvSpPr txBox="1"/>
            <p:nvPr/>
          </p:nvSpPr>
          <p:spPr>
            <a:xfrm rot="5400000">
              <a:off x="11061615" y="4081446"/>
              <a:ext cx="12057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(© Morgan Kaufmann)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B382F0-6ACF-404F-8169-7003743389A3}"/>
                </a:ext>
              </a:extLst>
            </p:cNvPr>
            <p:cNvSpPr txBox="1"/>
            <p:nvPr/>
          </p:nvSpPr>
          <p:spPr>
            <a:xfrm>
              <a:off x="5638800" y="2990850"/>
              <a:ext cx="914400" cy="914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F62CD25-63BB-48A2-9AEF-5EE6A2222E5F}"/>
                </a:ext>
              </a:extLst>
            </p:cNvPr>
            <p:cNvCxnSpPr>
              <a:cxnSpLocks/>
            </p:cNvCxnSpPr>
            <p:nvPr/>
          </p:nvCxnSpPr>
          <p:spPr>
            <a:xfrm>
              <a:off x="9912078" y="2847340"/>
              <a:ext cx="93206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52965A1-3DAE-430E-B63A-9618E9F2CBD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982078"/>
          <a:ext cx="10813860" cy="16027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{6E25E649-3F16-4E02-A733-19D2CDBF48F0}</a:tableStyleId>
              </a:tblPr>
              <a:tblGrid>
                <a:gridCol w="1081386">
                  <a:extLst>
                    <a:ext uri="{9D8B030D-6E8A-4147-A177-3AD203B41FA5}">
                      <a16:colId xmlns:a16="http://schemas.microsoft.com/office/drawing/2014/main" val="727923095"/>
                    </a:ext>
                  </a:extLst>
                </a:gridCol>
                <a:gridCol w="1081386">
                  <a:extLst>
                    <a:ext uri="{9D8B030D-6E8A-4147-A177-3AD203B41FA5}">
                      <a16:colId xmlns:a16="http://schemas.microsoft.com/office/drawing/2014/main" val="3998213095"/>
                    </a:ext>
                  </a:extLst>
                </a:gridCol>
                <a:gridCol w="1081386">
                  <a:extLst>
                    <a:ext uri="{9D8B030D-6E8A-4147-A177-3AD203B41FA5}">
                      <a16:colId xmlns:a16="http://schemas.microsoft.com/office/drawing/2014/main" val="1353998559"/>
                    </a:ext>
                  </a:extLst>
                </a:gridCol>
                <a:gridCol w="1081386">
                  <a:extLst>
                    <a:ext uri="{9D8B030D-6E8A-4147-A177-3AD203B41FA5}">
                      <a16:colId xmlns:a16="http://schemas.microsoft.com/office/drawing/2014/main" val="3780955651"/>
                    </a:ext>
                  </a:extLst>
                </a:gridCol>
                <a:gridCol w="1081386">
                  <a:extLst>
                    <a:ext uri="{9D8B030D-6E8A-4147-A177-3AD203B41FA5}">
                      <a16:colId xmlns:a16="http://schemas.microsoft.com/office/drawing/2014/main" val="1033687984"/>
                    </a:ext>
                  </a:extLst>
                </a:gridCol>
                <a:gridCol w="1081386">
                  <a:extLst>
                    <a:ext uri="{9D8B030D-6E8A-4147-A177-3AD203B41FA5}">
                      <a16:colId xmlns:a16="http://schemas.microsoft.com/office/drawing/2014/main" val="2164489178"/>
                    </a:ext>
                  </a:extLst>
                </a:gridCol>
                <a:gridCol w="1081386">
                  <a:extLst>
                    <a:ext uri="{9D8B030D-6E8A-4147-A177-3AD203B41FA5}">
                      <a16:colId xmlns:a16="http://schemas.microsoft.com/office/drawing/2014/main" val="436093644"/>
                    </a:ext>
                  </a:extLst>
                </a:gridCol>
                <a:gridCol w="1081386">
                  <a:extLst>
                    <a:ext uri="{9D8B030D-6E8A-4147-A177-3AD203B41FA5}">
                      <a16:colId xmlns:a16="http://schemas.microsoft.com/office/drawing/2014/main" val="2709733443"/>
                    </a:ext>
                  </a:extLst>
                </a:gridCol>
                <a:gridCol w="1081386">
                  <a:extLst>
                    <a:ext uri="{9D8B030D-6E8A-4147-A177-3AD203B41FA5}">
                      <a16:colId xmlns:a16="http://schemas.microsoft.com/office/drawing/2014/main" val="822624059"/>
                    </a:ext>
                  </a:extLst>
                </a:gridCol>
                <a:gridCol w="1081386">
                  <a:extLst>
                    <a:ext uri="{9D8B030D-6E8A-4147-A177-3AD203B41FA5}">
                      <a16:colId xmlns:a16="http://schemas.microsoft.com/office/drawing/2014/main" val="2084899510"/>
                    </a:ext>
                  </a:extLst>
                </a:gridCol>
              </a:tblGrid>
              <a:tr h="3205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Instruction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Reg2Loc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ALUSrc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MemtoReg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RegWrite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MemRead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MemWrite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Branch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ALUOp1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ALUOp0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249375"/>
                  </a:ext>
                </a:extLst>
              </a:tr>
              <a:tr h="3205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R-Format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5748600"/>
                  </a:ext>
                </a:extLst>
              </a:tr>
              <a:tr h="3205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LDUR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0252024"/>
                  </a:ext>
                </a:extLst>
              </a:tr>
              <a:tr h="3205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STUR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7286906"/>
                  </a:ext>
                </a:extLst>
              </a:tr>
              <a:tr h="3205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CBZ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99701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96C655E-7003-77DC-78D5-87E716F4FA0E}"/>
              </a:ext>
            </a:extLst>
          </p:cNvPr>
          <p:cNvSpPr txBox="1"/>
          <p:nvPr/>
        </p:nvSpPr>
        <p:spPr>
          <a:xfrm>
            <a:off x="667657" y="2278743"/>
            <a:ext cx="309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types of instructions write a register?</a:t>
            </a:r>
          </a:p>
        </p:txBody>
      </p:sp>
    </p:spTree>
    <p:extLst>
      <p:ext uri="{BB962C8B-B14F-4D97-AF65-F5344CB8AC3E}">
        <p14:creationId xmlns:p14="http://schemas.microsoft.com/office/powerpoint/2010/main" val="2101181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C97E8-FB2B-4C7F-8776-9D9896B38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1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633FF74-0934-4872-ADB4-4F372296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7041"/>
            <a:ext cx="3850069" cy="997196"/>
          </a:xfrm>
        </p:spPr>
        <p:txBody>
          <a:bodyPr wrap="square" lIns="0" tIns="0" rIns="0" bIns="0" anchor="t" anchorCtr="0">
            <a:spAutoFit/>
          </a:bodyPr>
          <a:lstStyle>
            <a:lvl1pPr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ARM Datapath Control Signals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1A820A-245A-49B6-8FAB-676B2B4D8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330551"/>
            <a:ext cx="681724" cy="114143"/>
            <a:chOff x="504417" y="410029"/>
            <a:chExt cx="681724" cy="114143"/>
          </a:xfrm>
        </p:grpSpPr>
        <p:sp>
          <p:nvSpPr>
            <p:cNvPr id="5" name="Circle">
              <a:extLst>
                <a:ext uri="{FF2B5EF4-FFF2-40B4-BE49-F238E27FC236}">
                  <a16:creationId xmlns:a16="http://schemas.microsoft.com/office/drawing/2014/main" id="{25C8570C-5203-410C-BB89-24CB8EF31BDF}"/>
                </a:ext>
              </a:extLst>
            </p:cNvPr>
            <p:cNvSpPr/>
            <p:nvPr userDrawn="1"/>
          </p:nvSpPr>
          <p:spPr>
            <a:xfrm>
              <a:off x="1071999" y="410029"/>
              <a:ext cx="114142" cy="11414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>
                <a:latin typeface="Calibri Regular"/>
                <a:ea typeface="Arial Regular" charset="0"/>
                <a:cs typeface="Arial Regular" charset="0"/>
              </a:endParaRPr>
            </a:p>
          </p:txBody>
        </p:sp>
        <p:sp>
          <p:nvSpPr>
            <p:cNvPr id="6" name="Circle">
              <a:extLst>
                <a:ext uri="{FF2B5EF4-FFF2-40B4-BE49-F238E27FC236}">
                  <a16:creationId xmlns:a16="http://schemas.microsoft.com/office/drawing/2014/main" id="{BD451C97-C648-459F-9255-AEAE3E6D1548}"/>
                </a:ext>
              </a:extLst>
            </p:cNvPr>
            <p:cNvSpPr/>
            <p:nvPr userDrawn="1"/>
          </p:nvSpPr>
          <p:spPr>
            <a:xfrm>
              <a:off x="882805" y="410029"/>
              <a:ext cx="114143" cy="114143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>
                <a:latin typeface="Calibri Regular"/>
                <a:ea typeface="Arial Regular" charset="0"/>
                <a:cs typeface="Arial Regular" charset="0"/>
              </a:endParaRPr>
            </a:p>
          </p:txBody>
        </p:sp>
        <p:sp>
          <p:nvSpPr>
            <p:cNvPr id="7" name="Circle">
              <a:extLst>
                <a:ext uri="{FF2B5EF4-FFF2-40B4-BE49-F238E27FC236}">
                  <a16:creationId xmlns:a16="http://schemas.microsoft.com/office/drawing/2014/main" id="{535B6C75-3EAC-4EE1-858F-D5C38587015C}"/>
                </a:ext>
              </a:extLst>
            </p:cNvPr>
            <p:cNvSpPr/>
            <p:nvPr userDrawn="1"/>
          </p:nvSpPr>
          <p:spPr>
            <a:xfrm>
              <a:off x="693611" y="410029"/>
              <a:ext cx="114142" cy="11414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>
                <a:latin typeface="Calibri Regular"/>
                <a:ea typeface="Arial Regular" charset="0"/>
                <a:cs typeface="Arial Regular" charset="0"/>
              </a:endParaRPr>
            </a:p>
          </p:txBody>
        </p:sp>
        <p:sp>
          <p:nvSpPr>
            <p:cNvPr id="8" name="Circle">
              <a:extLst>
                <a:ext uri="{FF2B5EF4-FFF2-40B4-BE49-F238E27FC236}">
                  <a16:creationId xmlns:a16="http://schemas.microsoft.com/office/drawing/2014/main" id="{583772B8-55A0-44C0-93EF-AC4BA6A397A4}"/>
                </a:ext>
              </a:extLst>
            </p:cNvPr>
            <p:cNvSpPr/>
            <p:nvPr userDrawn="1"/>
          </p:nvSpPr>
          <p:spPr>
            <a:xfrm>
              <a:off x="504417" y="410029"/>
              <a:ext cx="114142" cy="11414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>
                <a:latin typeface="Calibri Regular"/>
                <a:ea typeface="Arial Regular" charset="0"/>
                <a:cs typeface="Arial Regular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789C0C3-08EF-4960-AACC-AADEF88D7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836257"/>
            <a:ext cx="12192000" cy="592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 descr="Please contact instructor for details on this image.">
            <a:extLst>
              <a:ext uri="{FF2B5EF4-FFF2-40B4-BE49-F238E27FC236}">
                <a16:creationId xmlns:a16="http://schemas.microsoft.com/office/drawing/2014/main" id="{403FF750-08C0-4C26-A2F3-DC9F98562C8A}"/>
              </a:ext>
            </a:extLst>
          </p:cNvPr>
          <p:cNvGrpSpPr/>
          <p:nvPr/>
        </p:nvGrpSpPr>
        <p:grpSpPr>
          <a:xfrm>
            <a:off x="4688269" y="330551"/>
            <a:ext cx="7083958" cy="4461506"/>
            <a:chOff x="4688269" y="330551"/>
            <a:chExt cx="7083958" cy="446150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39F70A7-F837-4AE1-A050-EC9638897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88269" y="330551"/>
              <a:ext cx="6963789" cy="446150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1FEDCF5-ECCE-4483-8B4A-0E506B384E7E}"/>
                </a:ext>
              </a:extLst>
            </p:cNvPr>
            <p:cNvSpPr txBox="1"/>
            <p:nvPr/>
          </p:nvSpPr>
          <p:spPr>
            <a:xfrm rot="5400000">
              <a:off x="11061615" y="4081446"/>
              <a:ext cx="12057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(© Morgan Kaufmann)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B382F0-6ACF-404F-8169-7003743389A3}"/>
                </a:ext>
              </a:extLst>
            </p:cNvPr>
            <p:cNvSpPr txBox="1"/>
            <p:nvPr/>
          </p:nvSpPr>
          <p:spPr>
            <a:xfrm>
              <a:off x="5638800" y="2990850"/>
              <a:ext cx="914400" cy="914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F62CD25-63BB-48A2-9AEF-5EE6A2222E5F}"/>
                </a:ext>
              </a:extLst>
            </p:cNvPr>
            <p:cNvCxnSpPr>
              <a:cxnSpLocks/>
            </p:cNvCxnSpPr>
            <p:nvPr/>
          </p:nvCxnSpPr>
          <p:spPr>
            <a:xfrm>
              <a:off x="9912078" y="2847340"/>
              <a:ext cx="93206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52965A1-3DAE-430E-B63A-9618E9F2CBD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982078"/>
          <a:ext cx="10813860" cy="16027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{6E25E649-3F16-4E02-A733-19D2CDBF48F0}</a:tableStyleId>
              </a:tblPr>
              <a:tblGrid>
                <a:gridCol w="1081386">
                  <a:extLst>
                    <a:ext uri="{9D8B030D-6E8A-4147-A177-3AD203B41FA5}">
                      <a16:colId xmlns:a16="http://schemas.microsoft.com/office/drawing/2014/main" val="727923095"/>
                    </a:ext>
                  </a:extLst>
                </a:gridCol>
                <a:gridCol w="1081386">
                  <a:extLst>
                    <a:ext uri="{9D8B030D-6E8A-4147-A177-3AD203B41FA5}">
                      <a16:colId xmlns:a16="http://schemas.microsoft.com/office/drawing/2014/main" val="3998213095"/>
                    </a:ext>
                  </a:extLst>
                </a:gridCol>
                <a:gridCol w="1081386">
                  <a:extLst>
                    <a:ext uri="{9D8B030D-6E8A-4147-A177-3AD203B41FA5}">
                      <a16:colId xmlns:a16="http://schemas.microsoft.com/office/drawing/2014/main" val="1353998559"/>
                    </a:ext>
                  </a:extLst>
                </a:gridCol>
                <a:gridCol w="1081386">
                  <a:extLst>
                    <a:ext uri="{9D8B030D-6E8A-4147-A177-3AD203B41FA5}">
                      <a16:colId xmlns:a16="http://schemas.microsoft.com/office/drawing/2014/main" val="3780955651"/>
                    </a:ext>
                  </a:extLst>
                </a:gridCol>
                <a:gridCol w="1081386">
                  <a:extLst>
                    <a:ext uri="{9D8B030D-6E8A-4147-A177-3AD203B41FA5}">
                      <a16:colId xmlns:a16="http://schemas.microsoft.com/office/drawing/2014/main" val="1033687984"/>
                    </a:ext>
                  </a:extLst>
                </a:gridCol>
                <a:gridCol w="1081386">
                  <a:extLst>
                    <a:ext uri="{9D8B030D-6E8A-4147-A177-3AD203B41FA5}">
                      <a16:colId xmlns:a16="http://schemas.microsoft.com/office/drawing/2014/main" val="2164489178"/>
                    </a:ext>
                  </a:extLst>
                </a:gridCol>
                <a:gridCol w="1081386">
                  <a:extLst>
                    <a:ext uri="{9D8B030D-6E8A-4147-A177-3AD203B41FA5}">
                      <a16:colId xmlns:a16="http://schemas.microsoft.com/office/drawing/2014/main" val="436093644"/>
                    </a:ext>
                  </a:extLst>
                </a:gridCol>
                <a:gridCol w="1081386">
                  <a:extLst>
                    <a:ext uri="{9D8B030D-6E8A-4147-A177-3AD203B41FA5}">
                      <a16:colId xmlns:a16="http://schemas.microsoft.com/office/drawing/2014/main" val="2709733443"/>
                    </a:ext>
                  </a:extLst>
                </a:gridCol>
                <a:gridCol w="1081386">
                  <a:extLst>
                    <a:ext uri="{9D8B030D-6E8A-4147-A177-3AD203B41FA5}">
                      <a16:colId xmlns:a16="http://schemas.microsoft.com/office/drawing/2014/main" val="822624059"/>
                    </a:ext>
                  </a:extLst>
                </a:gridCol>
                <a:gridCol w="1081386">
                  <a:extLst>
                    <a:ext uri="{9D8B030D-6E8A-4147-A177-3AD203B41FA5}">
                      <a16:colId xmlns:a16="http://schemas.microsoft.com/office/drawing/2014/main" val="2084899510"/>
                    </a:ext>
                  </a:extLst>
                </a:gridCol>
              </a:tblGrid>
              <a:tr h="3205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Instruction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Reg2Loc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ALUSrc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MemtoReg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RegWrite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MemRead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MemWrite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Branch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ALUOp1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ALUOp0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249375"/>
                  </a:ext>
                </a:extLst>
              </a:tr>
              <a:tr h="3205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R-Format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5748600"/>
                  </a:ext>
                </a:extLst>
              </a:tr>
              <a:tr h="3205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LDUR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0252024"/>
                  </a:ext>
                </a:extLst>
              </a:tr>
              <a:tr h="3205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STUR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7286906"/>
                  </a:ext>
                </a:extLst>
              </a:tr>
              <a:tr h="3205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CBZ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99701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96C655E-7003-77DC-78D5-87E716F4FA0E}"/>
              </a:ext>
            </a:extLst>
          </p:cNvPr>
          <p:cNvSpPr txBox="1"/>
          <p:nvPr/>
        </p:nvSpPr>
        <p:spPr>
          <a:xfrm>
            <a:off x="667657" y="2278743"/>
            <a:ext cx="40206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types of instructions write a register?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R-format and LDUR have </a:t>
            </a:r>
            <a:r>
              <a:rPr lang="en-US" dirty="0" err="1">
                <a:solidFill>
                  <a:srgbClr val="FF0000"/>
                </a:solidFill>
              </a:rPr>
              <a:t>RegWrite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R-format performs an ALU operation and writes the result</a:t>
            </a:r>
          </a:p>
          <a:p>
            <a:r>
              <a:rPr lang="en-US" dirty="0">
                <a:solidFill>
                  <a:srgbClr val="FF0000"/>
                </a:solidFill>
              </a:rPr>
              <a:t>LDUR reads from memory and writes it to a register</a:t>
            </a:r>
          </a:p>
        </p:txBody>
      </p:sp>
    </p:spTree>
    <p:extLst>
      <p:ext uri="{BB962C8B-B14F-4D97-AF65-F5344CB8AC3E}">
        <p14:creationId xmlns:p14="http://schemas.microsoft.com/office/powerpoint/2010/main" val="2862764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lease contact instructor for information on this image.">
            <a:extLst>
              <a:ext uri="{FF2B5EF4-FFF2-40B4-BE49-F238E27FC236}">
                <a16:creationId xmlns:a16="http://schemas.microsoft.com/office/drawing/2014/main" id="{095762F7-B8EC-1B49-BDC9-D04608ECD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94" y="726605"/>
            <a:ext cx="7035800" cy="5486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9EA2A23-5608-624D-90CD-0B8D52B1EAE5}"/>
              </a:ext>
            </a:extLst>
          </p:cNvPr>
          <p:cNvSpPr txBox="1"/>
          <p:nvPr/>
        </p:nvSpPr>
        <p:spPr>
          <a:xfrm>
            <a:off x="308611" y="5646420"/>
            <a:ext cx="409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instructions access Data memory?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2EE8EC-8289-8345-B597-5DD61F207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60843" y="3907849"/>
            <a:ext cx="1256720" cy="137281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65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lease contact instructor for information on this image.">
            <a:extLst>
              <a:ext uri="{FF2B5EF4-FFF2-40B4-BE49-F238E27FC236}">
                <a16:creationId xmlns:a16="http://schemas.microsoft.com/office/drawing/2014/main" id="{095762F7-B8EC-1B49-BDC9-D04608ECD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94" y="726605"/>
            <a:ext cx="7035800" cy="5486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9EA2A23-5608-624D-90CD-0B8D52B1EAE5}"/>
              </a:ext>
            </a:extLst>
          </p:cNvPr>
          <p:cNvSpPr txBox="1"/>
          <p:nvPr/>
        </p:nvSpPr>
        <p:spPr>
          <a:xfrm>
            <a:off x="308611" y="5646420"/>
            <a:ext cx="4091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instructions access Data memory?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LDUR and STUR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2EE8EC-8289-8345-B597-5DD61F207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60843" y="3907849"/>
            <a:ext cx="1256720" cy="137281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0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lease contact instructor for information on this image.">
            <a:extLst>
              <a:ext uri="{FF2B5EF4-FFF2-40B4-BE49-F238E27FC236}">
                <a16:creationId xmlns:a16="http://schemas.microsoft.com/office/drawing/2014/main" id="{095762F7-B8EC-1B49-BDC9-D04608ECD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94" y="726605"/>
            <a:ext cx="7035800" cy="5486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CCBF59F-BA0A-174F-9F4D-11C030421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3366" y="2045968"/>
            <a:ext cx="1280160" cy="1383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C1D0F4-281F-6E4B-8174-A4107B3F2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50893" y="3632319"/>
            <a:ext cx="336459" cy="7110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29A1E7-A1F1-5E4D-AF85-8956BC6F6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20436" y="2912117"/>
            <a:ext cx="876286" cy="1830830"/>
            <a:chOff x="6606540" y="779261"/>
            <a:chExt cx="1280160" cy="156388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38F0D5-31C1-8A45-83A3-E551F54DA81B}"/>
                </a:ext>
              </a:extLst>
            </p:cNvPr>
            <p:cNvSpPr/>
            <p:nvPr/>
          </p:nvSpPr>
          <p:spPr>
            <a:xfrm>
              <a:off x="6606540" y="1260157"/>
              <a:ext cx="1280160" cy="1082993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3655C8C-11CF-FF49-84B4-9442332FEF9D}"/>
                </a:ext>
              </a:extLst>
            </p:cNvPr>
            <p:cNvSpPr txBox="1"/>
            <p:nvPr/>
          </p:nvSpPr>
          <p:spPr>
            <a:xfrm>
              <a:off x="6986416" y="779261"/>
              <a:ext cx="726432" cy="552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rgbClr val="FF0000"/>
                  </a:solidFill>
                </a:rPr>
                <a:t>  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E8618E2-A012-484E-B135-481A803B9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87352" y="2912117"/>
            <a:ext cx="1028702" cy="1977901"/>
            <a:chOff x="6606540" y="875991"/>
            <a:chExt cx="1280160" cy="146715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96A691B-DC45-F743-AB55-6DF8C00DC8A4}"/>
                </a:ext>
              </a:extLst>
            </p:cNvPr>
            <p:cNvSpPr/>
            <p:nvPr/>
          </p:nvSpPr>
          <p:spPr>
            <a:xfrm>
              <a:off x="6606540" y="1260157"/>
              <a:ext cx="1280160" cy="1082993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3C01C4B-5A0B-D84B-A10B-C8BEAD64AB82}"/>
                </a:ext>
              </a:extLst>
            </p:cNvPr>
            <p:cNvSpPr txBox="1"/>
            <p:nvPr/>
          </p:nvSpPr>
          <p:spPr>
            <a:xfrm>
              <a:off x="7467996" y="875991"/>
              <a:ext cx="229887" cy="479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3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D30CB34-8684-EE45-B488-29065B968743}"/>
              </a:ext>
            </a:extLst>
          </p:cNvPr>
          <p:cNvSpPr txBox="1"/>
          <p:nvPr/>
        </p:nvSpPr>
        <p:spPr>
          <a:xfrm>
            <a:off x="308611" y="5646420"/>
            <a:ext cx="4091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an ADD instruction, which elements produce output necessary for execution of the instruction?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EBF898-E5DC-554B-BF7C-0527069B7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52513" y="4134500"/>
            <a:ext cx="336459" cy="7110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0BB459-066F-AE4F-866B-E78A894A8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49712" y="4134499"/>
            <a:ext cx="336459" cy="7110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C50575-3E70-4C46-A4E4-54A8AF52E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88972" y="3632318"/>
            <a:ext cx="920588" cy="11106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92AFAA-E3E3-574A-8DD8-4A9349649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81687" y="4990467"/>
            <a:ext cx="685547" cy="8366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8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lease contact instructor for information on this image.">
            <a:extLst>
              <a:ext uri="{FF2B5EF4-FFF2-40B4-BE49-F238E27FC236}">
                <a16:creationId xmlns:a16="http://schemas.microsoft.com/office/drawing/2014/main" id="{095762F7-B8EC-1B49-BDC9-D04608ECD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94" y="726605"/>
            <a:ext cx="7035800" cy="5486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D30CB34-8684-EE45-B488-29065B968743}"/>
              </a:ext>
            </a:extLst>
          </p:cNvPr>
          <p:cNvSpPr txBox="1"/>
          <p:nvPr/>
        </p:nvSpPr>
        <p:spPr>
          <a:xfrm>
            <a:off x="308611" y="5646420"/>
            <a:ext cx="4091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an LDUR instruction, which elements produce output necessary for execution of the instruction?</a:t>
            </a:r>
          </a:p>
        </p:txBody>
      </p:sp>
    </p:spTree>
    <p:extLst>
      <p:ext uri="{BB962C8B-B14F-4D97-AF65-F5344CB8AC3E}">
        <p14:creationId xmlns:p14="http://schemas.microsoft.com/office/powerpoint/2010/main" val="387955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lease contact instructor for information on this image.">
            <a:extLst>
              <a:ext uri="{FF2B5EF4-FFF2-40B4-BE49-F238E27FC236}">
                <a16:creationId xmlns:a16="http://schemas.microsoft.com/office/drawing/2014/main" id="{095762F7-B8EC-1B49-BDC9-D04608ECD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94" y="726605"/>
            <a:ext cx="7035800" cy="54864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029A1E7-A1F1-5E4D-AF85-8956BC6F6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20436" y="2912117"/>
            <a:ext cx="876286" cy="1830830"/>
            <a:chOff x="6606540" y="779261"/>
            <a:chExt cx="1280160" cy="156388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38F0D5-31C1-8A45-83A3-E551F54DA81B}"/>
                </a:ext>
              </a:extLst>
            </p:cNvPr>
            <p:cNvSpPr/>
            <p:nvPr/>
          </p:nvSpPr>
          <p:spPr>
            <a:xfrm>
              <a:off x="6606540" y="1260157"/>
              <a:ext cx="1280160" cy="1082993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3655C8C-11CF-FF49-84B4-9442332FEF9D}"/>
                </a:ext>
              </a:extLst>
            </p:cNvPr>
            <p:cNvSpPr txBox="1"/>
            <p:nvPr/>
          </p:nvSpPr>
          <p:spPr>
            <a:xfrm>
              <a:off x="6986416" y="779261"/>
              <a:ext cx="726432" cy="552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rgbClr val="FF0000"/>
                  </a:solidFill>
                </a:rPr>
                <a:t>  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E8618E2-A012-484E-B135-481A803B9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87352" y="2912117"/>
            <a:ext cx="1028702" cy="1977901"/>
            <a:chOff x="6606540" y="875991"/>
            <a:chExt cx="1280160" cy="146715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96A691B-DC45-F743-AB55-6DF8C00DC8A4}"/>
                </a:ext>
              </a:extLst>
            </p:cNvPr>
            <p:cNvSpPr/>
            <p:nvPr/>
          </p:nvSpPr>
          <p:spPr>
            <a:xfrm>
              <a:off x="6606540" y="1260157"/>
              <a:ext cx="1280160" cy="1082993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3C01C4B-5A0B-D84B-A10B-C8BEAD64AB82}"/>
                </a:ext>
              </a:extLst>
            </p:cNvPr>
            <p:cNvSpPr txBox="1"/>
            <p:nvPr/>
          </p:nvSpPr>
          <p:spPr>
            <a:xfrm>
              <a:off x="7467996" y="875991"/>
              <a:ext cx="229887" cy="479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3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CCBF59F-BA0A-174F-9F4D-11C030421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3366" y="2045968"/>
            <a:ext cx="1280160" cy="1383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30CB34-8684-EE45-B488-29065B968743}"/>
              </a:ext>
            </a:extLst>
          </p:cNvPr>
          <p:cNvSpPr txBox="1"/>
          <p:nvPr/>
        </p:nvSpPr>
        <p:spPr>
          <a:xfrm>
            <a:off x="308611" y="5646420"/>
            <a:ext cx="4091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an LDUR instruction, which elements produce output necessary for execution of the instruction?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EBF898-E5DC-554B-BF7C-0527069B7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52513" y="4134500"/>
            <a:ext cx="336459" cy="7110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0BB459-066F-AE4F-866B-E78A894A8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49712" y="4134499"/>
            <a:ext cx="336459" cy="7110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C50575-3E70-4C46-A4E4-54A8AF52E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88972" y="3632318"/>
            <a:ext cx="920588" cy="11106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92AFAA-E3E3-574A-8DD8-4A9349649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81687" y="4990467"/>
            <a:ext cx="685547" cy="8366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6F9F5B-36CA-144B-8EAC-0D35B101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60843" y="3907849"/>
            <a:ext cx="1256720" cy="137281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AF0121-39CE-D240-B339-B32B04366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02531" y="4958507"/>
            <a:ext cx="685547" cy="8366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9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lease contact instructor for information on this image.">
            <a:extLst>
              <a:ext uri="{FF2B5EF4-FFF2-40B4-BE49-F238E27FC236}">
                <a16:creationId xmlns:a16="http://schemas.microsoft.com/office/drawing/2014/main" id="{095762F7-B8EC-1B49-BDC9-D04608ECD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94" y="726605"/>
            <a:ext cx="7035800" cy="5486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D30CB34-8684-EE45-B488-29065B968743}"/>
              </a:ext>
            </a:extLst>
          </p:cNvPr>
          <p:cNvSpPr txBox="1"/>
          <p:nvPr/>
        </p:nvSpPr>
        <p:spPr>
          <a:xfrm>
            <a:off x="308611" y="5646420"/>
            <a:ext cx="4091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an CBZ instruction, which elements produce output necessary for execution of the instruction?</a:t>
            </a:r>
          </a:p>
        </p:txBody>
      </p:sp>
    </p:spTree>
    <p:extLst>
      <p:ext uri="{BB962C8B-B14F-4D97-AF65-F5344CB8AC3E}">
        <p14:creationId xmlns:p14="http://schemas.microsoft.com/office/powerpoint/2010/main" val="195584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lease contact instructor for information on this image.">
            <a:extLst>
              <a:ext uri="{FF2B5EF4-FFF2-40B4-BE49-F238E27FC236}">
                <a16:creationId xmlns:a16="http://schemas.microsoft.com/office/drawing/2014/main" id="{095762F7-B8EC-1B49-BDC9-D04608ECD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94" y="726605"/>
            <a:ext cx="7035800" cy="5486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CCBF59F-BA0A-174F-9F4D-11C030421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3366" y="2045968"/>
            <a:ext cx="1280160" cy="1383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29A1E7-A1F1-5E4D-AF85-8956BC6F6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20436" y="2912117"/>
            <a:ext cx="876286" cy="1830830"/>
            <a:chOff x="6606540" y="779261"/>
            <a:chExt cx="1280160" cy="156388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38F0D5-31C1-8A45-83A3-E551F54DA81B}"/>
                </a:ext>
              </a:extLst>
            </p:cNvPr>
            <p:cNvSpPr/>
            <p:nvPr/>
          </p:nvSpPr>
          <p:spPr>
            <a:xfrm>
              <a:off x="6606540" y="1260157"/>
              <a:ext cx="1280160" cy="1082993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3655C8C-11CF-FF49-84B4-9442332FEF9D}"/>
                </a:ext>
              </a:extLst>
            </p:cNvPr>
            <p:cNvSpPr txBox="1"/>
            <p:nvPr/>
          </p:nvSpPr>
          <p:spPr>
            <a:xfrm>
              <a:off x="6986416" y="779261"/>
              <a:ext cx="726432" cy="552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rgbClr val="FF0000"/>
                  </a:solidFill>
                </a:rPr>
                <a:t>  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E8618E2-A012-484E-B135-481A803B9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87352" y="2912117"/>
            <a:ext cx="1028702" cy="1977901"/>
            <a:chOff x="6606540" y="875991"/>
            <a:chExt cx="1280160" cy="146715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96A691B-DC45-F743-AB55-6DF8C00DC8A4}"/>
                </a:ext>
              </a:extLst>
            </p:cNvPr>
            <p:cNvSpPr/>
            <p:nvPr/>
          </p:nvSpPr>
          <p:spPr>
            <a:xfrm>
              <a:off x="6606540" y="1260157"/>
              <a:ext cx="1280160" cy="1082993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3C01C4B-5A0B-D84B-A10B-C8BEAD64AB82}"/>
                </a:ext>
              </a:extLst>
            </p:cNvPr>
            <p:cNvSpPr txBox="1"/>
            <p:nvPr/>
          </p:nvSpPr>
          <p:spPr>
            <a:xfrm>
              <a:off x="7467996" y="875991"/>
              <a:ext cx="229887" cy="479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3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D30CB34-8684-EE45-B488-29065B968743}"/>
              </a:ext>
            </a:extLst>
          </p:cNvPr>
          <p:cNvSpPr txBox="1"/>
          <p:nvPr/>
        </p:nvSpPr>
        <p:spPr>
          <a:xfrm>
            <a:off x="308611" y="5646420"/>
            <a:ext cx="4091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an CBZ instruction, which elements produce output necessary for execution of the instruction?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EBF898-E5DC-554B-BF7C-0527069B7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52513" y="4134500"/>
            <a:ext cx="336459" cy="7110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0BB459-066F-AE4F-866B-E78A894A8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81032" y="1097161"/>
            <a:ext cx="368608" cy="84593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C50575-3E70-4C46-A4E4-54A8AF52E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88972" y="3632318"/>
            <a:ext cx="920588" cy="11106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92AFAA-E3E3-574A-8DD8-4A9349649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81687" y="4990467"/>
            <a:ext cx="685547" cy="8366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6F9F5B-36CA-144B-8EAC-0D35B101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04039" y="1267519"/>
            <a:ext cx="805521" cy="100705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AF0121-39CE-D240-B339-B32B04366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02531" y="4958507"/>
            <a:ext cx="685547" cy="8366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7ED033-9261-294E-BEF2-B35AFDE7C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72579" y="3562139"/>
            <a:ext cx="368608" cy="84593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F3D66A-B000-A043-8D88-13826FD0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0387" y="1822833"/>
            <a:ext cx="443651" cy="5553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C53E23-16F7-AA48-BB0E-1F70AF95D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09560" y="2045968"/>
            <a:ext cx="443651" cy="5553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8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C97E8-FB2B-4C7F-8776-9D9896B38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1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633FF74-0934-4872-ADB4-4F372296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7041"/>
            <a:ext cx="3850069" cy="997196"/>
          </a:xfrm>
        </p:spPr>
        <p:txBody>
          <a:bodyPr wrap="square" lIns="0" tIns="0" rIns="0" bIns="0" anchor="t" anchorCtr="0">
            <a:spAutoFit/>
          </a:bodyPr>
          <a:lstStyle>
            <a:lvl1pPr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ARM Datapath Control Signals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1A820A-245A-49B6-8FAB-676B2B4D8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330551"/>
            <a:ext cx="681724" cy="114143"/>
            <a:chOff x="504417" y="410029"/>
            <a:chExt cx="681724" cy="114143"/>
          </a:xfrm>
        </p:grpSpPr>
        <p:sp>
          <p:nvSpPr>
            <p:cNvPr id="5" name="Circle">
              <a:extLst>
                <a:ext uri="{FF2B5EF4-FFF2-40B4-BE49-F238E27FC236}">
                  <a16:creationId xmlns:a16="http://schemas.microsoft.com/office/drawing/2014/main" id="{25C8570C-5203-410C-BB89-24CB8EF31BDF}"/>
                </a:ext>
              </a:extLst>
            </p:cNvPr>
            <p:cNvSpPr/>
            <p:nvPr userDrawn="1"/>
          </p:nvSpPr>
          <p:spPr>
            <a:xfrm>
              <a:off x="1071999" y="410029"/>
              <a:ext cx="114142" cy="11414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>
                <a:latin typeface="Calibri Regular"/>
                <a:ea typeface="Arial Regular" charset="0"/>
                <a:cs typeface="Arial Regular" charset="0"/>
              </a:endParaRPr>
            </a:p>
          </p:txBody>
        </p:sp>
        <p:sp>
          <p:nvSpPr>
            <p:cNvPr id="6" name="Circle">
              <a:extLst>
                <a:ext uri="{FF2B5EF4-FFF2-40B4-BE49-F238E27FC236}">
                  <a16:creationId xmlns:a16="http://schemas.microsoft.com/office/drawing/2014/main" id="{BD451C97-C648-459F-9255-AEAE3E6D1548}"/>
                </a:ext>
              </a:extLst>
            </p:cNvPr>
            <p:cNvSpPr/>
            <p:nvPr userDrawn="1"/>
          </p:nvSpPr>
          <p:spPr>
            <a:xfrm>
              <a:off x="882805" y="410029"/>
              <a:ext cx="114143" cy="114143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>
                <a:latin typeface="Calibri Regular"/>
                <a:ea typeface="Arial Regular" charset="0"/>
                <a:cs typeface="Arial Regular" charset="0"/>
              </a:endParaRPr>
            </a:p>
          </p:txBody>
        </p:sp>
        <p:sp>
          <p:nvSpPr>
            <p:cNvPr id="7" name="Circle">
              <a:extLst>
                <a:ext uri="{FF2B5EF4-FFF2-40B4-BE49-F238E27FC236}">
                  <a16:creationId xmlns:a16="http://schemas.microsoft.com/office/drawing/2014/main" id="{535B6C75-3EAC-4EE1-858F-D5C38587015C}"/>
                </a:ext>
              </a:extLst>
            </p:cNvPr>
            <p:cNvSpPr/>
            <p:nvPr userDrawn="1"/>
          </p:nvSpPr>
          <p:spPr>
            <a:xfrm>
              <a:off x="693611" y="410029"/>
              <a:ext cx="114142" cy="11414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>
                <a:latin typeface="Calibri Regular"/>
                <a:ea typeface="Arial Regular" charset="0"/>
                <a:cs typeface="Arial Regular" charset="0"/>
              </a:endParaRPr>
            </a:p>
          </p:txBody>
        </p:sp>
        <p:sp>
          <p:nvSpPr>
            <p:cNvPr id="8" name="Circle">
              <a:extLst>
                <a:ext uri="{FF2B5EF4-FFF2-40B4-BE49-F238E27FC236}">
                  <a16:creationId xmlns:a16="http://schemas.microsoft.com/office/drawing/2014/main" id="{583772B8-55A0-44C0-93EF-AC4BA6A397A4}"/>
                </a:ext>
              </a:extLst>
            </p:cNvPr>
            <p:cNvSpPr/>
            <p:nvPr userDrawn="1"/>
          </p:nvSpPr>
          <p:spPr>
            <a:xfrm>
              <a:off x="504417" y="410029"/>
              <a:ext cx="114142" cy="11414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>
                <a:latin typeface="Calibri Regular"/>
                <a:ea typeface="Arial Regular" charset="0"/>
                <a:cs typeface="Arial Regular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789C0C3-08EF-4960-AACC-AADEF88D7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836257"/>
            <a:ext cx="12192000" cy="592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 descr="Please contact instructor for details on this image.">
            <a:extLst>
              <a:ext uri="{FF2B5EF4-FFF2-40B4-BE49-F238E27FC236}">
                <a16:creationId xmlns:a16="http://schemas.microsoft.com/office/drawing/2014/main" id="{403FF750-08C0-4C26-A2F3-DC9F98562C8A}"/>
              </a:ext>
            </a:extLst>
          </p:cNvPr>
          <p:cNvGrpSpPr/>
          <p:nvPr/>
        </p:nvGrpSpPr>
        <p:grpSpPr>
          <a:xfrm>
            <a:off x="4688269" y="330551"/>
            <a:ext cx="7083958" cy="4461506"/>
            <a:chOff x="4688269" y="330551"/>
            <a:chExt cx="7083958" cy="446150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39F70A7-F837-4AE1-A050-EC9638897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88269" y="330551"/>
              <a:ext cx="6963789" cy="446150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1FEDCF5-ECCE-4483-8B4A-0E506B384E7E}"/>
                </a:ext>
              </a:extLst>
            </p:cNvPr>
            <p:cNvSpPr txBox="1"/>
            <p:nvPr/>
          </p:nvSpPr>
          <p:spPr>
            <a:xfrm rot="5400000">
              <a:off x="11061615" y="4081446"/>
              <a:ext cx="12057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(© Morgan Kaufmann)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B382F0-6ACF-404F-8169-7003743389A3}"/>
                </a:ext>
              </a:extLst>
            </p:cNvPr>
            <p:cNvSpPr txBox="1"/>
            <p:nvPr/>
          </p:nvSpPr>
          <p:spPr>
            <a:xfrm>
              <a:off x="5638800" y="2990850"/>
              <a:ext cx="914400" cy="914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F62CD25-63BB-48A2-9AEF-5EE6A2222E5F}"/>
                </a:ext>
              </a:extLst>
            </p:cNvPr>
            <p:cNvCxnSpPr>
              <a:cxnSpLocks/>
            </p:cNvCxnSpPr>
            <p:nvPr/>
          </p:nvCxnSpPr>
          <p:spPr>
            <a:xfrm>
              <a:off x="9912078" y="2847340"/>
              <a:ext cx="93206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52965A1-3DAE-430E-B63A-9618E9F2CBD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982078"/>
          <a:ext cx="10813860" cy="16027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{6E25E649-3F16-4E02-A733-19D2CDBF48F0}</a:tableStyleId>
              </a:tblPr>
              <a:tblGrid>
                <a:gridCol w="1081386">
                  <a:extLst>
                    <a:ext uri="{9D8B030D-6E8A-4147-A177-3AD203B41FA5}">
                      <a16:colId xmlns:a16="http://schemas.microsoft.com/office/drawing/2014/main" val="727923095"/>
                    </a:ext>
                  </a:extLst>
                </a:gridCol>
                <a:gridCol w="1081386">
                  <a:extLst>
                    <a:ext uri="{9D8B030D-6E8A-4147-A177-3AD203B41FA5}">
                      <a16:colId xmlns:a16="http://schemas.microsoft.com/office/drawing/2014/main" val="3998213095"/>
                    </a:ext>
                  </a:extLst>
                </a:gridCol>
                <a:gridCol w="1081386">
                  <a:extLst>
                    <a:ext uri="{9D8B030D-6E8A-4147-A177-3AD203B41FA5}">
                      <a16:colId xmlns:a16="http://schemas.microsoft.com/office/drawing/2014/main" val="1353998559"/>
                    </a:ext>
                  </a:extLst>
                </a:gridCol>
                <a:gridCol w="1081386">
                  <a:extLst>
                    <a:ext uri="{9D8B030D-6E8A-4147-A177-3AD203B41FA5}">
                      <a16:colId xmlns:a16="http://schemas.microsoft.com/office/drawing/2014/main" val="3780955651"/>
                    </a:ext>
                  </a:extLst>
                </a:gridCol>
                <a:gridCol w="1081386">
                  <a:extLst>
                    <a:ext uri="{9D8B030D-6E8A-4147-A177-3AD203B41FA5}">
                      <a16:colId xmlns:a16="http://schemas.microsoft.com/office/drawing/2014/main" val="1033687984"/>
                    </a:ext>
                  </a:extLst>
                </a:gridCol>
                <a:gridCol w="1081386">
                  <a:extLst>
                    <a:ext uri="{9D8B030D-6E8A-4147-A177-3AD203B41FA5}">
                      <a16:colId xmlns:a16="http://schemas.microsoft.com/office/drawing/2014/main" val="2164489178"/>
                    </a:ext>
                  </a:extLst>
                </a:gridCol>
                <a:gridCol w="1081386">
                  <a:extLst>
                    <a:ext uri="{9D8B030D-6E8A-4147-A177-3AD203B41FA5}">
                      <a16:colId xmlns:a16="http://schemas.microsoft.com/office/drawing/2014/main" val="436093644"/>
                    </a:ext>
                  </a:extLst>
                </a:gridCol>
                <a:gridCol w="1081386">
                  <a:extLst>
                    <a:ext uri="{9D8B030D-6E8A-4147-A177-3AD203B41FA5}">
                      <a16:colId xmlns:a16="http://schemas.microsoft.com/office/drawing/2014/main" val="2709733443"/>
                    </a:ext>
                  </a:extLst>
                </a:gridCol>
                <a:gridCol w="1081386">
                  <a:extLst>
                    <a:ext uri="{9D8B030D-6E8A-4147-A177-3AD203B41FA5}">
                      <a16:colId xmlns:a16="http://schemas.microsoft.com/office/drawing/2014/main" val="822624059"/>
                    </a:ext>
                  </a:extLst>
                </a:gridCol>
                <a:gridCol w="1081386">
                  <a:extLst>
                    <a:ext uri="{9D8B030D-6E8A-4147-A177-3AD203B41FA5}">
                      <a16:colId xmlns:a16="http://schemas.microsoft.com/office/drawing/2014/main" val="2084899510"/>
                    </a:ext>
                  </a:extLst>
                </a:gridCol>
              </a:tblGrid>
              <a:tr h="3205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Instruction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Reg2Loc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ALUSrc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MemtoReg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RegWrite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MemRead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MemWrite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Branch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ALUOp1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ALUOp0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249375"/>
                  </a:ext>
                </a:extLst>
              </a:tr>
              <a:tr h="3205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R-Format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5748600"/>
                  </a:ext>
                </a:extLst>
              </a:tr>
              <a:tr h="3205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LDUR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0252024"/>
                  </a:ext>
                </a:extLst>
              </a:tr>
              <a:tr h="3205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STUR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7286906"/>
                  </a:ext>
                </a:extLst>
              </a:tr>
              <a:tr h="3205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CBZ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997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175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C97E8-FB2B-4C7F-8776-9D9896B38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1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Wht</a:t>
            </a:r>
            <a:r>
              <a:rPr lang="en-US" dirty="0"/>
              <a:t>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633FF74-0934-4872-ADB4-4F372296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7041"/>
            <a:ext cx="3850069" cy="997196"/>
          </a:xfrm>
        </p:spPr>
        <p:txBody>
          <a:bodyPr wrap="square" lIns="0" tIns="0" rIns="0" bIns="0" anchor="t" anchorCtr="0">
            <a:spAutoFit/>
          </a:bodyPr>
          <a:lstStyle>
            <a:lvl1pPr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ARM Datapath Control Signals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1A820A-245A-49B6-8FAB-676B2B4D8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330551"/>
            <a:ext cx="681724" cy="114143"/>
            <a:chOff x="504417" y="410029"/>
            <a:chExt cx="681724" cy="114143"/>
          </a:xfrm>
        </p:grpSpPr>
        <p:sp>
          <p:nvSpPr>
            <p:cNvPr id="5" name="Circle">
              <a:extLst>
                <a:ext uri="{FF2B5EF4-FFF2-40B4-BE49-F238E27FC236}">
                  <a16:creationId xmlns:a16="http://schemas.microsoft.com/office/drawing/2014/main" id="{25C8570C-5203-410C-BB89-24CB8EF31BDF}"/>
                </a:ext>
              </a:extLst>
            </p:cNvPr>
            <p:cNvSpPr/>
            <p:nvPr userDrawn="1"/>
          </p:nvSpPr>
          <p:spPr>
            <a:xfrm>
              <a:off x="1071999" y="410029"/>
              <a:ext cx="114142" cy="11414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>
                <a:latin typeface="Calibri Regular"/>
                <a:ea typeface="Arial Regular" charset="0"/>
                <a:cs typeface="Arial Regular" charset="0"/>
              </a:endParaRPr>
            </a:p>
          </p:txBody>
        </p:sp>
        <p:sp>
          <p:nvSpPr>
            <p:cNvPr id="6" name="Circle">
              <a:extLst>
                <a:ext uri="{FF2B5EF4-FFF2-40B4-BE49-F238E27FC236}">
                  <a16:creationId xmlns:a16="http://schemas.microsoft.com/office/drawing/2014/main" id="{BD451C97-C648-459F-9255-AEAE3E6D1548}"/>
                </a:ext>
              </a:extLst>
            </p:cNvPr>
            <p:cNvSpPr/>
            <p:nvPr userDrawn="1"/>
          </p:nvSpPr>
          <p:spPr>
            <a:xfrm>
              <a:off x="882805" y="410029"/>
              <a:ext cx="114143" cy="114143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>
                <a:latin typeface="Calibri Regular"/>
                <a:ea typeface="Arial Regular" charset="0"/>
                <a:cs typeface="Arial Regular" charset="0"/>
              </a:endParaRPr>
            </a:p>
          </p:txBody>
        </p:sp>
        <p:sp>
          <p:nvSpPr>
            <p:cNvPr id="7" name="Circle">
              <a:extLst>
                <a:ext uri="{FF2B5EF4-FFF2-40B4-BE49-F238E27FC236}">
                  <a16:creationId xmlns:a16="http://schemas.microsoft.com/office/drawing/2014/main" id="{535B6C75-3EAC-4EE1-858F-D5C38587015C}"/>
                </a:ext>
              </a:extLst>
            </p:cNvPr>
            <p:cNvSpPr/>
            <p:nvPr userDrawn="1"/>
          </p:nvSpPr>
          <p:spPr>
            <a:xfrm>
              <a:off x="693611" y="410029"/>
              <a:ext cx="114142" cy="11414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>
                <a:latin typeface="Calibri Regular"/>
                <a:ea typeface="Arial Regular" charset="0"/>
                <a:cs typeface="Arial Regular" charset="0"/>
              </a:endParaRPr>
            </a:p>
          </p:txBody>
        </p:sp>
        <p:sp>
          <p:nvSpPr>
            <p:cNvPr id="8" name="Circle">
              <a:extLst>
                <a:ext uri="{FF2B5EF4-FFF2-40B4-BE49-F238E27FC236}">
                  <a16:creationId xmlns:a16="http://schemas.microsoft.com/office/drawing/2014/main" id="{583772B8-55A0-44C0-93EF-AC4BA6A397A4}"/>
                </a:ext>
              </a:extLst>
            </p:cNvPr>
            <p:cNvSpPr/>
            <p:nvPr userDrawn="1"/>
          </p:nvSpPr>
          <p:spPr>
            <a:xfrm>
              <a:off x="504417" y="410029"/>
              <a:ext cx="114142" cy="11414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>
                <a:latin typeface="Calibri Regular"/>
                <a:ea typeface="Arial Regular" charset="0"/>
                <a:cs typeface="Arial Regular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789C0C3-08EF-4960-AACC-AADEF88D7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836257"/>
            <a:ext cx="12192000" cy="592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 descr="Please contact instructor for details on this image.">
            <a:extLst>
              <a:ext uri="{FF2B5EF4-FFF2-40B4-BE49-F238E27FC236}">
                <a16:creationId xmlns:a16="http://schemas.microsoft.com/office/drawing/2014/main" id="{403FF750-08C0-4C26-A2F3-DC9F98562C8A}"/>
              </a:ext>
            </a:extLst>
          </p:cNvPr>
          <p:cNvGrpSpPr/>
          <p:nvPr/>
        </p:nvGrpSpPr>
        <p:grpSpPr>
          <a:xfrm>
            <a:off x="4688269" y="330551"/>
            <a:ext cx="7083958" cy="4461506"/>
            <a:chOff x="4688269" y="330551"/>
            <a:chExt cx="7083958" cy="446150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39F70A7-F837-4AE1-A050-EC9638897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88269" y="330551"/>
              <a:ext cx="6963789" cy="446150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1FEDCF5-ECCE-4483-8B4A-0E506B384E7E}"/>
                </a:ext>
              </a:extLst>
            </p:cNvPr>
            <p:cNvSpPr txBox="1"/>
            <p:nvPr/>
          </p:nvSpPr>
          <p:spPr>
            <a:xfrm rot="5400000">
              <a:off x="11061615" y="4081446"/>
              <a:ext cx="12057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(© Morgan Kaufmann)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B382F0-6ACF-404F-8169-7003743389A3}"/>
                </a:ext>
              </a:extLst>
            </p:cNvPr>
            <p:cNvSpPr txBox="1"/>
            <p:nvPr/>
          </p:nvSpPr>
          <p:spPr>
            <a:xfrm>
              <a:off x="5638800" y="2990850"/>
              <a:ext cx="914400" cy="914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F62CD25-63BB-48A2-9AEF-5EE6A2222E5F}"/>
                </a:ext>
              </a:extLst>
            </p:cNvPr>
            <p:cNvCxnSpPr>
              <a:cxnSpLocks/>
            </p:cNvCxnSpPr>
            <p:nvPr/>
          </p:nvCxnSpPr>
          <p:spPr>
            <a:xfrm>
              <a:off x="9912078" y="2847340"/>
              <a:ext cx="93206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52965A1-3DAE-430E-B63A-9618E9F2CBD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982078"/>
          <a:ext cx="10813860" cy="16027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{6E25E649-3F16-4E02-A733-19D2CDBF48F0}</a:tableStyleId>
              </a:tblPr>
              <a:tblGrid>
                <a:gridCol w="1081386">
                  <a:extLst>
                    <a:ext uri="{9D8B030D-6E8A-4147-A177-3AD203B41FA5}">
                      <a16:colId xmlns:a16="http://schemas.microsoft.com/office/drawing/2014/main" val="727923095"/>
                    </a:ext>
                  </a:extLst>
                </a:gridCol>
                <a:gridCol w="1081386">
                  <a:extLst>
                    <a:ext uri="{9D8B030D-6E8A-4147-A177-3AD203B41FA5}">
                      <a16:colId xmlns:a16="http://schemas.microsoft.com/office/drawing/2014/main" val="3998213095"/>
                    </a:ext>
                  </a:extLst>
                </a:gridCol>
                <a:gridCol w="1081386">
                  <a:extLst>
                    <a:ext uri="{9D8B030D-6E8A-4147-A177-3AD203B41FA5}">
                      <a16:colId xmlns:a16="http://schemas.microsoft.com/office/drawing/2014/main" val="1353998559"/>
                    </a:ext>
                  </a:extLst>
                </a:gridCol>
                <a:gridCol w="1081386">
                  <a:extLst>
                    <a:ext uri="{9D8B030D-6E8A-4147-A177-3AD203B41FA5}">
                      <a16:colId xmlns:a16="http://schemas.microsoft.com/office/drawing/2014/main" val="3780955651"/>
                    </a:ext>
                  </a:extLst>
                </a:gridCol>
                <a:gridCol w="1081386">
                  <a:extLst>
                    <a:ext uri="{9D8B030D-6E8A-4147-A177-3AD203B41FA5}">
                      <a16:colId xmlns:a16="http://schemas.microsoft.com/office/drawing/2014/main" val="1033687984"/>
                    </a:ext>
                  </a:extLst>
                </a:gridCol>
                <a:gridCol w="1081386">
                  <a:extLst>
                    <a:ext uri="{9D8B030D-6E8A-4147-A177-3AD203B41FA5}">
                      <a16:colId xmlns:a16="http://schemas.microsoft.com/office/drawing/2014/main" val="2164489178"/>
                    </a:ext>
                  </a:extLst>
                </a:gridCol>
                <a:gridCol w="1081386">
                  <a:extLst>
                    <a:ext uri="{9D8B030D-6E8A-4147-A177-3AD203B41FA5}">
                      <a16:colId xmlns:a16="http://schemas.microsoft.com/office/drawing/2014/main" val="436093644"/>
                    </a:ext>
                  </a:extLst>
                </a:gridCol>
                <a:gridCol w="1081386">
                  <a:extLst>
                    <a:ext uri="{9D8B030D-6E8A-4147-A177-3AD203B41FA5}">
                      <a16:colId xmlns:a16="http://schemas.microsoft.com/office/drawing/2014/main" val="2709733443"/>
                    </a:ext>
                  </a:extLst>
                </a:gridCol>
                <a:gridCol w="1081386">
                  <a:extLst>
                    <a:ext uri="{9D8B030D-6E8A-4147-A177-3AD203B41FA5}">
                      <a16:colId xmlns:a16="http://schemas.microsoft.com/office/drawing/2014/main" val="822624059"/>
                    </a:ext>
                  </a:extLst>
                </a:gridCol>
                <a:gridCol w="1081386">
                  <a:extLst>
                    <a:ext uri="{9D8B030D-6E8A-4147-A177-3AD203B41FA5}">
                      <a16:colId xmlns:a16="http://schemas.microsoft.com/office/drawing/2014/main" val="2084899510"/>
                    </a:ext>
                  </a:extLst>
                </a:gridCol>
              </a:tblGrid>
              <a:tr h="3205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Instruction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Reg2Loc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ALUSrc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MemtoReg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RegWrite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MemRead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MemWrite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Branch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ALUOp1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ALUOp0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249375"/>
                  </a:ext>
                </a:extLst>
              </a:tr>
              <a:tr h="3205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R-Format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5748600"/>
                  </a:ext>
                </a:extLst>
              </a:tr>
              <a:tr h="3205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LDUR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0252024"/>
                  </a:ext>
                </a:extLst>
              </a:tr>
              <a:tr h="3205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STUR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7286906"/>
                  </a:ext>
                </a:extLst>
              </a:tr>
              <a:tr h="3205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CBZ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99701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05D385E-39D0-2D46-1E43-786E88A820E9}"/>
              </a:ext>
            </a:extLst>
          </p:cNvPr>
          <p:cNvSpPr txBox="1"/>
          <p:nvPr/>
        </p:nvSpPr>
        <p:spPr>
          <a:xfrm>
            <a:off x="838200" y="2119085"/>
            <a:ext cx="3487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values input to the </a:t>
            </a:r>
            <a:r>
              <a:rPr lang="en-US" dirty="0" err="1"/>
              <a:t>Muxs</a:t>
            </a:r>
            <a:r>
              <a:rPr lang="en-US" dirty="0"/>
              <a:t> for an R-format instruction?</a:t>
            </a:r>
          </a:p>
        </p:txBody>
      </p:sp>
    </p:spTree>
    <p:extLst>
      <p:ext uri="{BB962C8B-B14F-4D97-AF65-F5344CB8AC3E}">
        <p14:creationId xmlns:p14="http://schemas.microsoft.com/office/powerpoint/2010/main" val="117220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C97E8-FB2B-4C7F-8776-9D9896B38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1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Wht</a:t>
            </a:r>
            <a:r>
              <a:rPr lang="en-US" dirty="0"/>
              <a:t>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633FF74-0934-4872-ADB4-4F372296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7041"/>
            <a:ext cx="3850069" cy="997196"/>
          </a:xfrm>
        </p:spPr>
        <p:txBody>
          <a:bodyPr wrap="square" lIns="0" tIns="0" rIns="0" bIns="0" anchor="t" anchorCtr="0">
            <a:spAutoFit/>
          </a:bodyPr>
          <a:lstStyle>
            <a:lvl1pPr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ARM Datapath Control Signals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1A820A-245A-49B6-8FAB-676B2B4D8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330551"/>
            <a:ext cx="681724" cy="114143"/>
            <a:chOff x="504417" y="410029"/>
            <a:chExt cx="681724" cy="114143"/>
          </a:xfrm>
        </p:grpSpPr>
        <p:sp>
          <p:nvSpPr>
            <p:cNvPr id="5" name="Circle">
              <a:extLst>
                <a:ext uri="{FF2B5EF4-FFF2-40B4-BE49-F238E27FC236}">
                  <a16:creationId xmlns:a16="http://schemas.microsoft.com/office/drawing/2014/main" id="{25C8570C-5203-410C-BB89-24CB8EF31BDF}"/>
                </a:ext>
              </a:extLst>
            </p:cNvPr>
            <p:cNvSpPr/>
            <p:nvPr userDrawn="1"/>
          </p:nvSpPr>
          <p:spPr>
            <a:xfrm>
              <a:off x="1071999" y="410029"/>
              <a:ext cx="114142" cy="11414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>
                <a:latin typeface="Calibri Regular"/>
                <a:ea typeface="Arial Regular" charset="0"/>
                <a:cs typeface="Arial Regular" charset="0"/>
              </a:endParaRPr>
            </a:p>
          </p:txBody>
        </p:sp>
        <p:sp>
          <p:nvSpPr>
            <p:cNvPr id="6" name="Circle">
              <a:extLst>
                <a:ext uri="{FF2B5EF4-FFF2-40B4-BE49-F238E27FC236}">
                  <a16:creationId xmlns:a16="http://schemas.microsoft.com/office/drawing/2014/main" id="{BD451C97-C648-459F-9255-AEAE3E6D1548}"/>
                </a:ext>
              </a:extLst>
            </p:cNvPr>
            <p:cNvSpPr/>
            <p:nvPr userDrawn="1"/>
          </p:nvSpPr>
          <p:spPr>
            <a:xfrm>
              <a:off x="882805" y="410029"/>
              <a:ext cx="114143" cy="114143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>
                <a:latin typeface="Calibri Regular"/>
                <a:ea typeface="Arial Regular" charset="0"/>
                <a:cs typeface="Arial Regular" charset="0"/>
              </a:endParaRPr>
            </a:p>
          </p:txBody>
        </p:sp>
        <p:sp>
          <p:nvSpPr>
            <p:cNvPr id="7" name="Circle">
              <a:extLst>
                <a:ext uri="{FF2B5EF4-FFF2-40B4-BE49-F238E27FC236}">
                  <a16:creationId xmlns:a16="http://schemas.microsoft.com/office/drawing/2014/main" id="{535B6C75-3EAC-4EE1-858F-D5C38587015C}"/>
                </a:ext>
              </a:extLst>
            </p:cNvPr>
            <p:cNvSpPr/>
            <p:nvPr userDrawn="1"/>
          </p:nvSpPr>
          <p:spPr>
            <a:xfrm>
              <a:off x="693611" y="410029"/>
              <a:ext cx="114142" cy="11414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>
                <a:latin typeface="Calibri Regular"/>
                <a:ea typeface="Arial Regular" charset="0"/>
                <a:cs typeface="Arial Regular" charset="0"/>
              </a:endParaRPr>
            </a:p>
          </p:txBody>
        </p:sp>
        <p:sp>
          <p:nvSpPr>
            <p:cNvPr id="8" name="Circle">
              <a:extLst>
                <a:ext uri="{FF2B5EF4-FFF2-40B4-BE49-F238E27FC236}">
                  <a16:creationId xmlns:a16="http://schemas.microsoft.com/office/drawing/2014/main" id="{583772B8-55A0-44C0-93EF-AC4BA6A397A4}"/>
                </a:ext>
              </a:extLst>
            </p:cNvPr>
            <p:cNvSpPr/>
            <p:nvPr userDrawn="1"/>
          </p:nvSpPr>
          <p:spPr>
            <a:xfrm>
              <a:off x="504417" y="410029"/>
              <a:ext cx="114142" cy="11414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>
                <a:latin typeface="Calibri Regular"/>
                <a:ea typeface="Arial Regular" charset="0"/>
                <a:cs typeface="Arial Regular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789C0C3-08EF-4960-AACC-AADEF88D7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836257"/>
            <a:ext cx="12192000" cy="592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 descr="Please contact instructor for details on this image.">
            <a:extLst>
              <a:ext uri="{FF2B5EF4-FFF2-40B4-BE49-F238E27FC236}">
                <a16:creationId xmlns:a16="http://schemas.microsoft.com/office/drawing/2014/main" id="{403FF750-08C0-4C26-A2F3-DC9F98562C8A}"/>
              </a:ext>
            </a:extLst>
          </p:cNvPr>
          <p:cNvGrpSpPr/>
          <p:nvPr/>
        </p:nvGrpSpPr>
        <p:grpSpPr>
          <a:xfrm>
            <a:off x="4688269" y="677041"/>
            <a:ext cx="7083958" cy="4461506"/>
            <a:chOff x="4688269" y="330551"/>
            <a:chExt cx="7083958" cy="446150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39F70A7-F837-4AE1-A050-EC9638897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88269" y="330551"/>
              <a:ext cx="6963789" cy="446150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1FEDCF5-ECCE-4483-8B4A-0E506B384E7E}"/>
                </a:ext>
              </a:extLst>
            </p:cNvPr>
            <p:cNvSpPr txBox="1"/>
            <p:nvPr/>
          </p:nvSpPr>
          <p:spPr>
            <a:xfrm rot="5400000">
              <a:off x="11061615" y="4081446"/>
              <a:ext cx="12057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(© Morgan Kaufmann)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B382F0-6ACF-404F-8169-7003743389A3}"/>
                </a:ext>
              </a:extLst>
            </p:cNvPr>
            <p:cNvSpPr txBox="1"/>
            <p:nvPr/>
          </p:nvSpPr>
          <p:spPr>
            <a:xfrm>
              <a:off x="5638800" y="2990850"/>
              <a:ext cx="914400" cy="914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F62CD25-63BB-48A2-9AEF-5EE6A2222E5F}"/>
                </a:ext>
              </a:extLst>
            </p:cNvPr>
            <p:cNvCxnSpPr>
              <a:cxnSpLocks/>
            </p:cNvCxnSpPr>
            <p:nvPr/>
          </p:nvCxnSpPr>
          <p:spPr>
            <a:xfrm>
              <a:off x="9912078" y="2847340"/>
              <a:ext cx="93206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52965A1-3DAE-430E-B63A-9618E9F2CBD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982078"/>
          <a:ext cx="10813860" cy="16027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{6E25E649-3F16-4E02-A733-19D2CDBF48F0}</a:tableStyleId>
              </a:tblPr>
              <a:tblGrid>
                <a:gridCol w="1081386">
                  <a:extLst>
                    <a:ext uri="{9D8B030D-6E8A-4147-A177-3AD203B41FA5}">
                      <a16:colId xmlns:a16="http://schemas.microsoft.com/office/drawing/2014/main" val="727923095"/>
                    </a:ext>
                  </a:extLst>
                </a:gridCol>
                <a:gridCol w="1081386">
                  <a:extLst>
                    <a:ext uri="{9D8B030D-6E8A-4147-A177-3AD203B41FA5}">
                      <a16:colId xmlns:a16="http://schemas.microsoft.com/office/drawing/2014/main" val="3998213095"/>
                    </a:ext>
                  </a:extLst>
                </a:gridCol>
                <a:gridCol w="1081386">
                  <a:extLst>
                    <a:ext uri="{9D8B030D-6E8A-4147-A177-3AD203B41FA5}">
                      <a16:colId xmlns:a16="http://schemas.microsoft.com/office/drawing/2014/main" val="1353998559"/>
                    </a:ext>
                  </a:extLst>
                </a:gridCol>
                <a:gridCol w="1081386">
                  <a:extLst>
                    <a:ext uri="{9D8B030D-6E8A-4147-A177-3AD203B41FA5}">
                      <a16:colId xmlns:a16="http://schemas.microsoft.com/office/drawing/2014/main" val="3780955651"/>
                    </a:ext>
                  </a:extLst>
                </a:gridCol>
                <a:gridCol w="1081386">
                  <a:extLst>
                    <a:ext uri="{9D8B030D-6E8A-4147-A177-3AD203B41FA5}">
                      <a16:colId xmlns:a16="http://schemas.microsoft.com/office/drawing/2014/main" val="1033687984"/>
                    </a:ext>
                  </a:extLst>
                </a:gridCol>
                <a:gridCol w="1081386">
                  <a:extLst>
                    <a:ext uri="{9D8B030D-6E8A-4147-A177-3AD203B41FA5}">
                      <a16:colId xmlns:a16="http://schemas.microsoft.com/office/drawing/2014/main" val="2164489178"/>
                    </a:ext>
                  </a:extLst>
                </a:gridCol>
                <a:gridCol w="1081386">
                  <a:extLst>
                    <a:ext uri="{9D8B030D-6E8A-4147-A177-3AD203B41FA5}">
                      <a16:colId xmlns:a16="http://schemas.microsoft.com/office/drawing/2014/main" val="436093644"/>
                    </a:ext>
                  </a:extLst>
                </a:gridCol>
                <a:gridCol w="1081386">
                  <a:extLst>
                    <a:ext uri="{9D8B030D-6E8A-4147-A177-3AD203B41FA5}">
                      <a16:colId xmlns:a16="http://schemas.microsoft.com/office/drawing/2014/main" val="2709733443"/>
                    </a:ext>
                  </a:extLst>
                </a:gridCol>
                <a:gridCol w="1081386">
                  <a:extLst>
                    <a:ext uri="{9D8B030D-6E8A-4147-A177-3AD203B41FA5}">
                      <a16:colId xmlns:a16="http://schemas.microsoft.com/office/drawing/2014/main" val="822624059"/>
                    </a:ext>
                  </a:extLst>
                </a:gridCol>
                <a:gridCol w="1081386">
                  <a:extLst>
                    <a:ext uri="{9D8B030D-6E8A-4147-A177-3AD203B41FA5}">
                      <a16:colId xmlns:a16="http://schemas.microsoft.com/office/drawing/2014/main" val="2084899510"/>
                    </a:ext>
                  </a:extLst>
                </a:gridCol>
              </a:tblGrid>
              <a:tr h="3205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Instruction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Reg2Loc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ALUSrc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MemtoReg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RegWrite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MemRead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MemWrite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Branch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ALUOp1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ALUOp0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249375"/>
                  </a:ext>
                </a:extLst>
              </a:tr>
              <a:tr h="3205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R-Format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5748600"/>
                  </a:ext>
                </a:extLst>
              </a:tr>
              <a:tr h="3205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LDUR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0252024"/>
                  </a:ext>
                </a:extLst>
              </a:tr>
              <a:tr h="3205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STUR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7286906"/>
                  </a:ext>
                </a:extLst>
              </a:tr>
              <a:tr h="3205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CBZ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99701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05D385E-39D0-2D46-1E43-786E88A820E9}"/>
              </a:ext>
            </a:extLst>
          </p:cNvPr>
          <p:cNvSpPr txBox="1"/>
          <p:nvPr/>
        </p:nvSpPr>
        <p:spPr>
          <a:xfrm>
            <a:off x="156029" y="2082231"/>
            <a:ext cx="468043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What are the values input to the </a:t>
            </a:r>
            <a:r>
              <a:rPr lang="en-US" sz="1400" dirty="0" err="1"/>
              <a:t>Muxs</a:t>
            </a:r>
            <a:r>
              <a:rPr lang="en-US" sz="1400" dirty="0"/>
              <a:t> for an R-format?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Reg2Loc = 0   register 2 value is in bits 16-20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ALUSrc</a:t>
            </a:r>
            <a:r>
              <a:rPr lang="en-US" dirty="0">
                <a:solidFill>
                  <a:srgbClr val="FF0000"/>
                </a:solidFill>
              </a:rPr>
              <a:t> = 0   second input to ALU is from a register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MemtoReg</a:t>
            </a:r>
            <a:r>
              <a:rPr lang="en-US" dirty="0">
                <a:solidFill>
                  <a:srgbClr val="FF0000"/>
                </a:solidFill>
              </a:rPr>
              <a:t> = 0  data written to a register is output from ALU </a:t>
            </a:r>
          </a:p>
        </p:txBody>
      </p:sp>
    </p:spTree>
    <p:extLst>
      <p:ext uri="{BB962C8B-B14F-4D97-AF65-F5344CB8AC3E}">
        <p14:creationId xmlns:p14="http://schemas.microsoft.com/office/powerpoint/2010/main" val="2943519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513</Words>
  <Application>Microsoft Macintosh PowerPoint</Application>
  <PresentationFormat>Widescreen</PresentationFormat>
  <Paragraphs>297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Calibri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ARM Datapath Control Signals</vt:lpstr>
      <vt:lpstr>ARM Datapath Control Signals</vt:lpstr>
      <vt:lpstr>ARM Datapath Control Signals</vt:lpstr>
      <vt:lpstr>ARM Datapath Control Signals</vt:lpstr>
      <vt:lpstr>ARM Datapath Control Signals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Resch,Cheryl</dc:creator>
  <cp:lastModifiedBy>Cheryl Resch</cp:lastModifiedBy>
  <cp:revision>13</cp:revision>
  <dcterms:created xsi:type="dcterms:W3CDTF">2021-10-10T19:48:56Z</dcterms:created>
  <dcterms:modified xsi:type="dcterms:W3CDTF">2023-02-26T21:40:58Z</dcterms:modified>
</cp:coreProperties>
</file>