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8" autoAdjust="0"/>
    <p:restoredTop sz="86449" autoAdjust="0"/>
  </p:normalViewPr>
  <p:slideViewPr>
    <p:cSldViewPr snapToGrid="0" snapToObjects="1">
      <p:cViewPr varScale="1">
        <p:scale>
          <a:sx n="74" d="100"/>
          <a:sy n="74" d="100"/>
        </p:scale>
        <p:origin x="60" y="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88F-17C2-D043-B58C-128B397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E028-B993-9F4A-B353-0101354B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1F9F-7D24-9043-9457-81CD9E0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473-C8C3-CA4E-A324-09651BE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1213-C86D-E042-AC5B-CBACECB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3D8-411A-6440-97BD-FF11A1E2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80E0-6571-5D48-8709-89F3D35E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22AE-67FE-264F-92D1-3DC84CC2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B30E-B36B-DA4A-AE15-998463B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2EF0-5A69-7B42-B3F7-98A11D9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DE70-268B-AD4C-A3B5-51CE73361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BCEE-B343-6441-85A9-536FFB26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D860-9586-E644-9AC1-3FF1F1C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9852-CD5C-CB46-B3E7-FC27814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9388-DADC-6A4B-B361-3703828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1682-28DF-1F4D-8542-8BB9D350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D05D-CE20-E94E-A648-C8FB1F88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5B08-753B-D747-8AF3-04E5FE33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D706-D31F-F04C-B079-173711F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0EDF-2F08-E84A-BC68-8AFF6B1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4EA8-09A1-104E-86CA-89A064DE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8CF7-5542-3C40-9EF3-AA7A2155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29A-E881-224D-9CCC-A522F0F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CA85-B66F-D346-B5AE-ABC0EB1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148-C913-324C-9552-8B9AA274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8D5-8C8F-5649-95DB-D78FB5A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7FC3-B676-2E4E-9E12-BBF83902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AA77-BC7F-A640-B9E4-054EA826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9328-3397-B44D-9F55-9028FA6A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C587-FF59-4F44-B9B8-8C97B542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5642-5997-294F-9DE1-58FB728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C5B-264B-FA4B-88B7-3A2AF825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E7C6-0D4D-B64F-A6B9-94ADF060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90D8A-E56F-3743-856C-EB68D839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2BD8-A2FB-8843-94CD-6F86A8FF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974F-B936-C847-B681-690B1D0D7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52178-092E-8E48-A508-A0402140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442E-9B50-4245-A6AB-0342A175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F1F34-131B-664B-BBDC-6A54518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C7E-978F-314F-9BD6-3491043F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A874-C207-BA4B-B46D-E9FE15AB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0F5F-299F-7D44-970D-3E7CA7C6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4B1E-B5CF-B64E-99A3-7F77874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A0C7-F25F-9847-847F-B7C228C7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E42FB-8D54-4240-AA61-69D8E7E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24D9-40DC-6E45-9DF9-C5EC28E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3089-64D2-B842-995F-92D15C3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8243-6CDB-3D4B-9BCA-201475FD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B20A-FF1B-8A4E-9808-2AE73F80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71E0-A983-9C4C-8BFC-3E8DD40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FE80-8F63-1745-A99A-5703763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0A72-4054-484C-81BB-AA4C868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1C44-D920-8740-8B68-EC6A0D3E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0814A-0168-A548-B70C-3531D303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B5C3-EBA7-1C40-BEC5-3D4F0499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8B5E-3348-D448-8FA8-6A70793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A20E-2323-3147-BC42-94AFDBD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C946-B6C0-EE4C-BCCB-F1B0547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C9D9-C447-504E-B635-1BD99062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1AF5-6D42-404B-A311-79976F14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B7FB-EBD5-F844-918B-FB1234FF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D75E-155A-CD48-8448-6830BA078A6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8956-9EB4-B04D-99FA-BDCB517B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69C8-E170-014F-A6ED-06C47369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BBCE-8C2F-4178-847D-3485F41A7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1 Step 1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A2A23-5608-624D-90CD-0B8D52B1EAE5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ADD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349961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8F2-ED42-48E3-A0E8-9CCF57E3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E5B99-9921-2B4A-A387-A361516C854B}"/>
              </a:ext>
            </a:extLst>
          </p:cNvPr>
          <p:cNvSpPr/>
          <p:nvPr/>
        </p:nvSpPr>
        <p:spPr>
          <a:xfrm>
            <a:off x="887730" y="696159"/>
            <a:ext cx="1027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What number does 0x0C000000 represent if it is a IEEE 754 format floating point number?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0000 1100 0000 0000 0000 0000 0000 0000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0 00011000 00000000000000000000000 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Sign 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Exponent 24-127 = -103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Fraction 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1.0 x 2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-103</a:t>
            </a:r>
            <a:r>
              <a:rPr lang="en-US" dirty="0">
                <a:effectLst/>
                <a:latin typeface="Arial" panose="020B0604020202020204" pitchFamily="34" charset="0"/>
              </a:rPr>
              <a:t> = 7.779 x 10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-62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0750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F4A8BA-B299-4065-995C-0CAEBFA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0E7E8-A8A9-3F4E-BFBA-AA086FF00033}"/>
              </a:ext>
            </a:extLst>
          </p:cNvPr>
          <p:cNvSpPr txBox="1"/>
          <p:nvPr/>
        </p:nvSpPr>
        <p:spPr>
          <a:xfrm>
            <a:off x="765810" y="1108710"/>
            <a:ext cx="42995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-4.75 in IEEE 754 format</a:t>
            </a:r>
          </a:p>
          <a:p>
            <a:endParaRPr lang="en-US" dirty="0"/>
          </a:p>
          <a:p>
            <a:r>
              <a:rPr lang="en-US" dirty="0"/>
              <a:t>4.75 = 4+0.5+0.25 =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-1</a:t>
            </a:r>
            <a:r>
              <a:rPr lang="en-US" dirty="0"/>
              <a:t> + 2</a:t>
            </a:r>
            <a:r>
              <a:rPr lang="en-US" baseline="30000" dirty="0"/>
              <a:t>-2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= 100.11  in binary</a:t>
            </a:r>
          </a:p>
          <a:p>
            <a:endParaRPr lang="en-US" dirty="0"/>
          </a:p>
          <a:p>
            <a:r>
              <a:rPr lang="en-US" dirty="0"/>
              <a:t>100.11 = 1.0011 x 2</a:t>
            </a:r>
            <a:r>
              <a:rPr lang="en-US" baseline="30000" dirty="0"/>
              <a:t>2   </a:t>
            </a:r>
            <a:r>
              <a:rPr lang="en-US" dirty="0"/>
              <a:t>normalized</a:t>
            </a:r>
          </a:p>
          <a:p>
            <a:endParaRPr lang="en-US" dirty="0"/>
          </a:p>
          <a:p>
            <a:r>
              <a:rPr lang="en-US" dirty="0"/>
              <a:t>Exponent = 2+127 = 129 = 10000001</a:t>
            </a:r>
          </a:p>
          <a:p>
            <a:endParaRPr lang="en-US" dirty="0"/>
          </a:p>
          <a:p>
            <a:r>
              <a:rPr lang="en-US" dirty="0"/>
              <a:t>Sign = 1 (negative)</a:t>
            </a:r>
          </a:p>
          <a:p>
            <a:endParaRPr lang="en-US" dirty="0"/>
          </a:p>
          <a:p>
            <a:r>
              <a:rPr lang="en-US" dirty="0"/>
              <a:t>Fraction = 00110000000000000000000</a:t>
            </a:r>
          </a:p>
          <a:p>
            <a:endParaRPr lang="en-US" dirty="0"/>
          </a:p>
          <a:p>
            <a:r>
              <a:rPr lang="en-US" dirty="0"/>
              <a:t>Put it together:</a:t>
            </a:r>
          </a:p>
          <a:p>
            <a:endParaRPr lang="en-US" dirty="0"/>
          </a:p>
          <a:p>
            <a:r>
              <a:rPr lang="en-US" dirty="0"/>
              <a:t>1 10000001 00110000000000000000000</a:t>
            </a:r>
          </a:p>
          <a:p>
            <a:r>
              <a:rPr lang="en-US" dirty="0"/>
              <a:t>1100 0000 1001 1000 0000 0000 0000 0000</a:t>
            </a:r>
          </a:p>
          <a:p>
            <a:r>
              <a:rPr lang="en-US"/>
              <a:t>0xC0980000</a:t>
            </a:r>
          </a:p>
        </p:txBody>
      </p:sp>
    </p:spTree>
    <p:extLst>
      <p:ext uri="{BB962C8B-B14F-4D97-AF65-F5344CB8AC3E}">
        <p14:creationId xmlns:p14="http://schemas.microsoft.com/office/powerpoint/2010/main" val="119977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69C0-CD0B-46A1-9D17-386408D1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1 Step 2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D0F4-281F-6E4B-8174-A4107B3F2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893" y="363231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ADD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49712" y="413449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3409-6E95-40A9-9040-7BA08E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Step 1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LDUR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38795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8CC-832A-4073-9EAE-EEBBAFFF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Step 2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LDUR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49712" y="4134499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F9F5B-36CA-144B-8EAC-0D35B101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43" y="3907849"/>
            <a:ext cx="1256720" cy="13728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F0121-39CE-D240-B339-B32B0436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2531" y="495850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A2FA-F365-4259-B024-1015DB8F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 Step 1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CBZ instruction, which elements produce output necessary for execution of the instruction?</a:t>
            </a:r>
          </a:p>
        </p:txBody>
      </p:sp>
    </p:spTree>
    <p:extLst>
      <p:ext uri="{BB962C8B-B14F-4D97-AF65-F5344CB8AC3E}">
        <p14:creationId xmlns:p14="http://schemas.microsoft.com/office/powerpoint/2010/main" val="19558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614DA-A50F-478F-A65A-E93FBF5F6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 Step 2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5762F7-B8EC-1B49-BDC9-D04608E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4" y="726605"/>
            <a:ext cx="703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BF59F-BA0A-174F-9F4D-11C03042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366" y="2045968"/>
            <a:ext cx="1280160" cy="1383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9A1E7-A1F1-5E4D-AF85-8956BC6F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0436" y="2912117"/>
            <a:ext cx="876286" cy="1830830"/>
            <a:chOff x="6606540" y="779261"/>
            <a:chExt cx="1280160" cy="1563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38F0D5-31C1-8A45-83A3-E551F54DA81B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55C8C-11CF-FF49-84B4-9442332FEF9D}"/>
                </a:ext>
              </a:extLst>
            </p:cNvPr>
            <p:cNvSpPr txBox="1"/>
            <p:nvPr/>
          </p:nvSpPr>
          <p:spPr>
            <a:xfrm>
              <a:off x="6986416" y="779261"/>
              <a:ext cx="726432" cy="55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618E2-A012-484E-B135-481A803B9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7352" y="2912117"/>
            <a:ext cx="1028702" cy="1977901"/>
            <a:chOff x="6606540" y="875991"/>
            <a:chExt cx="1280160" cy="1467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691B-DC45-F743-AB55-6DF8C00DC8A4}"/>
                </a:ext>
              </a:extLst>
            </p:cNvPr>
            <p:cNvSpPr/>
            <p:nvPr/>
          </p:nvSpPr>
          <p:spPr>
            <a:xfrm>
              <a:off x="6606540" y="1260157"/>
              <a:ext cx="1280160" cy="108299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C01C4B-5A0B-D84B-A10B-C8BEAD64AB82}"/>
                </a:ext>
              </a:extLst>
            </p:cNvPr>
            <p:cNvSpPr txBox="1"/>
            <p:nvPr/>
          </p:nvSpPr>
          <p:spPr>
            <a:xfrm>
              <a:off x="7467996" y="875991"/>
              <a:ext cx="229887" cy="479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D30CB34-8684-EE45-B488-29065B968743}"/>
              </a:ext>
            </a:extLst>
          </p:cNvPr>
          <p:cNvSpPr txBox="1"/>
          <p:nvPr/>
        </p:nvSpPr>
        <p:spPr>
          <a:xfrm>
            <a:off x="308611" y="564642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CBZ instruction, which elements produce output necessary for execution of the instruction?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BF898-E5DC-554B-BF7C-0527069B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2513" y="4134500"/>
            <a:ext cx="336459" cy="7110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BB459-066F-AE4F-866B-E78A894A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2" y="1097161"/>
            <a:ext cx="368608" cy="8459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50575-3E70-4C46-A4E4-54A8AF52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8972" y="3632318"/>
            <a:ext cx="920588" cy="1110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AFAA-E3E3-574A-8DD8-4A934964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1687" y="499046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F9F5B-36CA-144B-8EAC-0D35B101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4039" y="1267519"/>
            <a:ext cx="805521" cy="1007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F0121-39CE-D240-B339-B32B0436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2531" y="4958507"/>
            <a:ext cx="685547" cy="836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ED033-9261-294E-BEF2-B35AFDE7C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72579" y="3562139"/>
            <a:ext cx="368608" cy="8459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3D66A-B000-A043-8D88-13826FD0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0387" y="1822833"/>
            <a:ext cx="443651" cy="555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C53E23-16F7-AA48-BB0E-1F70AF95D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9560" y="2045968"/>
            <a:ext cx="443651" cy="555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9FF5-7E5E-4113-A10C-3BD5F6C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DDCC2-5683-474C-9586-813B6CD03834}"/>
              </a:ext>
            </a:extLst>
          </p:cNvPr>
          <p:cNvSpPr txBox="1"/>
          <p:nvPr/>
        </p:nvSpPr>
        <p:spPr>
          <a:xfrm>
            <a:off x="788670" y="1143000"/>
            <a:ext cx="63383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-200 to 16 bit twos complement, then to hexadecimal.</a:t>
            </a:r>
          </a:p>
          <a:p>
            <a:endParaRPr lang="en-US" dirty="0"/>
          </a:p>
          <a:p>
            <a:r>
              <a:rPr lang="en-US" dirty="0"/>
              <a:t>200 = 128+64+8 = 0000000011001000</a:t>
            </a:r>
          </a:p>
          <a:p>
            <a:r>
              <a:rPr lang="en-US" dirty="0"/>
              <a:t>Complement = 1111111100110111</a:t>
            </a:r>
          </a:p>
          <a:p>
            <a:r>
              <a:rPr lang="en-US" dirty="0"/>
              <a:t>Add 1 = 1111111100111000</a:t>
            </a:r>
          </a:p>
          <a:p>
            <a:endParaRPr lang="en-US" dirty="0"/>
          </a:p>
          <a:p>
            <a:r>
              <a:rPr lang="en-US" dirty="0"/>
              <a:t>Convert to hex</a:t>
            </a:r>
          </a:p>
          <a:p>
            <a:endParaRPr lang="en-US" dirty="0"/>
          </a:p>
          <a:p>
            <a:r>
              <a:rPr lang="en-US" dirty="0"/>
              <a:t>1111 1111 0011 1000 = 0xFF38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C4DB-C620-4C28-9062-0604ED94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Multiplication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37EE75D7-652F-394C-A07B-13F1C124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23" y="0"/>
            <a:ext cx="9402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26F-3F42-4E40-A823-5C540B14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Multiplication problem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5EB57-7554-8846-826E-9B2C00F3E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6826"/>
              </p:ext>
            </p:extLst>
          </p:nvPr>
        </p:nvGraphicFramePr>
        <p:xfrm>
          <a:off x="1717675" y="1305453"/>
          <a:ext cx="973220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75">
                  <a:extLst>
                    <a:ext uri="{9D8B030D-6E8A-4147-A177-3AD203B41FA5}">
                      <a16:colId xmlns:a16="http://schemas.microsoft.com/office/drawing/2014/main" val="1897869642"/>
                    </a:ext>
                  </a:extLst>
                </a:gridCol>
                <a:gridCol w="1840656">
                  <a:extLst>
                    <a:ext uri="{9D8B030D-6E8A-4147-A177-3AD203B41FA5}">
                      <a16:colId xmlns:a16="http://schemas.microsoft.com/office/drawing/2014/main" val="177418899"/>
                    </a:ext>
                  </a:extLst>
                </a:gridCol>
                <a:gridCol w="1919994">
                  <a:extLst>
                    <a:ext uri="{9D8B030D-6E8A-4147-A177-3AD203B41FA5}">
                      <a16:colId xmlns:a16="http://schemas.microsoft.com/office/drawing/2014/main" val="133465198"/>
                    </a:ext>
                  </a:extLst>
                </a:gridCol>
                <a:gridCol w="2622637">
                  <a:extLst>
                    <a:ext uri="{9D8B030D-6E8A-4147-A177-3AD203B41FA5}">
                      <a16:colId xmlns:a16="http://schemas.microsoft.com/office/drawing/2014/main" val="4085588940"/>
                    </a:ext>
                  </a:extLst>
                </a:gridCol>
                <a:gridCol w="1946441">
                  <a:extLst>
                    <a:ext uri="{9D8B030D-6E8A-4147-A177-3AD203B41FA5}">
                      <a16:colId xmlns:a16="http://schemas.microsoft.com/office/drawing/2014/main" val="240532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1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5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00101010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2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D537F6-FA8E-3140-A0B6-3CE62C23618C}"/>
              </a:ext>
            </a:extLst>
          </p:cNvPr>
          <p:cNvSpPr txBox="1"/>
          <p:nvPr/>
        </p:nvSpPr>
        <p:spPr>
          <a:xfrm>
            <a:off x="3843580" y="89115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7 times 6</a:t>
            </a:r>
          </a:p>
        </p:txBody>
      </p:sp>
    </p:spTree>
    <p:extLst>
      <p:ext uri="{BB962C8B-B14F-4D97-AF65-F5344CB8AC3E}">
        <p14:creationId xmlns:p14="http://schemas.microsoft.com/office/powerpoint/2010/main" val="7379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378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Example Problem 1 Step 1</vt:lpstr>
      <vt:lpstr>Example Problem 1 Step 2</vt:lpstr>
      <vt:lpstr>Example Problem 2 Step 1</vt:lpstr>
      <vt:lpstr>Example Problem 2 Step 2</vt:lpstr>
      <vt:lpstr>Example Problem 3 Step 1</vt:lpstr>
      <vt:lpstr>Example Problem 3 Step 2</vt:lpstr>
      <vt:lpstr>Example Problem 4 Step 1</vt:lpstr>
      <vt:lpstr>Multiplication</vt:lpstr>
      <vt:lpstr>Multiplication problem</vt:lpstr>
      <vt:lpstr>Example Problem 5</vt:lpstr>
      <vt:lpstr>Example Problem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Martin,Joshua L</cp:lastModifiedBy>
  <cp:revision>10</cp:revision>
  <dcterms:created xsi:type="dcterms:W3CDTF">2021-10-10T19:48:56Z</dcterms:created>
  <dcterms:modified xsi:type="dcterms:W3CDTF">2022-02-01T20:39:25Z</dcterms:modified>
</cp:coreProperties>
</file>