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28" r:id="rId3"/>
    <p:sldId id="268" r:id="rId4"/>
    <p:sldId id="329" r:id="rId5"/>
    <p:sldId id="330" r:id="rId6"/>
    <p:sldId id="275" r:id="rId7"/>
    <p:sldId id="276" r:id="rId8"/>
    <p:sldId id="331" r:id="rId9"/>
    <p:sldId id="332" r:id="rId10"/>
    <p:sldId id="333" r:id="rId11"/>
    <p:sldId id="334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48" r:id="rId26"/>
    <p:sldId id="349" r:id="rId27"/>
    <p:sldId id="350" r:id="rId28"/>
    <p:sldId id="35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99" autoAdjust="0"/>
    <p:restoredTop sz="86472" autoAdjust="0"/>
  </p:normalViewPr>
  <p:slideViewPr>
    <p:cSldViewPr snapToGrid="0" snapToObjects="1">
      <p:cViewPr varScale="1">
        <p:scale>
          <a:sx n="89" d="100"/>
          <a:sy n="89" d="100"/>
        </p:scale>
        <p:origin x="248" y="168"/>
      </p:cViewPr>
      <p:guideLst/>
    </p:cSldViewPr>
  </p:slideViewPr>
  <p:outlineViewPr>
    <p:cViewPr>
      <p:scale>
        <a:sx n="33" d="100"/>
        <a:sy n="33" d="100"/>
      </p:scale>
      <p:origin x="0" y="-1178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D149-6961-F741-B873-A319E7076A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0C384-ACBE-914E-AB46-A46927088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D1A13-D360-6544-9289-39C83F9E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6345A-AE67-C948-A960-CFA614DF6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DCF7D-944E-D843-9C5E-4A96B65B6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7824E-7899-7141-ADFC-9C0E935A6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6C189-63DA-A841-A588-4AB0DE040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328F-1E14-2C43-9495-4F35565F7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5A23D-61E8-9E4B-A398-BFB26FBC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4EFC7-6478-A843-B11A-567E51BF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062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32824D-846E-C441-BF88-1C593B578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05417-E942-064B-A4B0-F45DA877B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170F-743F-5946-92F1-74BF5932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9B74D-878C-E546-AAE6-06DB06322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FA72E-9FE4-A846-A0D2-12CAC5AD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2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29149-1D0B-E340-AD1E-D7AD8141D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0F079-5F1F-0E40-94E4-6B2CE0B18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AD0C-2834-5044-87B3-B14FE4CE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6FAE-DBA4-C549-9109-D48BD5E7D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FE68-9106-AD41-9769-E4B9773D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22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F691-C761-2940-A197-161F8ADE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E38F5-95A3-6B40-BA1B-276735F01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49E3-4819-1842-B38D-B6B49BFFF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34C22-9B3B-EF4D-8E75-BD788DE5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CD2D-C295-7F4B-9A90-C18012836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6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1F048-C452-C741-BA4F-5D150B2B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350B-50D6-1543-A4E3-B144F64A6A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26DEC-CC1E-FA47-900D-BF940C5EF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97E64-1F68-7A40-AA4C-D52DBA8E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E8712-4F1B-E94A-B596-AEB20196E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619BDF-1978-DC4C-8802-9E6DB601D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11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5695-CDBC-6C42-9B97-36F9CE44F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C0C86-1AD1-584E-A675-A7ED3C4F6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B4F8A3-D1ED-6E42-A61E-4C0669A28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3B8695-E095-0841-8DA0-0901D22B2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A90077-E821-604A-9676-CE10DB8F5D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11643E-E1D9-EE4C-9795-5B9DA20B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C8987-703A-9D4A-82CE-BF0056995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46E9-DA5B-9245-B538-C40CA1DB2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3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7E65-E6D9-7347-84BB-274D1621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2879CA-F671-4D49-A31B-2EB4B34C2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22769B-168C-F240-A103-1776F914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3CCD9B-6FB7-E94F-992D-A4BFFEF2B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4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E1B3F5-03E8-C349-B4CE-028D8473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2A2C3-76B5-8B42-86F4-0C3C5E1E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8D38B-A619-B74A-BFC3-6093AF07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57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48416-835F-8F49-A32C-ED99B159E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2756-55BF-4541-A0F0-E88B2725C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5E4F68-FFDE-714C-A67C-549460318C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B9B31A-3E36-4744-ACC9-67B2A9F9E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2B024-2A83-DD4F-80AE-04C0E746D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ABF7D-D7A6-2B48-BFBD-51474301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6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FEA74-2A12-E54E-8FE2-FBC5FB53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A6F3EE-8B4B-AF45-82F9-27D7A01B50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2E382-A65B-5E47-9F3C-F97D42798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1B906-E3A2-DB45-8E06-8C90F4287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D960-EA67-6241-ADC3-CAEF879A5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ABC7D-B18A-B848-8EF9-8C15DA205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8E628B-54CB-8D45-B073-C0EB0CBBD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A6C92-532C-184E-B187-B142FBF07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DF087-5A0C-2A41-B124-1B2976CEF8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8DD7B-4904-8245-89FF-13C45EB023DD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6C856-34BD-D34D-97EB-5366CC1FB7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3536-70D2-C548-87D1-B0B809B666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106AF-AA3A-9349-9F0A-2E802B209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80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4A366-315F-B74B-BDE4-EF0B406D1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November 17 Discussion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EF508-5E78-524F-96E0-8A497111F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</a:rPr>
              <a:t>CDA 3101</a:t>
            </a:r>
          </a:p>
        </p:txBody>
      </p:sp>
    </p:spTree>
    <p:extLst>
      <p:ext uri="{BB962C8B-B14F-4D97-AF65-F5344CB8AC3E}">
        <p14:creationId xmlns:p14="http://schemas.microsoft.com/office/powerpoint/2010/main" val="30143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63474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fully associative, into how many possible lines can a block be placed?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780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28208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fully associative,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16 – any block can go to any line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tag field for a fully associative cache?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8192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282080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fully associative,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16 – any block can go to any line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tag field for a fully associative cache?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16-9 = 7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66691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03066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direct mapped, into how many possible lines can a block be placed?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6403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120690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direct mapped,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 – each block maps to one line in the cache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12683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12069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direct mapped,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 – each block maps to one line in the 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line field and the tag field?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86668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120690" cy="655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direct mapped,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 – each block maps to one line in the 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line field and the tag field?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16 lines, so log(16) = 4 bits in the line field   (4 bits are needed to count to 16)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16-9-4 = 3 bits in the tag field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5032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5" y="542925"/>
            <a:ext cx="1207045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2-way set associative, into how many possible lines can a block be placed?</a:t>
            </a:r>
            <a:endParaRPr lang="en-US" sz="2800" dirty="0">
              <a:solidFill>
                <a:srgbClr val="FF0000"/>
              </a:solidFill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4782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5" y="542925"/>
            <a:ext cx="1207045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2-way set associative,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 – a block will map to a set, and that set has two lines</a:t>
            </a:r>
          </a:p>
          <a:p>
            <a:endParaRPr lang="en-US" sz="2800" dirty="0"/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60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5" y="542925"/>
            <a:ext cx="1207045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2-way set associative,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 – a block will map to a set, and that set has two lines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set and tag fields?</a:t>
            </a:r>
          </a:p>
          <a:p>
            <a:endParaRPr lang="en-US" sz="2800" dirty="0"/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99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2E9F-84EF-1935-DFD2-6104E9E06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Examlet</a:t>
            </a:r>
            <a:r>
              <a:rPr lang="en-US" dirty="0"/>
              <a:t>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8CB1B-6D53-7AFF-48C9-8D06C7435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memory access time for look aside and look through cache</a:t>
            </a:r>
          </a:p>
          <a:p>
            <a:r>
              <a:rPr lang="en-US" dirty="0"/>
              <a:t>Direct mapped, set associative, and fully associative</a:t>
            </a:r>
          </a:p>
          <a:p>
            <a:pPr lvl="1"/>
            <a:r>
              <a:rPr lang="en-US" dirty="0"/>
              <a:t>Calculate size of fields</a:t>
            </a:r>
          </a:p>
          <a:p>
            <a:pPr lvl="1"/>
            <a:r>
              <a:rPr lang="en-US" dirty="0"/>
              <a:t>Determine mapping into cache</a:t>
            </a:r>
          </a:p>
          <a:p>
            <a:pPr lvl="1"/>
            <a:r>
              <a:rPr lang="en-US" dirty="0"/>
              <a:t>All the example problems we went over in class and discussion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r>
              <a:rPr lang="en-US" dirty="0">
                <a:sym typeface="Wingdings" pitchFamily="2" charset="2"/>
              </a:rPr>
              <a:t>Virtual memory </a:t>
            </a:r>
          </a:p>
          <a:p>
            <a:pPr lvl="1"/>
            <a:r>
              <a:rPr lang="en-US" dirty="0">
                <a:sym typeface="Wingdings" pitchFamily="2" charset="2"/>
              </a:rPr>
              <a:t>Map virtual memory address to page map table</a:t>
            </a:r>
          </a:p>
          <a:p>
            <a:pPr lvl="1"/>
            <a:r>
              <a:rPr lang="en-US" dirty="0">
                <a:sym typeface="Wingdings" pitchFamily="2" charset="2"/>
              </a:rPr>
              <a:t>Translate virtual address to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35247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60772" y="214313"/>
            <a:ext cx="12070456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If the cache is 2-way set associative, into how many possible lines can a block be placed?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2 – a block will map to a set, and that set has two lines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/>
              <a:t>How many bits are in the set and tag fields?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(16 lines/cache) / (2 lines/set) = 8 sets/cache</a:t>
            </a:r>
          </a:p>
          <a:p>
            <a:r>
              <a:rPr lang="en-US" sz="2800" dirty="0">
                <a:solidFill>
                  <a:srgbClr val="FF0000"/>
                </a:solidFill>
              </a:rPr>
              <a:t>log(8) = 3, set field is 3 bits</a:t>
            </a:r>
          </a:p>
          <a:p>
            <a:r>
              <a:rPr lang="en-US" sz="2800" dirty="0">
                <a:solidFill>
                  <a:srgbClr val="FF0000"/>
                </a:solidFill>
              </a:rPr>
              <a:t>Tag = 16-9-3 = 4 bits</a:t>
            </a:r>
          </a:p>
          <a:p>
            <a:endParaRPr lang="en-US" sz="2800" dirty="0"/>
          </a:p>
          <a:p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25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A78F8-180A-BF92-F1E7-445CDF2FB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518990"/>
              </p:ext>
            </p:extLst>
          </p:nvPr>
        </p:nvGraphicFramePr>
        <p:xfrm>
          <a:off x="431800" y="553720"/>
          <a:ext cx="274002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78561964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8834159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35131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2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4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5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5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1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9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2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56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D4BCF4-B81D-430C-5EA7-589ECF546466}"/>
              </a:ext>
            </a:extLst>
          </p:cNvPr>
          <p:cNvSpPr txBox="1"/>
          <p:nvPr/>
        </p:nvSpPr>
        <p:spPr>
          <a:xfrm>
            <a:off x="970911" y="184388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Map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C55CA-D983-9434-2CF8-4800A94CDF29}"/>
              </a:ext>
            </a:extLst>
          </p:cNvPr>
          <p:cNvSpPr txBox="1"/>
          <p:nvPr/>
        </p:nvSpPr>
        <p:spPr>
          <a:xfrm>
            <a:off x="5172075" y="1685925"/>
            <a:ext cx="6588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Pages in virtual memory are mapped to frames in physical memory (main memory) </a:t>
            </a:r>
          </a:p>
        </p:txBody>
      </p:sp>
    </p:spTree>
    <p:extLst>
      <p:ext uri="{BB962C8B-B14F-4D97-AF65-F5344CB8AC3E}">
        <p14:creationId xmlns:p14="http://schemas.microsoft.com/office/powerpoint/2010/main" val="2255248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A78F8-180A-BF92-F1E7-445CDF2FBD0A}"/>
              </a:ext>
            </a:extLst>
          </p:cNvPr>
          <p:cNvGraphicFramePr>
            <a:graphicFrameLocks noGrp="1"/>
          </p:cNvGraphicFramePr>
          <p:nvPr/>
        </p:nvGraphicFramePr>
        <p:xfrm>
          <a:off x="431800" y="553720"/>
          <a:ext cx="274002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78561964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8834159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35131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2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4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5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5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1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9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2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56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D4BCF4-B81D-430C-5EA7-589ECF546466}"/>
              </a:ext>
            </a:extLst>
          </p:cNvPr>
          <p:cNvSpPr txBox="1"/>
          <p:nvPr/>
        </p:nvSpPr>
        <p:spPr>
          <a:xfrm>
            <a:off x="970911" y="184388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Map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C55CA-D983-9434-2CF8-4800A94CDF29}"/>
              </a:ext>
            </a:extLst>
          </p:cNvPr>
          <p:cNvSpPr txBox="1"/>
          <p:nvPr/>
        </p:nvSpPr>
        <p:spPr>
          <a:xfrm>
            <a:off x="5043487" y="184388"/>
            <a:ext cx="685800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12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8</a:t>
            </a:r>
            <a:r>
              <a:rPr lang="en-US" dirty="0"/>
              <a:t> bytes.  Physical address space (main memory) is 2</a:t>
            </a:r>
            <a:r>
              <a:rPr lang="en-US" baseline="30000" dirty="0"/>
              <a:t>11</a:t>
            </a:r>
            <a:r>
              <a:rPr lang="en-US" dirty="0"/>
              <a:t> bytes</a:t>
            </a:r>
          </a:p>
          <a:p>
            <a:endParaRPr lang="en-US" dirty="0"/>
          </a:p>
          <a:p>
            <a:r>
              <a:rPr lang="en-US" dirty="0"/>
              <a:t>How many bits are in the virtual address?</a:t>
            </a:r>
          </a:p>
          <a:p>
            <a:endParaRPr lang="en-US" dirty="0"/>
          </a:p>
          <a:p>
            <a:r>
              <a:rPr lang="en-US" dirty="0"/>
              <a:t>How many bits are in the physical address?</a:t>
            </a:r>
          </a:p>
        </p:txBody>
      </p:sp>
    </p:spTree>
    <p:extLst>
      <p:ext uri="{BB962C8B-B14F-4D97-AF65-F5344CB8AC3E}">
        <p14:creationId xmlns:p14="http://schemas.microsoft.com/office/powerpoint/2010/main" val="9703767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A78F8-180A-BF92-F1E7-445CDF2FBD0A}"/>
              </a:ext>
            </a:extLst>
          </p:cNvPr>
          <p:cNvGraphicFramePr>
            <a:graphicFrameLocks noGrp="1"/>
          </p:cNvGraphicFramePr>
          <p:nvPr/>
        </p:nvGraphicFramePr>
        <p:xfrm>
          <a:off x="431800" y="553720"/>
          <a:ext cx="274002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78561964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8834159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35131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2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4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5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5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1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9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2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56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D4BCF4-B81D-430C-5EA7-589ECF546466}"/>
              </a:ext>
            </a:extLst>
          </p:cNvPr>
          <p:cNvSpPr txBox="1"/>
          <p:nvPr/>
        </p:nvSpPr>
        <p:spPr>
          <a:xfrm>
            <a:off x="970911" y="184388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Map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C55CA-D983-9434-2CF8-4800A94CDF29}"/>
              </a:ext>
            </a:extLst>
          </p:cNvPr>
          <p:cNvSpPr txBox="1"/>
          <p:nvPr/>
        </p:nvSpPr>
        <p:spPr>
          <a:xfrm>
            <a:off x="5043487" y="184388"/>
            <a:ext cx="6858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12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8</a:t>
            </a:r>
            <a:r>
              <a:rPr lang="en-US" dirty="0"/>
              <a:t> bytes.  Physical address space (main memory) is 2</a:t>
            </a:r>
            <a:r>
              <a:rPr lang="en-US" baseline="30000" dirty="0"/>
              <a:t>11</a:t>
            </a:r>
            <a:r>
              <a:rPr lang="en-US" dirty="0"/>
              <a:t> bytes</a:t>
            </a:r>
          </a:p>
          <a:p>
            <a:endParaRPr lang="en-US" dirty="0"/>
          </a:p>
          <a:p>
            <a:r>
              <a:rPr lang="en-US" dirty="0"/>
              <a:t>How many bits are in the virtual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) = 12</a:t>
            </a:r>
          </a:p>
          <a:p>
            <a:endParaRPr lang="en-US" dirty="0"/>
          </a:p>
          <a:p>
            <a:r>
              <a:rPr lang="en-US" dirty="0"/>
              <a:t>How many bits are in the physical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) = 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many bits are in the offset field?</a:t>
            </a:r>
          </a:p>
          <a:p>
            <a:endParaRPr lang="en-US" dirty="0"/>
          </a:p>
          <a:p>
            <a:r>
              <a:rPr lang="en-US" dirty="0"/>
              <a:t>How many bits are in the page field of the virtual address?</a:t>
            </a:r>
          </a:p>
          <a:p>
            <a:endParaRPr lang="en-US" dirty="0"/>
          </a:p>
          <a:p>
            <a:r>
              <a:rPr lang="en-US" dirty="0"/>
              <a:t>How many bits are in the frame field of the physical address?</a:t>
            </a:r>
          </a:p>
        </p:txBody>
      </p:sp>
    </p:spTree>
    <p:extLst>
      <p:ext uri="{BB962C8B-B14F-4D97-AF65-F5344CB8AC3E}">
        <p14:creationId xmlns:p14="http://schemas.microsoft.com/office/powerpoint/2010/main" val="35957533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A78F8-180A-BF92-F1E7-445CDF2FBD0A}"/>
              </a:ext>
            </a:extLst>
          </p:cNvPr>
          <p:cNvGraphicFramePr>
            <a:graphicFrameLocks noGrp="1"/>
          </p:cNvGraphicFramePr>
          <p:nvPr/>
        </p:nvGraphicFramePr>
        <p:xfrm>
          <a:off x="431800" y="553720"/>
          <a:ext cx="274002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78561964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8834159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35131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2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4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5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5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1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9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2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56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D4BCF4-B81D-430C-5EA7-589ECF546466}"/>
              </a:ext>
            </a:extLst>
          </p:cNvPr>
          <p:cNvSpPr txBox="1"/>
          <p:nvPr/>
        </p:nvSpPr>
        <p:spPr>
          <a:xfrm>
            <a:off x="970911" y="184388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Map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C55CA-D983-9434-2CF8-4800A94CDF29}"/>
              </a:ext>
            </a:extLst>
          </p:cNvPr>
          <p:cNvSpPr txBox="1"/>
          <p:nvPr/>
        </p:nvSpPr>
        <p:spPr>
          <a:xfrm>
            <a:off x="5043487" y="184388"/>
            <a:ext cx="6858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12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8</a:t>
            </a:r>
            <a:r>
              <a:rPr lang="en-US" dirty="0"/>
              <a:t> bytes.  Physical address space (main memory) is 2</a:t>
            </a:r>
            <a:r>
              <a:rPr lang="en-US" baseline="30000" dirty="0"/>
              <a:t>11</a:t>
            </a:r>
            <a:r>
              <a:rPr lang="en-US" dirty="0"/>
              <a:t> bytes</a:t>
            </a:r>
          </a:p>
          <a:p>
            <a:endParaRPr lang="en-US" dirty="0"/>
          </a:p>
          <a:p>
            <a:r>
              <a:rPr lang="en-US" dirty="0"/>
              <a:t>How many bits are in the virtual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) = 12</a:t>
            </a:r>
          </a:p>
          <a:p>
            <a:endParaRPr lang="en-US" dirty="0"/>
          </a:p>
          <a:p>
            <a:r>
              <a:rPr lang="en-US" dirty="0"/>
              <a:t>How many bits are in the physical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) = 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many bits are in the offset field? log(2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endParaRPr lang="en-US" dirty="0"/>
          </a:p>
          <a:p>
            <a:r>
              <a:rPr lang="en-US" dirty="0"/>
              <a:t>How many bits are in the page field of the virtual address? </a:t>
            </a:r>
            <a:r>
              <a:rPr lang="en-US" dirty="0">
                <a:solidFill>
                  <a:srgbClr val="FF0000"/>
                </a:solidFill>
              </a:rPr>
              <a:t>12-8 = 4</a:t>
            </a:r>
          </a:p>
          <a:p>
            <a:endParaRPr lang="en-US" dirty="0"/>
          </a:p>
          <a:p>
            <a:r>
              <a:rPr lang="en-US" dirty="0"/>
              <a:t>How many bits are in the frame field of the physical address? </a:t>
            </a:r>
            <a:r>
              <a:rPr lang="en-US" dirty="0">
                <a:solidFill>
                  <a:srgbClr val="FF0000"/>
                </a:solidFill>
              </a:rPr>
              <a:t>11-8 = 3</a:t>
            </a:r>
          </a:p>
        </p:txBody>
      </p:sp>
    </p:spTree>
    <p:extLst>
      <p:ext uri="{BB962C8B-B14F-4D97-AF65-F5344CB8AC3E}">
        <p14:creationId xmlns:p14="http://schemas.microsoft.com/office/powerpoint/2010/main" val="1308800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A78F8-180A-BF92-F1E7-445CDF2FBD0A}"/>
              </a:ext>
            </a:extLst>
          </p:cNvPr>
          <p:cNvGraphicFramePr>
            <a:graphicFrameLocks noGrp="1"/>
          </p:cNvGraphicFramePr>
          <p:nvPr/>
        </p:nvGraphicFramePr>
        <p:xfrm>
          <a:off x="431800" y="553720"/>
          <a:ext cx="274002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78561964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8834159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35131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2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4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5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5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1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9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2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56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D4BCF4-B81D-430C-5EA7-589ECF546466}"/>
              </a:ext>
            </a:extLst>
          </p:cNvPr>
          <p:cNvSpPr txBox="1"/>
          <p:nvPr/>
        </p:nvSpPr>
        <p:spPr>
          <a:xfrm>
            <a:off x="970911" y="184388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Map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C55CA-D983-9434-2CF8-4800A94CDF29}"/>
              </a:ext>
            </a:extLst>
          </p:cNvPr>
          <p:cNvSpPr txBox="1"/>
          <p:nvPr/>
        </p:nvSpPr>
        <p:spPr>
          <a:xfrm>
            <a:off x="5043487" y="184388"/>
            <a:ext cx="6858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12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8</a:t>
            </a:r>
            <a:r>
              <a:rPr lang="en-US" dirty="0"/>
              <a:t> bytes.  Physical address space (main memory) is 2</a:t>
            </a:r>
            <a:r>
              <a:rPr lang="en-US" baseline="30000" dirty="0"/>
              <a:t>11</a:t>
            </a:r>
            <a:r>
              <a:rPr lang="en-US" dirty="0"/>
              <a:t> bytes</a:t>
            </a:r>
          </a:p>
          <a:p>
            <a:endParaRPr lang="en-US" dirty="0"/>
          </a:p>
          <a:p>
            <a:r>
              <a:rPr lang="en-US" dirty="0"/>
              <a:t>How many bits are in the virtual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) = 12</a:t>
            </a:r>
          </a:p>
          <a:p>
            <a:endParaRPr lang="en-US" dirty="0"/>
          </a:p>
          <a:p>
            <a:r>
              <a:rPr lang="en-US" dirty="0"/>
              <a:t>How many bits are in the physical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) = 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many bits are in the offset field? log(2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endParaRPr lang="en-US" dirty="0"/>
          </a:p>
          <a:p>
            <a:r>
              <a:rPr lang="en-US" dirty="0"/>
              <a:t>How many bits are in the page field of the virtual address? </a:t>
            </a:r>
            <a:r>
              <a:rPr lang="en-US" dirty="0">
                <a:solidFill>
                  <a:srgbClr val="FF0000"/>
                </a:solidFill>
              </a:rPr>
              <a:t>12-8 = 4</a:t>
            </a:r>
          </a:p>
          <a:p>
            <a:endParaRPr lang="en-US" dirty="0"/>
          </a:p>
          <a:p>
            <a:r>
              <a:rPr lang="en-US" dirty="0"/>
              <a:t>How many bits are in the frame field of the physical address? </a:t>
            </a:r>
            <a:r>
              <a:rPr lang="en-US" dirty="0">
                <a:solidFill>
                  <a:srgbClr val="FF0000"/>
                </a:solidFill>
              </a:rPr>
              <a:t>11-8 = 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virtual address 0xBAD is requested.  Is this is a hit in the page map table? What does this mean?</a:t>
            </a:r>
          </a:p>
        </p:txBody>
      </p:sp>
    </p:spTree>
    <p:extLst>
      <p:ext uri="{BB962C8B-B14F-4D97-AF65-F5344CB8AC3E}">
        <p14:creationId xmlns:p14="http://schemas.microsoft.com/office/powerpoint/2010/main" val="3436358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A78F8-180A-BF92-F1E7-445CDF2FB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15670"/>
              </p:ext>
            </p:extLst>
          </p:nvPr>
        </p:nvGraphicFramePr>
        <p:xfrm>
          <a:off x="431800" y="553720"/>
          <a:ext cx="274002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78561964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8834159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35131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2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4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5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5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1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9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2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56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D4BCF4-B81D-430C-5EA7-589ECF546466}"/>
              </a:ext>
            </a:extLst>
          </p:cNvPr>
          <p:cNvSpPr txBox="1"/>
          <p:nvPr/>
        </p:nvSpPr>
        <p:spPr>
          <a:xfrm>
            <a:off x="970911" y="184388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Map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C55CA-D983-9434-2CF8-4800A94CDF29}"/>
              </a:ext>
            </a:extLst>
          </p:cNvPr>
          <p:cNvSpPr txBox="1"/>
          <p:nvPr/>
        </p:nvSpPr>
        <p:spPr>
          <a:xfrm>
            <a:off x="5043487" y="184388"/>
            <a:ext cx="685800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12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8</a:t>
            </a:r>
            <a:r>
              <a:rPr lang="en-US" dirty="0"/>
              <a:t> bytes.  Physical address space (main memory) is 2</a:t>
            </a:r>
            <a:r>
              <a:rPr lang="en-US" baseline="30000" dirty="0"/>
              <a:t>11</a:t>
            </a:r>
            <a:r>
              <a:rPr lang="en-US" dirty="0"/>
              <a:t> bytes</a:t>
            </a:r>
          </a:p>
          <a:p>
            <a:endParaRPr lang="en-US" dirty="0"/>
          </a:p>
          <a:p>
            <a:r>
              <a:rPr lang="en-US" dirty="0"/>
              <a:t>How many bits are in the virtual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) = 12</a:t>
            </a:r>
          </a:p>
          <a:p>
            <a:endParaRPr lang="en-US" dirty="0"/>
          </a:p>
          <a:p>
            <a:r>
              <a:rPr lang="en-US" dirty="0"/>
              <a:t>How many bits are in the physical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) = 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many bits are in the offset field? log(2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endParaRPr lang="en-US" dirty="0"/>
          </a:p>
          <a:p>
            <a:r>
              <a:rPr lang="en-US" dirty="0"/>
              <a:t>How many bits are in the page field of the virtual address? </a:t>
            </a:r>
            <a:r>
              <a:rPr lang="en-US" dirty="0">
                <a:solidFill>
                  <a:srgbClr val="FF0000"/>
                </a:solidFill>
              </a:rPr>
              <a:t>12-8 = 4</a:t>
            </a:r>
          </a:p>
          <a:p>
            <a:endParaRPr lang="en-US" dirty="0"/>
          </a:p>
          <a:p>
            <a:r>
              <a:rPr lang="en-US" dirty="0"/>
              <a:t>How many bits are in the frame field of the physical address? </a:t>
            </a:r>
            <a:r>
              <a:rPr lang="en-US" dirty="0">
                <a:solidFill>
                  <a:srgbClr val="FF0000"/>
                </a:solidFill>
              </a:rPr>
              <a:t>11-8 = 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virtual address 0xBAD is requested.  Is this is a hit in the page map table? What does this mean?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0xBAD = 101110101101 = 1011 10101101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is a hit, because the valid bit in this row is 1 and it is mapped to a frame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This means that this page is in main memory</a:t>
            </a:r>
          </a:p>
        </p:txBody>
      </p:sp>
    </p:spTree>
    <p:extLst>
      <p:ext uri="{BB962C8B-B14F-4D97-AF65-F5344CB8AC3E}">
        <p14:creationId xmlns:p14="http://schemas.microsoft.com/office/powerpoint/2010/main" val="3478916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A78F8-180A-BF92-F1E7-445CDF2FBD0A}"/>
              </a:ext>
            </a:extLst>
          </p:cNvPr>
          <p:cNvGraphicFramePr>
            <a:graphicFrameLocks noGrp="1"/>
          </p:cNvGraphicFramePr>
          <p:nvPr/>
        </p:nvGraphicFramePr>
        <p:xfrm>
          <a:off x="431800" y="553720"/>
          <a:ext cx="274002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78561964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8834159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35131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2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4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5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5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1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9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2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56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D4BCF4-B81D-430C-5EA7-589ECF546466}"/>
              </a:ext>
            </a:extLst>
          </p:cNvPr>
          <p:cNvSpPr txBox="1"/>
          <p:nvPr/>
        </p:nvSpPr>
        <p:spPr>
          <a:xfrm>
            <a:off x="970911" y="184388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Map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C55CA-D983-9434-2CF8-4800A94CDF29}"/>
              </a:ext>
            </a:extLst>
          </p:cNvPr>
          <p:cNvSpPr txBox="1"/>
          <p:nvPr/>
        </p:nvSpPr>
        <p:spPr>
          <a:xfrm>
            <a:off x="5043487" y="184388"/>
            <a:ext cx="685800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12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8</a:t>
            </a:r>
            <a:r>
              <a:rPr lang="en-US" dirty="0"/>
              <a:t> bytes.  Physical address space (main memory) is 2</a:t>
            </a:r>
            <a:r>
              <a:rPr lang="en-US" baseline="30000" dirty="0"/>
              <a:t>11</a:t>
            </a:r>
            <a:r>
              <a:rPr lang="en-US" dirty="0"/>
              <a:t> bytes</a:t>
            </a:r>
          </a:p>
          <a:p>
            <a:endParaRPr lang="en-US" dirty="0"/>
          </a:p>
          <a:p>
            <a:r>
              <a:rPr lang="en-US" dirty="0"/>
              <a:t>How many bits are in the virtual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) = 12</a:t>
            </a:r>
          </a:p>
          <a:p>
            <a:endParaRPr lang="en-US" dirty="0"/>
          </a:p>
          <a:p>
            <a:r>
              <a:rPr lang="en-US" dirty="0"/>
              <a:t>How many bits are in the physical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) = 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many bits are in the offset field? log(2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endParaRPr lang="en-US" dirty="0"/>
          </a:p>
          <a:p>
            <a:r>
              <a:rPr lang="en-US" dirty="0"/>
              <a:t>How many bits are in the page field of the virtual address? </a:t>
            </a:r>
            <a:r>
              <a:rPr lang="en-US" dirty="0">
                <a:solidFill>
                  <a:srgbClr val="FF0000"/>
                </a:solidFill>
              </a:rPr>
              <a:t>12-8 = 4</a:t>
            </a:r>
          </a:p>
          <a:p>
            <a:endParaRPr lang="en-US" dirty="0"/>
          </a:p>
          <a:p>
            <a:r>
              <a:rPr lang="en-US" dirty="0"/>
              <a:t>How many bits are in the frame field of the physical address? </a:t>
            </a:r>
            <a:r>
              <a:rPr lang="en-US" dirty="0">
                <a:solidFill>
                  <a:srgbClr val="FF0000"/>
                </a:solidFill>
              </a:rPr>
              <a:t>11-8 = 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virtual address 0xBAD is requested.  Is this is a hit in the page map table? What does this mean?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0xBAD = 101110101101 = 1011 10101101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Map the virtual address to a physical address</a:t>
            </a:r>
          </a:p>
        </p:txBody>
      </p:sp>
    </p:spTree>
    <p:extLst>
      <p:ext uri="{BB962C8B-B14F-4D97-AF65-F5344CB8AC3E}">
        <p14:creationId xmlns:p14="http://schemas.microsoft.com/office/powerpoint/2010/main" val="2566190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77A78F8-180A-BF92-F1E7-445CDF2FBD0A}"/>
              </a:ext>
            </a:extLst>
          </p:cNvPr>
          <p:cNvGraphicFramePr>
            <a:graphicFrameLocks noGrp="1"/>
          </p:cNvGraphicFramePr>
          <p:nvPr/>
        </p:nvGraphicFramePr>
        <p:xfrm>
          <a:off x="431800" y="553720"/>
          <a:ext cx="274002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938">
                  <a:extLst>
                    <a:ext uri="{9D8B030D-6E8A-4147-A177-3AD203B41FA5}">
                      <a16:colId xmlns:a16="http://schemas.microsoft.com/office/drawing/2014/main" val="785619641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3288341598"/>
                    </a:ext>
                  </a:extLst>
                </a:gridCol>
                <a:gridCol w="814387">
                  <a:extLst>
                    <a:ext uri="{9D8B030D-6E8A-4147-A177-3AD203B41FA5}">
                      <a16:colId xmlns:a16="http://schemas.microsoft.com/office/drawing/2014/main" val="351315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52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58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74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14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64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6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132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765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85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802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554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115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992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21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8179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924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156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D4BCF4-B81D-430C-5EA7-589ECF546466}"/>
              </a:ext>
            </a:extLst>
          </p:cNvPr>
          <p:cNvSpPr txBox="1"/>
          <p:nvPr/>
        </p:nvSpPr>
        <p:spPr>
          <a:xfrm>
            <a:off x="970911" y="184388"/>
            <a:ext cx="166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Page Map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C55CA-D983-9434-2CF8-4800A94CDF29}"/>
              </a:ext>
            </a:extLst>
          </p:cNvPr>
          <p:cNvSpPr txBox="1"/>
          <p:nvPr/>
        </p:nvSpPr>
        <p:spPr>
          <a:xfrm>
            <a:off x="5043487" y="184388"/>
            <a:ext cx="68580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system has 2</a:t>
            </a:r>
            <a:r>
              <a:rPr lang="en-US" baseline="30000" dirty="0"/>
              <a:t>12</a:t>
            </a:r>
            <a:r>
              <a:rPr lang="en-US" dirty="0"/>
              <a:t> bytes of virtual address space.  A frame is 2</a:t>
            </a:r>
            <a:r>
              <a:rPr lang="en-US" baseline="30000" dirty="0"/>
              <a:t>8</a:t>
            </a:r>
            <a:r>
              <a:rPr lang="en-US" dirty="0"/>
              <a:t> bytes.  Physical address space (main memory) is 2</a:t>
            </a:r>
            <a:r>
              <a:rPr lang="en-US" baseline="30000" dirty="0"/>
              <a:t>11</a:t>
            </a:r>
            <a:r>
              <a:rPr lang="en-US" dirty="0"/>
              <a:t> bytes</a:t>
            </a:r>
          </a:p>
          <a:p>
            <a:endParaRPr lang="en-US" dirty="0"/>
          </a:p>
          <a:p>
            <a:r>
              <a:rPr lang="en-US" dirty="0"/>
              <a:t>How many bits are in the virtual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12</a:t>
            </a:r>
            <a:r>
              <a:rPr lang="en-US" dirty="0">
                <a:solidFill>
                  <a:srgbClr val="FF0000"/>
                </a:solidFill>
              </a:rPr>
              <a:t>) = 12</a:t>
            </a:r>
          </a:p>
          <a:p>
            <a:endParaRPr lang="en-US" dirty="0"/>
          </a:p>
          <a:p>
            <a:r>
              <a:rPr lang="en-US" dirty="0"/>
              <a:t>How many bits are in the physical address? </a:t>
            </a:r>
            <a:r>
              <a:rPr lang="en-US" dirty="0">
                <a:solidFill>
                  <a:srgbClr val="FF0000"/>
                </a:solidFill>
              </a:rPr>
              <a:t>log(2</a:t>
            </a:r>
            <a:r>
              <a:rPr lang="en-US" baseline="30000" dirty="0">
                <a:solidFill>
                  <a:srgbClr val="FF0000"/>
                </a:solidFill>
              </a:rPr>
              <a:t>11</a:t>
            </a:r>
            <a:r>
              <a:rPr lang="en-US" dirty="0">
                <a:solidFill>
                  <a:srgbClr val="FF0000"/>
                </a:solidFill>
              </a:rPr>
              <a:t>) = 11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many bits are in the offset field? log(2</a:t>
            </a:r>
            <a:r>
              <a:rPr lang="en-US" baseline="30000" dirty="0"/>
              <a:t>8</a:t>
            </a:r>
            <a:r>
              <a:rPr lang="en-US" dirty="0"/>
              <a:t>) =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  <a:p>
            <a:endParaRPr lang="en-US" dirty="0"/>
          </a:p>
          <a:p>
            <a:r>
              <a:rPr lang="en-US" dirty="0"/>
              <a:t>How many bits are in the page field of the virtual address? </a:t>
            </a:r>
            <a:r>
              <a:rPr lang="en-US" dirty="0">
                <a:solidFill>
                  <a:srgbClr val="FF0000"/>
                </a:solidFill>
              </a:rPr>
              <a:t>12-8 = 4</a:t>
            </a:r>
          </a:p>
          <a:p>
            <a:endParaRPr lang="en-US" dirty="0"/>
          </a:p>
          <a:p>
            <a:r>
              <a:rPr lang="en-US" dirty="0"/>
              <a:t>How many bits are in the frame field of the physical address? </a:t>
            </a:r>
            <a:r>
              <a:rPr lang="en-US" dirty="0">
                <a:solidFill>
                  <a:srgbClr val="FF0000"/>
                </a:solidFill>
              </a:rPr>
              <a:t>11-8 = 3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The virtual address 0xBAD is requested.  Is this is a hit in the page map table? What does this mean?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0xBAD = 101110101101 = 1011 10101101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Map the virtual address to a physical address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Page 1011 maps to frame 101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Physical address is 101 10101101</a:t>
            </a:r>
          </a:p>
        </p:txBody>
      </p:sp>
    </p:spTree>
    <p:extLst>
      <p:ext uri="{BB962C8B-B14F-4D97-AF65-F5344CB8AC3E}">
        <p14:creationId xmlns:p14="http://schemas.microsoft.com/office/powerpoint/2010/main" val="2978547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504192-2367-47B1-9D8D-7FE1499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100 ns is supported by an L1 cache having a 10 ns access time and a hit rate of 90% and an L2 cache having a 20 ns access time and a hit rate of 80%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</p:txBody>
      </p:sp>
    </p:spTree>
    <p:extLst>
      <p:ext uri="{BB962C8B-B14F-4D97-AF65-F5344CB8AC3E}">
        <p14:creationId xmlns:p14="http://schemas.microsoft.com/office/powerpoint/2010/main" val="3136500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504192-2367-47B1-9D8D-7FE1499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100 ns is supported by an L1 cache having a 10 ns access time and a hit rate of 90% and an L2 cache having a 20 ns access time and a hit rate of 80%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AMAT = 10(0.9) + 0.1*(20*0.8 + 100*0.2) = 12.6 ns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</p:txBody>
      </p:sp>
    </p:spTree>
    <p:extLst>
      <p:ext uri="{BB962C8B-B14F-4D97-AF65-F5344CB8AC3E}">
        <p14:creationId xmlns:p14="http://schemas.microsoft.com/office/powerpoint/2010/main" val="3558207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504192-2367-47B1-9D8D-7FE1499C7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DE08D3-BF2F-B64C-A3F8-9E3B6A297792}"/>
              </a:ext>
            </a:extLst>
          </p:cNvPr>
          <p:cNvSpPr txBox="1"/>
          <p:nvPr/>
        </p:nvSpPr>
        <p:spPr>
          <a:xfrm>
            <a:off x="947854" y="613317"/>
            <a:ext cx="1111776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 a system with a main memory access time of 100 ns is supported by an L1 cache having a 10 ns access time and a hit rate of 90% and an L2 cache having a 20 ns access time and a hit rate of 80%</a:t>
            </a:r>
          </a:p>
          <a:p>
            <a:endParaRPr lang="en-US" sz="2800" dirty="0"/>
          </a:p>
          <a:p>
            <a:r>
              <a:rPr lang="en-US" sz="2800" dirty="0"/>
              <a:t>What is the average memory access time for a look aside cache?</a:t>
            </a:r>
          </a:p>
          <a:p>
            <a:endParaRPr lang="en-US" sz="2800" dirty="0"/>
          </a:p>
          <a:p>
            <a:r>
              <a:rPr lang="en-US" sz="2800" dirty="0"/>
              <a:t>AMAT = 10(0.9) + 0.1*(20*0.8 + 100*0.2) = 12.6 ns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What is the average memory access time for a look through cache?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FF0000"/>
                </a:solidFill>
              </a:rPr>
              <a:t>AMAT = 10 + 0.1(20 + 0.2*100) = 14 ns</a:t>
            </a:r>
          </a:p>
        </p:txBody>
      </p:sp>
    </p:spTree>
    <p:extLst>
      <p:ext uri="{BB962C8B-B14F-4D97-AF65-F5344CB8AC3E}">
        <p14:creationId xmlns:p14="http://schemas.microsoft.com/office/powerpoint/2010/main" val="3864289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1948912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How many bits wide is the address? 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many bits wide is the offset field?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many bits describe the block? </a:t>
            </a:r>
          </a:p>
        </p:txBody>
      </p:sp>
    </p:spTree>
    <p:extLst>
      <p:ext uri="{BB962C8B-B14F-4D97-AF65-F5344CB8AC3E}">
        <p14:creationId xmlns:p14="http://schemas.microsoft.com/office/powerpoint/2010/main" val="253405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252706" y="642938"/>
            <a:ext cx="1193929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</a:t>
            </a:r>
          </a:p>
          <a:p>
            <a:r>
              <a:rPr lang="en-US" sz="2800" dirty="0"/>
              <a:t>How many bits wide is the address? 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log(65536) = 16</a:t>
            </a:r>
          </a:p>
          <a:p>
            <a:endParaRPr lang="en-US" sz="2800" dirty="0"/>
          </a:p>
          <a:p>
            <a:r>
              <a:rPr lang="en-US" sz="2800" dirty="0"/>
              <a:t>How many bits wide is the offset field?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log(512) = 9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How many bits describe the block?</a:t>
            </a:r>
          </a:p>
          <a:p>
            <a:r>
              <a:rPr lang="en-US" sz="2800" b="1" dirty="0">
                <a:solidFill>
                  <a:srgbClr val="FF0000"/>
                </a:solidFill>
              </a:rPr>
              <a:t>16 - 9 = 7 bits  </a:t>
            </a:r>
          </a:p>
        </p:txBody>
      </p:sp>
    </p:spTree>
    <p:extLst>
      <p:ext uri="{BB962C8B-B14F-4D97-AF65-F5344CB8AC3E}">
        <p14:creationId xmlns:p14="http://schemas.microsoft.com/office/powerpoint/2010/main" val="108490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03066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</p:txBody>
      </p:sp>
    </p:spTree>
    <p:extLst>
      <p:ext uri="{BB962C8B-B14F-4D97-AF65-F5344CB8AC3E}">
        <p14:creationId xmlns:p14="http://schemas.microsoft.com/office/powerpoint/2010/main" val="459370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477B498-F359-4605-9229-EEE0A960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8275"/>
            <a:ext cx="10515600" cy="1325563"/>
          </a:xfrm>
        </p:spPr>
        <p:txBody>
          <a:bodyPr/>
          <a:lstStyle/>
          <a:p>
            <a:r>
              <a:rPr lang="en-US" dirty="0"/>
              <a:t>Example Problem 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EB275-3708-E841-B063-59F34F412507}"/>
              </a:ext>
            </a:extLst>
          </p:cNvPr>
          <p:cNvSpPr txBox="1"/>
          <p:nvPr/>
        </p:nvSpPr>
        <p:spPr>
          <a:xfrm>
            <a:off x="121544" y="542925"/>
            <a:ext cx="120306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 system has a main memory of 65,536 bytes and is split into blocks of 512 bytes.</a:t>
            </a:r>
          </a:p>
          <a:p>
            <a:endParaRPr lang="en-US" sz="2800" dirty="0"/>
          </a:p>
          <a:p>
            <a:r>
              <a:rPr lang="en-US" sz="2800" dirty="0"/>
              <a:t>The system has a cache that is 8192 bytes.</a:t>
            </a:r>
          </a:p>
          <a:p>
            <a:endParaRPr lang="en-US" sz="2800" dirty="0"/>
          </a:p>
          <a:p>
            <a:r>
              <a:rPr lang="en-US" sz="2800" dirty="0"/>
              <a:t>How many lines does the cache have?</a:t>
            </a:r>
          </a:p>
          <a:p>
            <a:r>
              <a:rPr lang="en-US" sz="2800" dirty="0">
                <a:solidFill>
                  <a:srgbClr val="FF0000"/>
                </a:solidFill>
              </a:rPr>
              <a:t>(8192 bytes/cache) / (512 bytes/line) = 16 lines/cache</a:t>
            </a:r>
          </a:p>
        </p:txBody>
      </p:sp>
    </p:spTree>
    <p:extLst>
      <p:ext uri="{BB962C8B-B14F-4D97-AF65-F5344CB8AC3E}">
        <p14:creationId xmlns:p14="http://schemas.microsoft.com/office/powerpoint/2010/main" val="214272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8804</TotalTime>
  <Words>2809</Words>
  <Application>Microsoft Macintosh PowerPoint</Application>
  <PresentationFormat>Widescreen</PresentationFormat>
  <Paragraphs>653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Office Theme</vt:lpstr>
      <vt:lpstr>November 17 Discussion</vt:lpstr>
      <vt:lpstr>Examlet 6</vt:lpstr>
      <vt:lpstr>Example Problem 2</vt:lpstr>
      <vt:lpstr>Example Problem 2</vt:lpstr>
      <vt:lpstr>Example Problem 2</vt:lpstr>
      <vt:lpstr>Example Problem 4</vt:lpstr>
      <vt:lpstr>PowerPoint Presentation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Example Problem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 Sample Problems</dc:title>
  <dc:creator>Resch,Cheryl</dc:creator>
  <cp:lastModifiedBy>Resch,Cheryl</cp:lastModifiedBy>
  <cp:revision>40</cp:revision>
  <dcterms:created xsi:type="dcterms:W3CDTF">2021-10-29T17:11:41Z</dcterms:created>
  <dcterms:modified xsi:type="dcterms:W3CDTF">2022-11-17T16:28:19Z</dcterms:modified>
</cp:coreProperties>
</file>