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352" r:id="rId4"/>
    <p:sldId id="353" r:id="rId5"/>
    <p:sldId id="354" r:id="rId6"/>
    <p:sldId id="268" r:id="rId7"/>
    <p:sldId id="329" r:id="rId8"/>
    <p:sldId id="330" r:id="rId9"/>
    <p:sldId id="275" r:id="rId10"/>
    <p:sldId id="276" r:id="rId11"/>
    <p:sldId id="331" r:id="rId12"/>
    <p:sldId id="332" r:id="rId13"/>
    <p:sldId id="361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55" r:id="rId26"/>
    <p:sldId id="358" r:id="rId27"/>
    <p:sldId id="356" r:id="rId28"/>
    <p:sldId id="359" r:id="rId29"/>
    <p:sldId id="357" r:id="rId30"/>
    <p:sldId id="36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 autoAdjust="0"/>
    <p:restoredTop sz="86435" autoAdjust="0"/>
  </p:normalViewPr>
  <p:slideViewPr>
    <p:cSldViewPr snapToGrid="0" snapToObjects="1">
      <p:cViewPr varScale="1">
        <p:scale>
          <a:sx n="89" d="100"/>
          <a:sy n="89" d="100"/>
        </p:scale>
        <p:origin x="248" y="176"/>
      </p:cViewPr>
      <p:guideLst/>
    </p:cSldViewPr>
  </p:slideViewPr>
  <p:outlineViewPr>
    <p:cViewPr>
      <p:scale>
        <a:sx n="33" d="100"/>
        <a:sy n="33" d="100"/>
      </p:scale>
      <p:origin x="0" y="-117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D149-6961-F741-B873-A319E7076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0C384-ACBE-914E-AB46-A46927088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D1A13-D360-6544-9289-39C83F9E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6345A-AE67-C948-A960-CFA614DF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CF7D-944E-D843-9C5E-4A96B65B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24E-7899-7141-ADFC-9C0E935A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6C189-63DA-A841-A588-4AB0DE040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328F-1E14-2C43-9495-4F35565F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A23D-61E8-9E4B-A398-BFB26FBC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4EFC7-6478-A843-B11A-567E51BF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6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2824D-846E-C441-BF88-1C593B578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05417-E942-064B-A4B0-F45DA877B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170F-743F-5946-92F1-74BF5932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9B74D-878C-E546-AAE6-06DB0632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A72E-9FE4-A846-A0D2-12CAC5AD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9149-1D0B-E340-AD1E-D7AD8141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F079-5F1F-0E40-94E4-6B2CE0B1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AD0C-2834-5044-87B3-B14FE4CE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6FAE-DBA4-C549-9109-D48BD5E7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FE68-9106-AD41-9769-E4B9773D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F691-C761-2940-A197-161F8ADE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E38F5-95A3-6B40-BA1B-276735F01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49E3-4819-1842-B38D-B6B49BFF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4C22-9B3B-EF4D-8E75-BD788DE5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CD2D-C295-7F4B-9A90-C1801283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6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F048-C452-C741-BA4F-5D150B2B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350B-50D6-1543-A4E3-B144F64A6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26DEC-CC1E-FA47-900D-BF940C5EF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97E64-1F68-7A40-AA4C-D52DBA8E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8712-4F1B-E94A-B596-AEB20196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19BDF-1978-DC4C-8802-9E6DB601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1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5695-CDBC-6C42-9B97-36F9CE44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C0C86-1AD1-584E-A675-A7ED3C4F6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4F8A3-D1ED-6E42-A61E-4C0669A28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B8695-E095-0841-8DA0-0901D22B2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90077-E821-604A-9676-CE10DB8F5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1643E-E1D9-EE4C-9795-5B9DA20B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C8987-703A-9D4A-82CE-BF005699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46E9-DA5B-9245-B538-C40CA1DB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4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7E65-E6D9-7347-84BB-274D1621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879CA-F671-4D49-A31B-2EB4B34C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2769B-168C-F240-A103-1776F914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CCD9B-6FB7-E94F-992D-A4BFFEF2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0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1B3F5-03E8-C349-B4CE-028D8473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2A2C3-76B5-8B42-86F4-0C3C5E1E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8D38B-A619-B74A-BFC3-6093AF07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8416-835F-8F49-A32C-ED99B159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2756-55BF-4541-A0F0-E88B2725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E4F68-FFDE-714C-A67C-549460318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9B31A-3E36-4744-ACC9-67B2A9F9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2B024-2A83-DD4F-80AE-04C0E746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BF7D-D7A6-2B48-BFBD-51474301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EA74-2A12-E54E-8FE2-FBC5FB53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6F3EE-8B4B-AF45-82F9-27D7A01B5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E382-A65B-5E47-9F3C-F97D42798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1B906-E3A2-DB45-8E06-8C90F428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D960-EA67-6241-ADC3-CAEF879A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ABC7D-B18A-B848-8EF9-8C15DA20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E628B-54CB-8D45-B073-C0EB0CBB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A6C92-532C-184E-B187-B142FBF07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DF087-5A0C-2A41-B124-1B2976CEF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8DD7B-4904-8245-89FF-13C45EB023DD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C856-34BD-D34D-97EB-5366CC1FB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3536-70D2-C548-87D1-B0B809B66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0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4A366-315F-B74B-BDE4-EF0B406D1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April 5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EF508-5E78-524F-96E0-8A497111F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CDA 3101</a:t>
            </a:r>
          </a:p>
        </p:txBody>
      </p:sp>
    </p:spTree>
    <p:extLst>
      <p:ext uri="{BB962C8B-B14F-4D97-AF65-F5344CB8AC3E}">
        <p14:creationId xmlns:p14="http://schemas.microsoft.com/office/powerpoint/2010/main" val="3014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252706" y="642938"/>
            <a:ext cx="1193929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</a:t>
            </a:r>
          </a:p>
          <a:p>
            <a:r>
              <a:rPr lang="en-US" sz="2800" dirty="0"/>
              <a:t>How many bits wide is the address?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log(65536) = 16</a:t>
            </a:r>
          </a:p>
          <a:p>
            <a:endParaRPr lang="en-US" sz="2800" dirty="0"/>
          </a:p>
          <a:p>
            <a:r>
              <a:rPr lang="en-US" sz="2800" dirty="0"/>
              <a:t>How many bits wide is the offset field?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log(512) = 9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How many bits describe the block?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16 - 9 = 7 bits  </a:t>
            </a:r>
          </a:p>
        </p:txBody>
      </p:sp>
    </p:spTree>
    <p:extLst>
      <p:ext uri="{BB962C8B-B14F-4D97-AF65-F5344CB8AC3E}">
        <p14:creationId xmlns:p14="http://schemas.microsoft.com/office/powerpoint/2010/main" val="10849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20306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</p:txBody>
      </p:sp>
    </p:spTree>
    <p:extLst>
      <p:ext uri="{BB962C8B-B14F-4D97-AF65-F5344CB8AC3E}">
        <p14:creationId xmlns:p14="http://schemas.microsoft.com/office/powerpoint/2010/main" val="45937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20306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</p:txBody>
      </p:sp>
    </p:spTree>
    <p:extLst>
      <p:ext uri="{BB962C8B-B14F-4D97-AF65-F5344CB8AC3E}">
        <p14:creationId xmlns:p14="http://schemas.microsoft.com/office/powerpoint/2010/main" val="214272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BB12-2CBE-AFA0-5D67-4CE90E8E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Cache Misses?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0DEE-0456-2D62-DA33-FC7307081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Compulsory misses – cache is empty when a process starts</a:t>
            </a:r>
          </a:p>
          <a:p>
            <a:r>
              <a:rPr lang="en-US" dirty="0"/>
              <a:t>Capacity misses – the cache is full, based on size of cache</a:t>
            </a:r>
          </a:p>
          <a:p>
            <a:r>
              <a:rPr lang="en-US" dirty="0"/>
              <a:t>Conflict – more than one block mapping to the same block</a:t>
            </a:r>
          </a:p>
          <a:p>
            <a:pPr lvl="1"/>
            <a:r>
              <a:rPr lang="en-US" dirty="0"/>
              <a:t>Fully associative – no conflict misses – any block can go anywhere</a:t>
            </a:r>
          </a:p>
          <a:p>
            <a:pPr lvl="1"/>
            <a:r>
              <a:rPr lang="en-US" dirty="0"/>
              <a:t>Direct associative – highest rate of </a:t>
            </a:r>
            <a:r>
              <a:rPr lang="en-US"/>
              <a:t>conflict misses</a:t>
            </a:r>
          </a:p>
        </p:txBody>
      </p:sp>
    </p:spTree>
    <p:extLst>
      <p:ext uri="{BB962C8B-B14F-4D97-AF65-F5344CB8AC3E}">
        <p14:creationId xmlns:p14="http://schemas.microsoft.com/office/powerpoint/2010/main" val="54984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26347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fully associative, into how many possible lines can a block be placed?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780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228208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fully associative, into how many possible lines can a block be placed?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16 – any block can go to any line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How many bits are in the tag field for a fully associative cache?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192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2282080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fully associative, into how many possible lines can a block be placed?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16 – any block can go to any line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How many bits are in the tag field for a fully associative cache?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16-9 = 7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669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20306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direct mapped, into how many possible lines can a block be placed?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6403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212069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direct mapped, into how many possible lines can a block be placed?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1 – each block maps to one line in the cache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2683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212069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direct mapped, into how many possible lines can a block be placed?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1 – each block maps to one line in the 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How many bits are in the line field and the tag field?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666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2E9F-84EF-1935-DFD2-6104E9E0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Examlet</a:t>
            </a:r>
            <a:r>
              <a:rPr lang="en-US" dirty="0"/>
              <a:t>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CB1B-6D53-7AFF-48C9-8D06C743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 memory compared to registers or main memory</a:t>
            </a:r>
          </a:p>
          <a:p>
            <a:r>
              <a:rPr lang="en-US" dirty="0"/>
              <a:t>Average memory access time for look aside and look through cache</a:t>
            </a:r>
          </a:p>
          <a:p>
            <a:r>
              <a:rPr lang="en-US" dirty="0"/>
              <a:t>Direct mapped, set associative, and fully associative</a:t>
            </a:r>
          </a:p>
          <a:p>
            <a:pPr lvl="1"/>
            <a:r>
              <a:rPr lang="en-US" dirty="0"/>
              <a:t>Calculate size of fields</a:t>
            </a:r>
          </a:p>
          <a:p>
            <a:pPr lvl="1"/>
            <a:r>
              <a:rPr lang="en-US" dirty="0"/>
              <a:t>Determine mapping into cache</a:t>
            </a:r>
          </a:p>
          <a:p>
            <a:pPr lvl="1"/>
            <a:r>
              <a:rPr lang="en-US" dirty="0"/>
              <a:t>All the example problems we went over in class and discussion </a:t>
            </a:r>
            <a:r>
              <a:rPr lang="en-US" dirty="0">
                <a:sym typeface="Wingdings" pitchFamily="2" charset="2"/>
              </a:rPr>
              <a:t></a:t>
            </a:r>
          </a:p>
        </p:txBody>
      </p:sp>
    </p:spTree>
    <p:extLst>
      <p:ext uri="{BB962C8B-B14F-4D97-AF65-F5344CB8AC3E}">
        <p14:creationId xmlns:p14="http://schemas.microsoft.com/office/powerpoint/2010/main" val="235247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212069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direct mapped, into how many possible lines can a block be placed?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1 – each block maps to one line in the 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How many bits are in the line field and the tag field?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16 lines, so log(16) = 4 bits in the line field   (4 bits are needed to count to 16)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16-9-4 = 3 bits in the tag field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032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5" y="542925"/>
            <a:ext cx="120704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2-way set associative, into how many possible lines can a block be placed?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7825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5" y="542925"/>
            <a:ext cx="120704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2-way set associative, into how many possible lines can a block be placed?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 – a block will map to a set, and that set has two lines</a:t>
            </a:r>
          </a:p>
          <a:p>
            <a:endParaRPr lang="en-US" sz="2800" dirty="0"/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60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5" y="542925"/>
            <a:ext cx="1207045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2-way set associative, into how many possible lines can a block be placed?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 – a block will map to a set, and that set has two lines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How many bits are in the set and tag fields?</a:t>
            </a:r>
          </a:p>
          <a:p>
            <a:endParaRPr lang="en-US" sz="2800" dirty="0"/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97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60772" y="214313"/>
            <a:ext cx="12070456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2-way set associative, into how many possible lines can a block be placed?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 – a block will map to a set, and that set has two lines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How many bits are in the set and tag fields?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(16 lines/cache) / (2 lines/set) = 8 sets/cache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log(8) = 3, set field is 3 bits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Tag = 16-9-3 = 4 bits</a:t>
            </a:r>
          </a:p>
          <a:p>
            <a:endParaRPr lang="en-US" sz="2800" dirty="0"/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25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1CEBB5-9EFC-8C42-B34B-3339FF81EE8E}"/>
              </a:ext>
            </a:extLst>
          </p:cNvPr>
          <p:cNvSpPr txBox="1"/>
          <p:nvPr/>
        </p:nvSpPr>
        <p:spPr>
          <a:xfrm>
            <a:off x="628650" y="697230"/>
            <a:ext cx="110655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system has a main memory with 2</a:t>
            </a:r>
            <a:r>
              <a:rPr lang="en-US" baseline="30000" dirty="0"/>
              <a:t>32</a:t>
            </a:r>
            <a:r>
              <a:rPr lang="en-US" dirty="0"/>
              <a:t> bytes has a block size of 16 bytes and a cache size of 2</a:t>
            </a:r>
            <a:r>
              <a:rPr lang="en-US" baseline="30000" dirty="0"/>
              <a:t>12 </a:t>
            </a:r>
            <a:r>
              <a:rPr lang="en-US" dirty="0"/>
              <a:t>bytes.</a:t>
            </a:r>
          </a:p>
          <a:p>
            <a:endParaRPr lang="en-US" dirty="0"/>
          </a:p>
          <a:p>
            <a:r>
              <a:rPr lang="en-US" dirty="0"/>
              <a:t>If address 0x123123FF is requested, and the cache is fully associative, what is the tag and what is the offset?</a:t>
            </a:r>
          </a:p>
          <a:p>
            <a:r>
              <a:rPr lang="en-US" dirty="0"/>
              <a:t>Where will the system look in the cache for the tag?  How may possible places could this byte be if it is in the cache?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39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1CEBB5-9EFC-8C42-B34B-3339FF81EE8E}"/>
              </a:ext>
            </a:extLst>
          </p:cNvPr>
          <p:cNvSpPr txBox="1"/>
          <p:nvPr/>
        </p:nvSpPr>
        <p:spPr>
          <a:xfrm>
            <a:off x="628650" y="697230"/>
            <a:ext cx="110655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system has a main memory with 2</a:t>
            </a:r>
            <a:r>
              <a:rPr lang="en-US" baseline="30000" dirty="0"/>
              <a:t>32</a:t>
            </a:r>
            <a:r>
              <a:rPr lang="en-US" dirty="0"/>
              <a:t> bytes has a block size of 16 bytes and a cache size of 2</a:t>
            </a:r>
            <a:r>
              <a:rPr lang="en-US" baseline="30000" dirty="0"/>
              <a:t>12 </a:t>
            </a:r>
            <a:r>
              <a:rPr lang="en-US" dirty="0"/>
              <a:t>bytes.</a:t>
            </a:r>
          </a:p>
          <a:p>
            <a:endParaRPr lang="en-US" dirty="0"/>
          </a:p>
          <a:p>
            <a:r>
              <a:rPr lang="en-US" dirty="0"/>
              <a:t>If address 0x123123FF is requested, and the cache is fully associative, what is the tag and what is the offset?</a:t>
            </a:r>
          </a:p>
          <a:p>
            <a:r>
              <a:rPr lang="en-US" dirty="0"/>
              <a:t>Where will the system look in the cache for the tag?  How may possible places could this byte be if it is in the cache?</a:t>
            </a:r>
          </a:p>
          <a:p>
            <a:endParaRPr lang="en-US" dirty="0"/>
          </a:p>
          <a:p>
            <a:r>
              <a:rPr lang="en-US" b="1" dirty="0"/>
              <a:t>Offset field = log(16) = 4 bits</a:t>
            </a:r>
          </a:p>
          <a:p>
            <a:endParaRPr lang="en-US" b="1" dirty="0"/>
          </a:p>
          <a:p>
            <a:r>
              <a:rPr lang="en-US" b="1" dirty="0"/>
              <a:t>Address = 0001 0010 0011 0001 0010 0011 1111 1111</a:t>
            </a:r>
          </a:p>
          <a:p>
            <a:endParaRPr lang="en-US" b="1" dirty="0"/>
          </a:p>
          <a:p>
            <a:r>
              <a:rPr lang="en-US" b="1" dirty="0"/>
              <a:t>Tag = 0001001000110001001000111111   Offset = 1111</a:t>
            </a:r>
          </a:p>
          <a:p>
            <a:endParaRPr lang="en-US" b="1" dirty="0"/>
          </a:p>
          <a:p>
            <a:r>
              <a:rPr lang="en-US" b="1" dirty="0"/>
              <a:t>Number of lines = (2</a:t>
            </a:r>
            <a:r>
              <a:rPr lang="en-US" b="1" baseline="30000" dirty="0"/>
              <a:t>12 </a:t>
            </a:r>
            <a:r>
              <a:rPr lang="en-US" b="1" dirty="0"/>
              <a:t> bytes/cache) /  (2</a:t>
            </a:r>
            <a:r>
              <a:rPr lang="en-US" b="1" baseline="30000" dirty="0"/>
              <a:t>4</a:t>
            </a:r>
            <a:r>
              <a:rPr lang="en-US" b="1" dirty="0"/>
              <a:t> bytes/line) = 2</a:t>
            </a:r>
            <a:r>
              <a:rPr lang="en-US" b="1" baseline="30000" dirty="0"/>
              <a:t>8</a:t>
            </a:r>
            <a:r>
              <a:rPr lang="en-US" b="1" dirty="0"/>
              <a:t> lines/cache</a:t>
            </a:r>
          </a:p>
          <a:p>
            <a:endParaRPr lang="en-US" b="1" dirty="0"/>
          </a:p>
          <a:p>
            <a:r>
              <a:rPr lang="en-US" b="1" dirty="0"/>
              <a:t>The system will look in every line of the cache, 2</a:t>
            </a:r>
            <a:r>
              <a:rPr lang="en-US" b="1" baseline="30000" dirty="0"/>
              <a:t>8</a:t>
            </a:r>
            <a:r>
              <a:rPr lang="en-US" b="1" dirty="0"/>
              <a:t> possible places.</a:t>
            </a:r>
          </a:p>
        </p:txBody>
      </p:sp>
    </p:spTree>
    <p:extLst>
      <p:ext uri="{BB962C8B-B14F-4D97-AF65-F5344CB8AC3E}">
        <p14:creationId xmlns:p14="http://schemas.microsoft.com/office/powerpoint/2010/main" val="3990204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1CEBB5-9EFC-8C42-B34B-3339FF81EE8E}"/>
              </a:ext>
            </a:extLst>
          </p:cNvPr>
          <p:cNvSpPr txBox="1"/>
          <p:nvPr/>
        </p:nvSpPr>
        <p:spPr>
          <a:xfrm>
            <a:off x="445770" y="197346"/>
            <a:ext cx="11521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system has a main memory with 2</a:t>
            </a:r>
            <a:r>
              <a:rPr lang="en-US" baseline="30000" dirty="0"/>
              <a:t>32</a:t>
            </a:r>
            <a:r>
              <a:rPr lang="en-US" dirty="0"/>
              <a:t> bytes has a block size of 16 bytes and a cache size of 2</a:t>
            </a:r>
            <a:r>
              <a:rPr lang="en-US" baseline="30000" dirty="0"/>
              <a:t>12 </a:t>
            </a:r>
            <a:r>
              <a:rPr lang="en-US" dirty="0"/>
              <a:t>bytes.</a:t>
            </a:r>
          </a:p>
          <a:p>
            <a:endParaRPr lang="en-US" dirty="0"/>
          </a:p>
          <a:p>
            <a:r>
              <a:rPr lang="en-US" dirty="0"/>
              <a:t>If address 0x123123FF is requested, and the cache is direct mapped, what is the tag, line and offset?</a:t>
            </a:r>
          </a:p>
          <a:p>
            <a:r>
              <a:rPr lang="en-US" dirty="0"/>
              <a:t>Where will the system look in the cache for the tag?  How may possible places could this byte be if it is in the cache?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01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1CEBB5-9EFC-8C42-B34B-3339FF81EE8E}"/>
              </a:ext>
            </a:extLst>
          </p:cNvPr>
          <p:cNvSpPr txBox="1"/>
          <p:nvPr/>
        </p:nvSpPr>
        <p:spPr>
          <a:xfrm>
            <a:off x="445770" y="197346"/>
            <a:ext cx="115214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system has a main memory with 2</a:t>
            </a:r>
            <a:r>
              <a:rPr lang="en-US" baseline="30000" dirty="0"/>
              <a:t>32</a:t>
            </a:r>
            <a:r>
              <a:rPr lang="en-US" dirty="0"/>
              <a:t> bytes has a block size of 16 bytes and a cache size of 2</a:t>
            </a:r>
            <a:r>
              <a:rPr lang="en-US" baseline="30000" dirty="0"/>
              <a:t>12 </a:t>
            </a:r>
            <a:r>
              <a:rPr lang="en-US" dirty="0"/>
              <a:t>bytes.</a:t>
            </a:r>
          </a:p>
          <a:p>
            <a:endParaRPr lang="en-US" dirty="0"/>
          </a:p>
          <a:p>
            <a:r>
              <a:rPr lang="en-US" dirty="0"/>
              <a:t>If address 0x123123FF is requested, and the cache is direct mapped, what is the tag, line and offset?</a:t>
            </a:r>
          </a:p>
          <a:p>
            <a:r>
              <a:rPr lang="en-US" dirty="0"/>
              <a:t>Where will the system look in the cache for the tag?  How may possible places could this byte be if it is in the cache?</a:t>
            </a:r>
          </a:p>
          <a:p>
            <a:endParaRPr lang="en-US" dirty="0"/>
          </a:p>
          <a:p>
            <a:r>
              <a:rPr lang="en-US" b="1" dirty="0"/>
              <a:t>Offset field = log(16) = 4 bits</a:t>
            </a:r>
          </a:p>
          <a:p>
            <a:endParaRPr lang="en-US" b="1" dirty="0"/>
          </a:p>
          <a:p>
            <a:r>
              <a:rPr lang="en-US" b="1" dirty="0"/>
              <a:t>Number of lines = (2</a:t>
            </a:r>
            <a:r>
              <a:rPr lang="en-US" b="1" baseline="30000" dirty="0"/>
              <a:t>12 </a:t>
            </a:r>
            <a:r>
              <a:rPr lang="en-US" b="1" dirty="0"/>
              <a:t> bytes/cache) /  (2</a:t>
            </a:r>
            <a:r>
              <a:rPr lang="en-US" b="1" baseline="30000" dirty="0"/>
              <a:t>4</a:t>
            </a:r>
            <a:r>
              <a:rPr lang="en-US" b="1" dirty="0"/>
              <a:t> bytes/line) = 2</a:t>
            </a:r>
            <a:r>
              <a:rPr lang="en-US" b="1" baseline="30000" dirty="0"/>
              <a:t>8</a:t>
            </a:r>
            <a:r>
              <a:rPr lang="en-US" b="1" dirty="0"/>
              <a:t> lines/cache</a:t>
            </a:r>
          </a:p>
          <a:p>
            <a:endParaRPr lang="en-US" b="1" dirty="0"/>
          </a:p>
          <a:p>
            <a:r>
              <a:rPr lang="en-US" b="1" dirty="0"/>
              <a:t>Line field = log(2</a:t>
            </a:r>
            <a:r>
              <a:rPr lang="en-US" b="1" baseline="30000" dirty="0"/>
              <a:t>8</a:t>
            </a:r>
            <a:r>
              <a:rPr lang="en-US" b="1" dirty="0"/>
              <a:t>) = 8 bits</a:t>
            </a:r>
          </a:p>
          <a:p>
            <a:endParaRPr lang="en-US" b="1" dirty="0"/>
          </a:p>
          <a:p>
            <a:r>
              <a:rPr lang="en-US" b="1" dirty="0"/>
              <a:t>Tag field = 32 – 8 – 4 = 20 bits</a:t>
            </a:r>
          </a:p>
          <a:p>
            <a:endParaRPr lang="en-US" b="1" dirty="0"/>
          </a:p>
          <a:p>
            <a:r>
              <a:rPr lang="en-US" b="1" dirty="0"/>
              <a:t>Address = 0001 0010 0011 0001 0010 0011 1111 1111</a:t>
            </a:r>
          </a:p>
          <a:p>
            <a:endParaRPr lang="en-US" b="1" dirty="0"/>
          </a:p>
          <a:p>
            <a:r>
              <a:rPr lang="en-US" b="1" dirty="0"/>
              <a:t>00010010001100010010 00111111 1111</a:t>
            </a:r>
          </a:p>
          <a:p>
            <a:endParaRPr lang="en-US" b="1" dirty="0"/>
          </a:p>
          <a:p>
            <a:r>
              <a:rPr lang="en-US" b="1" dirty="0"/>
              <a:t>Tag = 00010010001100010010</a:t>
            </a:r>
          </a:p>
          <a:p>
            <a:r>
              <a:rPr lang="en-US" b="1" dirty="0"/>
              <a:t>Line = 00111111</a:t>
            </a:r>
          </a:p>
          <a:p>
            <a:r>
              <a:rPr lang="en-US" b="1" dirty="0"/>
              <a:t>Offset = 1111</a:t>
            </a:r>
          </a:p>
          <a:p>
            <a:endParaRPr lang="en-US" b="1" dirty="0"/>
          </a:p>
          <a:p>
            <a:r>
              <a:rPr lang="en-US" b="1" dirty="0"/>
              <a:t>There is one possible place where this byte could be, and that is at line 00111111.  The system will look at that line to see if the tag matches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99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1CEBB5-9EFC-8C42-B34B-3339FF81EE8E}"/>
              </a:ext>
            </a:extLst>
          </p:cNvPr>
          <p:cNvSpPr txBox="1"/>
          <p:nvPr/>
        </p:nvSpPr>
        <p:spPr>
          <a:xfrm>
            <a:off x="205741" y="335845"/>
            <a:ext cx="11292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system has a main memory with 2</a:t>
            </a:r>
            <a:r>
              <a:rPr lang="en-US" baseline="30000" dirty="0"/>
              <a:t>32</a:t>
            </a:r>
            <a:r>
              <a:rPr lang="en-US" dirty="0"/>
              <a:t> bytes has a block size of 16 bytes and a cache size of 2</a:t>
            </a:r>
            <a:r>
              <a:rPr lang="en-US" baseline="30000" dirty="0"/>
              <a:t>12 </a:t>
            </a:r>
            <a:r>
              <a:rPr lang="en-US" dirty="0"/>
              <a:t>bytes.</a:t>
            </a:r>
          </a:p>
          <a:p>
            <a:endParaRPr lang="en-US" dirty="0"/>
          </a:p>
          <a:p>
            <a:r>
              <a:rPr lang="en-US" dirty="0"/>
              <a:t>If address 0x123123FF is requested, and the cache is 4-way set associative, what is the tag, line and offset?</a:t>
            </a:r>
          </a:p>
          <a:p>
            <a:r>
              <a:rPr lang="en-US" dirty="0"/>
              <a:t>Where will the system look in the cache for the tag?  How may possible places could this byte be if it is in the cache?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23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9BA5-6B6D-0CC8-C07B-080EE967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100012"/>
            <a:ext cx="10515600" cy="1325563"/>
          </a:xfrm>
        </p:spPr>
        <p:txBody>
          <a:bodyPr/>
          <a:lstStyle/>
          <a:p>
            <a:r>
              <a:rPr lang="en-US" dirty="0"/>
              <a:t>Why Do We Have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7D73-888A-04B6-B7CA-40E5CC0C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2" y="10969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Registers</a:t>
            </a:r>
          </a:p>
          <a:p>
            <a:pPr lvl="1"/>
            <a:r>
              <a:rPr lang="en-US" sz="1800" dirty="0"/>
              <a:t>Fast access</a:t>
            </a:r>
          </a:p>
          <a:p>
            <a:pPr lvl="1"/>
            <a:r>
              <a:rPr lang="en-US" sz="1800" dirty="0"/>
              <a:t>Expensive per byte</a:t>
            </a:r>
          </a:p>
          <a:p>
            <a:pPr lvl="1"/>
            <a:r>
              <a:rPr lang="en-US" sz="1800" dirty="0"/>
              <a:t>On chip, size (number of bytes)</a:t>
            </a:r>
          </a:p>
          <a:p>
            <a:pPr lvl="1"/>
            <a:r>
              <a:rPr lang="en-US" sz="1800" dirty="0"/>
              <a:t>Data operated on by ALU must be in registers</a:t>
            </a:r>
          </a:p>
          <a:p>
            <a:pPr lvl="1"/>
            <a:r>
              <a:rPr lang="en-US" sz="1800" dirty="0"/>
              <a:t>Have to transfer from main memory</a:t>
            </a:r>
          </a:p>
          <a:p>
            <a:r>
              <a:rPr lang="en-US" sz="2000" dirty="0"/>
              <a:t>Main Memory</a:t>
            </a:r>
          </a:p>
          <a:p>
            <a:pPr lvl="1"/>
            <a:r>
              <a:rPr lang="en-US" sz="1800" dirty="0"/>
              <a:t>Slower access</a:t>
            </a:r>
          </a:p>
          <a:p>
            <a:pPr lvl="1"/>
            <a:r>
              <a:rPr lang="en-US" sz="1800" dirty="0"/>
              <a:t>Less expensive per byte</a:t>
            </a:r>
          </a:p>
          <a:p>
            <a:pPr lvl="1"/>
            <a:r>
              <a:rPr lang="en-US" sz="1800" dirty="0"/>
              <a:t>Large</a:t>
            </a:r>
          </a:p>
          <a:p>
            <a:r>
              <a:rPr lang="en-US" sz="2200" dirty="0"/>
              <a:t>Cache?</a:t>
            </a:r>
          </a:p>
        </p:txBody>
      </p:sp>
    </p:spTree>
    <p:extLst>
      <p:ext uri="{BB962C8B-B14F-4D97-AF65-F5344CB8AC3E}">
        <p14:creationId xmlns:p14="http://schemas.microsoft.com/office/powerpoint/2010/main" val="3670287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1CEBB5-9EFC-8C42-B34B-3339FF81EE8E}"/>
              </a:ext>
            </a:extLst>
          </p:cNvPr>
          <p:cNvSpPr txBox="1"/>
          <p:nvPr/>
        </p:nvSpPr>
        <p:spPr>
          <a:xfrm>
            <a:off x="205741" y="335845"/>
            <a:ext cx="112928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system has a main memory with 2</a:t>
            </a:r>
            <a:r>
              <a:rPr lang="en-US" baseline="30000" dirty="0"/>
              <a:t>32</a:t>
            </a:r>
            <a:r>
              <a:rPr lang="en-US" dirty="0"/>
              <a:t> bytes has a block size of 16 bytes and a cache size of 2</a:t>
            </a:r>
            <a:r>
              <a:rPr lang="en-US" baseline="30000" dirty="0"/>
              <a:t>12 </a:t>
            </a:r>
            <a:r>
              <a:rPr lang="en-US" dirty="0"/>
              <a:t>bytes.</a:t>
            </a:r>
          </a:p>
          <a:p>
            <a:endParaRPr lang="en-US" dirty="0"/>
          </a:p>
          <a:p>
            <a:r>
              <a:rPr lang="en-US" dirty="0"/>
              <a:t>If address 0x123123FF is requested, and the cache is 4-way set associative, what is the tag, line and offset?</a:t>
            </a:r>
          </a:p>
          <a:p>
            <a:r>
              <a:rPr lang="en-US" dirty="0"/>
              <a:t>Where will the system look in the cache for the tag?  How may possible places could this byte be if it is in the cache?</a:t>
            </a:r>
          </a:p>
          <a:p>
            <a:endParaRPr lang="en-US" dirty="0"/>
          </a:p>
          <a:p>
            <a:r>
              <a:rPr lang="en-US" b="1" dirty="0"/>
              <a:t>Offset field = log(16) = 4 bits</a:t>
            </a:r>
          </a:p>
          <a:p>
            <a:endParaRPr lang="en-US" b="1" dirty="0"/>
          </a:p>
          <a:p>
            <a:r>
              <a:rPr lang="en-US" b="1" dirty="0"/>
              <a:t>Number of sets = (2</a:t>
            </a:r>
            <a:r>
              <a:rPr lang="en-US" b="1" baseline="30000" dirty="0"/>
              <a:t>12 </a:t>
            </a:r>
            <a:r>
              <a:rPr lang="en-US" b="1" dirty="0"/>
              <a:t> bytes/cache) /  ((2</a:t>
            </a:r>
            <a:r>
              <a:rPr lang="en-US" b="1" baseline="30000" dirty="0"/>
              <a:t>4</a:t>
            </a:r>
            <a:r>
              <a:rPr lang="en-US" b="1" dirty="0"/>
              <a:t> bytes/line)*(4 lines/set)) = 2</a:t>
            </a:r>
            <a:r>
              <a:rPr lang="en-US" b="1" baseline="30000" dirty="0"/>
              <a:t>6</a:t>
            </a:r>
            <a:r>
              <a:rPr lang="en-US" b="1" dirty="0"/>
              <a:t> sets/cache</a:t>
            </a:r>
          </a:p>
          <a:p>
            <a:endParaRPr lang="en-US" b="1" dirty="0"/>
          </a:p>
          <a:p>
            <a:r>
              <a:rPr lang="en-US" b="1" dirty="0"/>
              <a:t>Set field = log(2</a:t>
            </a:r>
            <a:r>
              <a:rPr lang="en-US" b="1" baseline="30000" dirty="0"/>
              <a:t>6</a:t>
            </a:r>
            <a:r>
              <a:rPr lang="en-US" b="1" dirty="0"/>
              <a:t>) = 6 bits</a:t>
            </a:r>
          </a:p>
          <a:p>
            <a:endParaRPr lang="en-US" b="1" dirty="0"/>
          </a:p>
          <a:p>
            <a:r>
              <a:rPr lang="en-US" b="1" dirty="0"/>
              <a:t>Tag field = 32 – 6 – 4 = 22 bits</a:t>
            </a:r>
          </a:p>
          <a:p>
            <a:endParaRPr lang="en-US" b="1" dirty="0"/>
          </a:p>
          <a:p>
            <a:r>
              <a:rPr lang="en-US" b="1" dirty="0"/>
              <a:t>Address = 0001 0010 0011 0001 0010 0011 1111 1111</a:t>
            </a:r>
          </a:p>
          <a:p>
            <a:endParaRPr lang="en-US" b="1" dirty="0"/>
          </a:p>
          <a:p>
            <a:r>
              <a:rPr lang="en-US" b="1" dirty="0"/>
              <a:t>0001001000110001001000 111111 1111</a:t>
            </a:r>
          </a:p>
          <a:p>
            <a:r>
              <a:rPr lang="en-US" b="1" dirty="0"/>
              <a:t>Tag = 0001001000110001001000</a:t>
            </a:r>
          </a:p>
          <a:p>
            <a:r>
              <a:rPr lang="en-US" b="1" dirty="0"/>
              <a:t>Set = 111111</a:t>
            </a:r>
          </a:p>
          <a:p>
            <a:r>
              <a:rPr lang="en-US" b="1" dirty="0"/>
              <a:t>Offset = 1111</a:t>
            </a:r>
          </a:p>
          <a:p>
            <a:endParaRPr lang="en-US" b="1" dirty="0"/>
          </a:p>
          <a:p>
            <a:r>
              <a:rPr lang="en-US" b="1" dirty="0"/>
              <a:t>The system will look at set 111111. There are four lines there, each with a tag. It will look at those four tags and see if one of them is a match.</a:t>
            </a:r>
          </a:p>
        </p:txBody>
      </p:sp>
    </p:spTree>
    <p:extLst>
      <p:ext uri="{BB962C8B-B14F-4D97-AF65-F5344CB8AC3E}">
        <p14:creationId xmlns:p14="http://schemas.microsoft.com/office/powerpoint/2010/main" val="1631061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9BA5-6B6D-0CC8-C07B-080EE967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100012"/>
            <a:ext cx="10515600" cy="1325563"/>
          </a:xfrm>
        </p:spPr>
        <p:txBody>
          <a:bodyPr/>
          <a:lstStyle/>
          <a:p>
            <a:r>
              <a:rPr lang="en-US" dirty="0"/>
              <a:t>Why Do We Have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7D73-888A-04B6-B7CA-40E5CC0C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2" y="109696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Registers</a:t>
            </a:r>
          </a:p>
          <a:p>
            <a:pPr lvl="1"/>
            <a:r>
              <a:rPr lang="en-US" sz="1800" dirty="0"/>
              <a:t>Fastest access</a:t>
            </a:r>
          </a:p>
          <a:p>
            <a:pPr lvl="1"/>
            <a:r>
              <a:rPr lang="en-US" sz="1800" dirty="0"/>
              <a:t>Most expensive per byte</a:t>
            </a:r>
          </a:p>
          <a:p>
            <a:pPr lvl="1"/>
            <a:r>
              <a:rPr lang="en-US" sz="1800" dirty="0"/>
              <a:t>On chip, size (number of bytes) is small</a:t>
            </a:r>
          </a:p>
          <a:p>
            <a:pPr lvl="1"/>
            <a:r>
              <a:rPr lang="en-US" sz="1800" dirty="0"/>
              <a:t>Data operated on by ALU must be in registers</a:t>
            </a:r>
          </a:p>
          <a:p>
            <a:pPr lvl="1"/>
            <a:r>
              <a:rPr lang="en-US" sz="1800" dirty="0"/>
              <a:t>Have to transfer from main memory</a:t>
            </a:r>
          </a:p>
          <a:p>
            <a:r>
              <a:rPr lang="en-US" sz="2000" dirty="0"/>
              <a:t>Main Memory</a:t>
            </a:r>
          </a:p>
          <a:p>
            <a:pPr lvl="1"/>
            <a:r>
              <a:rPr lang="en-US" sz="1800" dirty="0"/>
              <a:t>Slower access</a:t>
            </a:r>
          </a:p>
          <a:p>
            <a:pPr lvl="1"/>
            <a:r>
              <a:rPr lang="en-US" sz="1800" dirty="0"/>
              <a:t>Less expensive per byte</a:t>
            </a:r>
          </a:p>
          <a:p>
            <a:pPr lvl="1"/>
            <a:r>
              <a:rPr lang="en-US" sz="1800" dirty="0"/>
              <a:t>Large</a:t>
            </a:r>
          </a:p>
          <a:p>
            <a:r>
              <a:rPr lang="en-US" sz="2200" dirty="0"/>
              <a:t>Cache</a:t>
            </a:r>
          </a:p>
          <a:p>
            <a:pPr lvl="1"/>
            <a:r>
              <a:rPr lang="en-US" sz="1800" dirty="0"/>
              <a:t>Used to make transfer to registers faster</a:t>
            </a:r>
          </a:p>
          <a:p>
            <a:pPr lvl="1"/>
            <a:r>
              <a:rPr lang="en-US" sz="1800" dirty="0"/>
              <a:t>Faster access than main memory</a:t>
            </a:r>
          </a:p>
          <a:p>
            <a:pPr lvl="1"/>
            <a:r>
              <a:rPr lang="en-US" sz="1800" dirty="0"/>
              <a:t>More expensive per byte than main memory</a:t>
            </a:r>
          </a:p>
          <a:p>
            <a:pPr lvl="1"/>
            <a:r>
              <a:rPr lang="en-US" sz="1800" dirty="0"/>
              <a:t>Smaller than main memory</a:t>
            </a:r>
          </a:p>
        </p:txBody>
      </p:sp>
    </p:spTree>
    <p:extLst>
      <p:ext uri="{BB962C8B-B14F-4D97-AF65-F5344CB8AC3E}">
        <p14:creationId xmlns:p14="http://schemas.microsoft.com/office/powerpoint/2010/main" val="151801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9BA5-6B6D-0CC8-C07B-080EE967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100012"/>
            <a:ext cx="10515600" cy="1325563"/>
          </a:xfrm>
        </p:spPr>
        <p:txBody>
          <a:bodyPr/>
          <a:lstStyle/>
          <a:p>
            <a:r>
              <a:rPr lang="en-US" dirty="0"/>
              <a:t>Why Do We Have Cache?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F7D73-888A-04B6-B7CA-40E5CC0C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2" y="1096962"/>
            <a:ext cx="10515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Used to make transfer to registers faster</a:t>
            </a:r>
          </a:p>
          <a:p>
            <a:r>
              <a:rPr lang="en-US" sz="2200" dirty="0"/>
              <a:t>Faster access than main memory</a:t>
            </a:r>
          </a:p>
          <a:p>
            <a:r>
              <a:rPr lang="en-US" sz="2200" dirty="0"/>
              <a:t>More expensive per byte than main memory</a:t>
            </a:r>
          </a:p>
          <a:p>
            <a:r>
              <a:rPr lang="en-US" sz="2200" dirty="0"/>
              <a:t>Smaller than main memory</a:t>
            </a:r>
          </a:p>
          <a:p>
            <a:r>
              <a:rPr lang="en-US" sz="2400" b="1" dirty="0"/>
              <a:t>Cache is a subset of main memory</a:t>
            </a:r>
          </a:p>
          <a:p>
            <a:r>
              <a:rPr lang="en-US" sz="2400" b="1" dirty="0"/>
              <a:t>Put items in cache that are likely to be accessed </a:t>
            </a:r>
          </a:p>
          <a:p>
            <a:pPr lvl="1"/>
            <a:r>
              <a:rPr lang="en-US" sz="2000" b="1" dirty="0"/>
              <a:t>temporal locality – recently accessed items may be accessed again</a:t>
            </a:r>
          </a:p>
          <a:p>
            <a:pPr lvl="1"/>
            <a:r>
              <a:rPr lang="en-US" sz="2000" b="1" dirty="0"/>
              <a:t>spatial locality – items near recently accessed items may be accessed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1268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504192-2367-47B1-9D8D-7FE1499C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E08D3-BF2F-B64C-A3F8-9E3B6A297792}"/>
              </a:ext>
            </a:extLst>
          </p:cNvPr>
          <p:cNvSpPr txBox="1"/>
          <p:nvPr/>
        </p:nvSpPr>
        <p:spPr>
          <a:xfrm>
            <a:off x="947854" y="613317"/>
            <a:ext cx="111177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a system with a main memory access time of 100 ns is supported by an L1 cache having a 10 ns access time and a hit rate of 90% and an L2 cache having a 20 ns access time and a hit rate of 80%</a:t>
            </a:r>
          </a:p>
          <a:p>
            <a:endParaRPr lang="en-US" sz="2800" dirty="0"/>
          </a:p>
          <a:p>
            <a:r>
              <a:rPr lang="en-US" sz="2800" dirty="0"/>
              <a:t>What is the average memory access time for a look aside cache?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is the average memory access time for a look through cache?</a:t>
            </a:r>
          </a:p>
        </p:txBody>
      </p:sp>
    </p:spTree>
    <p:extLst>
      <p:ext uri="{BB962C8B-B14F-4D97-AF65-F5344CB8AC3E}">
        <p14:creationId xmlns:p14="http://schemas.microsoft.com/office/powerpoint/2010/main" val="313650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504192-2367-47B1-9D8D-7FE1499C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E08D3-BF2F-B64C-A3F8-9E3B6A297792}"/>
              </a:ext>
            </a:extLst>
          </p:cNvPr>
          <p:cNvSpPr txBox="1"/>
          <p:nvPr/>
        </p:nvSpPr>
        <p:spPr>
          <a:xfrm>
            <a:off x="947854" y="613317"/>
            <a:ext cx="111177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a system with a main memory access time of 100 ns is supported by an L1 cache having a 10 ns access time and a hit rate of 90% and an L2 cache having a 20 ns access time and a hit rate of 80%</a:t>
            </a:r>
          </a:p>
          <a:p>
            <a:endParaRPr lang="en-US" sz="2800" dirty="0"/>
          </a:p>
          <a:p>
            <a:r>
              <a:rPr lang="en-US" sz="2800" dirty="0"/>
              <a:t>What is the average memory access time for a look aside cache?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AMAT = 10(0.9) + 0.1*(20*0.8 + 100*0.2) = 12.6 ns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is the average memory access time for a look through cache?</a:t>
            </a:r>
          </a:p>
        </p:txBody>
      </p:sp>
    </p:spTree>
    <p:extLst>
      <p:ext uri="{BB962C8B-B14F-4D97-AF65-F5344CB8AC3E}">
        <p14:creationId xmlns:p14="http://schemas.microsoft.com/office/powerpoint/2010/main" val="355820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504192-2367-47B1-9D8D-7FE1499C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E08D3-BF2F-B64C-A3F8-9E3B6A297792}"/>
              </a:ext>
            </a:extLst>
          </p:cNvPr>
          <p:cNvSpPr txBox="1"/>
          <p:nvPr/>
        </p:nvSpPr>
        <p:spPr>
          <a:xfrm>
            <a:off x="947854" y="613317"/>
            <a:ext cx="111177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a system with a main memory access time of 100 ns is supported by an L1 cache having a 10 ns access time and a hit rate of 90% and an L2 cache having a 20 ns access time and a hit rate of 80%</a:t>
            </a:r>
          </a:p>
          <a:p>
            <a:endParaRPr lang="en-US" sz="2800" dirty="0"/>
          </a:p>
          <a:p>
            <a:r>
              <a:rPr lang="en-US" sz="2800" dirty="0"/>
              <a:t>What is the average memory access time for a look aside cache?</a:t>
            </a:r>
          </a:p>
          <a:p>
            <a:endParaRPr lang="en-US" sz="2800" dirty="0"/>
          </a:p>
          <a:p>
            <a:r>
              <a:rPr lang="en-US" sz="2800" dirty="0"/>
              <a:t>AMAT = 10(0.9) + 0.1*(20*0.8 + 100*0.2) = 12.6 ns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is the average memory access time for a look through cache?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AMAT = 10 + 0.1(20 + 0.2*100) = 14 ns</a:t>
            </a:r>
          </a:p>
        </p:txBody>
      </p:sp>
    </p:spTree>
    <p:extLst>
      <p:ext uri="{BB962C8B-B14F-4D97-AF65-F5344CB8AC3E}">
        <p14:creationId xmlns:p14="http://schemas.microsoft.com/office/powerpoint/2010/main" val="386428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19489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How many bits wide is the address?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How many bits wide is the offset field?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How many bits describe the block? </a:t>
            </a:r>
          </a:p>
        </p:txBody>
      </p:sp>
    </p:spTree>
    <p:extLst>
      <p:ext uri="{BB962C8B-B14F-4D97-AF65-F5344CB8AC3E}">
        <p14:creationId xmlns:p14="http://schemas.microsoft.com/office/powerpoint/2010/main" val="253405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7948</TotalTime>
  <Words>2573</Words>
  <Application>Microsoft Macintosh PowerPoint</Application>
  <PresentationFormat>Widescreen</PresentationFormat>
  <Paragraphs>307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April 5 Discussion</vt:lpstr>
      <vt:lpstr>Examlet 6</vt:lpstr>
      <vt:lpstr>Why Do We Have Cache?</vt:lpstr>
      <vt:lpstr>Why Do We Have Cache?</vt:lpstr>
      <vt:lpstr>Why Do We Have Cache?</vt:lpstr>
      <vt:lpstr>Example Problem 2</vt:lpstr>
      <vt:lpstr>Example Problem 2</vt:lpstr>
      <vt:lpstr>Example Problem 2</vt:lpstr>
      <vt:lpstr>Example Problem 4</vt:lpstr>
      <vt:lpstr>PowerPoint Presentation</vt:lpstr>
      <vt:lpstr>Example Problem 4</vt:lpstr>
      <vt:lpstr>Example Problem 4</vt:lpstr>
      <vt:lpstr>What Causes Cache Misses?</vt:lpstr>
      <vt:lpstr>Example Problem 4</vt:lpstr>
      <vt:lpstr>Example Problem 4</vt:lpstr>
      <vt:lpstr>Example Problem 4</vt:lpstr>
      <vt:lpstr>Example Problem 4</vt:lpstr>
      <vt:lpstr>Example Problem 4</vt:lpstr>
      <vt:lpstr>Example Problem 4</vt:lpstr>
      <vt:lpstr>Example Problem 4</vt:lpstr>
      <vt:lpstr>Example Problem 4</vt:lpstr>
      <vt:lpstr>Example Problem 4</vt:lpstr>
      <vt:lpstr>Example Problem 4</vt:lpstr>
      <vt:lpstr>Example Problem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Sample Problems</dc:title>
  <dc:creator>Resch,Cheryl</dc:creator>
  <cp:lastModifiedBy>Cheryl Resch</cp:lastModifiedBy>
  <cp:revision>44</cp:revision>
  <dcterms:created xsi:type="dcterms:W3CDTF">2021-10-29T17:11:41Z</dcterms:created>
  <dcterms:modified xsi:type="dcterms:W3CDTF">2023-04-02T17:45:04Z</dcterms:modified>
</cp:coreProperties>
</file>