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262" r:id="rId4"/>
    <p:sldId id="263" r:id="rId5"/>
    <p:sldId id="268" r:id="rId6"/>
    <p:sldId id="329" r:id="rId7"/>
    <p:sldId id="330" r:id="rId8"/>
    <p:sldId id="280" r:id="rId9"/>
    <p:sldId id="282" r:id="rId10"/>
    <p:sldId id="283" r:id="rId11"/>
    <p:sldId id="295" r:id="rId12"/>
    <p:sldId id="297" r:id="rId13"/>
    <p:sldId id="312" r:id="rId14"/>
    <p:sldId id="322" r:id="rId15"/>
    <p:sldId id="331" r:id="rId16"/>
    <p:sldId id="332" r:id="rId17"/>
    <p:sldId id="333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6374" autoAdjust="0"/>
  </p:normalViewPr>
  <p:slideViewPr>
    <p:cSldViewPr snapToGrid="0" snapToObjects="1">
      <p:cViewPr varScale="1">
        <p:scale>
          <a:sx n="96" d="100"/>
          <a:sy n="96" d="100"/>
        </p:scale>
        <p:origin x="90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D149-6961-F741-B873-A319E7076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C384-ACBE-914E-AB46-A46927088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1A13-D360-6544-9289-39C83F9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6345A-AE67-C948-A960-CFA614DF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CF7D-944E-D843-9C5E-4A96B65B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24E-7899-7141-ADFC-9C0E935A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6C189-63DA-A841-A588-4AB0DE04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328F-1E14-2C43-9495-4F35565F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A23D-61E8-9E4B-A398-BFB26FBC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4EFC7-6478-A843-B11A-567E51BF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824D-846E-C441-BF88-1C593B578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05417-E942-064B-A4B0-F45DA877B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170F-743F-5946-92F1-74BF5932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B74D-878C-E546-AAE6-06DB0632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A72E-9FE4-A846-A0D2-12CAC5AD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9149-1D0B-E340-AD1E-D7AD81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F079-5F1F-0E40-94E4-6B2CE0B1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AD0C-2834-5044-87B3-B14FE4C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6FAE-DBA4-C549-9109-D48BD5E7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FE68-9106-AD41-9769-E4B9773D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F691-C761-2940-A197-161F8ADE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E38F5-95A3-6B40-BA1B-276735F0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49E3-4819-1842-B38D-B6B49BFF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4C22-9B3B-EF4D-8E75-BD788DE5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CD2D-C295-7F4B-9A90-C1801283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F048-C452-C741-BA4F-5D150B2B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350B-50D6-1543-A4E3-B144F64A6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26DEC-CC1E-FA47-900D-BF940C5EF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7E64-1F68-7A40-AA4C-D52DBA8E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8712-4F1B-E94A-B596-AEB20196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19BDF-1978-DC4C-8802-9E6DB601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5695-CDBC-6C42-9B97-36F9CE44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C0C86-1AD1-584E-A675-A7ED3C4F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F8A3-D1ED-6E42-A61E-4C0669A28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B8695-E095-0841-8DA0-0901D22B2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90077-E821-604A-9676-CE10DB8F5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1643E-E1D9-EE4C-9795-5B9DA20B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C8987-703A-9D4A-82CE-BF005699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46E9-DA5B-9245-B538-C40CA1DB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7E65-E6D9-7347-84BB-274D1621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879CA-F671-4D49-A31B-2EB4B34C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769B-168C-F240-A103-1776F914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CCD9B-6FB7-E94F-992D-A4BFFEF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1B3F5-03E8-C349-B4CE-028D8473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2A2C3-76B5-8B42-86F4-0C3C5E1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8D38B-A619-B74A-BFC3-6093AF07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8416-835F-8F49-A32C-ED99B159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756-55BF-4541-A0F0-E88B2725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4F68-FFDE-714C-A67C-549460318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B31A-3E36-4744-ACC9-67B2A9F9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2B024-2A83-DD4F-80AE-04C0E74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BF7D-D7A6-2B48-BFBD-51474301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EA74-2A12-E54E-8FE2-FBC5FB53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6F3EE-8B4B-AF45-82F9-27D7A01B5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E382-A65B-5E47-9F3C-F97D42798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1B906-E3A2-DB45-8E06-8C90F428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D960-EA67-6241-ADC3-CAEF879A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ABC7D-B18A-B848-8EF9-8C15DA20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E628B-54CB-8D45-B073-C0EB0CBB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A6C92-532C-184E-B187-B142FBF0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F087-5A0C-2A41-B124-1B2976CE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DD7B-4904-8245-89FF-13C45EB023D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C856-34BD-D34D-97EB-5366CC1FB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3536-70D2-C548-87D1-B0B809B66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4A366-315F-B74B-BDE4-EF0B406D1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Cache Sample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EF508-5E78-524F-96E0-8A497111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 November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CDA 3101</a:t>
            </a:r>
          </a:p>
        </p:txBody>
      </p:sp>
    </p:spTree>
    <p:extLst>
      <p:ext uri="{BB962C8B-B14F-4D97-AF65-F5344CB8AC3E}">
        <p14:creationId xmlns:p14="http://schemas.microsoft.com/office/powerpoint/2010/main" val="3014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5D5C3-4AE5-6C4F-AEEA-2005A797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Fully Associative</a:t>
            </a:r>
          </a:p>
        </p:txBody>
      </p:sp>
      <p:pic>
        <p:nvPicPr>
          <p:cNvPr id="4" name="Picture 3" descr="Please contact instructor for information on this image.&#10;">
            <a:extLst>
              <a:ext uri="{FF2B5EF4-FFF2-40B4-BE49-F238E27FC236}">
                <a16:creationId xmlns:a16="http://schemas.microsoft.com/office/drawing/2014/main" id="{133C70FE-0845-BC49-A064-848BD762E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4521"/>
            <a:ext cx="5459470" cy="40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1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FD13B-2A4C-0D45-8437-B50C741B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Direct Mapped</a:t>
            </a:r>
          </a:p>
        </p:txBody>
      </p:sp>
      <p:pic>
        <p:nvPicPr>
          <p:cNvPr id="4" name="Content Placeholder 3" descr="Please contact instructor for information on this image.&#10;">
            <a:extLst>
              <a:ext uri="{FF2B5EF4-FFF2-40B4-BE49-F238E27FC236}">
                <a16:creationId xmlns:a16="http://schemas.microsoft.com/office/drawing/2014/main" id="{0B83DC9F-A14C-9342-BA6C-B0E87EBB1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7316" y="1322597"/>
            <a:ext cx="6780700" cy="42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7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4C1B8-3401-D247-8B69-A1FDE257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Direct Mapped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67B45E2-0770-4D4B-8DC8-C7A11808566E}"/>
              </a:ext>
            </a:extLst>
          </p:cNvPr>
          <p:cNvSpPr/>
          <p:nvPr/>
        </p:nvSpPr>
        <p:spPr>
          <a:xfrm>
            <a:off x="5468389" y="667279"/>
            <a:ext cx="6263640" cy="1392299"/>
          </a:xfrm>
          <a:custGeom>
            <a:avLst/>
            <a:gdLst>
              <a:gd name="connsiteX0" fmla="*/ 0 w 6263640"/>
              <a:gd name="connsiteY0" fmla="*/ 232054 h 1392299"/>
              <a:gd name="connsiteX1" fmla="*/ 232054 w 6263640"/>
              <a:gd name="connsiteY1" fmla="*/ 0 h 1392299"/>
              <a:gd name="connsiteX2" fmla="*/ 6031586 w 6263640"/>
              <a:gd name="connsiteY2" fmla="*/ 0 h 1392299"/>
              <a:gd name="connsiteX3" fmla="*/ 6263640 w 6263640"/>
              <a:gd name="connsiteY3" fmla="*/ 232054 h 1392299"/>
              <a:gd name="connsiteX4" fmla="*/ 6263640 w 6263640"/>
              <a:gd name="connsiteY4" fmla="*/ 1160245 h 1392299"/>
              <a:gd name="connsiteX5" fmla="*/ 6031586 w 6263640"/>
              <a:gd name="connsiteY5" fmla="*/ 1392299 h 1392299"/>
              <a:gd name="connsiteX6" fmla="*/ 232054 w 6263640"/>
              <a:gd name="connsiteY6" fmla="*/ 1392299 h 1392299"/>
              <a:gd name="connsiteX7" fmla="*/ 0 w 6263640"/>
              <a:gd name="connsiteY7" fmla="*/ 1160245 h 1392299"/>
              <a:gd name="connsiteX8" fmla="*/ 0 w 6263640"/>
              <a:gd name="connsiteY8" fmla="*/ 232054 h 139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392299">
                <a:moveTo>
                  <a:pt x="0" y="232054"/>
                </a:moveTo>
                <a:cubicBezTo>
                  <a:pt x="0" y="103894"/>
                  <a:pt x="103894" y="0"/>
                  <a:pt x="232054" y="0"/>
                </a:cubicBezTo>
                <a:lnTo>
                  <a:pt x="6031586" y="0"/>
                </a:lnTo>
                <a:cubicBezTo>
                  <a:pt x="6159746" y="0"/>
                  <a:pt x="6263640" y="103894"/>
                  <a:pt x="6263640" y="232054"/>
                </a:cubicBezTo>
                <a:lnTo>
                  <a:pt x="6263640" y="1160245"/>
                </a:lnTo>
                <a:cubicBezTo>
                  <a:pt x="6263640" y="1288405"/>
                  <a:pt x="6159746" y="1392299"/>
                  <a:pt x="6031586" y="1392299"/>
                </a:cubicBezTo>
                <a:lnTo>
                  <a:pt x="232054" y="1392299"/>
                </a:lnTo>
                <a:cubicBezTo>
                  <a:pt x="103894" y="1392299"/>
                  <a:pt x="0" y="1288405"/>
                  <a:pt x="0" y="1160245"/>
                </a:cubicBezTo>
                <a:lnTo>
                  <a:pt x="0" y="2320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16" tIns="201316" rIns="201316" bIns="201316" numCol="1" spcCol="1270" anchor="ctr" anchorCtr="0">
            <a:noAutofit/>
          </a:bodyPr>
          <a:lstStyle/>
          <a:p>
            <a:pPr marL="0" lvl="0" indent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kern="1200">
                <a:solidFill>
                  <a:schemeClr val="tx1"/>
                </a:solidFill>
              </a:rPr>
              <a:t>Multiple addresses with same line number cause conflicts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CCF6286-6CEE-40E8-81E4-BD938305CA88}"/>
              </a:ext>
            </a:extLst>
          </p:cNvPr>
          <p:cNvSpPr/>
          <p:nvPr/>
        </p:nvSpPr>
        <p:spPr>
          <a:xfrm>
            <a:off x="5468389" y="2059579"/>
            <a:ext cx="6263640" cy="1775025"/>
          </a:xfrm>
          <a:custGeom>
            <a:avLst/>
            <a:gdLst>
              <a:gd name="connsiteX0" fmla="*/ 0 w 6263640"/>
              <a:gd name="connsiteY0" fmla="*/ 0 h 1775025"/>
              <a:gd name="connsiteX1" fmla="*/ 6263640 w 6263640"/>
              <a:gd name="connsiteY1" fmla="*/ 0 h 1775025"/>
              <a:gd name="connsiteX2" fmla="*/ 6263640 w 6263640"/>
              <a:gd name="connsiteY2" fmla="*/ 1775025 h 1775025"/>
              <a:gd name="connsiteX3" fmla="*/ 0 w 6263640"/>
              <a:gd name="connsiteY3" fmla="*/ 1775025 h 1775025"/>
              <a:gd name="connsiteX4" fmla="*/ 0 w 6263640"/>
              <a:gd name="connsiteY4" fmla="*/ 0 h 177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1775025">
                <a:moveTo>
                  <a:pt x="0" y="0"/>
                </a:moveTo>
                <a:lnTo>
                  <a:pt x="6263640" y="0"/>
                </a:lnTo>
                <a:lnTo>
                  <a:pt x="6263640" y="1775025"/>
                </a:lnTo>
                <a:lnTo>
                  <a:pt x="0" y="17750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871" tIns="44450" rIns="248920" bIns="44450" numCol="1" spcCol="1270" anchor="t" anchorCtr="0">
            <a:noAutofit/>
          </a:bodyPr>
          <a:lstStyle/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700" kern="1200"/>
              <a:t>Cache line can hold only one candidate block</a:t>
            </a:r>
          </a:p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700" kern="1200"/>
              <a:t>Other vacant lines may be unused</a:t>
            </a:r>
          </a:p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700" kern="1200"/>
              <a:t>Causes increased miss ratio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8D3DC8C-1EBC-420C-94BB-AF7286517E7F}"/>
              </a:ext>
            </a:extLst>
          </p:cNvPr>
          <p:cNvSpPr/>
          <p:nvPr/>
        </p:nvSpPr>
        <p:spPr>
          <a:xfrm>
            <a:off x="5468389" y="3834604"/>
            <a:ext cx="6263640" cy="1392299"/>
          </a:xfrm>
          <a:custGeom>
            <a:avLst/>
            <a:gdLst>
              <a:gd name="connsiteX0" fmla="*/ 0 w 6263640"/>
              <a:gd name="connsiteY0" fmla="*/ 232054 h 1392299"/>
              <a:gd name="connsiteX1" fmla="*/ 232054 w 6263640"/>
              <a:gd name="connsiteY1" fmla="*/ 0 h 1392299"/>
              <a:gd name="connsiteX2" fmla="*/ 6031586 w 6263640"/>
              <a:gd name="connsiteY2" fmla="*/ 0 h 1392299"/>
              <a:gd name="connsiteX3" fmla="*/ 6263640 w 6263640"/>
              <a:gd name="connsiteY3" fmla="*/ 232054 h 1392299"/>
              <a:gd name="connsiteX4" fmla="*/ 6263640 w 6263640"/>
              <a:gd name="connsiteY4" fmla="*/ 1160245 h 1392299"/>
              <a:gd name="connsiteX5" fmla="*/ 6031586 w 6263640"/>
              <a:gd name="connsiteY5" fmla="*/ 1392299 h 1392299"/>
              <a:gd name="connsiteX6" fmla="*/ 232054 w 6263640"/>
              <a:gd name="connsiteY6" fmla="*/ 1392299 h 1392299"/>
              <a:gd name="connsiteX7" fmla="*/ 0 w 6263640"/>
              <a:gd name="connsiteY7" fmla="*/ 1160245 h 1392299"/>
              <a:gd name="connsiteX8" fmla="*/ 0 w 6263640"/>
              <a:gd name="connsiteY8" fmla="*/ 232054 h 139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392299">
                <a:moveTo>
                  <a:pt x="0" y="232054"/>
                </a:moveTo>
                <a:cubicBezTo>
                  <a:pt x="0" y="103894"/>
                  <a:pt x="103894" y="0"/>
                  <a:pt x="232054" y="0"/>
                </a:cubicBezTo>
                <a:lnTo>
                  <a:pt x="6031586" y="0"/>
                </a:lnTo>
                <a:cubicBezTo>
                  <a:pt x="6159746" y="0"/>
                  <a:pt x="6263640" y="103894"/>
                  <a:pt x="6263640" y="232054"/>
                </a:cubicBezTo>
                <a:lnTo>
                  <a:pt x="6263640" y="1160245"/>
                </a:lnTo>
                <a:cubicBezTo>
                  <a:pt x="6263640" y="1288405"/>
                  <a:pt x="6159746" y="1392299"/>
                  <a:pt x="6031586" y="1392299"/>
                </a:cubicBezTo>
                <a:lnTo>
                  <a:pt x="232054" y="1392299"/>
                </a:lnTo>
                <a:cubicBezTo>
                  <a:pt x="103894" y="1392299"/>
                  <a:pt x="0" y="1288405"/>
                  <a:pt x="0" y="1160245"/>
                </a:cubicBezTo>
                <a:lnTo>
                  <a:pt x="0" y="23205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1316" tIns="201316" rIns="201316" bIns="201316" numCol="1" spcCol="1270" anchor="ctr" anchorCtr="0">
            <a:noAutofit/>
          </a:bodyPr>
          <a:lstStyle/>
          <a:p>
            <a:pPr marL="0" lvl="0" indent="0" algn="l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500" kern="1200">
                <a:solidFill>
                  <a:schemeClr val="tx1"/>
                </a:solidFill>
              </a:rPr>
              <a:t>Can hurt performance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E5CBF91-46CB-47EF-BDB6-A6DF9A85AC02}"/>
              </a:ext>
            </a:extLst>
          </p:cNvPr>
          <p:cNvSpPr/>
          <p:nvPr/>
        </p:nvSpPr>
        <p:spPr>
          <a:xfrm>
            <a:off x="5468389" y="5226904"/>
            <a:ext cx="6263640" cy="851287"/>
          </a:xfrm>
          <a:custGeom>
            <a:avLst/>
            <a:gdLst>
              <a:gd name="connsiteX0" fmla="*/ 0 w 6263640"/>
              <a:gd name="connsiteY0" fmla="*/ 0 h 851287"/>
              <a:gd name="connsiteX1" fmla="*/ 6263640 w 6263640"/>
              <a:gd name="connsiteY1" fmla="*/ 0 h 851287"/>
              <a:gd name="connsiteX2" fmla="*/ 6263640 w 6263640"/>
              <a:gd name="connsiteY2" fmla="*/ 851287 h 851287"/>
              <a:gd name="connsiteX3" fmla="*/ 0 w 6263640"/>
              <a:gd name="connsiteY3" fmla="*/ 851287 h 851287"/>
              <a:gd name="connsiteX4" fmla="*/ 0 w 6263640"/>
              <a:gd name="connsiteY4" fmla="*/ 0 h 85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851287">
                <a:moveTo>
                  <a:pt x="0" y="0"/>
                </a:moveTo>
                <a:lnTo>
                  <a:pt x="6263640" y="0"/>
                </a:lnTo>
                <a:lnTo>
                  <a:pt x="6263640" y="851287"/>
                </a:lnTo>
                <a:lnTo>
                  <a:pt x="0" y="85128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871" tIns="44450" rIns="248920" bIns="44450" numCol="1" spcCol="1270" anchor="t" anchorCtr="0">
            <a:noAutofit/>
          </a:bodyPr>
          <a:lstStyle/>
          <a:p>
            <a:pPr marL="228600" lvl="1" indent="-228600" algn="l" defTabSz="12001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700" kern="1200"/>
              <a:t>0 hit ratio if alternating between conflicting addresses</a:t>
            </a:r>
          </a:p>
        </p:txBody>
      </p:sp>
    </p:spTree>
    <p:extLst>
      <p:ext uri="{BB962C8B-B14F-4D97-AF65-F5344CB8AC3E}">
        <p14:creationId xmlns:p14="http://schemas.microsoft.com/office/powerpoint/2010/main" val="350263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ACF5-9DDA-C546-8E69-F061BF1E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Associative</a:t>
            </a:r>
          </a:p>
        </p:txBody>
      </p:sp>
      <p:pic>
        <p:nvPicPr>
          <p:cNvPr id="4" name="Picture 3" descr="Please contact instructor for information on this image.&#10;">
            <a:extLst>
              <a:ext uri="{FF2B5EF4-FFF2-40B4-BE49-F238E27FC236}">
                <a16:creationId xmlns:a16="http://schemas.microsoft.com/office/drawing/2014/main" id="{AC8471C7-3CCE-5543-A4FB-D5048E46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59400" cy="208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AABDE-0677-A546-A61B-F921D3BF017F}"/>
              </a:ext>
            </a:extLst>
          </p:cNvPr>
          <p:cNvSpPr txBox="1"/>
          <p:nvPr/>
        </p:nvSpPr>
        <p:spPr>
          <a:xfrm>
            <a:off x="6308060" y="1198950"/>
            <a:ext cx="50457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2-way set associative cache (2 lines per set)</a:t>
            </a:r>
          </a:p>
          <a:p>
            <a:r>
              <a:rPr lang="en-US" sz="2000" dirty="0"/>
              <a:t>2</a:t>
            </a:r>
            <a:r>
              <a:rPr lang="en-US" sz="2000" baseline="30000" dirty="0"/>
              <a:t>14</a:t>
            </a:r>
            <a:r>
              <a:rPr lang="en-US" sz="2000" dirty="0"/>
              <a:t> bytes of main memory</a:t>
            </a:r>
          </a:p>
          <a:p>
            <a:r>
              <a:rPr lang="en-US" sz="2000" dirty="0"/>
              <a:t>Cache with 128 bytes, and 8 bytes/line</a:t>
            </a:r>
          </a:p>
          <a:p>
            <a:endParaRPr lang="en-US" sz="2000" dirty="0"/>
          </a:p>
          <a:p>
            <a:r>
              <a:rPr lang="en-US" sz="2000" dirty="0"/>
              <a:t>(128 bytes/cache)/(8 bytes/line * 2 lines/set) =</a:t>
            </a:r>
          </a:p>
          <a:p>
            <a:endParaRPr lang="en-US" sz="2000" dirty="0"/>
          </a:p>
          <a:p>
            <a:r>
              <a:rPr lang="en-US" sz="2000" dirty="0"/>
              <a:t>128/16 = 8 sets/cache</a:t>
            </a:r>
          </a:p>
          <a:p>
            <a:endParaRPr lang="en-US" sz="2000" dirty="0"/>
          </a:p>
          <a:p>
            <a:r>
              <a:rPr lang="en-US" sz="2000" dirty="0"/>
              <a:t>Set field = log(8) = 3 bits</a:t>
            </a:r>
          </a:p>
          <a:p>
            <a:r>
              <a:rPr lang="en-US" sz="2000" dirty="0"/>
              <a:t>Offset field = log(8) = 3 bits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5F33A-DE8F-0A4B-96AF-A0F262171FBA}"/>
              </a:ext>
            </a:extLst>
          </p:cNvPr>
          <p:cNvSpPr txBox="1"/>
          <p:nvPr/>
        </p:nvSpPr>
        <p:spPr>
          <a:xfrm>
            <a:off x="838200" y="4331970"/>
            <a:ext cx="39054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0x12CF = 01 0010 1100 1111 = </a:t>
            </a:r>
          </a:p>
          <a:p>
            <a:r>
              <a:rPr lang="en-US" dirty="0"/>
              <a:t>01001011  001 111</a:t>
            </a:r>
          </a:p>
          <a:p>
            <a:r>
              <a:rPr lang="en-US" dirty="0"/>
              <a:t>Tag               set  offset</a:t>
            </a:r>
          </a:p>
          <a:p>
            <a:endParaRPr lang="en-US" dirty="0"/>
          </a:p>
          <a:p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55441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9F14-7957-4E7D-9BDB-26C3CF44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CEBB5-9EFC-8C42-B34B-3339FF81EE8E}"/>
              </a:ext>
            </a:extLst>
          </p:cNvPr>
          <p:cNvSpPr txBox="1"/>
          <p:nvPr/>
        </p:nvSpPr>
        <p:spPr>
          <a:xfrm>
            <a:off x="628650" y="697230"/>
            <a:ext cx="11065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has a block size of 16 bytes and a cache size of 2</a:t>
            </a:r>
            <a:r>
              <a:rPr lang="en-US" baseline="30000" dirty="0"/>
              <a:t>12 </a:t>
            </a:r>
            <a:r>
              <a:rPr lang="en-US" dirty="0"/>
              <a:t>bytes.</a:t>
            </a:r>
          </a:p>
          <a:p>
            <a:endParaRPr lang="en-US" dirty="0"/>
          </a:p>
          <a:p>
            <a:r>
              <a:rPr lang="en-US" dirty="0"/>
              <a:t>If address 0x123123FF is requested, and the cache is fully associative, what is the tag and what is the offset?</a:t>
            </a:r>
          </a:p>
          <a:p>
            <a:r>
              <a:rPr lang="en-US" dirty="0"/>
              <a:t>Where will the system look in the cache for the tag?  How may possible places could this byte be if it is in the cache?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89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8D49-9F7B-4988-9506-B200F85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2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CEBB5-9EFC-8C42-B34B-3339FF81EE8E}"/>
              </a:ext>
            </a:extLst>
          </p:cNvPr>
          <p:cNvSpPr txBox="1"/>
          <p:nvPr/>
        </p:nvSpPr>
        <p:spPr>
          <a:xfrm>
            <a:off x="628650" y="697230"/>
            <a:ext cx="110655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has a block size of 16 bytes and a cache size of 2</a:t>
            </a:r>
            <a:r>
              <a:rPr lang="en-US" baseline="30000" dirty="0"/>
              <a:t>12 </a:t>
            </a:r>
            <a:r>
              <a:rPr lang="en-US" dirty="0"/>
              <a:t>bytes.</a:t>
            </a:r>
          </a:p>
          <a:p>
            <a:endParaRPr lang="en-US" dirty="0"/>
          </a:p>
          <a:p>
            <a:r>
              <a:rPr lang="en-US" dirty="0"/>
              <a:t>If address 0x123123FF is requested, and the cache is fully associative, what is the tag and what is the offset?</a:t>
            </a:r>
          </a:p>
          <a:p>
            <a:r>
              <a:rPr lang="en-US" dirty="0"/>
              <a:t>Where will the system look in the cache for the tag?  How may possible places could this byte be if it is in the cache?</a:t>
            </a:r>
          </a:p>
          <a:p>
            <a:endParaRPr lang="en-US" dirty="0"/>
          </a:p>
          <a:p>
            <a:r>
              <a:rPr lang="en-US" b="1" dirty="0"/>
              <a:t>Offset field = log(16) = 4 bits</a:t>
            </a:r>
          </a:p>
          <a:p>
            <a:endParaRPr lang="en-US" b="1" dirty="0"/>
          </a:p>
          <a:p>
            <a:r>
              <a:rPr lang="en-US" b="1" dirty="0"/>
              <a:t>Address = 0001 0010 0011 0001 0010 0011 1111 1111</a:t>
            </a:r>
          </a:p>
          <a:p>
            <a:endParaRPr lang="en-US" b="1" dirty="0"/>
          </a:p>
          <a:p>
            <a:r>
              <a:rPr lang="en-US" b="1" dirty="0"/>
              <a:t>Tag = 0001001000110001001000111111   Offset = 1111</a:t>
            </a:r>
          </a:p>
          <a:p>
            <a:endParaRPr lang="en-US" b="1" dirty="0"/>
          </a:p>
          <a:p>
            <a:r>
              <a:rPr lang="en-US" b="1" dirty="0"/>
              <a:t>Number of lines = (2</a:t>
            </a:r>
            <a:r>
              <a:rPr lang="en-US" b="1" baseline="30000" dirty="0"/>
              <a:t>12 </a:t>
            </a:r>
            <a:r>
              <a:rPr lang="en-US" b="1" dirty="0"/>
              <a:t> bytes/cache) /  (2</a:t>
            </a:r>
            <a:r>
              <a:rPr lang="en-US" b="1" baseline="30000" dirty="0"/>
              <a:t>4</a:t>
            </a:r>
            <a:r>
              <a:rPr lang="en-US" b="1" dirty="0"/>
              <a:t> bytes/line) = 2</a:t>
            </a:r>
            <a:r>
              <a:rPr lang="en-US" b="1" baseline="30000" dirty="0"/>
              <a:t>8</a:t>
            </a:r>
            <a:r>
              <a:rPr lang="en-US" b="1" dirty="0"/>
              <a:t> lines/cache</a:t>
            </a:r>
          </a:p>
          <a:p>
            <a:endParaRPr lang="en-US" b="1" dirty="0"/>
          </a:p>
          <a:p>
            <a:r>
              <a:rPr lang="en-US" b="1" dirty="0"/>
              <a:t>The system will look in every line of the cache, 2</a:t>
            </a:r>
            <a:r>
              <a:rPr lang="en-US" b="1" baseline="30000" dirty="0"/>
              <a:t>8</a:t>
            </a:r>
            <a:r>
              <a:rPr lang="en-US" b="1" dirty="0"/>
              <a:t> possible places.</a:t>
            </a:r>
          </a:p>
        </p:txBody>
      </p:sp>
    </p:spTree>
    <p:extLst>
      <p:ext uri="{BB962C8B-B14F-4D97-AF65-F5344CB8AC3E}">
        <p14:creationId xmlns:p14="http://schemas.microsoft.com/office/powerpoint/2010/main" val="255433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5198-9F6F-4815-984C-AE348053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CEBB5-9EFC-8C42-B34B-3339FF81EE8E}"/>
              </a:ext>
            </a:extLst>
          </p:cNvPr>
          <p:cNvSpPr txBox="1"/>
          <p:nvPr/>
        </p:nvSpPr>
        <p:spPr>
          <a:xfrm>
            <a:off x="628650" y="697230"/>
            <a:ext cx="11065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has a block size of 16 bytes and a cache size of 2</a:t>
            </a:r>
            <a:r>
              <a:rPr lang="en-US" baseline="30000" dirty="0"/>
              <a:t>12 </a:t>
            </a:r>
            <a:r>
              <a:rPr lang="en-US" dirty="0"/>
              <a:t>bytes.</a:t>
            </a:r>
          </a:p>
          <a:p>
            <a:endParaRPr lang="en-US" dirty="0"/>
          </a:p>
          <a:p>
            <a:r>
              <a:rPr lang="en-US" dirty="0"/>
              <a:t>If address 0x123123FF is requested, and the cache is direct mapped, what is the tag, line and offset?</a:t>
            </a:r>
          </a:p>
          <a:p>
            <a:r>
              <a:rPr lang="en-US" dirty="0"/>
              <a:t>Where will the system look in the cache for the tag?  How may possible places could this byte be if it is in the cache?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22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18FA-C88A-4733-94B2-7170EC31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3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CEBB5-9EFC-8C42-B34B-3339FF81EE8E}"/>
              </a:ext>
            </a:extLst>
          </p:cNvPr>
          <p:cNvSpPr txBox="1"/>
          <p:nvPr/>
        </p:nvSpPr>
        <p:spPr>
          <a:xfrm>
            <a:off x="445770" y="197346"/>
            <a:ext cx="115214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has a block size of 16 bytes and a cache size of 2</a:t>
            </a:r>
            <a:r>
              <a:rPr lang="en-US" baseline="30000" dirty="0"/>
              <a:t>12 </a:t>
            </a:r>
            <a:r>
              <a:rPr lang="en-US" dirty="0"/>
              <a:t>bytes.</a:t>
            </a:r>
          </a:p>
          <a:p>
            <a:endParaRPr lang="en-US" dirty="0"/>
          </a:p>
          <a:p>
            <a:r>
              <a:rPr lang="en-US" dirty="0"/>
              <a:t>If address 0x123123FF is requested, and the cache is direct mapped, what is the tag, line and offset?</a:t>
            </a:r>
          </a:p>
          <a:p>
            <a:r>
              <a:rPr lang="en-US" dirty="0"/>
              <a:t>Where will the system look in the cache for the tag?  How may possible places could this byte be if it is in the cache?</a:t>
            </a:r>
          </a:p>
          <a:p>
            <a:endParaRPr lang="en-US" dirty="0"/>
          </a:p>
          <a:p>
            <a:r>
              <a:rPr lang="en-US" b="1" dirty="0"/>
              <a:t>Offset field = log(16) = 4 bits</a:t>
            </a:r>
          </a:p>
          <a:p>
            <a:endParaRPr lang="en-US" b="1" dirty="0"/>
          </a:p>
          <a:p>
            <a:r>
              <a:rPr lang="en-US" b="1" dirty="0"/>
              <a:t>Number of lines = (2</a:t>
            </a:r>
            <a:r>
              <a:rPr lang="en-US" b="1" baseline="30000" dirty="0"/>
              <a:t>12 </a:t>
            </a:r>
            <a:r>
              <a:rPr lang="en-US" b="1" dirty="0"/>
              <a:t> bytes/cache) /  (2</a:t>
            </a:r>
            <a:r>
              <a:rPr lang="en-US" b="1" baseline="30000" dirty="0"/>
              <a:t>4</a:t>
            </a:r>
            <a:r>
              <a:rPr lang="en-US" b="1" dirty="0"/>
              <a:t> bytes/line) = 2</a:t>
            </a:r>
            <a:r>
              <a:rPr lang="en-US" b="1" baseline="30000" dirty="0"/>
              <a:t>8</a:t>
            </a:r>
            <a:r>
              <a:rPr lang="en-US" b="1" dirty="0"/>
              <a:t> lines/cache</a:t>
            </a:r>
          </a:p>
          <a:p>
            <a:endParaRPr lang="en-US" b="1" dirty="0"/>
          </a:p>
          <a:p>
            <a:r>
              <a:rPr lang="en-US" b="1" dirty="0"/>
              <a:t>Line field = log(2</a:t>
            </a:r>
            <a:r>
              <a:rPr lang="en-US" b="1" baseline="30000" dirty="0"/>
              <a:t>8</a:t>
            </a:r>
            <a:r>
              <a:rPr lang="en-US" b="1" dirty="0"/>
              <a:t>) = 8 bits</a:t>
            </a:r>
          </a:p>
          <a:p>
            <a:endParaRPr lang="en-US" b="1" dirty="0"/>
          </a:p>
          <a:p>
            <a:r>
              <a:rPr lang="en-US" b="1" dirty="0"/>
              <a:t>Tag field = 32 – 8 – 4 = 20 bits</a:t>
            </a:r>
          </a:p>
          <a:p>
            <a:endParaRPr lang="en-US" b="1" dirty="0"/>
          </a:p>
          <a:p>
            <a:r>
              <a:rPr lang="en-US" b="1" dirty="0"/>
              <a:t>Address = 0001 0010 0011 0001 0010 0011 1111 1111</a:t>
            </a:r>
          </a:p>
          <a:p>
            <a:endParaRPr lang="en-US" b="1" dirty="0"/>
          </a:p>
          <a:p>
            <a:r>
              <a:rPr lang="en-US" b="1" dirty="0"/>
              <a:t>00010010001100010010 00111111 1111</a:t>
            </a:r>
          </a:p>
          <a:p>
            <a:endParaRPr lang="en-US" b="1" dirty="0"/>
          </a:p>
          <a:p>
            <a:r>
              <a:rPr lang="en-US" b="1" dirty="0"/>
              <a:t>Tag = 00010010001100010010</a:t>
            </a:r>
          </a:p>
          <a:p>
            <a:r>
              <a:rPr lang="en-US" b="1" dirty="0"/>
              <a:t>Line = 00111111</a:t>
            </a:r>
          </a:p>
          <a:p>
            <a:r>
              <a:rPr lang="en-US" b="1" dirty="0"/>
              <a:t>Offset = 1111</a:t>
            </a:r>
          </a:p>
          <a:p>
            <a:endParaRPr lang="en-US" b="1" dirty="0"/>
          </a:p>
          <a:p>
            <a:r>
              <a:rPr lang="en-US" b="1" dirty="0"/>
              <a:t>There is one possible place where this byte could be, and that is at line 00111111.  The system will look at that line to see if the tag matches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01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C16B9-A27B-4C94-A629-84CA00A8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3 Answer Part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CEBB5-9EFC-8C42-B34B-3339FF81EE8E}"/>
              </a:ext>
            </a:extLst>
          </p:cNvPr>
          <p:cNvSpPr txBox="1"/>
          <p:nvPr/>
        </p:nvSpPr>
        <p:spPr>
          <a:xfrm>
            <a:off x="205741" y="335845"/>
            <a:ext cx="112928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has a block size of 16 bytes and a cache size of 2</a:t>
            </a:r>
            <a:r>
              <a:rPr lang="en-US" baseline="30000" dirty="0"/>
              <a:t>12 </a:t>
            </a:r>
            <a:r>
              <a:rPr lang="en-US" dirty="0"/>
              <a:t>bytes.</a:t>
            </a:r>
          </a:p>
          <a:p>
            <a:endParaRPr lang="en-US" dirty="0"/>
          </a:p>
          <a:p>
            <a:r>
              <a:rPr lang="en-US" dirty="0"/>
              <a:t>If address 0x123123FF is requested, and the cache is 4-way set associative, what is the tag, line and offset?</a:t>
            </a:r>
          </a:p>
          <a:p>
            <a:r>
              <a:rPr lang="en-US" dirty="0"/>
              <a:t>Where will the system look in the cache for the tag?  How may possible places could this byte be if it is in the cache?</a:t>
            </a:r>
          </a:p>
          <a:p>
            <a:endParaRPr lang="en-US" dirty="0"/>
          </a:p>
          <a:p>
            <a:r>
              <a:rPr lang="en-US" b="1" dirty="0"/>
              <a:t>Offset field = log(16) = 4 bits</a:t>
            </a:r>
          </a:p>
          <a:p>
            <a:endParaRPr lang="en-US" b="1" dirty="0"/>
          </a:p>
          <a:p>
            <a:r>
              <a:rPr lang="en-US" b="1" dirty="0"/>
              <a:t>Number of sets = (2</a:t>
            </a:r>
            <a:r>
              <a:rPr lang="en-US" b="1" baseline="30000" dirty="0"/>
              <a:t>12 </a:t>
            </a:r>
            <a:r>
              <a:rPr lang="en-US" b="1" dirty="0"/>
              <a:t> bytes/cache) /  ((2</a:t>
            </a:r>
            <a:r>
              <a:rPr lang="en-US" b="1" baseline="30000" dirty="0"/>
              <a:t>4</a:t>
            </a:r>
            <a:r>
              <a:rPr lang="en-US" b="1" dirty="0"/>
              <a:t> bytes/line)*(4 lines/set)) = 2</a:t>
            </a:r>
            <a:r>
              <a:rPr lang="en-US" b="1" baseline="30000" dirty="0"/>
              <a:t>6</a:t>
            </a:r>
            <a:r>
              <a:rPr lang="en-US" b="1" dirty="0"/>
              <a:t> sets/cache</a:t>
            </a:r>
          </a:p>
          <a:p>
            <a:endParaRPr lang="en-US" b="1" dirty="0"/>
          </a:p>
          <a:p>
            <a:r>
              <a:rPr lang="en-US" b="1" dirty="0"/>
              <a:t>Set field = log(2</a:t>
            </a:r>
            <a:r>
              <a:rPr lang="en-US" b="1" baseline="30000" dirty="0"/>
              <a:t>6</a:t>
            </a:r>
            <a:r>
              <a:rPr lang="en-US" b="1" dirty="0"/>
              <a:t>) = 6 bits</a:t>
            </a:r>
          </a:p>
          <a:p>
            <a:endParaRPr lang="en-US" b="1" dirty="0"/>
          </a:p>
          <a:p>
            <a:r>
              <a:rPr lang="en-US" b="1" dirty="0"/>
              <a:t>Tag field = 32 – 6 – 4 = 22 bits</a:t>
            </a:r>
          </a:p>
          <a:p>
            <a:endParaRPr lang="en-US" b="1" dirty="0"/>
          </a:p>
          <a:p>
            <a:r>
              <a:rPr lang="en-US" b="1" dirty="0"/>
              <a:t>Address = 0001 0010 0011 0001 0010 0011 1111 1111</a:t>
            </a:r>
          </a:p>
          <a:p>
            <a:endParaRPr lang="en-US" b="1" dirty="0"/>
          </a:p>
          <a:p>
            <a:r>
              <a:rPr lang="en-US" b="1" dirty="0"/>
              <a:t>0001001000110001001000 111111 1111</a:t>
            </a:r>
          </a:p>
          <a:p>
            <a:r>
              <a:rPr lang="en-US" b="1" dirty="0"/>
              <a:t>Tag = 0001001000110001001000</a:t>
            </a:r>
          </a:p>
          <a:p>
            <a:r>
              <a:rPr lang="en-US" b="1" dirty="0"/>
              <a:t>Set = 111111</a:t>
            </a:r>
          </a:p>
          <a:p>
            <a:r>
              <a:rPr lang="en-US" b="1" dirty="0"/>
              <a:t>Offset = 1111</a:t>
            </a:r>
          </a:p>
          <a:p>
            <a:endParaRPr lang="en-US" b="1" dirty="0"/>
          </a:p>
          <a:p>
            <a:r>
              <a:rPr lang="en-US" b="1" dirty="0"/>
              <a:t>The system will look at set 111111. There are four lines there, each with a tag. It will look at those four tags and see if one of them is a match.</a:t>
            </a:r>
          </a:p>
        </p:txBody>
      </p:sp>
    </p:spTree>
    <p:extLst>
      <p:ext uri="{BB962C8B-B14F-4D97-AF65-F5344CB8AC3E}">
        <p14:creationId xmlns:p14="http://schemas.microsoft.com/office/powerpoint/2010/main" val="349182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4A42-68C1-B648-904F-7D114ACA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on the </a:t>
            </a:r>
            <a:r>
              <a:rPr lang="en-US" dirty="0" err="1"/>
              <a:t>examlet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2996-9242-5743-A17D-69F19583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memory access time</a:t>
            </a:r>
          </a:p>
          <a:p>
            <a:pPr lvl="1"/>
            <a:r>
              <a:rPr lang="en-US" dirty="0"/>
              <a:t>Look aside</a:t>
            </a:r>
          </a:p>
          <a:p>
            <a:pPr lvl="1"/>
            <a:r>
              <a:rPr lang="en-US" dirty="0"/>
              <a:t>Look through</a:t>
            </a:r>
          </a:p>
          <a:p>
            <a:r>
              <a:rPr lang="en-US" dirty="0"/>
              <a:t>Cache Designs – identify fields in addresses</a:t>
            </a:r>
          </a:p>
          <a:p>
            <a:pPr lvl="1"/>
            <a:r>
              <a:rPr lang="en-US" dirty="0"/>
              <a:t>Direct mapped</a:t>
            </a:r>
          </a:p>
          <a:p>
            <a:pPr lvl="1"/>
            <a:r>
              <a:rPr lang="en-US" dirty="0"/>
              <a:t>Fully associative</a:t>
            </a:r>
          </a:p>
          <a:p>
            <a:pPr lvl="1"/>
            <a:r>
              <a:rPr lang="en-US" dirty="0"/>
              <a:t>Set associative</a:t>
            </a:r>
          </a:p>
        </p:txBody>
      </p:sp>
    </p:spTree>
    <p:extLst>
      <p:ext uri="{BB962C8B-B14F-4D97-AF65-F5344CB8AC3E}">
        <p14:creationId xmlns:p14="http://schemas.microsoft.com/office/powerpoint/2010/main" val="335678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989E9C-C20A-9840-8046-81AF3B21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Lookaside Cache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lease contact instructor for information on this image.&#10;">
            <a:extLst>
              <a:ext uri="{FF2B5EF4-FFF2-40B4-BE49-F238E27FC236}">
                <a16:creationId xmlns:a16="http://schemas.microsoft.com/office/drawing/2014/main" id="{2FA27F11-9AED-6942-BB93-6CE5667E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8811"/>
            <a:ext cx="10914060" cy="26653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B3F8-67B6-4442-9BA3-378435A1A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796267" cy="1770300"/>
          </a:xfrm>
        </p:spPr>
        <p:txBody>
          <a:bodyPr anchor="ctr">
            <a:normAutofit fontScale="92500"/>
          </a:bodyPr>
          <a:lstStyle/>
          <a:p>
            <a:r>
              <a:rPr lang="en-US" sz="1800" dirty="0"/>
              <a:t>Accesses to cache and to main memory occur in parallel</a:t>
            </a:r>
          </a:p>
          <a:p>
            <a:r>
              <a:rPr lang="en-US" sz="1800" dirty="0"/>
              <a:t>Main memory access is cancelled if hit in cache occurs</a:t>
            </a:r>
          </a:p>
          <a:p>
            <a:r>
              <a:rPr lang="en-US" sz="1800" dirty="0"/>
              <a:t>Tends to lower average memory access time</a:t>
            </a:r>
          </a:p>
          <a:p>
            <a:r>
              <a:rPr lang="en-US" sz="1800" dirty="0"/>
              <a:t>Increases CPU to memory traffic</a:t>
            </a:r>
          </a:p>
          <a:p>
            <a:r>
              <a:rPr lang="en-US" sz="1800" dirty="0"/>
              <a:t>Average memory access time (AMAT) = hit ratio*TC + (1-hit ratio)*TM</a:t>
            </a:r>
          </a:p>
        </p:txBody>
      </p:sp>
    </p:spTree>
    <p:extLst>
      <p:ext uri="{BB962C8B-B14F-4D97-AF65-F5344CB8AC3E}">
        <p14:creationId xmlns:p14="http://schemas.microsoft.com/office/powerpoint/2010/main" val="321245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A5FC5B-D55E-EF41-B4D0-83365EB5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4760132"/>
            <a:ext cx="3947420" cy="1777829"/>
          </a:xfrm>
        </p:spPr>
        <p:txBody>
          <a:bodyPr>
            <a:normAutofit/>
          </a:bodyPr>
          <a:lstStyle/>
          <a:p>
            <a:r>
              <a:rPr lang="en-US" sz="4000"/>
              <a:t>Look Through Cache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lease contact instructor for information on this image.&#10;&#10;">
            <a:extLst>
              <a:ext uri="{FF2B5EF4-FFF2-40B4-BE49-F238E27FC236}">
                <a16:creationId xmlns:a16="http://schemas.microsoft.com/office/drawing/2014/main" id="{64740D11-916B-FA43-BE1B-3A640D30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41" y="671951"/>
            <a:ext cx="6883911" cy="33591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C190-9112-514D-908E-D6238442D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767660"/>
            <a:ext cx="6281873" cy="177030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First level cache is checked first</a:t>
            </a:r>
          </a:p>
          <a:p>
            <a:r>
              <a:rPr lang="en-US" sz="1700" dirty="0"/>
              <a:t>Next level is only checked if miss occurs</a:t>
            </a:r>
          </a:p>
          <a:p>
            <a:r>
              <a:rPr lang="en-US" sz="1700" dirty="0"/>
              <a:t>Tends to increase average memory access time</a:t>
            </a:r>
          </a:p>
          <a:p>
            <a:r>
              <a:rPr lang="en-US" sz="1700" dirty="0"/>
              <a:t>Avoids unneeded CPU-to-memory traffic</a:t>
            </a:r>
          </a:p>
          <a:p>
            <a:r>
              <a:rPr lang="en-US" sz="1700" dirty="0"/>
              <a:t>AMAT = hit ratio*TC + (1-hit ratio)*(TC+TM) = TC + (1-hit ratio)*TM</a:t>
            </a:r>
          </a:p>
        </p:txBody>
      </p:sp>
    </p:spTree>
    <p:extLst>
      <p:ext uri="{BB962C8B-B14F-4D97-AF65-F5344CB8AC3E}">
        <p14:creationId xmlns:p14="http://schemas.microsoft.com/office/powerpoint/2010/main" val="1188438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F9-C8E3-4F95-A5A6-527FE4AE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40 ns supported by an L1 cache having a 5 ns access time and a hit rate of 90% and an L2 cache having a 10 ns access time and a hit rate of 80%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</p:txBody>
      </p:sp>
    </p:spTree>
    <p:extLst>
      <p:ext uri="{BB962C8B-B14F-4D97-AF65-F5344CB8AC3E}">
        <p14:creationId xmlns:p14="http://schemas.microsoft.com/office/powerpoint/2010/main" val="313650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97A9-9F54-410C-9E25-4CFD53DA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Problem: 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40 ns supported by an L1 cache having a 5 ns access time and a hit rate of 90% and an L2 cache having a 10 ns access time and a hit rate of 80%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r>
              <a:rPr lang="en-US" sz="2800" b="1" dirty="0"/>
              <a:t>0.9(5) + 0.1(0.8(10) + 0.2(40)) = 4.5+0.1(8+8) = 4.5+1.6 = 6.1 ns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</p:txBody>
      </p:sp>
    </p:spTree>
    <p:extLst>
      <p:ext uri="{BB962C8B-B14F-4D97-AF65-F5344CB8AC3E}">
        <p14:creationId xmlns:p14="http://schemas.microsoft.com/office/powerpoint/2010/main" val="113198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052C-2B3C-4858-95D0-BF2DCAD9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Problem: 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40 ns supported by an L1 cache having a 5 ns access time and a hit rate of 90% and an L2 cache having a 10 ns access time and a hit rate of 80%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r>
              <a:rPr lang="en-US" sz="2800" b="1" dirty="0"/>
              <a:t>0.9(5) + 0.1(0.8(10) + 0.2(40)) = 4.5+0.1(8+8) = 4.5+1.6 = 6.1 ns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  <a:p>
            <a:r>
              <a:rPr lang="en-US" sz="2800" b="1" dirty="0"/>
              <a:t>0.9(5) + 0.1(0.8(5+10) + 0.2(40+10+5)) = 4.5+0.1(12+11) = 4.5+2.3 = 6.8 ns</a:t>
            </a:r>
          </a:p>
          <a:p>
            <a:r>
              <a:rPr lang="en-US" sz="2800" b="1" dirty="0"/>
              <a:t>5 + 0.1(10 + 0.2(40)) = 5 + 0.1(10+8) = 5+1.8 = 6.8 ns</a:t>
            </a:r>
          </a:p>
        </p:txBody>
      </p:sp>
    </p:spTree>
    <p:extLst>
      <p:ext uri="{BB962C8B-B14F-4D97-AF65-F5344CB8AC3E}">
        <p14:creationId xmlns:p14="http://schemas.microsoft.com/office/powerpoint/2010/main" val="182604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FE1D3-0D56-CC42-B7CD-C8BD7457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Cache Organization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6BD605-FE44-4238-BDE1-35342A91956B}"/>
              </a:ext>
            </a:extLst>
          </p:cNvPr>
          <p:cNvSpPr/>
          <p:nvPr/>
        </p:nvSpPr>
        <p:spPr>
          <a:xfrm>
            <a:off x="5468389" y="699735"/>
            <a:ext cx="6263640" cy="1074060"/>
          </a:xfrm>
          <a:custGeom>
            <a:avLst/>
            <a:gdLst>
              <a:gd name="connsiteX0" fmla="*/ 0 w 6263640"/>
              <a:gd name="connsiteY0" fmla="*/ 179014 h 1074060"/>
              <a:gd name="connsiteX1" fmla="*/ 179014 w 6263640"/>
              <a:gd name="connsiteY1" fmla="*/ 0 h 1074060"/>
              <a:gd name="connsiteX2" fmla="*/ 6084626 w 6263640"/>
              <a:gd name="connsiteY2" fmla="*/ 0 h 1074060"/>
              <a:gd name="connsiteX3" fmla="*/ 6263640 w 6263640"/>
              <a:gd name="connsiteY3" fmla="*/ 179014 h 1074060"/>
              <a:gd name="connsiteX4" fmla="*/ 6263640 w 6263640"/>
              <a:gd name="connsiteY4" fmla="*/ 895046 h 1074060"/>
              <a:gd name="connsiteX5" fmla="*/ 6084626 w 6263640"/>
              <a:gd name="connsiteY5" fmla="*/ 1074060 h 1074060"/>
              <a:gd name="connsiteX6" fmla="*/ 179014 w 6263640"/>
              <a:gd name="connsiteY6" fmla="*/ 1074060 h 1074060"/>
              <a:gd name="connsiteX7" fmla="*/ 0 w 6263640"/>
              <a:gd name="connsiteY7" fmla="*/ 895046 h 1074060"/>
              <a:gd name="connsiteX8" fmla="*/ 0 w 6263640"/>
              <a:gd name="connsiteY8" fmla="*/ 179014 h 10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074060">
                <a:moveTo>
                  <a:pt x="0" y="179014"/>
                </a:moveTo>
                <a:cubicBezTo>
                  <a:pt x="0" y="80147"/>
                  <a:pt x="80147" y="0"/>
                  <a:pt x="179014" y="0"/>
                </a:cubicBezTo>
                <a:lnTo>
                  <a:pt x="6084626" y="0"/>
                </a:lnTo>
                <a:cubicBezTo>
                  <a:pt x="6183493" y="0"/>
                  <a:pt x="6263640" y="80147"/>
                  <a:pt x="6263640" y="179014"/>
                </a:cubicBezTo>
                <a:lnTo>
                  <a:pt x="6263640" y="895046"/>
                </a:lnTo>
                <a:cubicBezTo>
                  <a:pt x="6263640" y="993913"/>
                  <a:pt x="6183493" y="1074060"/>
                  <a:pt x="6084626" y="1074060"/>
                </a:cubicBezTo>
                <a:lnTo>
                  <a:pt x="179014" y="1074060"/>
                </a:lnTo>
                <a:cubicBezTo>
                  <a:pt x="80147" y="1074060"/>
                  <a:pt x="0" y="993913"/>
                  <a:pt x="0" y="895046"/>
                </a:cubicBezTo>
                <a:lnTo>
                  <a:pt x="0" y="17901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301" tIns="155301" rIns="155301" bIns="155301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>
                <a:solidFill>
                  <a:schemeClr val="tx1"/>
                </a:solidFill>
              </a:rPr>
              <a:t>A block is the basic unit of transfer between memory and cache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8350B9C-D58B-48FB-A914-E9075B71E73B}"/>
              </a:ext>
            </a:extLst>
          </p:cNvPr>
          <p:cNvSpPr/>
          <p:nvPr/>
        </p:nvSpPr>
        <p:spPr>
          <a:xfrm>
            <a:off x="5468389" y="1851556"/>
            <a:ext cx="6263640" cy="1074060"/>
          </a:xfrm>
          <a:custGeom>
            <a:avLst/>
            <a:gdLst>
              <a:gd name="connsiteX0" fmla="*/ 0 w 6263640"/>
              <a:gd name="connsiteY0" fmla="*/ 179014 h 1074060"/>
              <a:gd name="connsiteX1" fmla="*/ 179014 w 6263640"/>
              <a:gd name="connsiteY1" fmla="*/ 0 h 1074060"/>
              <a:gd name="connsiteX2" fmla="*/ 6084626 w 6263640"/>
              <a:gd name="connsiteY2" fmla="*/ 0 h 1074060"/>
              <a:gd name="connsiteX3" fmla="*/ 6263640 w 6263640"/>
              <a:gd name="connsiteY3" fmla="*/ 179014 h 1074060"/>
              <a:gd name="connsiteX4" fmla="*/ 6263640 w 6263640"/>
              <a:gd name="connsiteY4" fmla="*/ 895046 h 1074060"/>
              <a:gd name="connsiteX5" fmla="*/ 6084626 w 6263640"/>
              <a:gd name="connsiteY5" fmla="*/ 1074060 h 1074060"/>
              <a:gd name="connsiteX6" fmla="*/ 179014 w 6263640"/>
              <a:gd name="connsiteY6" fmla="*/ 1074060 h 1074060"/>
              <a:gd name="connsiteX7" fmla="*/ 0 w 6263640"/>
              <a:gd name="connsiteY7" fmla="*/ 895046 h 1074060"/>
              <a:gd name="connsiteX8" fmla="*/ 0 w 6263640"/>
              <a:gd name="connsiteY8" fmla="*/ 179014 h 10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074060">
                <a:moveTo>
                  <a:pt x="0" y="179014"/>
                </a:moveTo>
                <a:cubicBezTo>
                  <a:pt x="0" y="80147"/>
                  <a:pt x="80147" y="0"/>
                  <a:pt x="179014" y="0"/>
                </a:cubicBezTo>
                <a:lnTo>
                  <a:pt x="6084626" y="0"/>
                </a:lnTo>
                <a:cubicBezTo>
                  <a:pt x="6183493" y="0"/>
                  <a:pt x="6263640" y="80147"/>
                  <a:pt x="6263640" y="179014"/>
                </a:cubicBezTo>
                <a:lnTo>
                  <a:pt x="6263640" y="895046"/>
                </a:lnTo>
                <a:cubicBezTo>
                  <a:pt x="6263640" y="993913"/>
                  <a:pt x="6183493" y="1074060"/>
                  <a:pt x="6084626" y="1074060"/>
                </a:cubicBezTo>
                <a:lnTo>
                  <a:pt x="179014" y="1074060"/>
                </a:lnTo>
                <a:cubicBezTo>
                  <a:pt x="80147" y="1074060"/>
                  <a:pt x="0" y="993913"/>
                  <a:pt x="0" y="895046"/>
                </a:cubicBezTo>
                <a:lnTo>
                  <a:pt x="0" y="17901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252848"/>
              <a:satOff val="-5806"/>
              <a:lumOff val="-3922"/>
              <a:alphaOff val="0"/>
            </a:schemeClr>
          </a:fillRef>
          <a:effectRef idx="0">
            <a:schemeClr val="accent5">
              <a:hueOff val="-2252848"/>
              <a:satOff val="-5806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301" tIns="155301" rIns="155301" bIns="155301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 dirty="0">
                <a:solidFill>
                  <a:schemeClr val="tx1"/>
                </a:solidFill>
              </a:rPr>
              <a:t>A miss results in copying the entire block to cache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622423E-E701-4E86-8D37-AD3EE6DEA42C}"/>
              </a:ext>
            </a:extLst>
          </p:cNvPr>
          <p:cNvSpPr/>
          <p:nvPr/>
        </p:nvSpPr>
        <p:spPr>
          <a:xfrm>
            <a:off x="5468389" y="2925615"/>
            <a:ext cx="6263640" cy="447120"/>
          </a:xfrm>
          <a:custGeom>
            <a:avLst/>
            <a:gdLst>
              <a:gd name="connsiteX0" fmla="*/ 0 w 6263640"/>
              <a:gd name="connsiteY0" fmla="*/ 0 h 447120"/>
              <a:gd name="connsiteX1" fmla="*/ 6263640 w 6263640"/>
              <a:gd name="connsiteY1" fmla="*/ 0 h 447120"/>
              <a:gd name="connsiteX2" fmla="*/ 6263640 w 6263640"/>
              <a:gd name="connsiteY2" fmla="*/ 447120 h 447120"/>
              <a:gd name="connsiteX3" fmla="*/ 0 w 6263640"/>
              <a:gd name="connsiteY3" fmla="*/ 447120 h 447120"/>
              <a:gd name="connsiteX4" fmla="*/ 0 w 6263640"/>
              <a:gd name="connsiteY4" fmla="*/ 0 h 44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447120">
                <a:moveTo>
                  <a:pt x="0" y="0"/>
                </a:moveTo>
                <a:lnTo>
                  <a:pt x="6263640" y="0"/>
                </a:lnTo>
                <a:lnTo>
                  <a:pt x="6263640" y="447120"/>
                </a:lnTo>
                <a:lnTo>
                  <a:pt x="0" y="4471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871" tIns="34290" rIns="192024" bIns="34290" numCol="1" spcCol="1270" anchor="t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100" kern="1200"/>
              <a:t>Takes advantage of spatial locality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20DCD0-11EE-4056-A8C3-000A00A65B14}"/>
              </a:ext>
            </a:extLst>
          </p:cNvPr>
          <p:cNvSpPr/>
          <p:nvPr/>
        </p:nvSpPr>
        <p:spPr>
          <a:xfrm>
            <a:off x="5468389" y="3372735"/>
            <a:ext cx="6263640" cy="1074060"/>
          </a:xfrm>
          <a:custGeom>
            <a:avLst/>
            <a:gdLst>
              <a:gd name="connsiteX0" fmla="*/ 0 w 6263640"/>
              <a:gd name="connsiteY0" fmla="*/ 179014 h 1074060"/>
              <a:gd name="connsiteX1" fmla="*/ 179014 w 6263640"/>
              <a:gd name="connsiteY1" fmla="*/ 0 h 1074060"/>
              <a:gd name="connsiteX2" fmla="*/ 6084626 w 6263640"/>
              <a:gd name="connsiteY2" fmla="*/ 0 h 1074060"/>
              <a:gd name="connsiteX3" fmla="*/ 6263640 w 6263640"/>
              <a:gd name="connsiteY3" fmla="*/ 179014 h 1074060"/>
              <a:gd name="connsiteX4" fmla="*/ 6263640 w 6263640"/>
              <a:gd name="connsiteY4" fmla="*/ 895046 h 1074060"/>
              <a:gd name="connsiteX5" fmla="*/ 6084626 w 6263640"/>
              <a:gd name="connsiteY5" fmla="*/ 1074060 h 1074060"/>
              <a:gd name="connsiteX6" fmla="*/ 179014 w 6263640"/>
              <a:gd name="connsiteY6" fmla="*/ 1074060 h 1074060"/>
              <a:gd name="connsiteX7" fmla="*/ 0 w 6263640"/>
              <a:gd name="connsiteY7" fmla="*/ 895046 h 1074060"/>
              <a:gd name="connsiteX8" fmla="*/ 0 w 6263640"/>
              <a:gd name="connsiteY8" fmla="*/ 179014 h 10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074060">
                <a:moveTo>
                  <a:pt x="0" y="179014"/>
                </a:moveTo>
                <a:cubicBezTo>
                  <a:pt x="0" y="80147"/>
                  <a:pt x="80147" y="0"/>
                  <a:pt x="179014" y="0"/>
                </a:cubicBezTo>
                <a:lnTo>
                  <a:pt x="6084626" y="0"/>
                </a:lnTo>
                <a:cubicBezTo>
                  <a:pt x="6183493" y="0"/>
                  <a:pt x="6263640" y="80147"/>
                  <a:pt x="6263640" y="179014"/>
                </a:cubicBezTo>
                <a:lnTo>
                  <a:pt x="6263640" y="895046"/>
                </a:lnTo>
                <a:cubicBezTo>
                  <a:pt x="6263640" y="993913"/>
                  <a:pt x="6183493" y="1074060"/>
                  <a:pt x="6084626" y="1074060"/>
                </a:cubicBezTo>
                <a:lnTo>
                  <a:pt x="179014" y="1074060"/>
                </a:lnTo>
                <a:cubicBezTo>
                  <a:pt x="80147" y="1074060"/>
                  <a:pt x="0" y="993913"/>
                  <a:pt x="0" y="895046"/>
                </a:cubicBezTo>
                <a:lnTo>
                  <a:pt x="0" y="17901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505695"/>
              <a:satOff val="-11613"/>
              <a:lumOff val="-7843"/>
              <a:alphaOff val="0"/>
            </a:schemeClr>
          </a:fillRef>
          <a:effectRef idx="0">
            <a:schemeClr val="accent5">
              <a:hueOff val="-4505695"/>
              <a:satOff val="-11613"/>
              <a:lumOff val="-784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301" tIns="155301" rIns="155301" bIns="155301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kern="1200">
                <a:solidFill>
                  <a:schemeClr val="tx1"/>
                </a:solidFill>
              </a:rPr>
              <a:t>Cache is organized into some number of sets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46C5D1-6D23-4841-B2B5-D90EF8C46EB3}"/>
              </a:ext>
            </a:extLst>
          </p:cNvPr>
          <p:cNvSpPr/>
          <p:nvPr/>
        </p:nvSpPr>
        <p:spPr>
          <a:xfrm>
            <a:off x="5468389" y="4524556"/>
            <a:ext cx="6263640" cy="1074060"/>
          </a:xfrm>
          <a:custGeom>
            <a:avLst/>
            <a:gdLst>
              <a:gd name="connsiteX0" fmla="*/ 0 w 6263640"/>
              <a:gd name="connsiteY0" fmla="*/ 179014 h 1074060"/>
              <a:gd name="connsiteX1" fmla="*/ 179014 w 6263640"/>
              <a:gd name="connsiteY1" fmla="*/ 0 h 1074060"/>
              <a:gd name="connsiteX2" fmla="*/ 6084626 w 6263640"/>
              <a:gd name="connsiteY2" fmla="*/ 0 h 1074060"/>
              <a:gd name="connsiteX3" fmla="*/ 6263640 w 6263640"/>
              <a:gd name="connsiteY3" fmla="*/ 179014 h 1074060"/>
              <a:gd name="connsiteX4" fmla="*/ 6263640 w 6263640"/>
              <a:gd name="connsiteY4" fmla="*/ 895046 h 1074060"/>
              <a:gd name="connsiteX5" fmla="*/ 6084626 w 6263640"/>
              <a:gd name="connsiteY5" fmla="*/ 1074060 h 1074060"/>
              <a:gd name="connsiteX6" fmla="*/ 179014 w 6263640"/>
              <a:gd name="connsiteY6" fmla="*/ 1074060 h 1074060"/>
              <a:gd name="connsiteX7" fmla="*/ 0 w 6263640"/>
              <a:gd name="connsiteY7" fmla="*/ 895046 h 1074060"/>
              <a:gd name="connsiteX8" fmla="*/ 0 w 6263640"/>
              <a:gd name="connsiteY8" fmla="*/ 179014 h 10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63640" h="1074060">
                <a:moveTo>
                  <a:pt x="0" y="179014"/>
                </a:moveTo>
                <a:cubicBezTo>
                  <a:pt x="0" y="80147"/>
                  <a:pt x="80147" y="0"/>
                  <a:pt x="179014" y="0"/>
                </a:cubicBezTo>
                <a:lnTo>
                  <a:pt x="6084626" y="0"/>
                </a:lnTo>
                <a:cubicBezTo>
                  <a:pt x="6183493" y="0"/>
                  <a:pt x="6263640" y="80147"/>
                  <a:pt x="6263640" y="179014"/>
                </a:cubicBezTo>
                <a:lnTo>
                  <a:pt x="6263640" y="895046"/>
                </a:lnTo>
                <a:cubicBezTo>
                  <a:pt x="6263640" y="993913"/>
                  <a:pt x="6183493" y="1074060"/>
                  <a:pt x="6084626" y="1074060"/>
                </a:cubicBezTo>
                <a:lnTo>
                  <a:pt x="179014" y="1074060"/>
                </a:lnTo>
                <a:cubicBezTo>
                  <a:pt x="80147" y="1074060"/>
                  <a:pt x="0" y="993913"/>
                  <a:pt x="0" y="895046"/>
                </a:cubicBezTo>
                <a:lnTo>
                  <a:pt x="0" y="17901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758543"/>
              <a:satOff val="-17419"/>
              <a:lumOff val="-11765"/>
              <a:alphaOff val="0"/>
            </a:schemeClr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301" tIns="155301" rIns="155301" bIns="155301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700" b="1" kern="1200">
                <a:solidFill>
                  <a:schemeClr val="tx1"/>
                </a:solidFill>
              </a:rPr>
              <a:t>Associativity</a:t>
            </a:r>
            <a:r>
              <a:rPr lang="en-US" sz="2700" kern="1200">
                <a:solidFill>
                  <a:schemeClr val="tx1"/>
                </a:solidFill>
              </a:rPr>
              <a:t> is the number of blocks per set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E17DBE-B814-4249-B044-5B9135688FD3}"/>
              </a:ext>
            </a:extLst>
          </p:cNvPr>
          <p:cNvSpPr/>
          <p:nvPr/>
        </p:nvSpPr>
        <p:spPr>
          <a:xfrm>
            <a:off x="5468389" y="5598616"/>
            <a:ext cx="6263640" cy="447120"/>
          </a:xfrm>
          <a:custGeom>
            <a:avLst/>
            <a:gdLst>
              <a:gd name="connsiteX0" fmla="*/ 0 w 6263640"/>
              <a:gd name="connsiteY0" fmla="*/ 0 h 447120"/>
              <a:gd name="connsiteX1" fmla="*/ 6263640 w 6263640"/>
              <a:gd name="connsiteY1" fmla="*/ 0 h 447120"/>
              <a:gd name="connsiteX2" fmla="*/ 6263640 w 6263640"/>
              <a:gd name="connsiteY2" fmla="*/ 447120 h 447120"/>
              <a:gd name="connsiteX3" fmla="*/ 0 w 6263640"/>
              <a:gd name="connsiteY3" fmla="*/ 447120 h 447120"/>
              <a:gd name="connsiteX4" fmla="*/ 0 w 6263640"/>
              <a:gd name="connsiteY4" fmla="*/ 0 h 44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447120">
                <a:moveTo>
                  <a:pt x="0" y="0"/>
                </a:moveTo>
                <a:lnTo>
                  <a:pt x="6263640" y="0"/>
                </a:lnTo>
                <a:lnTo>
                  <a:pt x="6263640" y="447120"/>
                </a:lnTo>
                <a:lnTo>
                  <a:pt x="0" y="44712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871" tIns="34290" rIns="192024" bIns="34290" numCol="1" spcCol="1270" anchor="t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100" kern="1200"/>
              <a:t>N-way associative means there are N blocks per set</a:t>
            </a:r>
          </a:p>
        </p:txBody>
      </p:sp>
    </p:spTree>
    <p:extLst>
      <p:ext uri="{BB962C8B-B14F-4D97-AF65-F5344CB8AC3E}">
        <p14:creationId xmlns:p14="http://schemas.microsoft.com/office/powerpoint/2010/main" val="387137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FCCB5-0371-7143-BE31-2B3C1277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Fully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F673-C3FC-7248-BEAC-84F00774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1700"/>
              <a:t>Mapping is based on dividing address into two fields</a:t>
            </a:r>
          </a:p>
          <a:p>
            <a:pPr lvl="1"/>
            <a:r>
              <a:rPr lang="en-US" sz="1700"/>
              <a:t>Tag field and offset</a:t>
            </a:r>
          </a:p>
          <a:p>
            <a:r>
              <a:rPr lang="en-US" sz="1700"/>
              <a:t>A separate tag is stored for each cache line</a:t>
            </a:r>
          </a:p>
          <a:p>
            <a:r>
              <a:rPr lang="en-US" sz="1700"/>
              <a:t>If a stored tag matches the tag field in the address and the line is valid, there is a hit.</a:t>
            </a:r>
          </a:p>
          <a:p>
            <a:r>
              <a:rPr lang="en-US" sz="1700"/>
              <a:t>Example: 14-bit addresses and a cache containing 16 lines. Each line is 8 bytes in size.  Offset field width in bits = log</a:t>
            </a:r>
            <a:r>
              <a:rPr lang="en-US" sz="1700" baseline="-25000"/>
              <a:t>2</a:t>
            </a:r>
            <a:r>
              <a:rPr lang="en-US" sz="1700"/>
              <a:t>(line size)</a:t>
            </a:r>
            <a:br>
              <a:rPr lang="en-US" sz="1700"/>
            </a:br>
            <a:endParaRPr lang="en-US" sz="1700"/>
          </a:p>
        </p:txBody>
      </p:sp>
      <p:pic>
        <p:nvPicPr>
          <p:cNvPr id="4" name="Picture 3" descr="Please contact instructor for information on this image.&#10;">
            <a:extLst>
              <a:ext uri="{FF2B5EF4-FFF2-40B4-BE49-F238E27FC236}">
                <a16:creationId xmlns:a16="http://schemas.microsoft.com/office/drawing/2014/main" id="{88F3F6B9-01D5-AF4C-AD3E-67311488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129" y="3446698"/>
            <a:ext cx="6398572" cy="248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6400</TotalTime>
  <Words>1364</Words>
  <Application>Microsoft Office PowerPoint</Application>
  <PresentationFormat>Widescreen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Cache Sample Problems</vt:lpstr>
      <vt:lpstr>What is on the examlet?</vt:lpstr>
      <vt:lpstr>Lookaside Cache</vt:lpstr>
      <vt:lpstr>Look Through Cache</vt:lpstr>
      <vt:lpstr>Example Problem</vt:lpstr>
      <vt:lpstr>Example Problem: Step 1</vt:lpstr>
      <vt:lpstr>Example Problem: Step 2</vt:lpstr>
      <vt:lpstr>Cache Organization</vt:lpstr>
      <vt:lpstr>Fully Associative</vt:lpstr>
      <vt:lpstr>Fully Associative</vt:lpstr>
      <vt:lpstr>Direct Mapped</vt:lpstr>
      <vt:lpstr>Direct Mapped</vt:lpstr>
      <vt:lpstr>Set Associative</vt:lpstr>
      <vt:lpstr>Example Problem 2</vt:lpstr>
      <vt:lpstr>Example Problem 2 Answer</vt:lpstr>
      <vt:lpstr>Example Problem 3</vt:lpstr>
      <vt:lpstr>Example Problem 3 Answer</vt:lpstr>
      <vt:lpstr>Example Problem 3 Answer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Sample Problems</dc:title>
  <dc:creator>Resch,Cheryl</dc:creator>
  <cp:lastModifiedBy>Martin,Joshua L</cp:lastModifiedBy>
  <cp:revision>34</cp:revision>
  <dcterms:created xsi:type="dcterms:W3CDTF">2021-10-29T17:11:41Z</dcterms:created>
  <dcterms:modified xsi:type="dcterms:W3CDTF">2022-02-01T17:35:05Z</dcterms:modified>
</cp:coreProperties>
</file>