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59" r:id="rId4"/>
    <p:sldId id="260"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3" r:id="rId44"/>
    <p:sldId id="304" r:id="rId45"/>
    <p:sldId id="305" r:id="rId46"/>
    <p:sldId id="307" r:id="rId47"/>
    <p:sldId id="306" r:id="rId48"/>
    <p:sldId id="308" r:id="rId49"/>
    <p:sldId id="309" r:id="rId50"/>
    <p:sldId id="310" r:id="rId51"/>
    <p:sldId id="311" r:id="rId52"/>
    <p:sldId id="312" r:id="rId53"/>
    <p:sldId id="313" r:id="rId54"/>
    <p:sldId id="314" r:id="rId55"/>
    <p:sldId id="315" r:id="rId56"/>
    <p:sldId id="317" r:id="rId57"/>
    <p:sldId id="316" r:id="rId58"/>
    <p:sldId id="318" r:id="rId59"/>
    <p:sldId id="319" r:id="rId60"/>
    <p:sldId id="320" r:id="rId61"/>
    <p:sldId id="321" r:id="rId62"/>
    <p:sldId id="322" r:id="rId63"/>
    <p:sldId id="323" r:id="rId64"/>
    <p:sldId id="324" r:id="rId65"/>
    <p:sldId id="325" r:id="rId66"/>
    <p:sldId id="326" r:id="rId67"/>
    <p:sldId id="32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478" autoAdjust="0"/>
  </p:normalViewPr>
  <p:slideViewPr>
    <p:cSldViewPr snapToGrid="0" snapToObjects="1">
      <p:cViewPr varScale="1">
        <p:scale>
          <a:sx n="90" d="100"/>
          <a:sy n="90" d="100"/>
        </p:scale>
        <p:origin x="248" y="184"/>
      </p:cViewPr>
      <p:guideLst/>
    </p:cSldViewPr>
  </p:slideViewPr>
  <p:outlineViewPr>
    <p:cViewPr>
      <p:scale>
        <a:sx n="33" d="100"/>
        <a:sy n="33" d="100"/>
      </p:scale>
      <p:origin x="0" y="-117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7E623-B5F0-B440-9963-D70576AA2150}"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76A25-33EE-0F45-94E5-DFE766F93626}" type="slidenum">
              <a:rPr lang="en-US" smtClean="0"/>
              <a:t>‹#›</a:t>
            </a:fld>
            <a:endParaRPr lang="en-US"/>
          </a:p>
        </p:txBody>
      </p:sp>
    </p:spTree>
    <p:extLst>
      <p:ext uri="{BB962C8B-B14F-4D97-AF65-F5344CB8AC3E}">
        <p14:creationId xmlns:p14="http://schemas.microsoft.com/office/powerpoint/2010/main" val="138243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D76A25-33EE-0F45-94E5-DFE766F93626}" type="slidenum">
              <a:rPr lang="en-US" smtClean="0"/>
              <a:t>25</a:t>
            </a:fld>
            <a:endParaRPr lang="en-US"/>
          </a:p>
        </p:txBody>
      </p:sp>
    </p:spTree>
    <p:extLst>
      <p:ext uri="{BB962C8B-B14F-4D97-AF65-F5344CB8AC3E}">
        <p14:creationId xmlns:p14="http://schemas.microsoft.com/office/powerpoint/2010/main" val="419108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D76A25-33EE-0F45-94E5-DFE766F93626}" type="slidenum">
              <a:rPr lang="en-US" smtClean="0"/>
              <a:t>30</a:t>
            </a:fld>
            <a:endParaRPr lang="en-US"/>
          </a:p>
        </p:txBody>
      </p:sp>
    </p:spTree>
    <p:extLst>
      <p:ext uri="{BB962C8B-B14F-4D97-AF65-F5344CB8AC3E}">
        <p14:creationId xmlns:p14="http://schemas.microsoft.com/office/powerpoint/2010/main" val="68091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149-6961-F741-B873-A319E7076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50C384-ACBE-914E-AB46-A46927088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FD1A13-D360-6544-9289-39C83F9E0376}"/>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6006345A-AE67-C948-A960-CFA614DF6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DCF7D-944E-D843-9C5E-4A96B65B6CF6}"/>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781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824E-7899-7141-ADFC-9C0E935A6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C6C189-63DA-A841-A588-4AB0DE040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1328F-1E14-2C43-9495-4F35565F7F37}"/>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CA65A23D-61E8-9E4B-A398-BFB26FBC0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4EFC7-6478-A843-B11A-567E51BF9136}"/>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8350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2824D-846E-C441-BF88-1C593B5782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05417-E942-064B-A4B0-F45DA877B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0170F-743F-5946-92F1-74BF5932DDDB}"/>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A4D9B74D-878C-E546-AAE6-06DB06322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FA72E-9FE4-A846-A0D2-12CAC5AD23C9}"/>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09954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9149-1D0B-E340-AD1E-D7AD8141D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0F079-5F1F-0E40-94E4-6B2CE0B18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AD0C-2834-5044-87B3-B14FE4CE38BA}"/>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9A0E6FAE-DBA4-C549-9109-D48BD5E7D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EFE68-9106-AD41-9769-E4B9773D1CF5}"/>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11002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F691-C761-2940-A197-161F8ADE0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E38F5-95A3-6B40-BA1B-276735F01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249E3-4819-1842-B38D-B6B49BFFF0DE}"/>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DD534C22-9B3B-EF4D-8E75-BD788DE56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CD2D-C295-7F4B-9A90-C18012836CF7}"/>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79336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F048-C452-C741-BA4F-5D150B2B6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B350B-50D6-1543-A4E3-B144F64A6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26DEC-CC1E-FA47-900D-BF940C5EF9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97E64-1F68-7A40-AA4C-D52DBA8E8832}"/>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6" name="Footer Placeholder 5">
            <a:extLst>
              <a:ext uri="{FF2B5EF4-FFF2-40B4-BE49-F238E27FC236}">
                <a16:creationId xmlns:a16="http://schemas.microsoft.com/office/drawing/2014/main" id="{CBBE8712-4F1B-E94A-B596-AEB20196E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19BDF-1978-DC4C-8802-9E6DB601D4F5}"/>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44071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5695-CDBC-6C42-9B97-36F9CE44FD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C0C86-1AD1-584E-A675-A7ED3C4F6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4F8A3-D1ED-6E42-A61E-4C0669A28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B8695-E095-0841-8DA0-0901D22B2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90077-E821-604A-9676-CE10DB8F5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1643E-E1D9-EE4C-9795-5B9DA20B0211}"/>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8" name="Footer Placeholder 7">
            <a:extLst>
              <a:ext uri="{FF2B5EF4-FFF2-40B4-BE49-F238E27FC236}">
                <a16:creationId xmlns:a16="http://schemas.microsoft.com/office/drawing/2014/main" id="{D0AC8987-703A-9D4A-82CE-BF0056995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946E9-DA5B-9245-B538-C40CA1DB267F}"/>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2601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7E65-E6D9-7347-84BB-274D1621E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879CA-F671-4D49-A31B-2EB4B34C25CF}"/>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4" name="Footer Placeholder 3">
            <a:extLst>
              <a:ext uri="{FF2B5EF4-FFF2-40B4-BE49-F238E27FC236}">
                <a16:creationId xmlns:a16="http://schemas.microsoft.com/office/drawing/2014/main" id="{4E22769B-168C-F240-A103-1776F914E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CCD9B-6FB7-E94F-992D-A4BFFEF2B783}"/>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90480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1B3F5-03E8-C349-B4CE-028D84735990}"/>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3" name="Footer Placeholder 2">
            <a:extLst>
              <a:ext uri="{FF2B5EF4-FFF2-40B4-BE49-F238E27FC236}">
                <a16:creationId xmlns:a16="http://schemas.microsoft.com/office/drawing/2014/main" id="{EF62A2C3-76B5-8B42-86F4-0C3C5E1EED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8D38B-A619-B74A-BFC3-6093AF0796EF}"/>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131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8416-835F-8F49-A32C-ED99B159E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F2756-55BF-4541-A0F0-E88B2725C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5E4F68-FFDE-714C-A67C-54946031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9B31A-3E36-4744-ACC9-67B2A9F9E7B9}"/>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6" name="Footer Placeholder 5">
            <a:extLst>
              <a:ext uri="{FF2B5EF4-FFF2-40B4-BE49-F238E27FC236}">
                <a16:creationId xmlns:a16="http://schemas.microsoft.com/office/drawing/2014/main" id="{E062B024-2A83-DD4F-80AE-04C0E746D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BF7D-D7A6-2B48-BFBD-51474301BC0B}"/>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5760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EA74-2A12-E54E-8FE2-FBC5FB53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6F3EE-8B4B-AF45-82F9-27D7A01B5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2E382-A65B-5E47-9F3C-F97D42798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1B906-E3A2-DB45-8E06-8C90F4287829}"/>
              </a:ext>
            </a:extLst>
          </p:cNvPr>
          <p:cNvSpPr>
            <a:spLocks noGrp="1"/>
          </p:cNvSpPr>
          <p:nvPr>
            <p:ph type="dt" sz="half" idx="10"/>
          </p:nvPr>
        </p:nvSpPr>
        <p:spPr/>
        <p:txBody>
          <a:bodyPr/>
          <a:lstStyle/>
          <a:p>
            <a:fld id="{C388DD7B-4904-8245-89FF-13C45EB023DD}" type="datetimeFigureOut">
              <a:rPr lang="en-US" smtClean="0"/>
              <a:t>11/2/22</a:t>
            </a:fld>
            <a:endParaRPr lang="en-US"/>
          </a:p>
        </p:txBody>
      </p:sp>
      <p:sp>
        <p:nvSpPr>
          <p:cNvPr id="6" name="Footer Placeholder 5">
            <a:extLst>
              <a:ext uri="{FF2B5EF4-FFF2-40B4-BE49-F238E27FC236}">
                <a16:creationId xmlns:a16="http://schemas.microsoft.com/office/drawing/2014/main" id="{2517D960-EA67-6241-ADC3-CAEF879A5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ABC7D-B18A-B848-8EF9-8C15DA2058C7}"/>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9165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E628B-54CB-8D45-B073-C0EB0CBBD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A6C92-532C-184E-B187-B142FBF07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DF087-5A0C-2A41-B124-1B2976CEF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8DD7B-4904-8245-89FF-13C45EB023DD}" type="datetimeFigureOut">
              <a:rPr lang="en-US" smtClean="0"/>
              <a:t>11/2/22</a:t>
            </a:fld>
            <a:endParaRPr lang="en-US"/>
          </a:p>
        </p:txBody>
      </p:sp>
      <p:sp>
        <p:nvSpPr>
          <p:cNvPr id="5" name="Footer Placeholder 4">
            <a:extLst>
              <a:ext uri="{FF2B5EF4-FFF2-40B4-BE49-F238E27FC236}">
                <a16:creationId xmlns:a16="http://schemas.microsoft.com/office/drawing/2014/main" id="{BAC6C856-34BD-D34D-97EB-5366CC1FB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73536-70D2-C548-87D1-B0B809B66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106AF-AA3A-9349-9F0A-2E802B2096D1}" type="slidenum">
              <a:rPr lang="en-US" smtClean="0"/>
              <a:t>‹#›</a:t>
            </a:fld>
            <a:endParaRPr lang="en-US"/>
          </a:p>
        </p:txBody>
      </p:sp>
    </p:spTree>
    <p:extLst>
      <p:ext uri="{BB962C8B-B14F-4D97-AF65-F5344CB8AC3E}">
        <p14:creationId xmlns:p14="http://schemas.microsoft.com/office/powerpoint/2010/main" val="4136802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4A366-315F-B74B-BDE4-EF0B406D1209}"/>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Cache Sample Problems</a:t>
            </a:r>
          </a:p>
        </p:txBody>
      </p:sp>
      <p:sp>
        <p:nvSpPr>
          <p:cNvPr id="3" name="Subtitle 2">
            <a:extLst>
              <a:ext uri="{FF2B5EF4-FFF2-40B4-BE49-F238E27FC236}">
                <a16:creationId xmlns:a16="http://schemas.microsoft.com/office/drawing/2014/main" id="{242EF508-5E78-524F-96E0-8A497111F8A7}"/>
              </a:ext>
            </a:extLst>
          </p:cNvPr>
          <p:cNvSpPr>
            <a:spLocks noGrp="1"/>
          </p:cNvSpPr>
          <p:nvPr>
            <p:ph type="subTitle" idx="1"/>
          </p:nvPr>
        </p:nvSpPr>
        <p:spPr>
          <a:xfrm>
            <a:off x="3048000" y="3948056"/>
            <a:ext cx="6096000" cy="830134"/>
          </a:xfrm>
        </p:spPr>
        <p:txBody>
          <a:bodyPr anchor="t">
            <a:normAutofit/>
          </a:bodyPr>
          <a:lstStyle/>
          <a:p>
            <a:r>
              <a:rPr lang="en-US" sz="1400">
                <a:solidFill>
                  <a:schemeClr val="tx1">
                    <a:lumMod val="65000"/>
                    <a:lumOff val="35000"/>
                  </a:schemeClr>
                </a:solidFill>
              </a:rPr>
              <a:t>CDA 3101</a:t>
            </a:r>
          </a:p>
        </p:txBody>
      </p:sp>
    </p:spTree>
    <p:extLst>
      <p:ext uri="{BB962C8B-B14F-4D97-AF65-F5344CB8AC3E}">
        <p14:creationId xmlns:p14="http://schemas.microsoft.com/office/powerpoint/2010/main" val="3014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504192-2367-47B1-9D8D-7FE1499C7A91}"/>
              </a:ext>
            </a:extLst>
          </p:cNvPr>
          <p:cNvSpPr>
            <a:spLocks noGrp="1"/>
          </p:cNvSpPr>
          <p:nvPr>
            <p:ph type="title"/>
          </p:nvPr>
        </p:nvSpPr>
        <p:spPr>
          <a:xfrm>
            <a:off x="838200" y="-1438275"/>
            <a:ext cx="10515600" cy="1325563"/>
          </a:xfrm>
        </p:spPr>
        <p:txBody>
          <a:bodyPr/>
          <a:lstStyle/>
          <a:p>
            <a:r>
              <a:rPr lang="en-US" dirty="0"/>
              <a:t>Example Problem 2</a:t>
            </a:r>
          </a:p>
        </p:txBody>
      </p:sp>
      <p:sp>
        <p:nvSpPr>
          <p:cNvPr id="4" name="TextBox 3">
            <a:extLst>
              <a:ext uri="{FF2B5EF4-FFF2-40B4-BE49-F238E27FC236}">
                <a16:creationId xmlns:a16="http://schemas.microsoft.com/office/drawing/2014/main" id="{7CDE08D3-BF2F-B64C-A3F8-9E3B6A297792}"/>
              </a:ext>
            </a:extLst>
          </p:cNvPr>
          <p:cNvSpPr txBox="1"/>
          <p:nvPr/>
        </p:nvSpPr>
        <p:spPr>
          <a:xfrm>
            <a:off x="947854" y="613317"/>
            <a:ext cx="11117766" cy="3539430"/>
          </a:xfrm>
          <a:prstGeom prst="rect">
            <a:avLst/>
          </a:prstGeom>
          <a:noFill/>
        </p:spPr>
        <p:txBody>
          <a:bodyPr wrap="square" rtlCol="0">
            <a:spAutoFit/>
          </a:bodyPr>
          <a:lstStyle/>
          <a:p>
            <a:r>
              <a:rPr lang="en-US" sz="2800" dirty="0"/>
              <a:t>Consider a system with a main memory access time of 50 ns supported by an L1 cache having a 8 ns access time and a hit rate of 95% and an L2 cache having a 15 ns access time and a hit rate of 90%</a:t>
            </a:r>
          </a:p>
          <a:p>
            <a:endParaRPr lang="en-US" sz="2800" dirty="0"/>
          </a:p>
          <a:p>
            <a:r>
              <a:rPr lang="en-US" sz="2800" dirty="0"/>
              <a:t>What is the average memory access time for a look aside cache?</a:t>
            </a:r>
          </a:p>
          <a:p>
            <a:endParaRPr lang="en-US" sz="2800" dirty="0"/>
          </a:p>
          <a:p>
            <a:endParaRPr lang="en-US" sz="2800" dirty="0"/>
          </a:p>
          <a:p>
            <a:r>
              <a:rPr lang="en-US" sz="2800" dirty="0"/>
              <a:t>What is the average memory access time for a look through cache?</a:t>
            </a:r>
          </a:p>
        </p:txBody>
      </p:sp>
    </p:spTree>
    <p:extLst>
      <p:ext uri="{BB962C8B-B14F-4D97-AF65-F5344CB8AC3E}">
        <p14:creationId xmlns:p14="http://schemas.microsoft.com/office/powerpoint/2010/main" val="313650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CB720A-DCC8-44E0-B94D-20BE19F61A55}"/>
              </a:ext>
            </a:extLst>
          </p:cNvPr>
          <p:cNvSpPr>
            <a:spLocks noGrp="1"/>
          </p:cNvSpPr>
          <p:nvPr>
            <p:ph type="title"/>
          </p:nvPr>
        </p:nvSpPr>
        <p:spPr>
          <a:xfrm>
            <a:off x="838200" y="-1438275"/>
            <a:ext cx="10515600" cy="1325563"/>
          </a:xfrm>
        </p:spPr>
        <p:txBody>
          <a:bodyPr/>
          <a:lstStyle/>
          <a:p>
            <a:r>
              <a:rPr lang="en-US" dirty="0"/>
              <a:t>Example Problem 2 Step 1</a:t>
            </a:r>
          </a:p>
        </p:txBody>
      </p:sp>
      <p:sp>
        <p:nvSpPr>
          <p:cNvPr id="4" name="TextBox 3">
            <a:extLst>
              <a:ext uri="{FF2B5EF4-FFF2-40B4-BE49-F238E27FC236}">
                <a16:creationId xmlns:a16="http://schemas.microsoft.com/office/drawing/2014/main" id="{7CDE08D3-BF2F-B64C-A3F8-9E3B6A297792}"/>
              </a:ext>
            </a:extLst>
          </p:cNvPr>
          <p:cNvSpPr txBox="1"/>
          <p:nvPr/>
        </p:nvSpPr>
        <p:spPr>
          <a:xfrm>
            <a:off x="947854" y="613317"/>
            <a:ext cx="11117766" cy="3600986"/>
          </a:xfrm>
          <a:prstGeom prst="rect">
            <a:avLst/>
          </a:prstGeom>
          <a:noFill/>
        </p:spPr>
        <p:txBody>
          <a:bodyPr wrap="square" rtlCol="0">
            <a:spAutoFit/>
          </a:bodyPr>
          <a:lstStyle/>
          <a:p>
            <a:r>
              <a:rPr lang="en-US" sz="2800" dirty="0"/>
              <a:t>Consider a system with a main memory access time of 50 ns supported by an L1 cache having a 8 ns access time and a hit rate of 95% and an L2 cache having a 15 ns access time and a hit rate of 90%</a:t>
            </a:r>
          </a:p>
          <a:p>
            <a:endParaRPr lang="en-US" sz="2800" dirty="0"/>
          </a:p>
          <a:p>
            <a:r>
              <a:rPr lang="en-US" sz="2800" dirty="0"/>
              <a:t>What is the average memory access time for a look aside cache?</a:t>
            </a:r>
          </a:p>
          <a:p>
            <a:r>
              <a:rPr lang="en-US" sz="3200" b="1" dirty="0"/>
              <a:t>8*0.95 + 0.05(15*0.9 + 50*0.1) = 8.525 ns</a:t>
            </a:r>
          </a:p>
          <a:p>
            <a:endParaRPr lang="en-US" sz="2800" dirty="0"/>
          </a:p>
          <a:p>
            <a:r>
              <a:rPr lang="en-US" sz="2800" dirty="0"/>
              <a:t>What is the average memory access time for a look through cache?</a:t>
            </a:r>
          </a:p>
        </p:txBody>
      </p:sp>
    </p:spTree>
    <p:extLst>
      <p:ext uri="{BB962C8B-B14F-4D97-AF65-F5344CB8AC3E}">
        <p14:creationId xmlns:p14="http://schemas.microsoft.com/office/powerpoint/2010/main" val="282062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1EBC48-B671-4FE4-98F3-D7784D7B302E}"/>
              </a:ext>
            </a:extLst>
          </p:cNvPr>
          <p:cNvSpPr>
            <a:spLocks noGrp="1"/>
          </p:cNvSpPr>
          <p:nvPr>
            <p:ph type="title"/>
          </p:nvPr>
        </p:nvSpPr>
        <p:spPr>
          <a:xfrm>
            <a:off x="838200" y="-1438275"/>
            <a:ext cx="10515600" cy="1325563"/>
          </a:xfrm>
        </p:spPr>
        <p:txBody>
          <a:bodyPr/>
          <a:lstStyle/>
          <a:p>
            <a:r>
              <a:rPr lang="en-US" dirty="0"/>
              <a:t>Example Problem 2 Step 2</a:t>
            </a:r>
          </a:p>
        </p:txBody>
      </p:sp>
      <p:sp>
        <p:nvSpPr>
          <p:cNvPr id="4" name="TextBox 3">
            <a:extLst>
              <a:ext uri="{FF2B5EF4-FFF2-40B4-BE49-F238E27FC236}">
                <a16:creationId xmlns:a16="http://schemas.microsoft.com/office/drawing/2014/main" id="{7CDE08D3-BF2F-B64C-A3F8-9E3B6A297792}"/>
              </a:ext>
            </a:extLst>
          </p:cNvPr>
          <p:cNvSpPr txBox="1"/>
          <p:nvPr/>
        </p:nvSpPr>
        <p:spPr>
          <a:xfrm>
            <a:off x="947854" y="613317"/>
            <a:ext cx="11117766" cy="4093428"/>
          </a:xfrm>
          <a:prstGeom prst="rect">
            <a:avLst/>
          </a:prstGeom>
          <a:noFill/>
        </p:spPr>
        <p:txBody>
          <a:bodyPr wrap="square" rtlCol="0">
            <a:spAutoFit/>
          </a:bodyPr>
          <a:lstStyle/>
          <a:p>
            <a:r>
              <a:rPr lang="en-US" sz="2800" dirty="0"/>
              <a:t>Consider a system with a main memory access time of 50 ns supported by an L1 cache having a 8 ns access time and a hit rate of 95% and an L2 cache having a 15 ns access time and a hit rate of 90%</a:t>
            </a:r>
          </a:p>
          <a:p>
            <a:endParaRPr lang="en-US" sz="2800" dirty="0"/>
          </a:p>
          <a:p>
            <a:r>
              <a:rPr lang="en-US" sz="2800" dirty="0"/>
              <a:t>What is the average memory access time for a look aside cache?</a:t>
            </a:r>
          </a:p>
          <a:p>
            <a:r>
              <a:rPr lang="en-US" sz="3200" b="1" dirty="0"/>
              <a:t>8*0.95 + 0.05(15*0.9 + 50*0.1) = 8.525 ns</a:t>
            </a:r>
          </a:p>
          <a:p>
            <a:endParaRPr lang="en-US" sz="2800" dirty="0"/>
          </a:p>
          <a:p>
            <a:r>
              <a:rPr lang="en-US" sz="2800" dirty="0"/>
              <a:t>What is the average memory access time for a look through cache?</a:t>
            </a:r>
          </a:p>
          <a:p>
            <a:r>
              <a:rPr lang="en-US" sz="3200" b="1" dirty="0"/>
              <a:t>8 + 0.05*(15 + 50*0.1) = 9 ns</a:t>
            </a:r>
          </a:p>
        </p:txBody>
      </p:sp>
    </p:spTree>
    <p:extLst>
      <p:ext uri="{BB962C8B-B14F-4D97-AF65-F5344CB8AC3E}">
        <p14:creationId xmlns:p14="http://schemas.microsoft.com/office/powerpoint/2010/main" val="188768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94A2D-B7F2-B54E-9449-DC1AC13A751B}"/>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Sources of Misses</a:t>
            </a:r>
          </a:p>
        </p:txBody>
      </p:sp>
      <p:sp>
        <p:nvSpPr>
          <p:cNvPr id="4" name="Freeform: Shape 3">
            <a:extLst>
              <a:ext uri="{FF2B5EF4-FFF2-40B4-BE49-F238E27FC236}">
                <a16:creationId xmlns:a16="http://schemas.microsoft.com/office/drawing/2014/main" id="{2F677F3C-87E5-48BA-B4B4-B93C310A74C7}"/>
              </a:ext>
            </a:extLst>
          </p:cNvPr>
          <p:cNvSpPr/>
          <p:nvPr/>
        </p:nvSpPr>
        <p:spPr>
          <a:xfrm>
            <a:off x="4905052" y="961944"/>
            <a:ext cx="6666833" cy="863460"/>
          </a:xfrm>
          <a:custGeom>
            <a:avLst/>
            <a:gdLst>
              <a:gd name="connsiteX0" fmla="*/ 0 w 6666833"/>
              <a:gd name="connsiteY0" fmla="*/ 143913 h 863460"/>
              <a:gd name="connsiteX1" fmla="*/ 143913 w 6666833"/>
              <a:gd name="connsiteY1" fmla="*/ 0 h 863460"/>
              <a:gd name="connsiteX2" fmla="*/ 6522920 w 6666833"/>
              <a:gd name="connsiteY2" fmla="*/ 0 h 863460"/>
              <a:gd name="connsiteX3" fmla="*/ 6666833 w 6666833"/>
              <a:gd name="connsiteY3" fmla="*/ 143913 h 863460"/>
              <a:gd name="connsiteX4" fmla="*/ 6666833 w 6666833"/>
              <a:gd name="connsiteY4" fmla="*/ 719547 h 863460"/>
              <a:gd name="connsiteX5" fmla="*/ 6522920 w 6666833"/>
              <a:gd name="connsiteY5" fmla="*/ 863460 h 863460"/>
              <a:gd name="connsiteX6" fmla="*/ 143913 w 6666833"/>
              <a:gd name="connsiteY6" fmla="*/ 863460 h 863460"/>
              <a:gd name="connsiteX7" fmla="*/ 0 w 6666833"/>
              <a:gd name="connsiteY7" fmla="*/ 719547 h 863460"/>
              <a:gd name="connsiteX8" fmla="*/ 0 w 6666833"/>
              <a:gd name="connsiteY8" fmla="*/ 143913 h 8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863460">
                <a:moveTo>
                  <a:pt x="0" y="143913"/>
                </a:moveTo>
                <a:cubicBezTo>
                  <a:pt x="0" y="64432"/>
                  <a:pt x="64432" y="0"/>
                  <a:pt x="143913" y="0"/>
                </a:cubicBezTo>
                <a:lnTo>
                  <a:pt x="6522920" y="0"/>
                </a:lnTo>
                <a:cubicBezTo>
                  <a:pt x="6602401" y="0"/>
                  <a:pt x="6666833" y="64432"/>
                  <a:pt x="6666833" y="143913"/>
                </a:cubicBezTo>
                <a:lnTo>
                  <a:pt x="6666833" y="719547"/>
                </a:lnTo>
                <a:cubicBezTo>
                  <a:pt x="6666833" y="799028"/>
                  <a:pt x="6602401" y="863460"/>
                  <a:pt x="6522920" y="863460"/>
                </a:cubicBezTo>
                <a:lnTo>
                  <a:pt x="143913" y="863460"/>
                </a:lnTo>
                <a:cubicBezTo>
                  <a:pt x="64432" y="863460"/>
                  <a:pt x="0" y="799028"/>
                  <a:pt x="0" y="719547"/>
                </a:cubicBezTo>
                <a:lnTo>
                  <a:pt x="0" y="143913"/>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79311" tIns="179311" rIns="179311" bIns="179311"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tx1"/>
                </a:solidFill>
              </a:rPr>
              <a:t>Compulsory Misses</a:t>
            </a:r>
          </a:p>
        </p:txBody>
      </p:sp>
      <p:sp>
        <p:nvSpPr>
          <p:cNvPr id="6" name="Freeform: Shape 5">
            <a:extLst>
              <a:ext uri="{FF2B5EF4-FFF2-40B4-BE49-F238E27FC236}">
                <a16:creationId xmlns:a16="http://schemas.microsoft.com/office/drawing/2014/main" id="{9FB58BDA-1FCD-4A2C-920C-75929D438F09}"/>
              </a:ext>
            </a:extLst>
          </p:cNvPr>
          <p:cNvSpPr/>
          <p:nvPr/>
        </p:nvSpPr>
        <p:spPr>
          <a:xfrm>
            <a:off x="4905052" y="1825404"/>
            <a:ext cx="6666833" cy="968760"/>
          </a:xfrm>
          <a:custGeom>
            <a:avLst/>
            <a:gdLst>
              <a:gd name="connsiteX0" fmla="*/ 0 w 6666833"/>
              <a:gd name="connsiteY0" fmla="*/ 0 h 968760"/>
              <a:gd name="connsiteX1" fmla="*/ 6666833 w 6666833"/>
              <a:gd name="connsiteY1" fmla="*/ 0 h 968760"/>
              <a:gd name="connsiteX2" fmla="*/ 6666833 w 6666833"/>
              <a:gd name="connsiteY2" fmla="*/ 968760 h 968760"/>
              <a:gd name="connsiteX3" fmla="*/ 0 w 6666833"/>
              <a:gd name="connsiteY3" fmla="*/ 968760 h 968760"/>
              <a:gd name="connsiteX4" fmla="*/ 0 w 6666833"/>
              <a:gd name="connsiteY4" fmla="*/ 0 h 968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68760">
                <a:moveTo>
                  <a:pt x="0" y="0"/>
                </a:moveTo>
                <a:lnTo>
                  <a:pt x="6666833" y="0"/>
                </a:lnTo>
                <a:lnTo>
                  <a:pt x="6666833" y="968760"/>
                </a:lnTo>
                <a:lnTo>
                  <a:pt x="0" y="968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solidFill>
                  <a:schemeClr val="tx1"/>
                </a:solidFill>
              </a:rPr>
              <a:t>Also called “cold start” misses</a:t>
            </a:r>
          </a:p>
          <a:p>
            <a:pPr marL="285750" lvl="1" indent="-285750" algn="l" defTabSz="1244600">
              <a:lnSpc>
                <a:spcPct val="90000"/>
              </a:lnSpc>
              <a:spcBef>
                <a:spcPct val="0"/>
              </a:spcBef>
              <a:spcAft>
                <a:spcPct val="20000"/>
              </a:spcAft>
              <a:buChar char="•"/>
            </a:pPr>
            <a:r>
              <a:rPr lang="en-US" sz="2800" kern="1200">
                <a:solidFill>
                  <a:schemeClr val="tx1"/>
                </a:solidFill>
              </a:rPr>
              <a:t>Unavoidable due to initially empty cache</a:t>
            </a:r>
          </a:p>
        </p:txBody>
      </p:sp>
      <p:sp>
        <p:nvSpPr>
          <p:cNvPr id="7" name="Freeform: Shape 6">
            <a:extLst>
              <a:ext uri="{FF2B5EF4-FFF2-40B4-BE49-F238E27FC236}">
                <a16:creationId xmlns:a16="http://schemas.microsoft.com/office/drawing/2014/main" id="{A83671F1-5ABF-49CE-BB97-7D0428CB5D9F}"/>
              </a:ext>
            </a:extLst>
          </p:cNvPr>
          <p:cNvSpPr/>
          <p:nvPr/>
        </p:nvSpPr>
        <p:spPr>
          <a:xfrm>
            <a:off x="4905052" y="2794165"/>
            <a:ext cx="6666833" cy="863460"/>
          </a:xfrm>
          <a:custGeom>
            <a:avLst/>
            <a:gdLst>
              <a:gd name="connsiteX0" fmla="*/ 0 w 6666833"/>
              <a:gd name="connsiteY0" fmla="*/ 143913 h 863460"/>
              <a:gd name="connsiteX1" fmla="*/ 143913 w 6666833"/>
              <a:gd name="connsiteY1" fmla="*/ 0 h 863460"/>
              <a:gd name="connsiteX2" fmla="*/ 6522920 w 6666833"/>
              <a:gd name="connsiteY2" fmla="*/ 0 h 863460"/>
              <a:gd name="connsiteX3" fmla="*/ 6666833 w 6666833"/>
              <a:gd name="connsiteY3" fmla="*/ 143913 h 863460"/>
              <a:gd name="connsiteX4" fmla="*/ 6666833 w 6666833"/>
              <a:gd name="connsiteY4" fmla="*/ 719547 h 863460"/>
              <a:gd name="connsiteX5" fmla="*/ 6522920 w 6666833"/>
              <a:gd name="connsiteY5" fmla="*/ 863460 h 863460"/>
              <a:gd name="connsiteX6" fmla="*/ 143913 w 6666833"/>
              <a:gd name="connsiteY6" fmla="*/ 863460 h 863460"/>
              <a:gd name="connsiteX7" fmla="*/ 0 w 6666833"/>
              <a:gd name="connsiteY7" fmla="*/ 719547 h 863460"/>
              <a:gd name="connsiteX8" fmla="*/ 0 w 6666833"/>
              <a:gd name="connsiteY8" fmla="*/ 143913 h 8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863460">
                <a:moveTo>
                  <a:pt x="0" y="143913"/>
                </a:moveTo>
                <a:cubicBezTo>
                  <a:pt x="0" y="64432"/>
                  <a:pt x="64432" y="0"/>
                  <a:pt x="143913" y="0"/>
                </a:cubicBezTo>
                <a:lnTo>
                  <a:pt x="6522920" y="0"/>
                </a:lnTo>
                <a:cubicBezTo>
                  <a:pt x="6602401" y="0"/>
                  <a:pt x="6666833" y="64432"/>
                  <a:pt x="6666833" y="143913"/>
                </a:cubicBezTo>
                <a:lnTo>
                  <a:pt x="6666833" y="719547"/>
                </a:lnTo>
                <a:cubicBezTo>
                  <a:pt x="6666833" y="799028"/>
                  <a:pt x="6602401" y="863460"/>
                  <a:pt x="6522920" y="863460"/>
                </a:cubicBezTo>
                <a:lnTo>
                  <a:pt x="143913" y="863460"/>
                </a:lnTo>
                <a:cubicBezTo>
                  <a:pt x="64432" y="863460"/>
                  <a:pt x="0" y="799028"/>
                  <a:pt x="0" y="719547"/>
                </a:cubicBezTo>
                <a:lnTo>
                  <a:pt x="0" y="143913"/>
                </a:lnTo>
                <a:close/>
              </a:path>
            </a:pathLst>
          </a:custGeom>
        </p:spPr>
        <p:style>
          <a:lnRef idx="0">
            <a:schemeClr val="lt1">
              <a:hueOff val="0"/>
              <a:satOff val="0"/>
              <a:lumOff val="0"/>
              <a:alphaOff val="0"/>
            </a:schemeClr>
          </a:lnRef>
          <a:fillRef idx="3">
            <a:schemeClr val="accent2">
              <a:hueOff val="-727682"/>
              <a:satOff val="-41964"/>
              <a:lumOff val="4314"/>
              <a:alphaOff val="0"/>
            </a:schemeClr>
          </a:fillRef>
          <a:effectRef idx="2">
            <a:schemeClr val="accent2">
              <a:hueOff val="-727682"/>
              <a:satOff val="-41964"/>
              <a:lumOff val="4314"/>
              <a:alphaOff val="0"/>
            </a:schemeClr>
          </a:effectRef>
          <a:fontRef idx="minor">
            <a:schemeClr val="lt1"/>
          </a:fontRef>
        </p:style>
        <p:txBody>
          <a:bodyPr spcFirstLastPara="0" vert="horz" wrap="square" lIns="179311" tIns="179311" rIns="179311" bIns="179311"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tx1"/>
                </a:solidFill>
              </a:rPr>
              <a:t>Capacity</a:t>
            </a:r>
          </a:p>
        </p:txBody>
      </p:sp>
      <p:sp>
        <p:nvSpPr>
          <p:cNvPr id="8" name="Freeform: Shape 7">
            <a:extLst>
              <a:ext uri="{FF2B5EF4-FFF2-40B4-BE49-F238E27FC236}">
                <a16:creationId xmlns:a16="http://schemas.microsoft.com/office/drawing/2014/main" id="{829785A6-4D71-46D3-8944-5461A4D673AE}"/>
              </a:ext>
            </a:extLst>
          </p:cNvPr>
          <p:cNvSpPr/>
          <p:nvPr/>
        </p:nvSpPr>
        <p:spPr>
          <a:xfrm>
            <a:off x="4905052" y="3657624"/>
            <a:ext cx="6666833" cy="596160"/>
          </a:xfrm>
          <a:custGeom>
            <a:avLst/>
            <a:gdLst>
              <a:gd name="connsiteX0" fmla="*/ 0 w 6666833"/>
              <a:gd name="connsiteY0" fmla="*/ 0 h 596160"/>
              <a:gd name="connsiteX1" fmla="*/ 6666833 w 6666833"/>
              <a:gd name="connsiteY1" fmla="*/ 0 h 596160"/>
              <a:gd name="connsiteX2" fmla="*/ 6666833 w 6666833"/>
              <a:gd name="connsiteY2" fmla="*/ 596160 h 596160"/>
              <a:gd name="connsiteX3" fmla="*/ 0 w 6666833"/>
              <a:gd name="connsiteY3" fmla="*/ 596160 h 596160"/>
              <a:gd name="connsiteX4" fmla="*/ 0 w 6666833"/>
              <a:gd name="connsiteY4" fmla="*/ 0 h 596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596160">
                <a:moveTo>
                  <a:pt x="0" y="0"/>
                </a:moveTo>
                <a:lnTo>
                  <a:pt x="6666833" y="0"/>
                </a:lnTo>
                <a:lnTo>
                  <a:pt x="6666833" y="596160"/>
                </a:lnTo>
                <a:lnTo>
                  <a:pt x="0" y="596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solidFill>
                  <a:schemeClr val="tx1"/>
                </a:solidFill>
              </a:rPr>
              <a:t>Due to limited size of cache</a:t>
            </a:r>
          </a:p>
        </p:txBody>
      </p:sp>
      <p:sp>
        <p:nvSpPr>
          <p:cNvPr id="10" name="Freeform: Shape 9">
            <a:extLst>
              <a:ext uri="{FF2B5EF4-FFF2-40B4-BE49-F238E27FC236}">
                <a16:creationId xmlns:a16="http://schemas.microsoft.com/office/drawing/2014/main" id="{8032E0C2-6B7E-4D34-A15F-5982AEDC5AB4}"/>
              </a:ext>
            </a:extLst>
          </p:cNvPr>
          <p:cNvSpPr/>
          <p:nvPr/>
        </p:nvSpPr>
        <p:spPr>
          <a:xfrm>
            <a:off x="4905052" y="4253785"/>
            <a:ext cx="6666833" cy="863460"/>
          </a:xfrm>
          <a:custGeom>
            <a:avLst/>
            <a:gdLst>
              <a:gd name="connsiteX0" fmla="*/ 0 w 6666833"/>
              <a:gd name="connsiteY0" fmla="*/ 143913 h 863460"/>
              <a:gd name="connsiteX1" fmla="*/ 143913 w 6666833"/>
              <a:gd name="connsiteY1" fmla="*/ 0 h 863460"/>
              <a:gd name="connsiteX2" fmla="*/ 6522920 w 6666833"/>
              <a:gd name="connsiteY2" fmla="*/ 0 h 863460"/>
              <a:gd name="connsiteX3" fmla="*/ 6666833 w 6666833"/>
              <a:gd name="connsiteY3" fmla="*/ 143913 h 863460"/>
              <a:gd name="connsiteX4" fmla="*/ 6666833 w 6666833"/>
              <a:gd name="connsiteY4" fmla="*/ 719547 h 863460"/>
              <a:gd name="connsiteX5" fmla="*/ 6522920 w 6666833"/>
              <a:gd name="connsiteY5" fmla="*/ 863460 h 863460"/>
              <a:gd name="connsiteX6" fmla="*/ 143913 w 6666833"/>
              <a:gd name="connsiteY6" fmla="*/ 863460 h 863460"/>
              <a:gd name="connsiteX7" fmla="*/ 0 w 6666833"/>
              <a:gd name="connsiteY7" fmla="*/ 719547 h 863460"/>
              <a:gd name="connsiteX8" fmla="*/ 0 w 6666833"/>
              <a:gd name="connsiteY8" fmla="*/ 143913 h 8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863460">
                <a:moveTo>
                  <a:pt x="0" y="143913"/>
                </a:moveTo>
                <a:cubicBezTo>
                  <a:pt x="0" y="64432"/>
                  <a:pt x="64432" y="0"/>
                  <a:pt x="143913" y="0"/>
                </a:cubicBezTo>
                <a:lnTo>
                  <a:pt x="6522920" y="0"/>
                </a:lnTo>
                <a:cubicBezTo>
                  <a:pt x="6602401" y="0"/>
                  <a:pt x="6666833" y="64432"/>
                  <a:pt x="6666833" y="143913"/>
                </a:cubicBezTo>
                <a:lnTo>
                  <a:pt x="6666833" y="719547"/>
                </a:lnTo>
                <a:cubicBezTo>
                  <a:pt x="6666833" y="799028"/>
                  <a:pt x="6602401" y="863460"/>
                  <a:pt x="6522920" y="863460"/>
                </a:cubicBezTo>
                <a:lnTo>
                  <a:pt x="143913" y="863460"/>
                </a:lnTo>
                <a:cubicBezTo>
                  <a:pt x="64432" y="863460"/>
                  <a:pt x="0" y="799028"/>
                  <a:pt x="0" y="719547"/>
                </a:cubicBezTo>
                <a:lnTo>
                  <a:pt x="0" y="143913"/>
                </a:ln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2">
            <a:schemeClr val="accent2">
              <a:hueOff val="-1455363"/>
              <a:satOff val="-83928"/>
              <a:lumOff val="8628"/>
              <a:alphaOff val="0"/>
            </a:schemeClr>
          </a:effectRef>
          <a:fontRef idx="minor">
            <a:schemeClr val="lt1"/>
          </a:fontRef>
        </p:style>
        <p:txBody>
          <a:bodyPr spcFirstLastPara="0" vert="horz" wrap="square" lIns="179311" tIns="179311" rIns="179311" bIns="179311"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tx1"/>
                </a:solidFill>
              </a:rPr>
              <a:t>Conflict</a:t>
            </a:r>
          </a:p>
        </p:txBody>
      </p:sp>
      <p:sp>
        <p:nvSpPr>
          <p:cNvPr id="12" name="Freeform: Shape 11">
            <a:extLst>
              <a:ext uri="{FF2B5EF4-FFF2-40B4-BE49-F238E27FC236}">
                <a16:creationId xmlns:a16="http://schemas.microsoft.com/office/drawing/2014/main" id="{3E5E9C7F-E7CA-4C7F-9C00-446F5BE7C166}"/>
              </a:ext>
            </a:extLst>
          </p:cNvPr>
          <p:cNvSpPr/>
          <p:nvPr/>
        </p:nvSpPr>
        <p:spPr>
          <a:xfrm>
            <a:off x="4905052" y="5117245"/>
            <a:ext cx="6666833" cy="875610"/>
          </a:xfrm>
          <a:custGeom>
            <a:avLst/>
            <a:gdLst>
              <a:gd name="connsiteX0" fmla="*/ 0 w 6666833"/>
              <a:gd name="connsiteY0" fmla="*/ 0 h 875610"/>
              <a:gd name="connsiteX1" fmla="*/ 6666833 w 6666833"/>
              <a:gd name="connsiteY1" fmla="*/ 0 h 875610"/>
              <a:gd name="connsiteX2" fmla="*/ 6666833 w 6666833"/>
              <a:gd name="connsiteY2" fmla="*/ 875610 h 875610"/>
              <a:gd name="connsiteX3" fmla="*/ 0 w 6666833"/>
              <a:gd name="connsiteY3" fmla="*/ 875610 h 875610"/>
              <a:gd name="connsiteX4" fmla="*/ 0 w 6666833"/>
              <a:gd name="connsiteY4" fmla="*/ 0 h 875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875610">
                <a:moveTo>
                  <a:pt x="0" y="0"/>
                </a:moveTo>
                <a:lnTo>
                  <a:pt x="6666833" y="0"/>
                </a:lnTo>
                <a:lnTo>
                  <a:pt x="6666833" y="875610"/>
                </a:lnTo>
                <a:lnTo>
                  <a:pt x="0" y="875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solidFill>
                  <a:schemeClr val="tx1"/>
                </a:solidFill>
              </a:rPr>
              <a:t>Due to different blocks mapping to the same cache line</a:t>
            </a:r>
          </a:p>
        </p:txBody>
      </p:sp>
    </p:spTree>
    <p:extLst>
      <p:ext uri="{BB962C8B-B14F-4D97-AF65-F5344CB8AC3E}">
        <p14:creationId xmlns:p14="http://schemas.microsoft.com/office/powerpoint/2010/main" val="79661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67AE71-4AC1-0D4F-9E8B-609C7149380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Cache Organization</a:t>
            </a:r>
          </a:p>
        </p:txBody>
      </p:sp>
      <p:sp>
        <p:nvSpPr>
          <p:cNvPr id="3" name="Content Placeholder 2">
            <a:extLst>
              <a:ext uri="{FF2B5EF4-FFF2-40B4-BE49-F238E27FC236}">
                <a16:creationId xmlns:a16="http://schemas.microsoft.com/office/drawing/2014/main" id="{E93B1644-8D9C-E04E-8313-E1E6A6284EE3}"/>
              </a:ext>
            </a:extLst>
          </p:cNvPr>
          <p:cNvSpPr>
            <a:spLocks noGrp="1"/>
          </p:cNvSpPr>
          <p:nvPr>
            <p:ph idx="1"/>
          </p:nvPr>
        </p:nvSpPr>
        <p:spPr>
          <a:xfrm>
            <a:off x="4699818" y="640082"/>
            <a:ext cx="6848715" cy="2484884"/>
          </a:xfrm>
        </p:spPr>
        <p:txBody>
          <a:bodyPr anchor="ctr">
            <a:normAutofit fontScale="92500" lnSpcReduction="20000"/>
          </a:bodyPr>
          <a:lstStyle/>
          <a:p>
            <a:r>
              <a:rPr lang="en-US" sz="2000" dirty="0"/>
              <a:t>Main memory is split into blocks - blocks will be loaded into cache</a:t>
            </a:r>
          </a:p>
          <a:p>
            <a:r>
              <a:rPr lang="en-US" sz="2000" dirty="0"/>
              <a:t>Addresses of items map to blocks</a:t>
            </a:r>
          </a:p>
          <a:p>
            <a:r>
              <a:rPr lang="en-US" sz="2000" dirty="0"/>
              <a:t>Block number = address/block size</a:t>
            </a:r>
          </a:p>
          <a:p>
            <a:r>
              <a:rPr lang="en-US" sz="2000" dirty="0"/>
              <a:t>Number of bits in offset = log</a:t>
            </a:r>
            <a:r>
              <a:rPr lang="en-US" sz="2000" baseline="-25000" dirty="0"/>
              <a:t>2</a:t>
            </a:r>
            <a:r>
              <a:rPr lang="en-US" sz="2000" dirty="0"/>
              <a:t> block size</a:t>
            </a:r>
          </a:p>
          <a:p>
            <a:r>
              <a:rPr lang="en-US" sz="2000" dirty="0"/>
              <a:t>Example: for 256-byte blocks, the address 0x0400ACE8 falls within block: 0x400ACE8/256=0x00400AC</a:t>
            </a:r>
          </a:p>
          <a:p>
            <a:pPr lvl="1"/>
            <a:r>
              <a:rPr lang="en-US" sz="2000" dirty="0"/>
              <a:t>Offset width = log</a:t>
            </a:r>
            <a:r>
              <a:rPr lang="en-US" sz="2000" baseline="-25000" dirty="0"/>
              <a:t>2 </a:t>
            </a:r>
            <a:r>
              <a:rPr lang="en-US" sz="2000" dirty="0"/>
              <a:t>256 = 8 bits</a:t>
            </a:r>
          </a:p>
        </p:txBody>
      </p:sp>
      <p:pic>
        <p:nvPicPr>
          <p:cNvPr id="4" name="Picture 3" descr="Please contact instructor for more information on this image.">
            <a:extLst>
              <a:ext uri="{FF2B5EF4-FFF2-40B4-BE49-F238E27FC236}">
                <a16:creationId xmlns:a16="http://schemas.microsoft.com/office/drawing/2014/main" id="{BBBB8865-A3C4-0E4F-B6FD-6755093EC701}"/>
              </a:ext>
            </a:extLst>
          </p:cNvPr>
          <p:cNvPicPr>
            <a:picLocks noChangeAspect="1"/>
          </p:cNvPicPr>
          <p:nvPr/>
        </p:nvPicPr>
        <p:blipFill>
          <a:blip r:embed="rId2"/>
          <a:stretch>
            <a:fillRect/>
          </a:stretch>
        </p:blipFill>
        <p:spPr>
          <a:xfrm>
            <a:off x="4654297" y="4027296"/>
            <a:ext cx="6894236" cy="1327139"/>
          </a:xfrm>
          <a:prstGeom prst="rect">
            <a:avLst/>
          </a:prstGeom>
        </p:spPr>
      </p:pic>
    </p:spTree>
    <p:extLst>
      <p:ext uri="{BB962C8B-B14F-4D97-AF65-F5344CB8AC3E}">
        <p14:creationId xmlns:p14="http://schemas.microsoft.com/office/powerpoint/2010/main" val="368037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12031E-DC6E-4B90-B9F0-754F2C13DFD2}"/>
              </a:ext>
            </a:extLst>
          </p:cNvPr>
          <p:cNvSpPr>
            <a:spLocks noGrp="1"/>
          </p:cNvSpPr>
          <p:nvPr>
            <p:ph type="title"/>
          </p:nvPr>
        </p:nvSpPr>
        <p:spPr>
          <a:xfrm>
            <a:off x="838200" y="-1438275"/>
            <a:ext cx="10515600" cy="1325563"/>
          </a:xfrm>
        </p:spPr>
        <p:txBody>
          <a:bodyPr/>
          <a:lstStyle/>
          <a:p>
            <a:r>
              <a:rPr lang="en-US" dirty="0"/>
              <a:t>Example Problem 3</a:t>
            </a:r>
          </a:p>
        </p:txBody>
      </p:sp>
      <p:sp>
        <p:nvSpPr>
          <p:cNvPr id="5" name="TextBox 4">
            <a:extLst>
              <a:ext uri="{FF2B5EF4-FFF2-40B4-BE49-F238E27FC236}">
                <a16:creationId xmlns:a16="http://schemas.microsoft.com/office/drawing/2014/main" id="{C3D7B17E-FC3D-F646-98BA-59378EA5D417}"/>
              </a:ext>
            </a:extLst>
          </p:cNvPr>
          <p:cNvSpPr txBox="1"/>
          <p:nvPr/>
        </p:nvSpPr>
        <p:spPr>
          <a:xfrm>
            <a:off x="89210" y="1048215"/>
            <a:ext cx="4512710" cy="2862322"/>
          </a:xfrm>
          <a:prstGeom prst="rect">
            <a:avLst/>
          </a:prstGeom>
          <a:noFill/>
        </p:spPr>
        <p:txBody>
          <a:bodyPr wrap="none" rtlCol="0">
            <a:spAutoFit/>
          </a:bodyPr>
          <a:lstStyle/>
          <a:p>
            <a:r>
              <a:rPr lang="en-US" dirty="0"/>
              <a:t>Main memory size = 16 bytes = 2</a:t>
            </a:r>
            <a:r>
              <a:rPr lang="en-US" baseline="30000" dirty="0"/>
              <a:t>4</a:t>
            </a:r>
            <a:r>
              <a:rPr lang="en-US" dirty="0"/>
              <a:t> bytes   </a:t>
            </a:r>
          </a:p>
          <a:p>
            <a:r>
              <a:rPr lang="en-US" dirty="0"/>
              <a:t>	Address is log(16) = 4 bits</a:t>
            </a:r>
          </a:p>
          <a:p>
            <a:endParaRPr lang="en-US" dirty="0"/>
          </a:p>
          <a:p>
            <a:r>
              <a:rPr lang="en-US" dirty="0"/>
              <a:t>Block size = 4 bytes = 2</a:t>
            </a:r>
            <a:r>
              <a:rPr lang="en-US" baseline="30000" dirty="0"/>
              <a:t>2</a:t>
            </a:r>
            <a:r>
              <a:rPr lang="en-US" dirty="0"/>
              <a:t> bytes</a:t>
            </a:r>
          </a:p>
          <a:p>
            <a:r>
              <a:rPr lang="en-US" dirty="0"/>
              <a:t>	Width of offset field is log(4) = 2 bits</a:t>
            </a:r>
          </a:p>
          <a:p>
            <a:endParaRPr lang="en-US" dirty="0"/>
          </a:p>
          <a:p>
            <a:r>
              <a:rPr lang="en-US" dirty="0"/>
              <a:t>Block number = 4-2 = 2 bits</a:t>
            </a:r>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8955761-42AF-194E-8B18-38F8DE725F79}"/>
              </a:ext>
            </a:extLst>
          </p:cNvPr>
          <p:cNvGraphicFramePr>
            <a:graphicFrameLocks noGrp="1"/>
          </p:cNvGraphicFramePr>
          <p:nvPr>
            <p:ph idx="1"/>
            <p:extLst>
              <p:ext uri="{D42A27DB-BD31-4B8C-83A1-F6EECF244321}">
                <p14:modId xmlns:p14="http://schemas.microsoft.com/office/powerpoint/2010/main" val="1872851719"/>
              </p:ext>
            </p:extLst>
          </p:nvPr>
        </p:nvGraphicFramePr>
        <p:xfrm>
          <a:off x="6096000" y="409420"/>
          <a:ext cx="4007005" cy="6304280"/>
        </p:xfrm>
        <a:graphic>
          <a:graphicData uri="http://schemas.openxmlformats.org/drawingml/2006/table">
            <a:tbl>
              <a:tblPr firstRow="1" bandRow="1">
                <a:tableStyleId>{5C22544A-7EE6-4342-B048-85BDC9FD1C3A}</a:tableStyleId>
              </a:tblPr>
              <a:tblGrid>
                <a:gridCol w="1809953">
                  <a:extLst>
                    <a:ext uri="{9D8B030D-6E8A-4147-A177-3AD203B41FA5}">
                      <a16:colId xmlns:a16="http://schemas.microsoft.com/office/drawing/2014/main" val="2525873094"/>
                    </a:ext>
                  </a:extLst>
                </a:gridCol>
                <a:gridCol w="1098526">
                  <a:extLst>
                    <a:ext uri="{9D8B030D-6E8A-4147-A177-3AD203B41FA5}">
                      <a16:colId xmlns:a16="http://schemas.microsoft.com/office/drawing/2014/main" val="4199198207"/>
                    </a:ext>
                  </a:extLst>
                </a:gridCol>
                <a:gridCol w="1098526">
                  <a:extLst>
                    <a:ext uri="{9D8B030D-6E8A-4147-A177-3AD203B41FA5}">
                      <a16:colId xmlns:a16="http://schemas.microsoft.com/office/drawing/2014/main" val="3343278337"/>
                    </a:ext>
                  </a:extLst>
                </a:gridCol>
              </a:tblGrid>
              <a:tr h="370840">
                <a:tc>
                  <a:txBody>
                    <a:bodyPr/>
                    <a:lstStyle/>
                    <a:p>
                      <a:r>
                        <a:rPr lang="en-US" dirty="0"/>
                        <a:t>Memory Address</a:t>
                      </a:r>
                    </a:p>
                  </a:txBody>
                  <a:tcPr/>
                </a:tc>
                <a:tc>
                  <a:txBody>
                    <a:bodyPr/>
                    <a:lstStyle/>
                    <a:p>
                      <a:r>
                        <a:rPr lang="en-US" dirty="0"/>
                        <a:t>Block</a:t>
                      </a:r>
                    </a:p>
                  </a:txBody>
                  <a:tcPr/>
                </a:tc>
                <a:tc>
                  <a:txBody>
                    <a:bodyPr/>
                    <a:lstStyle/>
                    <a:p>
                      <a:r>
                        <a:rPr lang="en-US" dirty="0"/>
                        <a:t>Offset</a:t>
                      </a:r>
                    </a:p>
                  </a:txBody>
                  <a:tcPr/>
                </a:tc>
                <a:extLst>
                  <a:ext uri="{0D108BD9-81ED-4DB2-BD59-A6C34878D82A}">
                    <a16:rowId xmlns:a16="http://schemas.microsoft.com/office/drawing/2014/main" val="3817882828"/>
                  </a:ext>
                </a:extLst>
              </a:tr>
              <a:tr h="370840">
                <a:tc>
                  <a:txBody>
                    <a:bodyPr/>
                    <a:lstStyle/>
                    <a:p>
                      <a:r>
                        <a:rPr lang="en-US" dirty="0"/>
                        <a:t>0000</a:t>
                      </a:r>
                    </a:p>
                  </a:txBody>
                  <a:tcPr/>
                </a:tc>
                <a:tc>
                  <a:txBody>
                    <a:bodyPr/>
                    <a:lstStyle/>
                    <a:p>
                      <a:r>
                        <a:rPr lang="en-US" b="1" dirty="0">
                          <a:solidFill>
                            <a:schemeClr val="tx1"/>
                          </a:solidFill>
                        </a:rPr>
                        <a:t>00</a:t>
                      </a:r>
                    </a:p>
                  </a:txBody>
                  <a:tcPr/>
                </a:tc>
                <a:tc>
                  <a:txBody>
                    <a:bodyPr/>
                    <a:lstStyle/>
                    <a:p>
                      <a:r>
                        <a:rPr lang="en-US" b="1" dirty="0">
                          <a:solidFill>
                            <a:schemeClr val="tx1"/>
                          </a:solidFill>
                        </a:rPr>
                        <a:t>00</a:t>
                      </a:r>
                    </a:p>
                  </a:txBody>
                  <a:tcPr/>
                </a:tc>
                <a:extLst>
                  <a:ext uri="{0D108BD9-81ED-4DB2-BD59-A6C34878D82A}">
                    <a16:rowId xmlns:a16="http://schemas.microsoft.com/office/drawing/2014/main" val="4197108717"/>
                  </a:ext>
                </a:extLst>
              </a:tr>
              <a:tr h="370840">
                <a:tc>
                  <a:txBody>
                    <a:bodyPr/>
                    <a:lstStyle/>
                    <a:p>
                      <a:r>
                        <a:rPr lang="en-US" dirty="0"/>
                        <a:t>0001</a:t>
                      </a:r>
                    </a:p>
                  </a:txBody>
                  <a:tcPr/>
                </a:tc>
                <a:tc>
                  <a:txBody>
                    <a:bodyPr/>
                    <a:lstStyle/>
                    <a:p>
                      <a:r>
                        <a:rPr lang="en-US" b="1" dirty="0">
                          <a:solidFill>
                            <a:schemeClr val="tx1"/>
                          </a:solidFill>
                        </a:rPr>
                        <a:t>00</a:t>
                      </a:r>
                    </a:p>
                  </a:txBody>
                  <a:tcPr/>
                </a:tc>
                <a:tc>
                  <a:txBody>
                    <a:bodyPr/>
                    <a:lstStyle/>
                    <a:p>
                      <a:r>
                        <a:rPr lang="en-US" b="1" dirty="0">
                          <a:solidFill>
                            <a:schemeClr val="tx1"/>
                          </a:solidFill>
                        </a:rPr>
                        <a:t>01</a:t>
                      </a:r>
                    </a:p>
                  </a:txBody>
                  <a:tcPr/>
                </a:tc>
                <a:extLst>
                  <a:ext uri="{0D108BD9-81ED-4DB2-BD59-A6C34878D82A}">
                    <a16:rowId xmlns:a16="http://schemas.microsoft.com/office/drawing/2014/main" val="3056049480"/>
                  </a:ext>
                </a:extLst>
              </a:tr>
              <a:tr h="370840">
                <a:tc>
                  <a:txBody>
                    <a:bodyPr/>
                    <a:lstStyle/>
                    <a:p>
                      <a:r>
                        <a:rPr lang="en-US" dirty="0"/>
                        <a:t>0010</a:t>
                      </a:r>
                    </a:p>
                  </a:txBody>
                  <a:tcPr/>
                </a:tc>
                <a:tc>
                  <a:txBody>
                    <a:bodyPr/>
                    <a:lstStyle/>
                    <a:p>
                      <a:r>
                        <a:rPr lang="en-US" b="1" dirty="0">
                          <a:solidFill>
                            <a:schemeClr val="tx1"/>
                          </a:solidFill>
                        </a:rPr>
                        <a:t>00</a:t>
                      </a:r>
                    </a:p>
                  </a:txBody>
                  <a:tcPr/>
                </a:tc>
                <a:tc>
                  <a:txBody>
                    <a:bodyPr/>
                    <a:lstStyle/>
                    <a:p>
                      <a:r>
                        <a:rPr lang="en-US" b="1" dirty="0">
                          <a:solidFill>
                            <a:schemeClr val="tx1"/>
                          </a:solidFill>
                        </a:rPr>
                        <a:t>10</a:t>
                      </a:r>
                    </a:p>
                  </a:txBody>
                  <a:tcPr/>
                </a:tc>
                <a:extLst>
                  <a:ext uri="{0D108BD9-81ED-4DB2-BD59-A6C34878D82A}">
                    <a16:rowId xmlns:a16="http://schemas.microsoft.com/office/drawing/2014/main" val="3890396633"/>
                  </a:ext>
                </a:extLst>
              </a:tr>
              <a:tr h="370840">
                <a:tc>
                  <a:txBody>
                    <a:bodyPr/>
                    <a:lstStyle/>
                    <a:p>
                      <a:r>
                        <a:rPr lang="en-US" dirty="0"/>
                        <a:t>0011</a:t>
                      </a:r>
                    </a:p>
                  </a:txBody>
                  <a:tcPr/>
                </a:tc>
                <a:tc>
                  <a:txBody>
                    <a:bodyPr/>
                    <a:lstStyle/>
                    <a:p>
                      <a:r>
                        <a:rPr lang="en-US" b="1" dirty="0">
                          <a:solidFill>
                            <a:schemeClr val="tx1"/>
                          </a:solidFill>
                        </a:rPr>
                        <a:t>00</a:t>
                      </a:r>
                    </a:p>
                  </a:txBody>
                  <a:tcPr/>
                </a:tc>
                <a:tc>
                  <a:txBody>
                    <a:bodyPr/>
                    <a:lstStyle/>
                    <a:p>
                      <a:r>
                        <a:rPr lang="en-US" b="1" dirty="0">
                          <a:solidFill>
                            <a:schemeClr val="tx1"/>
                          </a:solidFill>
                        </a:rPr>
                        <a:t>11</a:t>
                      </a:r>
                    </a:p>
                  </a:txBody>
                  <a:tcPr/>
                </a:tc>
                <a:extLst>
                  <a:ext uri="{0D108BD9-81ED-4DB2-BD59-A6C34878D82A}">
                    <a16:rowId xmlns:a16="http://schemas.microsoft.com/office/drawing/2014/main" val="1549180087"/>
                  </a:ext>
                </a:extLst>
              </a:tr>
              <a:tr h="370840">
                <a:tc>
                  <a:txBody>
                    <a:bodyPr/>
                    <a:lstStyle/>
                    <a:p>
                      <a:r>
                        <a:rPr lang="en-US" dirty="0"/>
                        <a:t>0100</a:t>
                      </a:r>
                    </a:p>
                  </a:txBody>
                  <a:tcPr/>
                </a:tc>
                <a:tc>
                  <a:txBody>
                    <a:bodyPr/>
                    <a:lstStyle/>
                    <a:p>
                      <a:r>
                        <a:rPr lang="en-US" dirty="0">
                          <a:solidFill>
                            <a:schemeClr val="tx1"/>
                          </a:solidFill>
                        </a:rPr>
                        <a:t>01</a:t>
                      </a:r>
                    </a:p>
                  </a:txBody>
                  <a:tcPr/>
                </a:tc>
                <a:tc>
                  <a:txBody>
                    <a:bodyPr/>
                    <a:lstStyle/>
                    <a:p>
                      <a:r>
                        <a:rPr lang="en-US" dirty="0">
                          <a:solidFill>
                            <a:schemeClr val="tx1"/>
                          </a:solidFill>
                        </a:rPr>
                        <a:t>00</a:t>
                      </a:r>
                    </a:p>
                  </a:txBody>
                  <a:tcPr/>
                </a:tc>
                <a:extLst>
                  <a:ext uri="{0D108BD9-81ED-4DB2-BD59-A6C34878D82A}">
                    <a16:rowId xmlns:a16="http://schemas.microsoft.com/office/drawing/2014/main" val="1879572889"/>
                  </a:ext>
                </a:extLst>
              </a:tr>
              <a:tr h="370840">
                <a:tc>
                  <a:txBody>
                    <a:bodyPr/>
                    <a:lstStyle/>
                    <a:p>
                      <a:r>
                        <a:rPr lang="en-US" dirty="0"/>
                        <a:t>0101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01</a:t>
                      </a:r>
                    </a:p>
                  </a:txBody>
                  <a:tcPr/>
                </a:tc>
                <a:extLst>
                  <a:ext uri="{0D108BD9-81ED-4DB2-BD59-A6C34878D82A}">
                    <a16:rowId xmlns:a16="http://schemas.microsoft.com/office/drawing/2014/main" val="1780781235"/>
                  </a:ext>
                </a:extLst>
              </a:tr>
              <a:tr h="370840">
                <a:tc>
                  <a:txBody>
                    <a:bodyPr/>
                    <a:lstStyle/>
                    <a:p>
                      <a:r>
                        <a:rPr lang="en-US" dirty="0"/>
                        <a:t>0110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10</a:t>
                      </a:r>
                    </a:p>
                  </a:txBody>
                  <a:tcPr/>
                </a:tc>
                <a:extLst>
                  <a:ext uri="{0D108BD9-81ED-4DB2-BD59-A6C34878D82A}">
                    <a16:rowId xmlns:a16="http://schemas.microsoft.com/office/drawing/2014/main" val="4252057336"/>
                  </a:ext>
                </a:extLst>
              </a:tr>
              <a:tr h="370840">
                <a:tc>
                  <a:txBody>
                    <a:bodyPr/>
                    <a:lstStyle/>
                    <a:p>
                      <a:r>
                        <a:rPr lang="en-US" dirty="0"/>
                        <a:t>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11</a:t>
                      </a:r>
                    </a:p>
                  </a:txBody>
                  <a:tcPr/>
                </a:tc>
                <a:extLst>
                  <a:ext uri="{0D108BD9-81ED-4DB2-BD59-A6C34878D82A}">
                    <a16:rowId xmlns:a16="http://schemas.microsoft.com/office/drawing/2014/main" val="1370997900"/>
                  </a:ext>
                </a:extLst>
              </a:tr>
              <a:tr h="370840">
                <a:tc>
                  <a:txBody>
                    <a:bodyPr/>
                    <a:lstStyle/>
                    <a:p>
                      <a:r>
                        <a:rPr lang="en-US" dirty="0"/>
                        <a:t>1000</a:t>
                      </a:r>
                    </a:p>
                  </a:txBody>
                  <a:tcPr/>
                </a:tc>
                <a:tc>
                  <a:txBody>
                    <a:bodyPr/>
                    <a:lstStyle/>
                    <a:p>
                      <a:r>
                        <a:rPr lang="en-US" b="1" dirty="0">
                          <a:solidFill>
                            <a:schemeClr val="tx1"/>
                          </a:solidFill>
                        </a:rPr>
                        <a:t>10</a:t>
                      </a:r>
                    </a:p>
                  </a:txBody>
                  <a:tcPr/>
                </a:tc>
                <a:tc>
                  <a:txBody>
                    <a:bodyPr/>
                    <a:lstStyle/>
                    <a:p>
                      <a:r>
                        <a:rPr lang="en-US" b="1" dirty="0">
                          <a:solidFill>
                            <a:schemeClr val="tx1"/>
                          </a:solidFill>
                        </a:rPr>
                        <a:t>00</a:t>
                      </a:r>
                    </a:p>
                  </a:txBody>
                  <a:tcPr/>
                </a:tc>
                <a:extLst>
                  <a:ext uri="{0D108BD9-81ED-4DB2-BD59-A6C34878D82A}">
                    <a16:rowId xmlns:a16="http://schemas.microsoft.com/office/drawing/2014/main" val="1562477131"/>
                  </a:ext>
                </a:extLst>
              </a:tr>
              <a:tr h="370840">
                <a:tc>
                  <a:txBody>
                    <a:bodyPr/>
                    <a:lstStyle/>
                    <a:p>
                      <a:r>
                        <a:rPr lang="en-US" dirty="0"/>
                        <a:t>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10</a:t>
                      </a:r>
                    </a:p>
                  </a:txBody>
                  <a:tcPr/>
                </a:tc>
                <a:tc>
                  <a:txBody>
                    <a:bodyPr/>
                    <a:lstStyle/>
                    <a:p>
                      <a:r>
                        <a:rPr lang="en-US" b="1" dirty="0">
                          <a:solidFill>
                            <a:schemeClr val="tx1"/>
                          </a:solidFill>
                        </a:rPr>
                        <a:t>01</a:t>
                      </a:r>
                    </a:p>
                  </a:txBody>
                  <a:tcPr/>
                </a:tc>
                <a:extLst>
                  <a:ext uri="{0D108BD9-81ED-4DB2-BD59-A6C34878D82A}">
                    <a16:rowId xmlns:a16="http://schemas.microsoft.com/office/drawing/2014/main" val="1683944192"/>
                  </a:ext>
                </a:extLst>
              </a:tr>
              <a:tr h="370840">
                <a:tc>
                  <a:txBody>
                    <a:bodyPr/>
                    <a:lstStyle/>
                    <a:p>
                      <a:r>
                        <a:rPr lang="en-US" dirty="0"/>
                        <a:t>1010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10</a:t>
                      </a:r>
                    </a:p>
                  </a:txBody>
                  <a:tcPr/>
                </a:tc>
                <a:tc>
                  <a:txBody>
                    <a:bodyPr/>
                    <a:lstStyle/>
                    <a:p>
                      <a:r>
                        <a:rPr lang="en-US" b="1" dirty="0">
                          <a:solidFill>
                            <a:schemeClr val="tx1"/>
                          </a:solidFill>
                        </a:rPr>
                        <a:t>10</a:t>
                      </a:r>
                    </a:p>
                  </a:txBody>
                  <a:tcPr/>
                </a:tc>
                <a:extLst>
                  <a:ext uri="{0D108BD9-81ED-4DB2-BD59-A6C34878D82A}">
                    <a16:rowId xmlns:a16="http://schemas.microsoft.com/office/drawing/2014/main" val="1815114200"/>
                  </a:ext>
                </a:extLst>
              </a:tr>
              <a:tr h="370840">
                <a:tc>
                  <a:txBody>
                    <a:bodyPr/>
                    <a:lstStyle/>
                    <a:p>
                      <a:r>
                        <a:rPr lang="en-US" dirty="0"/>
                        <a:t>1011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10</a:t>
                      </a:r>
                    </a:p>
                  </a:txBody>
                  <a:tcPr/>
                </a:tc>
                <a:tc>
                  <a:txBody>
                    <a:bodyPr/>
                    <a:lstStyle/>
                    <a:p>
                      <a:r>
                        <a:rPr lang="en-US" b="1" dirty="0">
                          <a:solidFill>
                            <a:schemeClr val="tx1"/>
                          </a:solidFill>
                        </a:rPr>
                        <a:t>11</a:t>
                      </a:r>
                    </a:p>
                  </a:txBody>
                  <a:tcPr/>
                </a:tc>
                <a:extLst>
                  <a:ext uri="{0D108BD9-81ED-4DB2-BD59-A6C34878D82A}">
                    <a16:rowId xmlns:a16="http://schemas.microsoft.com/office/drawing/2014/main" val="989716653"/>
                  </a:ext>
                </a:extLst>
              </a:tr>
              <a:tr h="370840">
                <a:tc>
                  <a:txBody>
                    <a:bodyPr/>
                    <a:lstStyle/>
                    <a:p>
                      <a:r>
                        <a:rPr lang="en-US" dirty="0"/>
                        <a:t>1100</a:t>
                      </a:r>
                    </a:p>
                  </a:txBody>
                  <a:tcPr/>
                </a:tc>
                <a:tc>
                  <a:txBody>
                    <a:bodyPr/>
                    <a:lstStyle/>
                    <a:p>
                      <a:r>
                        <a:rPr lang="en-US" dirty="0">
                          <a:solidFill>
                            <a:schemeClr val="tx1"/>
                          </a:solidFill>
                        </a:rPr>
                        <a:t>11</a:t>
                      </a:r>
                    </a:p>
                  </a:txBody>
                  <a:tcPr/>
                </a:tc>
                <a:tc>
                  <a:txBody>
                    <a:bodyPr/>
                    <a:lstStyle/>
                    <a:p>
                      <a:r>
                        <a:rPr lang="en-US" dirty="0">
                          <a:solidFill>
                            <a:schemeClr val="tx1"/>
                          </a:solidFill>
                        </a:rPr>
                        <a:t>00</a:t>
                      </a:r>
                    </a:p>
                  </a:txBody>
                  <a:tcPr/>
                </a:tc>
                <a:extLst>
                  <a:ext uri="{0D108BD9-81ED-4DB2-BD59-A6C34878D82A}">
                    <a16:rowId xmlns:a16="http://schemas.microsoft.com/office/drawing/2014/main" val="779854494"/>
                  </a:ext>
                </a:extLst>
              </a:tr>
              <a:tr h="370840">
                <a:tc>
                  <a:txBody>
                    <a:bodyPr/>
                    <a:lstStyle/>
                    <a:p>
                      <a:r>
                        <a:rPr lang="en-US" dirty="0"/>
                        <a:t>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01</a:t>
                      </a:r>
                    </a:p>
                  </a:txBody>
                  <a:tcPr/>
                </a:tc>
                <a:extLst>
                  <a:ext uri="{0D108BD9-81ED-4DB2-BD59-A6C34878D82A}">
                    <a16:rowId xmlns:a16="http://schemas.microsoft.com/office/drawing/2014/main" val="3480229068"/>
                  </a:ext>
                </a:extLst>
              </a:tr>
              <a:tr h="370840">
                <a:tc>
                  <a:txBody>
                    <a:bodyPr/>
                    <a:lstStyle/>
                    <a:p>
                      <a:r>
                        <a:rPr lang="en-US" dirty="0"/>
                        <a:t>1110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10</a:t>
                      </a:r>
                    </a:p>
                  </a:txBody>
                  <a:tcPr/>
                </a:tc>
                <a:extLst>
                  <a:ext uri="{0D108BD9-81ED-4DB2-BD59-A6C34878D82A}">
                    <a16:rowId xmlns:a16="http://schemas.microsoft.com/office/drawing/2014/main" val="2113402186"/>
                  </a:ext>
                </a:extLst>
              </a:tr>
              <a:tr h="370840">
                <a:tc>
                  <a:txBody>
                    <a:bodyPr/>
                    <a:lstStyle/>
                    <a:p>
                      <a:r>
                        <a:rPr lang="en-US" dirty="0"/>
                        <a:t>1111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11</a:t>
                      </a:r>
                    </a:p>
                  </a:txBody>
                  <a:tcPr/>
                </a:tc>
                <a:extLst>
                  <a:ext uri="{0D108BD9-81ED-4DB2-BD59-A6C34878D82A}">
                    <a16:rowId xmlns:a16="http://schemas.microsoft.com/office/drawing/2014/main" val="2721781586"/>
                  </a:ext>
                </a:extLst>
              </a:tr>
            </a:tbl>
          </a:graphicData>
        </a:graphic>
      </p:graphicFrame>
    </p:spTree>
    <p:extLst>
      <p:ext uri="{BB962C8B-B14F-4D97-AF65-F5344CB8AC3E}">
        <p14:creationId xmlns:p14="http://schemas.microsoft.com/office/powerpoint/2010/main" val="393624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F188A5-4A1D-4E53-B1FA-FCC25AEF0669}"/>
              </a:ext>
            </a:extLst>
          </p:cNvPr>
          <p:cNvSpPr>
            <a:spLocks noGrp="1"/>
          </p:cNvSpPr>
          <p:nvPr>
            <p:ph type="title"/>
          </p:nvPr>
        </p:nvSpPr>
        <p:spPr>
          <a:xfrm>
            <a:off x="838200" y="-1438275"/>
            <a:ext cx="10515600" cy="1325563"/>
          </a:xfrm>
        </p:spPr>
        <p:txBody>
          <a:bodyPr/>
          <a:lstStyle/>
          <a:p>
            <a:r>
              <a:rPr lang="en-US" dirty="0"/>
              <a:t>Example Problem 3 Step 1</a:t>
            </a:r>
          </a:p>
        </p:txBody>
      </p:sp>
      <p:sp>
        <p:nvSpPr>
          <p:cNvPr id="5" name="TextBox 4">
            <a:extLst>
              <a:ext uri="{FF2B5EF4-FFF2-40B4-BE49-F238E27FC236}">
                <a16:creationId xmlns:a16="http://schemas.microsoft.com/office/drawing/2014/main" id="{C3D7B17E-FC3D-F646-98BA-59378EA5D417}"/>
              </a:ext>
            </a:extLst>
          </p:cNvPr>
          <p:cNvSpPr txBox="1"/>
          <p:nvPr/>
        </p:nvSpPr>
        <p:spPr>
          <a:xfrm>
            <a:off x="89210" y="1048215"/>
            <a:ext cx="5097153" cy="5355312"/>
          </a:xfrm>
          <a:prstGeom prst="rect">
            <a:avLst/>
          </a:prstGeom>
          <a:noFill/>
        </p:spPr>
        <p:txBody>
          <a:bodyPr wrap="square" rtlCol="0">
            <a:spAutoFit/>
          </a:bodyPr>
          <a:lstStyle/>
          <a:p>
            <a:r>
              <a:rPr lang="en-US" dirty="0"/>
              <a:t>Main memory size = 16 bytes = 2</a:t>
            </a:r>
            <a:r>
              <a:rPr lang="en-US" baseline="30000" dirty="0"/>
              <a:t>4</a:t>
            </a:r>
            <a:r>
              <a:rPr lang="en-US" dirty="0"/>
              <a:t> bytes   </a:t>
            </a:r>
          </a:p>
          <a:p>
            <a:r>
              <a:rPr lang="en-US" dirty="0"/>
              <a:t>	Address is log(16) = 4 bits</a:t>
            </a:r>
          </a:p>
          <a:p>
            <a:endParaRPr lang="en-US" dirty="0"/>
          </a:p>
          <a:p>
            <a:r>
              <a:rPr lang="en-US" dirty="0"/>
              <a:t>Block size = 4 bytes = 2</a:t>
            </a:r>
            <a:r>
              <a:rPr lang="en-US" baseline="30000" dirty="0"/>
              <a:t>2</a:t>
            </a:r>
            <a:r>
              <a:rPr lang="en-US" dirty="0"/>
              <a:t> bytes</a:t>
            </a:r>
          </a:p>
          <a:p>
            <a:r>
              <a:rPr lang="en-US" dirty="0"/>
              <a:t>	Width of offset field is log(4) = 2 bits</a:t>
            </a:r>
          </a:p>
          <a:p>
            <a:endParaRPr lang="en-US" dirty="0"/>
          </a:p>
          <a:p>
            <a:r>
              <a:rPr lang="en-US" dirty="0"/>
              <a:t>Block number = 4-2 = 2 bits</a:t>
            </a:r>
          </a:p>
          <a:p>
            <a:endParaRPr lang="en-US" dirty="0"/>
          </a:p>
          <a:p>
            <a:endParaRPr lang="en-US" dirty="0"/>
          </a:p>
          <a:p>
            <a:r>
              <a:rPr lang="en-US" dirty="0"/>
              <a:t>Example: memory address 9</a:t>
            </a:r>
            <a:r>
              <a:rPr lang="en-US" baseline="-25000" dirty="0"/>
              <a:t>10</a:t>
            </a:r>
            <a:r>
              <a:rPr lang="en-US" dirty="0"/>
              <a:t> = 1001</a:t>
            </a:r>
            <a:r>
              <a:rPr lang="en-US" baseline="-25000" dirty="0"/>
              <a:t>2</a:t>
            </a:r>
            <a:endParaRPr lang="en-US" dirty="0"/>
          </a:p>
          <a:p>
            <a:endParaRPr lang="en-US" dirty="0"/>
          </a:p>
          <a:p>
            <a:r>
              <a:rPr lang="en-US" dirty="0"/>
              <a:t>Block number = floor(9/4) = 2</a:t>
            </a:r>
            <a:r>
              <a:rPr lang="en-US" baseline="-25000" dirty="0"/>
              <a:t>10</a:t>
            </a:r>
            <a:r>
              <a:rPr lang="en-US" dirty="0"/>
              <a:t>  = 10</a:t>
            </a:r>
            <a:r>
              <a:rPr lang="en-US" baseline="-25000" dirty="0"/>
              <a:t>2</a:t>
            </a:r>
            <a:endParaRPr lang="en-US" dirty="0"/>
          </a:p>
          <a:p>
            <a:r>
              <a:rPr lang="en-US" dirty="0"/>
              <a:t>   Or, just take the first two bits = 10 </a:t>
            </a:r>
          </a:p>
          <a:p>
            <a:endParaRPr lang="en-US" dirty="0"/>
          </a:p>
          <a:p>
            <a:r>
              <a:rPr lang="en-US" dirty="0"/>
              <a:t>Offset = 01</a:t>
            </a:r>
          </a:p>
          <a:p>
            <a:r>
              <a:rPr lang="en-US" dirty="0"/>
              <a:t>	How far in the block to we have to go to find the item requested?</a:t>
            </a:r>
          </a:p>
          <a:p>
            <a:endParaRPr lang="en-US" dirty="0"/>
          </a:p>
          <a:p>
            <a:endParaRPr lang="en-US" dirty="0"/>
          </a:p>
        </p:txBody>
      </p:sp>
      <p:graphicFrame>
        <p:nvGraphicFramePr>
          <p:cNvPr id="4" name="Table 4">
            <a:extLst>
              <a:ext uri="{FF2B5EF4-FFF2-40B4-BE49-F238E27FC236}">
                <a16:creationId xmlns:a16="http://schemas.microsoft.com/office/drawing/2014/main" id="{B8955761-42AF-194E-8B18-38F8DE725F79}"/>
              </a:ext>
            </a:extLst>
          </p:cNvPr>
          <p:cNvGraphicFramePr>
            <a:graphicFrameLocks noGrp="1"/>
          </p:cNvGraphicFramePr>
          <p:nvPr>
            <p:ph idx="1"/>
            <p:extLst>
              <p:ext uri="{D42A27DB-BD31-4B8C-83A1-F6EECF244321}">
                <p14:modId xmlns:p14="http://schemas.microsoft.com/office/powerpoint/2010/main" val="3714704502"/>
              </p:ext>
            </p:extLst>
          </p:nvPr>
        </p:nvGraphicFramePr>
        <p:xfrm>
          <a:off x="6096000" y="409420"/>
          <a:ext cx="4007005" cy="6304280"/>
        </p:xfrm>
        <a:graphic>
          <a:graphicData uri="http://schemas.openxmlformats.org/drawingml/2006/table">
            <a:tbl>
              <a:tblPr firstRow="1" bandRow="1">
                <a:tableStyleId>{5C22544A-7EE6-4342-B048-85BDC9FD1C3A}</a:tableStyleId>
              </a:tblPr>
              <a:tblGrid>
                <a:gridCol w="1809953">
                  <a:extLst>
                    <a:ext uri="{9D8B030D-6E8A-4147-A177-3AD203B41FA5}">
                      <a16:colId xmlns:a16="http://schemas.microsoft.com/office/drawing/2014/main" val="2525873094"/>
                    </a:ext>
                  </a:extLst>
                </a:gridCol>
                <a:gridCol w="1098526">
                  <a:extLst>
                    <a:ext uri="{9D8B030D-6E8A-4147-A177-3AD203B41FA5}">
                      <a16:colId xmlns:a16="http://schemas.microsoft.com/office/drawing/2014/main" val="4199198207"/>
                    </a:ext>
                  </a:extLst>
                </a:gridCol>
                <a:gridCol w="1098526">
                  <a:extLst>
                    <a:ext uri="{9D8B030D-6E8A-4147-A177-3AD203B41FA5}">
                      <a16:colId xmlns:a16="http://schemas.microsoft.com/office/drawing/2014/main" val="3343278337"/>
                    </a:ext>
                  </a:extLst>
                </a:gridCol>
              </a:tblGrid>
              <a:tr h="370840">
                <a:tc>
                  <a:txBody>
                    <a:bodyPr/>
                    <a:lstStyle/>
                    <a:p>
                      <a:r>
                        <a:rPr lang="en-US" dirty="0"/>
                        <a:t>Memory Address</a:t>
                      </a:r>
                    </a:p>
                  </a:txBody>
                  <a:tcPr/>
                </a:tc>
                <a:tc>
                  <a:txBody>
                    <a:bodyPr/>
                    <a:lstStyle/>
                    <a:p>
                      <a:r>
                        <a:rPr lang="en-US" dirty="0"/>
                        <a:t>Block</a:t>
                      </a:r>
                    </a:p>
                  </a:txBody>
                  <a:tcPr/>
                </a:tc>
                <a:tc>
                  <a:txBody>
                    <a:bodyPr/>
                    <a:lstStyle/>
                    <a:p>
                      <a:r>
                        <a:rPr lang="en-US" dirty="0"/>
                        <a:t>Offset</a:t>
                      </a:r>
                    </a:p>
                  </a:txBody>
                  <a:tcPr/>
                </a:tc>
                <a:extLst>
                  <a:ext uri="{0D108BD9-81ED-4DB2-BD59-A6C34878D82A}">
                    <a16:rowId xmlns:a16="http://schemas.microsoft.com/office/drawing/2014/main" val="3817882828"/>
                  </a:ext>
                </a:extLst>
              </a:tr>
              <a:tr h="370840">
                <a:tc>
                  <a:txBody>
                    <a:bodyPr/>
                    <a:lstStyle/>
                    <a:p>
                      <a:r>
                        <a:rPr lang="en-US" dirty="0"/>
                        <a:t>0000</a:t>
                      </a:r>
                    </a:p>
                  </a:txBody>
                  <a:tcPr/>
                </a:tc>
                <a:tc>
                  <a:txBody>
                    <a:bodyPr/>
                    <a:lstStyle/>
                    <a:p>
                      <a:r>
                        <a:rPr lang="en-US" b="1" dirty="0">
                          <a:solidFill>
                            <a:schemeClr val="tx1"/>
                          </a:solidFill>
                        </a:rPr>
                        <a:t>00</a:t>
                      </a:r>
                    </a:p>
                  </a:txBody>
                  <a:tcPr/>
                </a:tc>
                <a:tc>
                  <a:txBody>
                    <a:bodyPr/>
                    <a:lstStyle/>
                    <a:p>
                      <a:r>
                        <a:rPr lang="en-US" b="1" dirty="0">
                          <a:solidFill>
                            <a:schemeClr val="tx1"/>
                          </a:solidFill>
                        </a:rPr>
                        <a:t>00</a:t>
                      </a:r>
                    </a:p>
                  </a:txBody>
                  <a:tcPr/>
                </a:tc>
                <a:extLst>
                  <a:ext uri="{0D108BD9-81ED-4DB2-BD59-A6C34878D82A}">
                    <a16:rowId xmlns:a16="http://schemas.microsoft.com/office/drawing/2014/main" val="4197108717"/>
                  </a:ext>
                </a:extLst>
              </a:tr>
              <a:tr h="370840">
                <a:tc>
                  <a:txBody>
                    <a:bodyPr/>
                    <a:lstStyle/>
                    <a:p>
                      <a:r>
                        <a:rPr lang="en-US" dirty="0"/>
                        <a:t>0001</a:t>
                      </a:r>
                    </a:p>
                  </a:txBody>
                  <a:tcPr/>
                </a:tc>
                <a:tc>
                  <a:txBody>
                    <a:bodyPr/>
                    <a:lstStyle/>
                    <a:p>
                      <a:r>
                        <a:rPr lang="en-US" b="1" dirty="0">
                          <a:solidFill>
                            <a:schemeClr val="tx1"/>
                          </a:solidFill>
                        </a:rPr>
                        <a:t>00</a:t>
                      </a:r>
                    </a:p>
                  </a:txBody>
                  <a:tcPr/>
                </a:tc>
                <a:tc>
                  <a:txBody>
                    <a:bodyPr/>
                    <a:lstStyle/>
                    <a:p>
                      <a:r>
                        <a:rPr lang="en-US" b="1" dirty="0">
                          <a:solidFill>
                            <a:schemeClr val="tx1"/>
                          </a:solidFill>
                        </a:rPr>
                        <a:t>01</a:t>
                      </a:r>
                    </a:p>
                  </a:txBody>
                  <a:tcPr/>
                </a:tc>
                <a:extLst>
                  <a:ext uri="{0D108BD9-81ED-4DB2-BD59-A6C34878D82A}">
                    <a16:rowId xmlns:a16="http://schemas.microsoft.com/office/drawing/2014/main" val="3056049480"/>
                  </a:ext>
                </a:extLst>
              </a:tr>
              <a:tr h="370840">
                <a:tc>
                  <a:txBody>
                    <a:bodyPr/>
                    <a:lstStyle/>
                    <a:p>
                      <a:r>
                        <a:rPr lang="en-US" dirty="0"/>
                        <a:t>0010</a:t>
                      </a:r>
                    </a:p>
                  </a:txBody>
                  <a:tcPr/>
                </a:tc>
                <a:tc>
                  <a:txBody>
                    <a:bodyPr/>
                    <a:lstStyle/>
                    <a:p>
                      <a:r>
                        <a:rPr lang="en-US" b="1" dirty="0">
                          <a:solidFill>
                            <a:schemeClr val="tx1"/>
                          </a:solidFill>
                        </a:rPr>
                        <a:t>00</a:t>
                      </a:r>
                    </a:p>
                  </a:txBody>
                  <a:tcPr/>
                </a:tc>
                <a:tc>
                  <a:txBody>
                    <a:bodyPr/>
                    <a:lstStyle/>
                    <a:p>
                      <a:r>
                        <a:rPr lang="en-US" b="1" dirty="0">
                          <a:solidFill>
                            <a:schemeClr val="tx1"/>
                          </a:solidFill>
                        </a:rPr>
                        <a:t>10</a:t>
                      </a:r>
                    </a:p>
                  </a:txBody>
                  <a:tcPr/>
                </a:tc>
                <a:extLst>
                  <a:ext uri="{0D108BD9-81ED-4DB2-BD59-A6C34878D82A}">
                    <a16:rowId xmlns:a16="http://schemas.microsoft.com/office/drawing/2014/main" val="3890396633"/>
                  </a:ext>
                </a:extLst>
              </a:tr>
              <a:tr h="370840">
                <a:tc>
                  <a:txBody>
                    <a:bodyPr/>
                    <a:lstStyle/>
                    <a:p>
                      <a:r>
                        <a:rPr lang="en-US" dirty="0"/>
                        <a:t>0011</a:t>
                      </a:r>
                    </a:p>
                  </a:txBody>
                  <a:tcPr/>
                </a:tc>
                <a:tc>
                  <a:txBody>
                    <a:bodyPr/>
                    <a:lstStyle/>
                    <a:p>
                      <a:r>
                        <a:rPr lang="en-US" b="1" dirty="0">
                          <a:solidFill>
                            <a:schemeClr val="tx1"/>
                          </a:solidFill>
                        </a:rPr>
                        <a:t>00</a:t>
                      </a:r>
                    </a:p>
                  </a:txBody>
                  <a:tcPr/>
                </a:tc>
                <a:tc>
                  <a:txBody>
                    <a:bodyPr/>
                    <a:lstStyle/>
                    <a:p>
                      <a:r>
                        <a:rPr lang="en-US" b="1" dirty="0">
                          <a:solidFill>
                            <a:schemeClr val="tx1"/>
                          </a:solidFill>
                        </a:rPr>
                        <a:t>11</a:t>
                      </a:r>
                    </a:p>
                  </a:txBody>
                  <a:tcPr/>
                </a:tc>
                <a:extLst>
                  <a:ext uri="{0D108BD9-81ED-4DB2-BD59-A6C34878D82A}">
                    <a16:rowId xmlns:a16="http://schemas.microsoft.com/office/drawing/2014/main" val="1549180087"/>
                  </a:ext>
                </a:extLst>
              </a:tr>
              <a:tr h="370840">
                <a:tc>
                  <a:txBody>
                    <a:bodyPr/>
                    <a:lstStyle/>
                    <a:p>
                      <a:r>
                        <a:rPr lang="en-US" dirty="0"/>
                        <a:t>0100</a:t>
                      </a:r>
                    </a:p>
                  </a:txBody>
                  <a:tcPr/>
                </a:tc>
                <a:tc>
                  <a:txBody>
                    <a:bodyPr/>
                    <a:lstStyle/>
                    <a:p>
                      <a:r>
                        <a:rPr lang="en-US" dirty="0">
                          <a:solidFill>
                            <a:schemeClr val="tx1"/>
                          </a:solidFill>
                        </a:rPr>
                        <a:t>01</a:t>
                      </a:r>
                    </a:p>
                  </a:txBody>
                  <a:tcPr/>
                </a:tc>
                <a:tc>
                  <a:txBody>
                    <a:bodyPr/>
                    <a:lstStyle/>
                    <a:p>
                      <a:r>
                        <a:rPr lang="en-US" dirty="0">
                          <a:solidFill>
                            <a:schemeClr val="tx1"/>
                          </a:solidFill>
                        </a:rPr>
                        <a:t>00</a:t>
                      </a:r>
                    </a:p>
                  </a:txBody>
                  <a:tcPr/>
                </a:tc>
                <a:extLst>
                  <a:ext uri="{0D108BD9-81ED-4DB2-BD59-A6C34878D82A}">
                    <a16:rowId xmlns:a16="http://schemas.microsoft.com/office/drawing/2014/main" val="1879572889"/>
                  </a:ext>
                </a:extLst>
              </a:tr>
              <a:tr h="370840">
                <a:tc>
                  <a:txBody>
                    <a:bodyPr/>
                    <a:lstStyle/>
                    <a:p>
                      <a:r>
                        <a:rPr lang="en-US" dirty="0"/>
                        <a:t>0101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01</a:t>
                      </a:r>
                    </a:p>
                  </a:txBody>
                  <a:tcPr/>
                </a:tc>
                <a:extLst>
                  <a:ext uri="{0D108BD9-81ED-4DB2-BD59-A6C34878D82A}">
                    <a16:rowId xmlns:a16="http://schemas.microsoft.com/office/drawing/2014/main" val="1780781235"/>
                  </a:ext>
                </a:extLst>
              </a:tr>
              <a:tr h="370840">
                <a:tc>
                  <a:txBody>
                    <a:bodyPr/>
                    <a:lstStyle/>
                    <a:p>
                      <a:r>
                        <a:rPr lang="en-US" dirty="0"/>
                        <a:t>0110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10</a:t>
                      </a:r>
                    </a:p>
                  </a:txBody>
                  <a:tcPr/>
                </a:tc>
                <a:extLst>
                  <a:ext uri="{0D108BD9-81ED-4DB2-BD59-A6C34878D82A}">
                    <a16:rowId xmlns:a16="http://schemas.microsoft.com/office/drawing/2014/main" val="4252057336"/>
                  </a:ext>
                </a:extLst>
              </a:tr>
              <a:tr h="370840">
                <a:tc>
                  <a:txBody>
                    <a:bodyPr/>
                    <a:lstStyle/>
                    <a:p>
                      <a:r>
                        <a:rPr lang="en-US" dirty="0"/>
                        <a:t>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01</a:t>
                      </a:r>
                    </a:p>
                  </a:txBody>
                  <a:tcPr/>
                </a:tc>
                <a:tc>
                  <a:txBody>
                    <a:bodyPr/>
                    <a:lstStyle/>
                    <a:p>
                      <a:r>
                        <a:rPr lang="en-US" dirty="0">
                          <a:solidFill>
                            <a:schemeClr val="tx1"/>
                          </a:solidFill>
                        </a:rPr>
                        <a:t>11</a:t>
                      </a:r>
                    </a:p>
                  </a:txBody>
                  <a:tcPr/>
                </a:tc>
                <a:extLst>
                  <a:ext uri="{0D108BD9-81ED-4DB2-BD59-A6C34878D82A}">
                    <a16:rowId xmlns:a16="http://schemas.microsoft.com/office/drawing/2014/main" val="1370997900"/>
                  </a:ext>
                </a:extLst>
              </a:tr>
              <a:tr h="370840">
                <a:tc>
                  <a:txBody>
                    <a:bodyPr/>
                    <a:lstStyle/>
                    <a:p>
                      <a:r>
                        <a:rPr lang="en-US" dirty="0"/>
                        <a:t>1000</a:t>
                      </a:r>
                    </a:p>
                  </a:txBody>
                  <a:tcPr/>
                </a:tc>
                <a:tc>
                  <a:txBody>
                    <a:bodyPr/>
                    <a:lstStyle/>
                    <a:p>
                      <a:r>
                        <a:rPr lang="en-US" dirty="0">
                          <a:solidFill>
                            <a:schemeClr val="tx1"/>
                          </a:solidFill>
                        </a:rPr>
                        <a:t>10</a:t>
                      </a:r>
                    </a:p>
                  </a:txBody>
                  <a:tcPr/>
                </a:tc>
                <a:tc>
                  <a:txBody>
                    <a:bodyPr/>
                    <a:lstStyle/>
                    <a:p>
                      <a:r>
                        <a:rPr lang="en-US" dirty="0">
                          <a:solidFill>
                            <a:schemeClr val="tx1"/>
                          </a:solidFill>
                        </a:rPr>
                        <a:t>00</a:t>
                      </a:r>
                    </a:p>
                  </a:txBody>
                  <a:tcPr/>
                </a:tc>
                <a:extLst>
                  <a:ext uri="{0D108BD9-81ED-4DB2-BD59-A6C34878D82A}">
                    <a16:rowId xmlns:a16="http://schemas.microsoft.com/office/drawing/2014/main" val="1562477131"/>
                  </a:ext>
                </a:extLst>
              </a:tr>
              <a:tr h="370840">
                <a:tc>
                  <a:txBody>
                    <a:bodyPr/>
                    <a:lstStyle/>
                    <a:p>
                      <a:r>
                        <a:rPr lang="en-US" dirty="0"/>
                        <a:t>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r>
                        <a:rPr lang="en-US" dirty="0">
                          <a:solidFill>
                            <a:schemeClr val="tx1"/>
                          </a:solidFill>
                        </a:rPr>
                        <a:t>01</a:t>
                      </a:r>
                    </a:p>
                  </a:txBody>
                  <a:tcPr/>
                </a:tc>
                <a:extLst>
                  <a:ext uri="{0D108BD9-81ED-4DB2-BD59-A6C34878D82A}">
                    <a16:rowId xmlns:a16="http://schemas.microsoft.com/office/drawing/2014/main" val="1683944192"/>
                  </a:ext>
                </a:extLst>
              </a:tr>
              <a:tr h="370840">
                <a:tc>
                  <a:txBody>
                    <a:bodyPr/>
                    <a:lstStyle/>
                    <a:p>
                      <a:r>
                        <a:rPr lang="en-US" dirty="0"/>
                        <a:t>1010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r>
                        <a:rPr lang="en-US" dirty="0">
                          <a:solidFill>
                            <a:schemeClr val="tx1"/>
                          </a:solidFill>
                        </a:rPr>
                        <a:t>10</a:t>
                      </a:r>
                    </a:p>
                  </a:txBody>
                  <a:tcPr/>
                </a:tc>
                <a:extLst>
                  <a:ext uri="{0D108BD9-81ED-4DB2-BD59-A6C34878D82A}">
                    <a16:rowId xmlns:a16="http://schemas.microsoft.com/office/drawing/2014/main" val="1815114200"/>
                  </a:ext>
                </a:extLst>
              </a:tr>
              <a:tr h="370840">
                <a:tc>
                  <a:txBody>
                    <a:bodyPr/>
                    <a:lstStyle/>
                    <a:p>
                      <a:r>
                        <a:rPr lang="en-US" dirty="0"/>
                        <a:t>1011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r>
                        <a:rPr lang="en-US" dirty="0">
                          <a:solidFill>
                            <a:schemeClr val="tx1"/>
                          </a:solidFill>
                        </a:rPr>
                        <a:t>11</a:t>
                      </a:r>
                    </a:p>
                  </a:txBody>
                  <a:tcPr/>
                </a:tc>
                <a:extLst>
                  <a:ext uri="{0D108BD9-81ED-4DB2-BD59-A6C34878D82A}">
                    <a16:rowId xmlns:a16="http://schemas.microsoft.com/office/drawing/2014/main" val="989716653"/>
                  </a:ext>
                </a:extLst>
              </a:tr>
              <a:tr h="370840">
                <a:tc>
                  <a:txBody>
                    <a:bodyPr/>
                    <a:lstStyle/>
                    <a:p>
                      <a:r>
                        <a:rPr lang="en-US" dirty="0"/>
                        <a:t>1100</a:t>
                      </a:r>
                    </a:p>
                  </a:txBody>
                  <a:tcPr/>
                </a:tc>
                <a:tc>
                  <a:txBody>
                    <a:bodyPr/>
                    <a:lstStyle/>
                    <a:p>
                      <a:r>
                        <a:rPr lang="en-US" dirty="0">
                          <a:solidFill>
                            <a:schemeClr val="tx1"/>
                          </a:solidFill>
                        </a:rPr>
                        <a:t>11</a:t>
                      </a:r>
                    </a:p>
                  </a:txBody>
                  <a:tcPr/>
                </a:tc>
                <a:tc>
                  <a:txBody>
                    <a:bodyPr/>
                    <a:lstStyle/>
                    <a:p>
                      <a:r>
                        <a:rPr lang="en-US" dirty="0">
                          <a:solidFill>
                            <a:schemeClr val="tx1"/>
                          </a:solidFill>
                        </a:rPr>
                        <a:t>00</a:t>
                      </a:r>
                    </a:p>
                  </a:txBody>
                  <a:tcPr/>
                </a:tc>
                <a:extLst>
                  <a:ext uri="{0D108BD9-81ED-4DB2-BD59-A6C34878D82A}">
                    <a16:rowId xmlns:a16="http://schemas.microsoft.com/office/drawing/2014/main" val="779854494"/>
                  </a:ext>
                </a:extLst>
              </a:tr>
              <a:tr h="370840">
                <a:tc>
                  <a:txBody>
                    <a:bodyPr/>
                    <a:lstStyle/>
                    <a:p>
                      <a:r>
                        <a:rPr lang="en-US" dirty="0"/>
                        <a:t>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01</a:t>
                      </a:r>
                    </a:p>
                  </a:txBody>
                  <a:tcPr/>
                </a:tc>
                <a:extLst>
                  <a:ext uri="{0D108BD9-81ED-4DB2-BD59-A6C34878D82A}">
                    <a16:rowId xmlns:a16="http://schemas.microsoft.com/office/drawing/2014/main" val="3480229068"/>
                  </a:ext>
                </a:extLst>
              </a:tr>
              <a:tr h="370840">
                <a:tc>
                  <a:txBody>
                    <a:bodyPr/>
                    <a:lstStyle/>
                    <a:p>
                      <a:r>
                        <a:rPr lang="en-US" dirty="0"/>
                        <a:t>1110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10</a:t>
                      </a:r>
                    </a:p>
                  </a:txBody>
                  <a:tcPr/>
                </a:tc>
                <a:extLst>
                  <a:ext uri="{0D108BD9-81ED-4DB2-BD59-A6C34878D82A}">
                    <a16:rowId xmlns:a16="http://schemas.microsoft.com/office/drawing/2014/main" val="2113402186"/>
                  </a:ext>
                </a:extLst>
              </a:tr>
              <a:tr h="370840">
                <a:tc>
                  <a:txBody>
                    <a:bodyPr/>
                    <a:lstStyle/>
                    <a:p>
                      <a:r>
                        <a:rPr lang="en-US" dirty="0"/>
                        <a:t>1111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11</a:t>
                      </a:r>
                    </a:p>
                  </a:txBody>
                  <a:tcPr/>
                </a:tc>
                <a:tc>
                  <a:txBody>
                    <a:bodyPr/>
                    <a:lstStyle/>
                    <a:p>
                      <a:r>
                        <a:rPr lang="en-US" dirty="0">
                          <a:solidFill>
                            <a:schemeClr val="tx1"/>
                          </a:solidFill>
                        </a:rPr>
                        <a:t>11</a:t>
                      </a:r>
                    </a:p>
                  </a:txBody>
                  <a:tcPr/>
                </a:tc>
                <a:extLst>
                  <a:ext uri="{0D108BD9-81ED-4DB2-BD59-A6C34878D82A}">
                    <a16:rowId xmlns:a16="http://schemas.microsoft.com/office/drawing/2014/main" val="2721781586"/>
                  </a:ext>
                </a:extLst>
              </a:tr>
            </a:tbl>
          </a:graphicData>
        </a:graphic>
      </p:graphicFrame>
      <p:sp>
        <p:nvSpPr>
          <p:cNvPr id="2" name="Rectangle 1">
            <a:extLst>
              <a:ext uri="{FF2B5EF4-FFF2-40B4-BE49-F238E27FC236}">
                <a16:creationId xmlns:a16="http://schemas.microsoft.com/office/drawing/2014/main" id="{ECDA89E0-F38A-BC48-9580-3B63F8C45553}"/>
              </a:ext>
              <a:ext uri="{C183D7F6-B498-43B3-948B-1728B52AA6E4}">
                <adec:decorative xmlns:adec="http://schemas.microsoft.com/office/drawing/2017/decorative" val="1"/>
              </a:ext>
            </a:extLst>
          </p:cNvPr>
          <p:cNvSpPr/>
          <p:nvPr/>
        </p:nvSpPr>
        <p:spPr>
          <a:xfrm>
            <a:off x="6096000" y="3757613"/>
            <a:ext cx="4191000" cy="1500187"/>
          </a:xfrm>
          <a:prstGeom prst="rect">
            <a:avLst/>
          </a:prstGeom>
          <a:noFill/>
          <a:ln w="136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96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7B498-F359-4605-9229-EEE0A9603EE9}"/>
              </a:ext>
            </a:extLst>
          </p:cNvPr>
          <p:cNvSpPr>
            <a:spLocks noGrp="1"/>
          </p:cNvSpPr>
          <p:nvPr>
            <p:ph type="title"/>
          </p:nvPr>
        </p:nvSpPr>
        <p:spPr>
          <a:xfrm>
            <a:off x="838200" y="-1438275"/>
            <a:ext cx="10515600" cy="1325563"/>
          </a:xfrm>
        </p:spPr>
        <p:txBody>
          <a:bodyPr/>
          <a:lstStyle/>
          <a:p>
            <a:r>
              <a:rPr lang="en-US" dirty="0"/>
              <a:t>Example Problem 4</a:t>
            </a:r>
          </a:p>
        </p:txBody>
      </p:sp>
      <p:sp>
        <p:nvSpPr>
          <p:cNvPr id="4" name="TextBox 3">
            <a:extLst>
              <a:ext uri="{FF2B5EF4-FFF2-40B4-BE49-F238E27FC236}">
                <a16:creationId xmlns:a16="http://schemas.microsoft.com/office/drawing/2014/main" id="{A2FEB275-3708-E841-B063-59F34F412507}"/>
              </a:ext>
            </a:extLst>
          </p:cNvPr>
          <p:cNvSpPr txBox="1"/>
          <p:nvPr/>
        </p:nvSpPr>
        <p:spPr>
          <a:xfrm>
            <a:off x="914400" y="614363"/>
            <a:ext cx="9199826" cy="3970318"/>
          </a:xfrm>
          <a:prstGeom prst="rect">
            <a:avLst/>
          </a:prstGeom>
          <a:noFill/>
        </p:spPr>
        <p:txBody>
          <a:bodyPr wrap="none" rtlCol="0">
            <a:spAutoFit/>
          </a:bodyPr>
          <a:lstStyle/>
          <a:p>
            <a:r>
              <a:rPr lang="en-US" sz="2800" dirty="0"/>
              <a:t>Main memory of 65,536 bytes is split into blocks of 512 bytes.</a:t>
            </a:r>
          </a:p>
          <a:p>
            <a:endParaRPr lang="en-US" sz="2800" dirty="0"/>
          </a:p>
          <a:p>
            <a:r>
              <a:rPr lang="en-US" sz="2800" dirty="0"/>
              <a:t>How many bits wide is the memory address? </a:t>
            </a:r>
          </a:p>
          <a:p>
            <a:endParaRPr lang="en-US" sz="2800" dirty="0"/>
          </a:p>
          <a:p>
            <a:endParaRPr lang="en-US" sz="2800" dirty="0"/>
          </a:p>
          <a:p>
            <a:r>
              <a:rPr lang="en-US" sz="2800" dirty="0"/>
              <a:t>How many bits wide is the offset field?</a:t>
            </a:r>
          </a:p>
          <a:p>
            <a:endParaRPr lang="en-US" sz="2800" dirty="0"/>
          </a:p>
          <a:p>
            <a:endParaRPr lang="en-US" sz="2800" dirty="0"/>
          </a:p>
          <a:p>
            <a:r>
              <a:rPr lang="en-US" sz="2800" dirty="0"/>
              <a:t>How many bits describe the block? </a:t>
            </a:r>
          </a:p>
        </p:txBody>
      </p:sp>
    </p:spTree>
    <p:extLst>
      <p:ext uri="{BB962C8B-B14F-4D97-AF65-F5344CB8AC3E}">
        <p14:creationId xmlns:p14="http://schemas.microsoft.com/office/powerpoint/2010/main" val="253405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93EEFE-76A2-4542-BD29-84E5D33A2618}"/>
              </a:ext>
            </a:extLst>
          </p:cNvPr>
          <p:cNvSpPr>
            <a:spLocks noGrp="1"/>
          </p:cNvSpPr>
          <p:nvPr>
            <p:ph type="title"/>
          </p:nvPr>
        </p:nvSpPr>
        <p:spPr>
          <a:xfrm>
            <a:off x="838200" y="-1438275"/>
            <a:ext cx="10515600" cy="1325563"/>
          </a:xfrm>
        </p:spPr>
        <p:txBody>
          <a:bodyPr/>
          <a:lstStyle/>
          <a:p>
            <a:r>
              <a:rPr lang="en-US" dirty="0"/>
              <a:t>Example Problem 4 Answer</a:t>
            </a:r>
          </a:p>
        </p:txBody>
      </p:sp>
      <p:sp>
        <p:nvSpPr>
          <p:cNvPr id="4" name="TextBox 3">
            <a:extLst>
              <a:ext uri="{FF2B5EF4-FFF2-40B4-BE49-F238E27FC236}">
                <a16:creationId xmlns:a16="http://schemas.microsoft.com/office/drawing/2014/main" id="{A2FEB275-3708-E841-B063-59F34F412507}"/>
              </a:ext>
            </a:extLst>
          </p:cNvPr>
          <p:cNvSpPr txBox="1"/>
          <p:nvPr/>
        </p:nvSpPr>
        <p:spPr>
          <a:xfrm>
            <a:off x="914400" y="614363"/>
            <a:ext cx="9199826" cy="4832092"/>
          </a:xfrm>
          <a:prstGeom prst="rect">
            <a:avLst/>
          </a:prstGeom>
          <a:noFill/>
        </p:spPr>
        <p:txBody>
          <a:bodyPr wrap="none" rtlCol="0">
            <a:spAutoFit/>
          </a:bodyPr>
          <a:lstStyle/>
          <a:p>
            <a:r>
              <a:rPr lang="en-US" sz="2800" dirty="0"/>
              <a:t>Main memory of 65,536 bytes is split into blocks of 512 bytes.</a:t>
            </a:r>
          </a:p>
          <a:p>
            <a:endParaRPr lang="en-US" sz="2800" dirty="0"/>
          </a:p>
          <a:p>
            <a:r>
              <a:rPr lang="en-US" sz="2800" dirty="0"/>
              <a:t>How many bits wide is the memory address? </a:t>
            </a:r>
          </a:p>
          <a:p>
            <a:r>
              <a:rPr lang="en-US" sz="2800" b="1" dirty="0"/>
              <a:t>log(65536) = 16</a:t>
            </a:r>
          </a:p>
          <a:p>
            <a:endParaRPr lang="en-US" sz="2800" dirty="0"/>
          </a:p>
          <a:p>
            <a:r>
              <a:rPr lang="en-US" sz="2800" dirty="0"/>
              <a:t>How many bits wide is the offset field?</a:t>
            </a:r>
          </a:p>
          <a:p>
            <a:r>
              <a:rPr lang="en-US" sz="2800" b="1" dirty="0"/>
              <a:t>log(512) = 9</a:t>
            </a:r>
          </a:p>
          <a:p>
            <a:endParaRPr lang="en-US" sz="2800" dirty="0"/>
          </a:p>
          <a:p>
            <a:endParaRPr lang="en-US" sz="2800" dirty="0"/>
          </a:p>
          <a:p>
            <a:r>
              <a:rPr lang="en-US" sz="2800" dirty="0"/>
              <a:t>How many bits describe the block?</a:t>
            </a:r>
          </a:p>
          <a:p>
            <a:r>
              <a:rPr lang="en-US" sz="2800" b="1" dirty="0"/>
              <a:t>16 - 9 = 7 bits  </a:t>
            </a:r>
          </a:p>
        </p:txBody>
      </p:sp>
    </p:spTree>
    <p:extLst>
      <p:ext uri="{BB962C8B-B14F-4D97-AF65-F5344CB8AC3E}">
        <p14:creationId xmlns:p14="http://schemas.microsoft.com/office/powerpoint/2010/main" val="1084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76064-C470-B145-B066-3B29B17B1BE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Cache Organization</a:t>
            </a:r>
          </a:p>
        </p:txBody>
      </p:sp>
      <p:sp>
        <p:nvSpPr>
          <p:cNvPr id="4" name="Freeform: Shape 3">
            <a:extLst>
              <a:ext uri="{FF2B5EF4-FFF2-40B4-BE49-F238E27FC236}">
                <a16:creationId xmlns:a16="http://schemas.microsoft.com/office/drawing/2014/main" id="{FDC356FC-F113-423C-BB61-898566174D97}"/>
              </a:ext>
            </a:extLst>
          </p:cNvPr>
          <p:cNvSpPr/>
          <p:nvPr/>
        </p:nvSpPr>
        <p:spPr>
          <a:xfrm>
            <a:off x="4905052" y="887115"/>
            <a:ext cx="6666833" cy="1112304"/>
          </a:xfrm>
          <a:custGeom>
            <a:avLst/>
            <a:gdLst>
              <a:gd name="connsiteX0" fmla="*/ 0 w 6666833"/>
              <a:gd name="connsiteY0" fmla="*/ 185388 h 1112304"/>
              <a:gd name="connsiteX1" fmla="*/ 185388 w 6666833"/>
              <a:gd name="connsiteY1" fmla="*/ 0 h 1112304"/>
              <a:gd name="connsiteX2" fmla="*/ 6481445 w 6666833"/>
              <a:gd name="connsiteY2" fmla="*/ 0 h 1112304"/>
              <a:gd name="connsiteX3" fmla="*/ 6666833 w 6666833"/>
              <a:gd name="connsiteY3" fmla="*/ 185388 h 1112304"/>
              <a:gd name="connsiteX4" fmla="*/ 6666833 w 6666833"/>
              <a:gd name="connsiteY4" fmla="*/ 926916 h 1112304"/>
              <a:gd name="connsiteX5" fmla="*/ 6481445 w 6666833"/>
              <a:gd name="connsiteY5" fmla="*/ 1112304 h 1112304"/>
              <a:gd name="connsiteX6" fmla="*/ 185388 w 6666833"/>
              <a:gd name="connsiteY6" fmla="*/ 1112304 h 1112304"/>
              <a:gd name="connsiteX7" fmla="*/ 0 w 6666833"/>
              <a:gd name="connsiteY7" fmla="*/ 926916 h 1112304"/>
              <a:gd name="connsiteX8" fmla="*/ 0 w 6666833"/>
              <a:gd name="connsiteY8" fmla="*/ 185388 h 111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1112304">
                <a:moveTo>
                  <a:pt x="0" y="185388"/>
                </a:moveTo>
                <a:cubicBezTo>
                  <a:pt x="0" y="83001"/>
                  <a:pt x="83001" y="0"/>
                  <a:pt x="185388" y="0"/>
                </a:cubicBezTo>
                <a:lnTo>
                  <a:pt x="6481445" y="0"/>
                </a:lnTo>
                <a:cubicBezTo>
                  <a:pt x="6583832" y="0"/>
                  <a:pt x="6666833" y="83001"/>
                  <a:pt x="6666833" y="185388"/>
                </a:cubicBezTo>
                <a:lnTo>
                  <a:pt x="6666833" y="926916"/>
                </a:lnTo>
                <a:cubicBezTo>
                  <a:pt x="6666833" y="1029303"/>
                  <a:pt x="6583832" y="1112304"/>
                  <a:pt x="6481445" y="1112304"/>
                </a:cubicBezTo>
                <a:lnTo>
                  <a:pt x="185388" y="1112304"/>
                </a:lnTo>
                <a:cubicBezTo>
                  <a:pt x="83001" y="1112304"/>
                  <a:pt x="0" y="1029303"/>
                  <a:pt x="0" y="926916"/>
                </a:cubicBezTo>
                <a:lnTo>
                  <a:pt x="0" y="185388"/>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60978" tIns="160978" rIns="160978" bIns="160978"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Cache can hold some number of blocks</a:t>
            </a:r>
          </a:p>
        </p:txBody>
      </p:sp>
      <p:sp>
        <p:nvSpPr>
          <p:cNvPr id="5" name="Freeform: Shape 4">
            <a:extLst>
              <a:ext uri="{FF2B5EF4-FFF2-40B4-BE49-F238E27FC236}">
                <a16:creationId xmlns:a16="http://schemas.microsoft.com/office/drawing/2014/main" id="{FCC69C1E-CF03-49EE-9F05-5906E8308A2D}"/>
              </a:ext>
            </a:extLst>
          </p:cNvPr>
          <p:cNvSpPr/>
          <p:nvPr/>
        </p:nvSpPr>
        <p:spPr>
          <a:xfrm>
            <a:off x="4905052" y="1999419"/>
            <a:ext cx="6666833" cy="1506960"/>
          </a:xfrm>
          <a:custGeom>
            <a:avLst/>
            <a:gdLst>
              <a:gd name="connsiteX0" fmla="*/ 0 w 6666833"/>
              <a:gd name="connsiteY0" fmla="*/ 0 h 1506960"/>
              <a:gd name="connsiteX1" fmla="*/ 6666833 w 6666833"/>
              <a:gd name="connsiteY1" fmla="*/ 0 h 1506960"/>
              <a:gd name="connsiteX2" fmla="*/ 6666833 w 6666833"/>
              <a:gd name="connsiteY2" fmla="*/ 1506960 h 1506960"/>
              <a:gd name="connsiteX3" fmla="*/ 0 w 6666833"/>
              <a:gd name="connsiteY3" fmla="*/ 1506960 h 1506960"/>
              <a:gd name="connsiteX4" fmla="*/ 0 w 6666833"/>
              <a:gd name="connsiteY4" fmla="*/ 0 h 150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1506960">
                <a:moveTo>
                  <a:pt x="0" y="0"/>
                </a:moveTo>
                <a:lnTo>
                  <a:pt x="6666833" y="0"/>
                </a:lnTo>
                <a:lnTo>
                  <a:pt x="6666833" y="1506960"/>
                </a:lnTo>
                <a:lnTo>
                  <a:pt x="0" y="1506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tx1"/>
                </a:solidFill>
              </a:rPr>
              <a:t>The blocks within the cache are called lines</a:t>
            </a:r>
          </a:p>
          <a:p>
            <a:pPr marL="228600" lvl="1" indent="-228600" algn="l" defTabSz="977900">
              <a:lnSpc>
                <a:spcPct val="90000"/>
              </a:lnSpc>
              <a:spcBef>
                <a:spcPct val="0"/>
              </a:spcBef>
              <a:spcAft>
                <a:spcPct val="20000"/>
              </a:spcAft>
              <a:buChar char="•"/>
            </a:pPr>
            <a:r>
              <a:rPr lang="en-US" sz="2200" kern="1200">
                <a:solidFill>
                  <a:schemeClr val="tx1"/>
                </a:solidFill>
              </a:rPr>
              <a:t>Each line is the same size as a memory block</a:t>
            </a:r>
          </a:p>
          <a:p>
            <a:pPr marL="228600" lvl="1" indent="-228600" algn="l" defTabSz="977900">
              <a:lnSpc>
                <a:spcPct val="90000"/>
              </a:lnSpc>
              <a:spcBef>
                <a:spcPct val="0"/>
              </a:spcBef>
              <a:spcAft>
                <a:spcPct val="20000"/>
              </a:spcAft>
              <a:buChar char="•"/>
            </a:pPr>
            <a:r>
              <a:rPr lang="en-US" sz="2200" kern="1200">
                <a:solidFill>
                  <a:schemeClr val="tx1"/>
                </a:solidFill>
              </a:rPr>
              <a:t>A line can hold one of a collection of blocks</a:t>
            </a:r>
          </a:p>
          <a:p>
            <a:pPr marL="228600" lvl="1" indent="-228600" algn="l" defTabSz="977900">
              <a:lnSpc>
                <a:spcPct val="90000"/>
              </a:lnSpc>
              <a:spcBef>
                <a:spcPct val="0"/>
              </a:spcBef>
              <a:spcAft>
                <a:spcPct val="20000"/>
              </a:spcAft>
              <a:buChar char="•"/>
            </a:pPr>
            <a:r>
              <a:rPr lang="en-US" sz="2200" kern="1200">
                <a:solidFill>
                  <a:schemeClr val="tx1"/>
                </a:solidFill>
              </a:rPr>
              <a:t>Mapping determines which line contains which block</a:t>
            </a:r>
          </a:p>
        </p:txBody>
      </p:sp>
      <p:sp>
        <p:nvSpPr>
          <p:cNvPr id="6" name="Freeform: Shape 5">
            <a:extLst>
              <a:ext uri="{FF2B5EF4-FFF2-40B4-BE49-F238E27FC236}">
                <a16:creationId xmlns:a16="http://schemas.microsoft.com/office/drawing/2014/main" id="{8FE2CFF9-4BE4-4FA6-BD2D-07BE15965C45}"/>
              </a:ext>
            </a:extLst>
          </p:cNvPr>
          <p:cNvSpPr/>
          <p:nvPr/>
        </p:nvSpPr>
        <p:spPr>
          <a:xfrm>
            <a:off x="4905052" y="3506379"/>
            <a:ext cx="6666833" cy="1112304"/>
          </a:xfrm>
          <a:custGeom>
            <a:avLst/>
            <a:gdLst>
              <a:gd name="connsiteX0" fmla="*/ 0 w 6666833"/>
              <a:gd name="connsiteY0" fmla="*/ 185388 h 1112304"/>
              <a:gd name="connsiteX1" fmla="*/ 185388 w 6666833"/>
              <a:gd name="connsiteY1" fmla="*/ 0 h 1112304"/>
              <a:gd name="connsiteX2" fmla="*/ 6481445 w 6666833"/>
              <a:gd name="connsiteY2" fmla="*/ 0 h 1112304"/>
              <a:gd name="connsiteX3" fmla="*/ 6666833 w 6666833"/>
              <a:gd name="connsiteY3" fmla="*/ 185388 h 1112304"/>
              <a:gd name="connsiteX4" fmla="*/ 6666833 w 6666833"/>
              <a:gd name="connsiteY4" fmla="*/ 926916 h 1112304"/>
              <a:gd name="connsiteX5" fmla="*/ 6481445 w 6666833"/>
              <a:gd name="connsiteY5" fmla="*/ 1112304 h 1112304"/>
              <a:gd name="connsiteX6" fmla="*/ 185388 w 6666833"/>
              <a:gd name="connsiteY6" fmla="*/ 1112304 h 1112304"/>
              <a:gd name="connsiteX7" fmla="*/ 0 w 6666833"/>
              <a:gd name="connsiteY7" fmla="*/ 926916 h 1112304"/>
              <a:gd name="connsiteX8" fmla="*/ 0 w 6666833"/>
              <a:gd name="connsiteY8" fmla="*/ 185388 h 111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1112304">
                <a:moveTo>
                  <a:pt x="0" y="185388"/>
                </a:moveTo>
                <a:cubicBezTo>
                  <a:pt x="0" y="83001"/>
                  <a:pt x="83001" y="0"/>
                  <a:pt x="185388" y="0"/>
                </a:cubicBezTo>
                <a:lnTo>
                  <a:pt x="6481445" y="0"/>
                </a:lnTo>
                <a:cubicBezTo>
                  <a:pt x="6583832" y="0"/>
                  <a:pt x="6666833" y="83001"/>
                  <a:pt x="6666833" y="185388"/>
                </a:cubicBezTo>
                <a:lnTo>
                  <a:pt x="6666833" y="926916"/>
                </a:lnTo>
                <a:cubicBezTo>
                  <a:pt x="6666833" y="1029303"/>
                  <a:pt x="6583832" y="1112304"/>
                  <a:pt x="6481445" y="1112304"/>
                </a:cubicBezTo>
                <a:lnTo>
                  <a:pt x="185388" y="1112304"/>
                </a:lnTo>
                <a:cubicBezTo>
                  <a:pt x="83001" y="1112304"/>
                  <a:pt x="0" y="1029303"/>
                  <a:pt x="0" y="926916"/>
                </a:cubicBezTo>
                <a:lnTo>
                  <a:pt x="0" y="185388"/>
                </a:ln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2">
            <a:schemeClr val="accent2">
              <a:hueOff val="-1455363"/>
              <a:satOff val="-83928"/>
              <a:lumOff val="8628"/>
              <a:alphaOff val="0"/>
            </a:schemeClr>
          </a:effectRef>
          <a:fontRef idx="minor">
            <a:schemeClr val="lt1"/>
          </a:fontRef>
        </p:style>
        <p:txBody>
          <a:bodyPr spcFirstLastPara="0" vert="horz" wrap="square" lIns="160978" tIns="160978" rIns="160978" bIns="160978"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Number of lines is much smaller than number of blocks</a:t>
            </a:r>
          </a:p>
        </p:txBody>
      </p:sp>
      <p:sp>
        <p:nvSpPr>
          <p:cNvPr id="7" name="Freeform: Shape 6">
            <a:extLst>
              <a:ext uri="{FF2B5EF4-FFF2-40B4-BE49-F238E27FC236}">
                <a16:creationId xmlns:a16="http://schemas.microsoft.com/office/drawing/2014/main" id="{2F782D0A-94FC-4493-9CF9-F58241D5B4A6}"/>
              </a:ext>
            </a:extLst>
          </p:cNvPr>
          <p:cNvSpPr/>
          <p:nvPr/>
        </p:nvSpPr>
        <p:spPr>
          <a:xfrm>
            <a:off x="4905052" y="4618684"/>
            <a:ext cx="6666833" cy="1449000"/>
          </a:xfrm>
          <a:custGeom>
            <a:avLst/>
            <a:gdLst>
              <a:gd name="connsiteX0" fmla="*/ 0 w 6666833"/>
              <a:gd name="connsiteY0" fmla="*/ 0 h 1449000"/>
              <a:gd name="connsiteX1" fmla="*/ 6666833 w 6666833"/>
              <a:gd name="connsiteY1" fmla="*/ 0 h 1449000"/>
              <a:gd name="connsiteX2" fmla="*/ 6666833 w 6666833"/>
              <a:gd name="connsiteY2" fmla="*/ 1449000 h 1449000"/>
              <a:gd name="connsiteX3" fmla="*/ 0 w 6666833"/>
              <a:gd name="connsiteY3" fmla="*/ 1449000 h 1449000"/>
              <a:gd name="connsiteX4" fmla="*/ 0 w 6666833"/>
              <a:gd name="connsiteY4" fmla="*/ 0 h 144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1449000">
                <a:moveTo>
                  <a:pt x="0" y="0"/>
                </a:moveTo>
                <a:lnTo>
                  <a:pt x="6666833" y="0"/>
                </a:lnTo>
                <a:lnTo>
                  <a:pt x="6666833" y="1449000"/>
                </a:lnTo>
                <a:lnTo>
                  <a:pt x="0" y="1449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tx1"/>
                </a:solidFill>
              </a:rPr>
              <a:t>Main memory size / block size = number of blocks</a:t>
            </a:r>
          </a:p>
          <a:p>
            <a:pPr marL="228600" lvl="1" indent="-228600" algn="l" defTabSz="977900">
              <a:lnSpc>
                <a:spcPct val="90000"/>
              </a:lnSpc>
              <a:spcBef>
                <a:spcPct val="0"/>
              </a:spcBef>
              <a:spcAft>
                <a:spcPct val="20000"/>
              </a:spcAft>
              <a:buChar char="•"/>
            </a:pPr>
            <a:r>
              <a:rPr lang="en-US" sz="2200" kern="1200">
                <a:solidFill>
                  <a:schemeClr val="tx1"/>
                </a:solidFill>
              </a:rPr>
              <a:t>Cache size / block size = number of lines</a:t>
            </a:r>
          </a:p>
          <a:p>
            <a:pPr marL="228600" lvl="1" indent="-228600" algn="l" defTabSz="977900">
              <a:lnSpc>
                <a:spcPct val="90000"/>
              </a:lnSpc>
              <a:spcBef>
                <a:spcPct val="0"/>
              </a:spcBef>
              <a:spcAft>
                <a:spcPct val="20000"/>
              </a:spcAft>
              <a:buChar char="•"/>
            </a:pPr>
            <a:r>
              <a:rPr lang="en-US" sz="2200" kern="1200" dirty="0">
                <a:solidFill>
                  <a:schemeClr val="tx1"/>
                </a:solidFill>
              </a:rPr>
              <a:t>If cache size = 2</a:t>
            </a:r>
            <a:r>
              <a:rPr lang="en-US" sz="2200" kern="1200" baseline="30000" dirty="0">
                <a:solidFill>
                  <a:schemeClr val="tx1"/>
                </a:solidFill>
              </a:rPr>
              <a:t>13</a:t>
            </a:r>
            <a:r>
              <a:rPr lang="en-US" sz="2200" kern="1200" dirty="0">
                <a:solidFill>
                  <a:schemeClr val="tx1"/>
                </a:solidFill>
              </a:rPr>
              <a:t> bytes and block size is 256 bytes, number of lines = 2</a:t>
            </a:r>
            <a:r>
              <a:rPr lang="en-US" sz="2200" kern="1200" baseline="30000" dirty="0">
                <a:solidFill>
                  <a:schemeClr val="tx1"/>
                </a:solidFill>
              </a:rPr>
              <a:t>13</a:t>
            </a:r>
            <a:r>
              <a:rPr lang="en-US" sz="2200" kern="1200" dirty="0">
                <a:solidFill>
                  <a:schemeClr val="tx1"/>
                </a:solidFill>
              </a:rPr>
              <a:t> B/ 2</a:t>
            </a:r>
            <a:r>
              <a:rPr lang="en-US" sz="2200" kern="1200" baseline="30000" dirty="0">
                <a:solidFill>
                  <a:schemeClr val="tx1"/>
                </a:solidFill>
              </a:rPr>
              <a:t>8</a:t>
            </a:r>
            <a:r>
              <a:rPr lang="en-US" sz="2200" kern="1200" dirty="0">
                <a:solidFill>
                  <a:schemeClr val="tx1"/>
                </a:solidFill>
              </a:rPr>
              <a:t> B = 2</a:t>
            </a:r>
            <a:r>
              <a:rPr lang="en-US" sz="2200" kern="1200" baseline="30000" dirty="0">
                <a:solidFill>
                  <a:schemeClr val="tx1"/>
                </a:solidFill>
              </a:rPr>
              <a:t>5</a:t>
            </a:r>
            <a:r>
              <a:rPr lang="en-US" sz="2200" kern="1200" dirty="0">
                <a:solidFill>
                  <a:schemeClr val="tx1"/>
                </a:solidFill>
              </a:rPr>
              <a:t> = 32 lines</a:t>
            </a:r>
          </a:p>
        </p:txBody>
      </p:sp>
    </p:spTree>
    <p:extLst>
      <p:ext uri="{BB962C8B-B14F-4D97-AF65-F5344CB8AC3E}">
        <p14:creationId xmlns:p14="http://schemas.microsoft.com/office/powerpoint/2010/main" val="5495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E8E9B4E-A4F0-3749-BCFE-F423C014B922}"/>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Memory Hierarchy</a:t>
            </a:r>
          </a:p>
        </p:txBody>
      </p:sp>
      <p:sp>
        <p:nvSpPr>
          <p:cNvPr id="3" name="Freeform: Shape 2">
            <a:extLst>
              <a:ext uri="{FF2B5EF4-FFF2-40B4-BE49-F238E27FC236}">
                <a16:creationId xmlns:a16="http://schemas.microsoft.com/office/drawing/2014/main" id="{744062FD-29B3-4BC8-A98C-6B41FED43BC5}"/>
              </a:ext>
            </a:extLst>
          </p:cNvPr>
          <p:cNvSpPr/>
          <p:nvPr/>
        </p:nvSpPr>
        <p:spPr>
          <a:xfrm>
            <a:off x="5468389" y="655278"/>
            <a:ext cx="6263640" cy="913678"/>
          </a:xfrm>
          <a:custGeom>
            <a:avLst/>
            <a:gdLst>
              <a:gd name="connsiteX0" fmla="*/ 0 w 6263640"/>
              <a:gd name="connsiteY0" fmla="*/ 152283 h 913678"/>
              <a:gd name="connsiteX1" fmla="*/ 152283 w 6263640"/>
              <a:gd name="connsiteY1" fmla="*/ 0 h 913678"/>
              <a:gd name="connsiteX2" fmla="*/ 6111357 w 6263640"/>
              <a:gd name="connsiteY2" fmla="*/ 0 h 913678"/>
              <a:gd name="connsiteX3" fmla="*/ 6263640 w 6263640"/>
              <a:gd name="connsiteY3" fmla="*/ 152283 h 913678"/>
              <a:gd name="connsiteX4" fmla="*/ 6263640 w 6263640"/>
              <a:gd name="connsiteY4" fmla="*/ 761395 h 913678"/>
              <a:gd name="connsiteX5" fmla="*/ 6111357 w 6263640"/>
              <a:gd name="connsiteY5" fmla="*/ 913678 h 913678"/>
              <a:gd name="connsiteX6" fmla="*/ 152283 w 6263640"/>
              <a:gd name="connsiteY6" fmla="*/ 913678 h 913678"/>
              <a:gd name="connsiteX7" fmla="*/ 0 w 6263640"/>
              <a:gd name="connsiteY7" fmla="*/ 761395 h 913678"/>
              <a:gd name="connsiteX8" fmla="*/ 0 w 6263640"/>
              <a:gd name="connsiteY8" fmla="*/ 152283 h 9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13678">
                <a:moveTo>
                  <a:pt x="0" y="152283"/>
                </a:moveTo>
                <a:cubicBezTo>
                  <a:pt x="0" y="68179"/>
                  <a:pt x="68179" y="0"/>
                  <a:pt x="152283" y="0"/>
                </a:cubicBezTo>
                <a:lnTo>
                  <a:pt x="6111357" y="0"/>
                </a:lnTo>
                <a:cubicBezTo>
                  <a:pt x="6195461" y="0"/>
                  <a:pt x="6263640" y="68179"/>
                  <a:pt x="6263640" y="152283"/>
                </a:cubicBezTo>
                <a:lnTo>
                  <a:pt x="6263640" y="761395"/>
                </a:lnTo>
                <a:cubicBezTo>
                  <a:pt x="6263640" y="845499"/>
                  <a:pt x="6195461" y="913678"/>
                  <a:pt x="6111357" y="913678"/>
                </a:cubicBezTo>
                <a:lnTo>
                  <a:pt x="152283" y="913678"/>
                </a:lnTo>
                <a:cubicBezTo>
                  <a:pt x="68179" y="913678"/>
                  <a:pt x="0" y="845499"/>
                  <a:pt x="0" y="761395"/>
                </a:cubicBezTo>
                <a:lnTo>
                  <a:pt x="0" y="15228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32232" tIns="132232" rIns="132232" bIns="132232"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rPr>
              <a:t>Data Movement Occurs Across Memory Hierarchy</a:t>
            </a:r>
          </a:p>
        </p:txBody>
      </p:sp>
      <p:sp>
        <p:nvSpPr>
          <p:cNvPr id="5" name="Freeform: Shape 4">
            <a:extLst>
              <a:ext uri="{FF2B5EF4-FFF2-40B4-BE49-F238E27FC236}">
                <a16:creationId xmlns:a16="http://schemas.microsoft.com/office/drawing/2014/main" id="{1A9A7CC9-47A9-4513-90A2-B1BFDA183187}"/>
              </a:ext>
            </a:extLst>
          </p:cNvPr>
          <p:cNvSpPr/>
          <p:nvPr/>
        </p:nvSpPr>
        <p:spPr>
          <a:xfrm>
            <a:off x="5468389" y="1635197"/>
            <a:ext cx="6263640" cy="913678"/>
          </a:xfrm>
          <a:custGeom>
            <a:avLst/>
            <a:gdLst>
              <a:gd name="connsiteX0" fmla="*/ 0 w 6263640"/>
              <a:gd name="connsiteY0" fmla="*/ 152283 h 913678"/>
              <a:gd name="connsiteX1" fmla="*/ 152283 w 6263640"/>
              <a:gd name="connsiteY1" fmla="*/ 0 h 913678"/>
              <a:gd name="connsiteX2" fmla="*/ 6111357 w 6263640"/>
              <a:gd name="connsiteY2" fmla="*/ 0 h 913678"/>
              <a:gd name="connsiteX3" fmla="*/ 6263640 w 6263640"/>
              <a:gd name="connsiteY3" fmla="*/ 152283 h 913678"/>
              <a:gd name="connsiteX4" fmla="*/ 6263640 w 6263640"/>
              <a:gd name="connsiteY4" fmla="*/ 761395 h 913678"/>
              <a:gd name="connsiteX5" fmla="*/ 6111357 w 6263640"/>
              <a:gd name="connsiteY5" fmla="*/ 913678 h 913678"/>
              <a:gd name="connsiteX6" fmla="*/ 152283 w 6263640"/>
              <a:gd name="connsiteY6" fmla="*/ 913678 h 913678"/>
              <a:gd name="connsiteX7" fmla="*/ 0 w 6263640"/>
              <a:gd name="connsiteY7" fmla="*/ 761395 h 913678"/>
              <a:gd name="connsiteX8" fmla="*/ 0 w 6263640"/>
              <a:gd name="connsiteY8" fmla="*/ 152283 h 9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13678">
                <a:moveTo>
                  <a:pt x="0" y="152283"/>
                </a:moveTo>
                <a:cubicBezTo>
                  <a:pt x="0" y="68179"/>
                  <a:pt x="68179" y="0"/>
                  <a:pt x="152283" y="0"/>
                </a:cubicBezTo>
                <a:lnTo>
                  <a:pt x="6111357" y="0"/>
                </a:lnTo>
                <a:cubicBezTo>
                  <a:pt x="6195461" y="0"/>
                  <a:pt x="6263640" y="68179"/>
                  <a:pt x="6263640" y="152283"/>
                </a:cubicBezTo>
                <a:lnTo>
                  <a:pt x="6263640" y="761395"/>
                </a:lnTo>
                <a:cubicBezTo>
                  <a:pt x="6263640" y="845499"/>
                  <a:pt x="6195461" y="913678"/>
                  <a:pt x="6111357" y="913678"/>
                </a:cubicBezTo>
                <a:lnTo>
                  <a:pt x="152283" y="913678"/>
                </a:lnTo>
                <a:cubicBezTo>
                  <a:pt x="68179" y="913678"/>
                  <a:pt x="0" y="845499"/>
                  <a:pt x="0" y="761395"/>
                </a:cubicBezTo>
                <a:lnTo>
                  <a:pt x="0" y="152283"/>
                </a:lnTo>
                <a:close/>
              </a:path>
            </a:pathLst>
          </a:cu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txBody>
          <a:bodyPr spcFirstLastPara="0" vert="horz" wrap="square" lIns="132232" tIns="132232" rIns="132232" bIns="132232"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rPr>
              <a:t>Access Latencies Differ Widely</a:t>
            </a:r>
          </a:p>
        </p:txBody>
      </p:sp>
      <p:sp>
        <p:nvSpPr>
          <p:cNvPr id="6" name="Freeform: Shape 5">
            <a:extLst>
              <a:ext uri="{FF2B5EF4-FFF2-40B4-BE49-F238E27FC236}">
                <a16:creationId xmlns:a16="http://schemas.microsoft.com/office/drawing/2014/main" id="{1A306C90-6D80-42B2-ADF0-7412F0A45B8B}"/>
              </a:ext>
            </a:extLst>
          </p:cNvPr>
          <p:cNvSpPr/>
          <p:nvPr/>
        </p:nvSpPr>
        <p:spPr>
          <a:xfrm>
            <a:off x="5468389" y="2548876"/>
            <a:ext cx="6263640" cy="571320"/>
          </a:xfrm>
          <a:custGeom>
            <a:avLst/>
            <a:gdLst>
              <a:gd name="connsiteX0" fmla="*/ 0 w 6263640"/>
              <a:gd name="connsiteY0" fmla="*/ 0 h 571320"/>
              <a:gd name="connsiteX1" fmla="*/ 6263640 w 6263640"/>
              <a:gd name="connsiteY1" fmla="*/ 0 h 571320"/>
              <a:gd name="connsiteX2" fmla="*/ 6263640 w 6263640"/>
              <a:gd name="connsiteY2" fmla="*/ 571320 h 571320"/>
              <a:gd name="connsiteX3" fmla="*/ 0 w 6263640"/>
              <a:gd name="connsiteY3" fmla="*/ 571320 h 571320"/>
              <a:gd name="connsiteX4" fmla="*/ 0 w 6263640"/>
              <a:gd name="connsiteY4" fmla="*/ 0 h 57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571320">
                <a:moveTo>
                  <a:pt x="0" y="0"/>
                </a:moveTo>
                <a:lnTo>
                  <a:pt x="6263640" y="0"/>
                </a:lnTo>
                <a:lnTo>
                  <a:pt x="6263640" y="571320"/>
                </a:lnTo>
                <a:lnTo>
                  <a:pt x="0" y="571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solidFill>
                  <a:schemeClr val="tx1"/>
                </a:solidFill>
              </a:rPr>
              <a:t>Register &lt; L1 Cache &lt; L2 Cache &lt; Main Memory &lt; Disk &lt; Archival</a:t>
            </a:r>
          </a:p>
        </p:txBody>
      </p:sp>
      <p:sp>
        <p:nvSpPr>
          <p:cNvPr id="7" name="Freeform: Shape 6">
            <a:extLst>
              <a:ext uri="{FF2B5EF4-FFF2-40B4-BE49-F238E27FC236}">
                <a16:creationId xmlns:a16="http://schemas.microsoft.com/office/drawing/2014/main" id="{E6F5DB15-D611-4574-B28D-78AA0B3501DE}"/>
              </a:ext>
            </a:extLst>
          </p:cNvPr>
          <p:cNvSpPr/>
          <p:nvPr/>
        </p:nvSpPr>
        <p:spPr>
          <a:xfrm>
            <a:off x="5468389" y="3120196"/>
            <a:ext cx="6263640" cy="913678"/>
          </a:xfrm>
          <a:custGeom>
            <a:avLst/>
            <a:gdLst>
              <a:gd name="connsiteX0" fmla="*/ 0 w 6263640"/>
              <a:gd name="connsiteY0" fmla="*/ 152283 h 913678"/>
              <a:gd name="connsiteX1" fmla="*/ 152283 w 6263640"/>
              <a:gd name="connsiteY1" fmla="*/ 0 h 913678"/>
              <a:gd name="connsiteX2" fmla="*/ 6111357 w 6263640"/>
              <a:gd name="connsiteY2" fmla="*/ 0 h 913678"/>
              <a:gd name="connsiteX3" fmla="*/ 6263640 w 6263640"/>
              <a:gd name="connsiteY3" fmla="*/ 152283 h 913678"/>
              <a:gd name="connsiteX4" fmla="*/ 6263640 w 6263640"/>
              <a:gd name="connsiteY4" fmla="*/ 761395 h 913678"/>
              <a:gd name="connsiteX5" fmla="*/ 6111357 w 6263640"/>
              <a:gd name="connsiteY5" fmla="*/ 913678 h 913678"/>
              <a:gd name="connsiteX6" fmla="*/ 152283 w 6263640"/>
              <a:gd name="connsiteY6" fmla="*/ 913678 h 913678"/>
              <a:gd name="connsiteX7" fmla="*/ 0 w 6263640"/>
              <a:gd name="connsiteY7" fmla="*/ 761395 h 913678"/>
              <a:gd name="connsiteX8" fmla="*/ 0 w 6263640"/>
              <a:gd name="connsiteY8" fmla="*/ 152283 h 9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13678">
                <a:moveTo>
                  <a:pt x="0" y="152283"/>
                </a:moveTo>
                <a:cubicBezTo>
                  <a:pt x="0" y="68179"/>
                  <a:pt x="68179" y="0"/>
                  <a:pt x="152283" y="0"/>
                </a:cubicBezTo>
                <a:lnTo>
                  <a:pt x="6111357" y="0"/>
                </a:lnTo>
                <a:cubicBezTo>
                  <a:pt x="6195461" y="0"/>
                  <a:pt x="6263640" y="68179"/>
                  <a:pt x="6263640" y="152283"/>
                </a:cubicBezTo>
                <a:lnTo>
                  <a:pt x="6263640" y="761395"/>
                </a:lnTo>
                <a:cubicBezTo>
                  <a:pt x="6263640" y="845499"/>
                  <a:pt x="6195461" y="913678"/>
                  <a:pt x="6111357" y="913678"/>
                </a:cubicBezTo>
                <a:lnTo>
                  <a:pt x="152283" y="913678"/>
                </a:lnTo>
                <a:cubicBezTo>
                  <a:pt x="68179" y="913678"/>
                  <a:pt x="0" y="845499"/>
                  <a:pt x="0" y="761395"/>
                </a:cubicBezTo>
                <a:lnTo>
                  <a:pt x="0" y="152283"/>
                </a:lnTo>
                <a:close/>
              </a:path>
            </a:pathLst>
          </a:cu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txBody>
          <a:bodyPr spcFirstLastPara="0" vert="horz" wrap="square" lIns="132232" tIns="132232" rIns="132232" bIns="132232"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rPr>
              <a:t>Memory Performance Can be Maximized</a:t>
            </a:r>
          </a:p>
        </p:txBody>
      </p:sp>
      <p:sp>
        <p:nvSpPr>
          <p:cNvPr id="8" name="Freeform: Shape 7">
            <a:extLst>
              <a:ext uri="{FF2B5EF4-FFF2-40B4-BE49-F238E27FC236}">
                <a16:creationId xmlns:a16="http://schemas.microsoft.com/office/drawing/2014/main" id="{5E9E7D7D-0039-4A8D-A32C-C89D89E16275}"/>
              </a:ext>
            </a:extLst>
          </p:cNvPr>
          <p:cNvSpPr/>
          <p:nvPr/>
        </p:nvSpPr>
        <p:spPr>
          <a:xfrm>
            <a:off x="5468389" y="4033874"/>
            <a:ext cx="6263640" cy="1142640"/>
          </a:xfrm>
          <a:custGeom>
            <a:avLst/>
            <a:gdLst>
              <a:gd name="connsiteX0" fmla="*/ 0 w 6263640"/>
              <a:gd name="connsiteY0" fmla="*/ 0 h 1142640"/>
              <a:gd name="connsiteX1" fmla="*/ 6263640 w 6263640"/>
              <a:gd name="connsiteY1" fmla="*/ 0 h 1142640"/>
              <a:gd name="connsiteX2" fmla="*/ 6263640 w 6263640"/>
              <a:gd name="connsiteY2" fmla="*/ 1142640 h 1142640"/>
              <a:gd name="connsiteX3" fmla="*/ 0 w 6263640"/>
              <a:gd name="connsiteY3" fmla="*/ 1142640 h 1142640"/>
              <a:gd name="connsiteX4" fmla="*/ 0 w 6263640"/>
              <a:gd name="connsiteY4" fmla="*/ 0 h 114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142640">
                <a:moveTo>
                  <a:pt x="0" y="0"/>
                </a:moveTo>
                <a:lnTo>
                  <a:pt x="6263640" y="0"/>
                </a:lnTo>
                <a:lnTo>
                  <a:pt x="6263640" y="1142640"/>
                </a:lnTo>
                <a:lnTo>
                  <a:pt x="0" y="114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solidFill>
                  <a:schemeClr val="tx1"/>
                </a:solidFill>
              </a:rPr>
              <a:t>Maximize Data Transfers in Fast Memory (e.g. Registers &lt;-&gt; Cache)</a:t>
            </a:r>
          </a:p>
          <a:p>
            <a:pPr marL="171450" lvl="1" indent="-171450" algn="l" defTabSz="800100">
              <a:lnSpc>
                <a:spcPct val="90000"/>
              </a:lnSpc>
              <a:spcBef>
                <a:spcPct val="0"/>
              </a:spcBef>
              <a:spcAft>
                <a:spcPct val="20000"/>
              </a:spcAft>
              <a:buChar char="•"/>
            </a:pPr>
            <a:r>
              <a:rPr lang="en-US" sz="1800" kern="1200">
                <a:solidFill>
                  <a:schemeClr val="tx1"/>
                </a:solidFill>
              </a:rPr>
              <a:t>Minimize Data Transfers in Slow Memory (e.g. Registers &lt;-&gt; Main Memory)</a:t>
            </a:r>
          </a:p>
        </p:txBody>
      </p:sp>
      <p:sp>
        <p:nvSpPr>
          <p:cNvPr id="9" name="Freeform: Shape 8">
            <a:extLst>
              <a:ext uri="{FF2B5EF4-FFF2-40B4-BE49-F238E27FC236}">
                <a16:creationId xmlns:a16="http://schemas.microsoft.com/office/drawing/2014/main" id="{D31B3CC8-4445-43D1-BFD9-B98FCF73ECD0}"/>
              </a:ext>
            </a:extLst>
          </p:cNvPr>
          <p:cNvSpPr/>
          <p:nvPr/>
        </p:nvSpPr>
        <p:spPr>
          <a:xfrm>
            <a:off x="5468389" y="5176514"/>
            <a:ext cx="6263640" cy="913678"/>
          </a:xfrm>
          <a:custGeom>
            <a:avLst/>
            <a:gdLst>
              <a:gd name="connsiteX0" fmla="*/ 0 w 6263640"/>
              <a:gd name="connsiteY0" fmla="*/ 152283 h 913678"/>
              <a:gd name="connsiteX1" fmla="*/ 152283 w 6263640"/>
              <a:gd name="connsiteY1" fmla="*/ 0 h 913678"/>
              <a:gd name="connsiteX2" fmla="*/ 6111357 w 6263640"/>
              <a:gd name="connsiteY2" fmla="*/ 0 h 913678"/>
              <a:gd name="connsiteX3" fmla="*/ 6263640 w 6263640"/>
              <a:gd name="connsiteY3" fmla="*/ 152283 h 913678"/>
              <a:gd name="connsiteX4" fmla="*/ 6263640 w 6263640"/>
              <a:gd name="connsiteY4" fmla="*/ 761395 h 913678"/>
              <a:gd name="connsiteX5" fmla="*/ 6111357 w 6263640"/>
              <a:gd name="connsiteY5" fmla="*/ 913678 h 913678"/>
              <a:gd name="connsiteX6" fmla="*/ 152283 w 6263640"/>
              <a:gd name="connsiteY6" fmla="*/ 913678 h 913678"/>
              <a:gd name="connsiteX7" fmla="*/ 0 w 6263640"/>
              <a:gd name="connsiteY7" fmla="*/ 761395 h 913678"/>
              <a:gd name="connsiteX8" fmla="*/ 0 w 6263640"/>
              <a:gd name="connsiteY8" fmla="*/ 152283 h 9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13678">
                <a:moveTo>
                  <a:pt x="0" y="152283"/>
                </a:moveTo>
                <a:cubicBezTo>
                  <a:pt x="0" y="68179"/>
                  <a:pt x="68179" y="0"/>
                  <a:pt x="152283" y="0"/>
                </a:cubicBezTo>
                <a:lnTo>
                  <a:pt x="6111357" y="0"/>
                </a:lnTo>
                <a:cubicBezTo>
                  <a:pt x="6195461" y="0"/>
                  <a:pt x="6263640" y="68179"/>
                  <a:pt x="6263640" y="152283"/>
                </a:cubicBezTo>
                <a:lnTo>
                  <a:pt x="6263640" y="761395"/>
                </a:lnTo>
                <a:cubicBezTo>
                  <a:pt x="6263640" y="845499"/>
                  <a:pt x="6195461" y="913678"/>
                  <a:pt x="6111357" y="913678"/>
                </a:cubicBezTo>
                <a:lnTo>
                  <a:pt x="152283" y="913678"/>
                </a:lnTo>
                <a:cubicBezTo>
                  <a:pt x="68179" y="913678"/>
                  <a:pt x="0" y="845499"/>
                  <a:pt x="0" y="761395"/>
                </a:cubicBezTo>
                <a:lnTo>
                  <a:pt x="0" y="152283"/>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32232" tIns="132232" rIns="132232" bIns="132232"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rPr>
              <a:t>Place data most likely to be accessed (needed in a register) in fast memory</a:t>
            </a:r>
          </a:p>
        </p:txBody>
      </p:sp>
    </p:spTree>
    <p:extLst>
      <p:ext uri="{BB962C8B-B14F-4D97-AF65-F5344CB8AC3E}">
        <p14:creationId xmlns:p14="http://schemas.microsoft.com/office/powerpoint/2010/main" val="132918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B39032-D885-4439-A00C-306CFA7D894B}"/>
              </a:ext>
            </a:extLst>
          </p:cNvPr>
          <p:cNvSpPr>
            <a:spLocks noGrp="1"/>
          </p:cNvSpPr>
          <p:nvPr>
            <p:ph type="title"/>
          </p:nvPr>
        </p:nvSpPr>
        <p:spPr>
          <a:xfrm>
            <a:off x="838200" y="-1438275"/>
            <a:ext cx="10515600" cy="1325563"/>
          </a:xfrm>
        </p:spPr>
        <p:txBody>
          <a:bodyPr/>
          <a:lstStyle/>
          <a:p>
            <a:r>
              <a:rPr lang="en-US" dirty="0"/>
              <a:t>Example Problem 5</a:t>
            </a:r>
          </a:p>
        </p:txBody>
      </p:sp>
      <p:sp>
        <p:nvSpPr>
          <p:cNvPr id="4" name="TextBox 3">
            <a:extLst>
              <a:ext uri="{FF2B5EF4-FFF2-40B4-BE49-F238E27FC236}">
                <a16:creationId xmlns:a16="http://schemas.microsoft.com/office/drawing/2014/main" id="{0CC69E25-075D-3E44-90AE-3212F73FB488}"/>
              </a:ext>
            </a:extLst>
          </p:cNvPr>
          <p:cNvSpPr txBox="1"/>
          <p:nvPr/>
        </p:nvSpPr>
        <p:spPr>
          <a:xfrm>
            <a:off x="557213" y="714375"/>
            <a:ext cx="11129265" cy="3785652"/>
          </a:xfrm>
          <a:prstGeom prst="rect">
            <a:avLst/>
          </a:prstGeom>
          <a:noFill/>
        </p:spPr>
        <p:txBody>
          <a:bodyPr wrap="square" rtlCol="0">
            <a:spAutoFit/>
          </a:bodyPr>
          <a:lstStyle/>
          <a:p>
            <a:r>
              <a:rPr lang="en-US" sz="2400" dirty="0"/>
              <a:t>A system has a main memory of 2</a:t>
            </a:r>
            <a:r>
              <a:rPr lang="en-US" sz="2400" baseline="30000" dirty="0"/>
              <a:t>32</a:t>
            </a:r>
            <a:r>
              <a:rPr lang="en-US" sz="2400" dirty="0"/>
              <a:t> bytes and a block size of 1024 bytes.  It has a cache with 16,834 bytes.</a:t>
            </a:r>
          </a:p>
          <a:p>
            <a:endParaRPr lang="en-US" sz="2400" dirty="0"/>
          </a:p>
          <a:p>
            <a:r>
              <a:rPr lang="en-US" sz="2400" dirty="0"/>
              <a:t>How many bits are in the memory address?</a:t>
            </a:r>
          </a:p>
          <a:p>
            <a:endParaRPr lang="en-US" sz="2400" dirty="0"/>
          </a:p>
          <a:p>
            <a:r>
              <a:rPr lang="en-US" sz="2400" dirty="0"/>
              <a:t>How many blocks are in main memory?</a:t>
            </a:r>
          </a:p>
          <a:p>
            <a:endParaRPr lang="en-US" sz="2400" dirty="0"/>
          </a:p>
          <a:p>
            <a:r>
              <a:rPr lang="en-US" sz="2400" dirty="0"/>
              <a:t>What is the size of the offset field?</a:t>
            </a:r>
          </a:p>
          <a:p>
            <a:endParaRPr lang="en-US" sz="2400" dirty="0"/>
          </a:p>
          <a:p>
            <a:r>
              <a:rPr lang="en-US" sz="2400" dirty="0"/>
              <a:t>How many lines are in the cache?</a:t>
            </a:r>
          </a:p>
        </p:txBody>
      </p:sp>
    </p:spTree>
    <p:extLst>
      <p:ext uri="{BB962C8B-B14F-4D97-AF65-F5344CB8AC3E}">
        <p14:creationId xmlns:p14="http://schemas.microsoft.com/office/powerpoint/2010/main" val="420399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637079-B64D-4398-A61B-18C3B3347EAA}"/>
              </a:ext>
            </a:extLst>
          </p:cNvPr>
          <p:cNvSpPr>
            <a:spLocks noGrp="1"/>
          </p:cNvSpPr>
          <p:nvPr>
            <p:ph type="title"/>
          </p:nvPr>
        </p:nvSpPr>
        <p:spPr>
          <a:xfrm>
            <a:off x="838200" y="-1438275"/>
            <a:ext cx="10515600" cy="1325563"/>
          </a:xfrm>
        </p:spPr>
        <p:txBody>
          <a:bodyPr/>
          <a:lstStyle/>
          <a:p>
            <a:r>
              <a:rPr lang="en-US" dirty="0"/>
              <a:t>Example Problem 5 Answer</a:t>
            </a:r>
          </a:p>
        </p:txBody>
      </p:sp>
      <p:sp>
        <p:nvSpPr>
          <p:cNvPr id="4" name="TextBox 3">
            <a:extLst>
              <a:ext uri="{FF2B5EF4-FFF2-40B4-BE49-F238E27FC236}">
                <a16:creationId xmlns:a16="http://schemas.microsoft.com/office/drawing/2014/main" id="{0CC69E25-075D-3E44-90AE-3212F73FB488}"/>
              </a:ext>
            </a:extLst>
          </p:cNvPr>
          <p:cNvSpPr txBox="1"/>
          <p:nvPr/>
        </p:nvSpPr>
        <p:spPr>
          <a:xfrm>
            <a:off x="531367" y="324082"/>
            <a:ext cx="11129265" cy="6001643"/>
          </a:xfrm>
          <a:prstGeom prst="rect">
            <a:avLst/>
          </a:prstGeom>
          <a:noFill/>
        </p:spPr>
        <p:txBody>
          <a:bodyPr wrap="square" rtlCol="0">
            <a:spAutoFit/>
          </a:bodyPr>
          <a:lstStyle/>
          <a:p>
            <a:r>
              <a:rPr lang="en-US" sz="2400" dirty="0"/>
              <a:t>A system has a main memory of 2</a:t>
            </a:r>
            <a:r>
              <a:rPr lang="en-US" sz="2400" baseline="30000" dirty="0"/>
              <a:t>32</a:t>
            </a:r>
            <a:r>
              <a:rPr lang="en-US" sz="2400" dirty="0"/>
              <a:t> bytes and a block size of 1024 bytes.  It has a cache with 16,834 bytes.</a:t>
            </a:r>
          </a:p>
          <a:p>
            <a:endParaRPr lang="en-US" sz="2400" dirty="0"/>
          </a:p>
          <a:p>
            <a:r>
              <a:rPr lang="en-US" sz="2400" dirty="0"/>
              <a:t>How many bits are in the memory address?</a:t>
            </a:r>
          </a:p>
          <a:p>
            <a:r>
              <a:rPr lang="en-US" sz="2400" b="1" dirty="0"/>
              <a:t>log(2</a:t>
            </a:r>
            <a:r>
              <a:rPr lang="en-US" sz="2400" b="1" baseline="30000" dirty="0"/>
              <a:t>32</a:t>
            </a:r>
            <a:r>
              <a:rPr lang="en-US" sz="2400" b="1" dirty="0"/>
              <a:t>) = 32</a:t>
            </a:r>
          </a:p>
          <a:p>
            <a:endParaRPr lang="en-US" sz="2400" dirty="0"/>
          </a:p>
          <a:p>
            <a:r>
              <a:rPr lang="en-US" sz="2400" dirty="0"/>
              <a:t>How many blocks are in main memory?</a:t>
            </a:r>
          </a:p>
          <a:p>
            <a:r>
              <a:rPr lang="en-US" sz="2400" b="1" dirty="0"/>
              <a:t>1024 = 2</a:t>
            </a:r>
            <a:r>
              <a:rPr lang="en-US" sz="2400" b="1" baseline="30000" dirty="0"/>
              <a:t>10</a:t>
            </a:r>
          </a:p>
          <a:p>
            <a:r>
              <a:rPr lang="en-US" sz="2400" b="1" dirty="0"/>
              <a:t>232 bytes / (1024 bytes/block) = 2</a:t>
            </a:r>
            <a:r>
              <a:rPr lang="en-US" sz="2400" b="1" baseline="30000" dirty="0"/>
              <a:t>32</a:t>
            </a:r>
            <a:r>
              <a:rPr lang="en-US" sz="2400" b="1" dirty="0"/>
              <a:t> / 2</a:t>
            </a:r>
            <a:r>
              <a:rPr lang="en-US" sz="2400" b="1" baseline="30000" dirty="0"/>
              <a:t>10</a:t>
            </a:r>
            <a:r>
              <a:rPr lang="en-US" sz="2400" b="1" dirty="0"/>
              <a:t> = 2</a:t>
            </a:r>
            <a:r>
              <a:rPr lang="en-US" sz="2400" b="1" baseline="30000" dirty="0"/>
              <a:t>22</a:t>
            </a:r>
            <a:r>
              <a:rPr lang="en-US" sz="2400" b="1" dirty="0"/>
              <a:t> blocks</a:t>
            </a:r>
          </a:p>
          <a:p>
            <a:endParaRPr lang="en-US" sz="2400" dirty="0"/>
          </a:p>
          <a:p>
            <a:r>
              <a:rPr lang="en-US" sz="2400" dirty="0"/>
              <a:t>How many bits are in the offset field?</a:t>
            </a:r>
          </a:p>
          <a:p>
            <a:r>
              <a:rPr lang="en-US" sz="2400" b="1" dirty="0"/>
              <a:t>Log(2</a:t>
            </a:r>
            <a:r>
              <a:rPr lang="en-US" sz="2400" b="1" baseline="30000" dirty="0"/>
              <a:t>10</a:t>
            </a:r>
            <a:r>
              <a:rPr lang="en-US" sz="2400" b="1" dirty="0"/>
              <a:t>) = 10</a:t>
            </a:r>
          </a:p>
          <a:p>
            <a:endParaRPr lang="en-US" sz="2400" dirty="0"/>
          </a:p>
          <a:p>
            <a:r>
              <a:rPr lang="en-US" sz="2400" dirty="0"/>
              <a:t>How many lines are in the cache?</a:t>
            </a:r>
          </a:p>
          <a:p>
            <a:r>
              <a:rPr lang="en-US" sz="2400" b="1" dirty="0"/>
              <a:t>16,834 = 2</a:t>
            </a:r>
            <a:r>
              <a:rPr lang="en-US" sz="2400" b="1" baseline="30000" dirty="0"/>
              <a:t>14</a:t>
            </a:r>
          </a:p>
          <a:p>
            <a:r>
              <a:rPr lang="en-US" sz="2400" b="1" dirty="0"/>
              <a:t>2</a:t>
            </a:r>
            <a:r>
              <a:rPr lang="en-US" sz="2400" b="1" baseline="30000" dirty="0"/>
              <a:t>14</a:t>
            </a:r>
            <a:r>
              <a:rPr lang="en-US" sz="2400" b="1" dirty="0"/>
              <a:t> bytes/cache / 2</a:t>
            </a:r>
            <a:r>
              <a:rPr lang="en-US" sz="2400" b="1" baseline="30000" dirty="0"/>
              <a:t>10</a:t>
            </a:r>
            <a:r>
              <a:rPr lang="en-US" sz="2400" b="1" dirty="0"/>
              <a:t> bytes/line = 2</a:t>
            </a:r>
            <a:r>
              <a:rPr lang="en-US" sz="2400" b="1" baseline="30000" dirty="0"/>
              <a:t>4</a:t>
            </a:r>
            <a:r>
              <a:rPr lang="en-US" sz="2400" b="1" dirty="0"/>
              <a:t> lines/cache</a:t>
            </a:r>
          </a:p>
        </p:txBody>
      </p:sp>
    </p:spTree>
    <p:extLst>
      <p:ext uri="{BB962C8B-B14F-4D97-AF65-F5344CB8AC3E}">
        <p14:creationId xmlns:p14="http://schemas.microsoft.com/office/powerpoint/2010/main" val="193653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38049D-25A6-D241-A13D-22ADCE2E7462}"/>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Fully Associative</a:t>
            </a:r>
          </a:p>
        </p:txBody>
      </p:sp>
      <p:sp>
        <p:nvSpPr>
          <p:cNvPr id="4" name="Freeform: Shape 3">
            <a:extLst>
              <a:ext uri="{FF2B5EF4-FFF2-40B4-BE49-F238E27FC236}">
                <a16:creationId xmlns:a16="http://schemas.microsoft.com/office/drawing/2014/main" id="{AD615275-981B-4325-81A6-40E36A954538}"/>
              </a:ext>
            </a:extLst>
          </p:cNvPr>
          <p:cNvSpPr/>
          <p:nvPr/>
        </p:nvSpPr>
        <p:spPr>
          <a:xfrm>
            <a:off x="5468389" y="643328"/>
            <a:ext cx="6263640" cy="1153620"/>
          </a:xfrm>
          <a:custGeom>
            <a:avLst/>
            <a:gdLst>
              <a:gd name="connsiteX0" fmla="*/ 0 w 6263640"/>
              <a:gd name="connsiteY0" fmla="*/ 192274 h 1153620"/>
              <a:gd name="connsiteX1" fmla="*/ 192274 w 6263640"/>
              <a:gd name="connsiteY1" fmla="*/ 0 h 1153620"/>
              <a:gd name="connsiteX2" fmla="*/ 6071366 w 6263640"/>
              <a:gd name="connsiteY2" fmla="*/ 0 h 1153620"/>
              <a:gd name="connsiteX3" fmla="*/ 6263640 w 6263640"/>
              <a:gd name="connsiteY3" fmla="*/ 192274 h 1153620"/>
              <a:gd name="connsiteX4" fmla="*/ 6263640 w 6263640"/>
              <a:gd name="connsiteY4" fmla="*/ 961346 h 1153620"/>
              <a:gd name="connsiteX5" fmla="*/ 6071366 w 6263640"/>
              <a:gd name="connsiteY5" fmla="*/ 1153620 h 1153620"/>
              <a:gd name="connsiteX6" fmla="*/ 192274 w 6263640"/>
              <a:gd name="connsiteY6" fmla="*/ 1153620 h 1153620"/>
              <a:gd name="connsiteX7" fmla="*/ 0 w 6263640"/>
              <a:gd name="connsiteY7" fmla="*/ 961346 h 1153620"/>
              <a:gd name="connsiteX8" fmla="*/ 0 w 6263640"/>
              <a:gd name="connsiteY8" fmla="*/ 192274 h 115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1153620">
                <a:moveTo>
                  <a:pt x="0" y="192274"/>
                </a:moveTo>
                <a:cubicBezTo>
                  <a:pt x="0" y="86084"/>
                  <a:pt x="86084" y="0"/>
                  <a:pt x="192274" y="0"/>
                </a:cubicBezTo>
                <a:lnTo>
                  <a:pt x="6071366" y="0"/>
                </a:lnTo>
                <a:cubicBezTo>
                  <a:pt x="6177556" y="0"/>
                  <a:pt x="6263640" y="86084"/>
                  <a:pt x="6263640" y="192274"/>
                </a:cubicBezTo>
                <a:lnTo>
                  <a:pt x="6263640" y="961346"/>
                </a:lnTo>
                <a:cubicBezTo>
                  <a:pt x="6263640" y="1067536"/>
                  <a:pt x="6177556" y="1153620"/>
                  <a:pt x="6071366" y="1153620"/>
                </a:cubicBezTo>
                <a:lnTo>
                  <a:pt x="192274" y="1153620"/>
                </a:lnTo>
                <a:cubicBezTo>
                  <a:pt x="86084" y="1153620"/>
                  <a:pt x="0" y="1067536"/>
                  <a:pt x="0" y="961346"/>
                </a:cubicBezTo>
                <a:lnTo>
                  <a:pt x="0" y="192274"/>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6805" tIns="166805" rIns="166805" bIns="166805"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rPr>
              <a:t>Any memory block can go into any empty cache line</a:t>
            </a:r>
          </a:p>
        </p:txBody>
      </p:sp>
      <p:sp>
        <p:nvSpPr>
          <p:cNvPr id="6" name="Freeform: Shape 5">
            <a:extLst>
              <a:ext uri="{FF2B5EF4-FFF2-40B4-BE49-F238E27FC236}">
                <a16:creationId xmlns:a16="http://schemas.microsoft.com/office/drawing/2014/main" id="{B4C3BA0F-D446-42DE-8A3E-6E2CE5034E48}"/>
              </a:ext>
            </a:extLst>
          </p:cNvPr>
          <p:cNvSpPr/>
          <p:nvPr/>
        </p:nvSpPr>
        <p:spPr>
          <a:xfrm>
            <a:off x="5468389" y="1880468"/>
            <a:ext cx="6263640" cy="1153620"/>
          </a:xfrm>
          <a:custGeom>
            <a:avLst/>
            <a:gdLst>
              <a:gd name="connsiteX0" fmla="*/ 0 w 6263640"/>
              <a:gd name="connsiteY0" fmla="*/ 192274 h 1153620"/>
              <a:gd name="connsiteX1" fmla="*/ 192274 w 6263640"/>
              <a:gd name="connsiteY1" fmla="*/ 0 h 1153620"/>
              <a:gd name="connsiteX2" fmla="*/ 6071366 w 6263640"/>
              <a:gd name="connsiteY2" fmla="*/ 0 h 1153620"/>
              <a:gd name="connsiteX3" fmla="*/ 6263640 w 6263640"/>
              <a:gd name="connsiteY3" fmla="*/ 192274 h 1153620"/>
              <a:gd name="connsiteX4" fmla="*/ 6263640 w 6263640"/>
              <a:gd name="connsiteY4" fmla="*/ 961346 h 1153620"/>
              <a:gd name="connsiteX5" fmla="*/ 6071366 w 6263640"/>
              <a:gd name="connsiteY5" fmla="*/ 1153620 h 1153620"/>
              <a:gd name="connsiteX6" fmla="*/ 192274 w 6263640"/>
              <a:gd name="connsiteY6" fmla="*/ 1153620 h 1153620"/>
              <a:gd name="connsiteX7" fmla="*/ 0 w 6263640"/>
              <a:gd name="connsiteY7" fmla="*/ 961346 h 1153620"/>
              <a:gd name="connsiteX8" fmla="*/ 0 w 6263640"/>
              <a:gd name="connsiteY8" fmla="*/ 192274 h 115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1153620">
                <a:moveTo>
                  <a:pt x="0" y="192274"/>
                </a:moveTo>
                <a:cubicBezTo>
                  <a:pt x="0" y="86084"/>
                  <a:pt x="86084" y="0"/>
                  <a:pt x="192274" y="0"/>
                </a:cubicBezTo>
                <a:lnTo>
                  <a:pt x="6071366" y="0"/>
                </a:lnTo>
                <a:cubicBezTo>
                  <a:pt x="6177556" y="0"/>
                  <a:pt x="6263640" y="86084"/>
                  <a:pt x="6263640" y="192274"/>
                </a:cubicBezTo>
                <a:lnTo>
                  <a:pt x="6263640" y="961346"/>
                </a:lnTo>
                <a:cubicBezTo>
                  <a:pt x="6263640" y="1067536"/>
                  <a:pt x="6177556" y="1153620"/>
                  <a:pt x="6071366" y="1153620"/>
                </a:cubicBezTo>
                <a:lnTo>
                  <a:pt x="192274" y="1153620"/>
                </a:lnTo>
                <a:cubicBezTo>
                  <a:pt x="86084" y="1153620"/>
                  <a:pt x="0" y="1067536"/>
                  <a:pt x="0" y="961346"/>
                </a:cubicBezTo>
                <a:lnTo>
                  <a:pt x="0" y="192274"/>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66805" tIns="166805" rIns="166805" bIns="166805"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rPr>
              <a:t>All lines are checked to detect cache hits or misses</a:t>
            </a:r>
          </a:p>
        </p:txBody>
      </p:sp>
      <p:sp>
        <p:nvSpPr>
          <p:cNvPr id="7" name="Freeform: Shape 6">
            <a:extLst>
              <a:ext uri="{FF2B5EF4-FFF2-40B4-BE49-F238E27FC236}">
                <a16:creationId xmlns:a16="http://schemas.microsoft.com/office/drawing/2014/main" id="{C362C1A8-F1A6-4638-94D3-D30DFB3DC144}"/>
              </a:ext>
            </a:extLst>
          </p:cNvPr>
          <p:cNvSpPr/>
          <p:nvPr/>
        </p:nvSpPr>
        <p:spPr>
          <a:xfrm>
            <a:off x="5468389" y="3117608"/>
            <a:ext cx="6263640" cy="1153620"/>
          </a:xfrm>
          <a:custGeom>
            <a:avLst/>
            <a:gdLst>
              <a:gd name="connsiteX0" fmla="*/ 0 w 6263640"/>
              <a:gd name="connsiteY0" fmla="*/ 192274 h 1153620"/>
              <a:gd name="connsiteX1" fmla="*/ 192274 w 6263640"/>
              <a:gd name="connsiteY1" fmla="*/ 0 h 1153620"/>
              <a:gd name="connsiteX2" fmla="*/ 6071366 w 6263640"/>
              <a:gd name="connsiteY2" fmla="*/ 0 h 1153620"/>
              <a:gd name="connsiteX3" fmla="*/ 6263640 w 6263640"/>
              <a:gd name="connsiteY3" fmla="*/ 192274 h 1153620"/>
              <a:gd name="connsiteX4" fmla="*/ 6263640 w 6263640"/>
              <a:gd name="connsiteY4" fmla="*/ 961346 h 1153620"/>
              <a:gd name="connsiteX5" fmla="*/ 6071366 w 6263640"/>
              <a:gd name="connsiteY5" fmla="*/ 1153620 h 1153620"/>
              <a:gd name="connsiteX6" fmla="*/ 192274 w 6263640"/>
              <a:gd name="connsiteY6" fmla="*/ 1153620 h 1153620"/>
              <a:gd name="connsiteX7" fmla="*/ 0 w 6263640"/>
              <a:gd name="connsiteY7" fmla="*/ 961346 h 1153620"/>
              <a:gd name="connsiteX8" fmla="*/ 0 w 6263640"/>
              <a:gd name="connsiteY8" fmla="*/ 192274 h 115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1153620">
                <a:moveTo>
                  <a:pt x="0" y="192274"/>
                </a:moveTo>
                <a:cubicBezTo>
                  <a:pt x="0" y="86084"/>
                  <a:pt x="86084" y="0"/>
                  <a:pt x="192274" y="0"/>
                </a:cubicBezTo>
                <a:lnTo>
                  <a:pt x="6071366" y="0"/>
                </a:lnTo>
                <a:cubicBezTo>
                  <a:pt x="6177556" y="0"/>
                  <a:pt x="6263640" y="86084"/>
                  <a:pt x="6263640" y="192274"/>
                </a:cubicBezTo>
                <a:lnTo>
                  <a:pt x="6263640" y="961346"/>
                </a:lnTo>
                <a:cubicBezTo>
                  <a:pt x="6263640" y="1067536"/>
                  <a:pt x="6177556" y="1153620"/>
                  <a:pt x="6071366" y="1153620"/>
                </a:cubicBezTo>
                <a:lnTo>
                  <a:pt x="192274" y="1153620"/>
                </a:lnTo>
                <a:cubicBezTo>
                  <a:pt x="86084" y="1153620"/>
                  <a:pt x="0" y="1067536"/>
                  <a:pt x="0" y="961346"/>
                </a:cubicBezTo>
                <a:lnTo>
                  <a:pt x="0" y="192274"/>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6805" tIns="166805" rIns="166805" bIns="166805" numCol="1" spcCol="1270" anchor="ctr" anchorCtr="0">
            <a:noAutofit/>
          </a:bodyPr>
          <a:lstStyle/>
          <a:p>
            <a:pPr marL="0" lvl="0" indent="0" algn="l" defTabSz="1289050">
              <a:lnSpc>
                <a:spcPct val="90000"/>
              </a:lnSpc>
              <a:spcBef>
                <a:spcPct val="0"/>
              </a:spcBef>
              <a:spcAft>
                <a:spcPct val="35000"/>
              </a:spcAft>
              <a:buNone/>
            </a:pPr>
            <a:r>
              <a:rPr lang="en-US" sz="2900" kern="1200">
                <a:solidFill>
                  <a:schemeClr val="tx1"/>
                </a:solidFill>
              </a:rPr>
              <a:t>Requires hardware to compare all lines in parallel</a:t>
            </a:r>
          </a:p>
        </p:txBody>
      </p:sp>
      <p:sp>
        <p:nvSpPr>
          <p:cNvPr id="8" name="Freeform: Shape 7">
            <a:extLst>
              <a:ext uri="{FF2B5EF4-FFF2-40B4-BE49-F238E27FC236}">
                <a16:creationId xmlns:a16="http://schemas.microsoft.com/office/drawing/2014/main" id="{A8AF4D5D-EACE-458B-9509-3387C06EA59B}"/>
              </a:ext>
            </a:extLst>
          </p:cNvPr>
          <p:cNvSpPr/>
          <p:nvPr/>
        </p:nvSpPr>
        <p:spPr>
          <a:xfrm>
            <a:off x="5468389" y="4271228"/>
            <a:ext cx="6263640" cy="1830914"/>
          </a:xfrm>
          <a:custGeom>
            <a:avLst/>
            <a:gdLst>
              <a:gd name="connsiteX0" fmla="*/ 0 w 6263640"/>
              <a:gd name="connsiteY0" fmla="*/ 0 h 1830914"/>
              <a:gd name="connsiteX1" fmla="*/ 6263640 w 6263640"/>
              <a:gd name="connsiteY1" fmla="*/ 0 h 1830914"/>
              <a:gd name="connsiteX2" fmla="*/ 6263640 w 6263640"/>
              <a:gd name="connsiteY2" fmla="*/ 1830914 h 1830914"/>
              <a:gd name="connsiteX3" fmla="*/ 0 w 6263640"/>
              <a:gd name="connsiteY3" fmla="*/ 1830914 h 1830914"/>
              <a:gd name="connsiteX4" fmla="*/ 0 w 6263640"/>
              <a:gd name="connsiteY4" fmla="*/ 0 h 1830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830914">
                <a:moveTo>
                  <a:pt x="0" y="0"/>
                </a:moveTo>
                <a:lnTo>
                  <a:pt x="6263640" y="0"/>
                </a:lnTo>
                <a:lnTo>
                  <a:pt x="6263640" y="1830914"/>
                </a:lnTo>
                <a:lnTo>
                  <a:pt x="0" y="18309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solidFill>
                  <a:schemeClr val="tx1"/>
                </a:solidFill>
              </a:rPr>
              <a:t>A valid bit for each line is set if the line is occupied</a:t>
            </a:r>
          </a:p>
          <a:p>
            <a:pPr marL="228600" lvl="1" indent="-228600" algn="l" defTabSz="1022350">
              <a:lnSpc>
                <a:spcPct val="90000"/>
              </a:lnSpc>
              <a:spcBef>
                <a:spcPct val="0"/>
              </a:spcBef>
              <a:spcAft>
                <a:spcPct val="20000"/>
              </a:spcAft>
              <a:buChar char="•"/>
            </a:pPr>
            <a:r>
              <a:rPr lang="en-US" sz="2300" kern="1200">
                <a:solidFill>
                  <a:schemeClr val="tx1"/>
                </a:solidFill>
              </a:rPr>
              <a:t>Block loaded into vacant cache line if miss occurs</a:t>
            </a:r>
          </a:p>
          <a:p>
            <a:pPr marL="228600" lvl="1" indent="-228600" algn="l" defTabSz="1022350">
              <a:lnSpc>
                <a:spcPct val="90000"/>
              </a:lnSpc>
              <a:spcBef>
                <a:spcPct val="0"/>
              </a:spcBef>
              <a:spcAft>
                <a:spcPct val="20000"/>
              </a:spcAft>
              <a:buChar char="•"/>
            </a:pPr>
            <a:r>
              <a:rPr lang="en-US" sz="2300" kern="1200">
                <a:solidFill>
                  <a:schemeClr val="tx1"/>
                </a:solidFill>
              </a:rPr>
              <a:t>If no line is vacant a replacement must occur</a:t>
            </a:r>
          </a:p>
        </p:txBody>
      </p:sp>
    </p:spTree>
    <p:extLst>
      <p:ext uri="{BB962C8B-B14F-4D97-AF65-F5344CB8AC3E}">
        <p14:creationId xmlns:p14="http://schemas.microsoft.com/office/powerpoint/2010/main" val="182433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FCCB5-0371-7143-BE31-2B3C12778E5B}"/>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Fully Associative</a:t>
            </a:r>
          </a:p>
        </p:txBody>
      </p:sp>
      <p:sp>
        <p:nvSpPr>
          <p:cNvPr id="3" name="Content Placeholder 2">
            <a:extLst>
              <a:ext uri="{FF2B5EF4-FFF2-40B4-BE49-F238E27FC236}">
                <a16:creationId xmlns:a16="http://schemas.microsoft.com/office/drawing/2014/main" id="{C6E0F673-C3FC-7248-BEAC-84F00774C4DB}"/>
              </a:ext>
            </a:extLst>
          </p:cNvPr>
          <p:cNvSpPr>
            <a:spLocks noGrp="1"/>
          </p:cNvSpPr>
          <p:nvPr>
            <p:ph idx="1"/>
          </p:nvPr>
        </p:nvSpPr>
        <p:spPr>
          <a:xfrm>
            <a:off x="4699818" y="640082"/>
            <a:ext cx="6848715" cy="2484884"/>
          </a:xfrm>
        </p:spPr>
        <p:txBody>
          <a:bodyPr anchor="ctr">
            <a:normAutofit/>
          </a:bodyPr>
          <a:lstStyle/>
          <a:p>
            <a:r>
              <a:rPr lang="en-US" sz="1700" dirty="0"/>
              <a:t>Mapping is based on dividing address into two fields</a:t>
            </a:r>
          </a:p>
          <a:p>
            <a:pPr lvl="1"/>
            <a:r>
              <a:rPr lang="en-US" sz="1700" dirty="0"/>
              <a:t>Tag field and offset</a:t>
            </a:r>
          </a:p>
          <a:p>
            <a:r>
              <a:rPr lang="en-US" sz="1700" dirty="0"/>
              <a:t>A separate tag is stored for each cache line</a:t>
            </a:r>
          </a:p>
          <a:p>
            <a:r>
              <a:rPr lang="en-US" sz="1700" dirty="0"/>
              <a:t>If a stored tag matches the tag field in the address and the line is valid, there is a hit.</a:t>
            </a:r>
          </a:p>
          <a:p>
            <a:r>
              <a:rPr lang="en-US" sz="1700" dirty="0"/>
              <a:t>Example: 14-bit addresses and a cache containing 16 lines. Each line is 8 bytes in size.  Offset field width in bits = log</a:t>
            </a:r>
            <a:r>
              <a:rPr lang="en-US" sz="1700" baseline="-25000" dirty="0"/>
              <a:t>2</a:t>
            </a:r>
            <a:r>
              <a:rPr lang="en-US" sz="1700" dirty="0"/>
              <a:t>(line size)</a:t>
            </a:r>
            <a:br>
              <a:rPr lang="en-US" sz="1700" dirty="0"/>
            </a:br>
            <a:endParaRPr lang="en-US" sz="1700" dirty="0"/>
          </a:p>
        </p:txBody>
      </p:sp>
      <p:pic>
        <p:nvPicPr>
          <p:cNvPr id="4" name="Picture 3" descr="Please contact instructor for more information on this image.">
            <a:extLst>
              <a:ext uri="{FF2B5EF4-FFF2-40B4-BE49-F238E27FC236}">
                <a16:creationId xmlns:a16="http://schemas.microsoft.com/office/drawing/2014/main" id="{88F3F6B9-01D5-AF4C-AD3E-673114883F01}"/>
              </a:ext>
            </a:extLst>
          </p:cNvPr>
          <p:cNvPicPr>
            <a:picLocks noChangeAspect="1"/>
          </p:cNvPicPr>
          <p:nvPr/>
        </p:nvPicPr>
        <p:blipFill>
          <a:blip r:embed="rId2"/>
          <a:stretch>
            <a:fillRect/>
          </a:stretch>
        </p:blipFill>
        <p:spPr>
          <a:xfrm>
            <a:off x="4902129" y="3446698"/>
            <a:ext cx="6398572" cy="2488335"/>
          </a:xfrm>
          <a:prstGeom prst="rect">
            <a:avLst/>
          </a:prstGeom>
        </p:spPr>
      </p:pic>
    </p:spTree>
    <p:extLst>
      <p:ext uri="{BB962C8B-B14F-4D97-AF65-F5344CB8AC3E}">
        <p14:creationId xmlns:p14="http://schemas.microsoft.com/office/powerpoint/2010/main" val="156178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5D5C3-4AE5-6C4F-AEEA-2005A797F19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4400" kern="1200" dirty="0">
                <a:solidFill>
                  <a:srgbClr val="FFFFFF"/>
                </a:solidFill>
                <a:latin typeface="+mj-lt"/>
                <a:ea typeface="+mj-ea"/>
                <a:cs typeface="+mj-cs"/>
              </a:rPr>
              <a:t>Fully Associative</a:t>
            </a:r>
          </a:p>
        </p:txBody>
      </p:sp>
      <p:pic>
        <p:nvPicPr>
          <p:cNvPr id="4" name="Picture 3" descr="Please contact instructor for more information on this image.">
            <a:extLst>
              <a:ext uri="{FF2B5EF4-FFF2-40B4-BE49-F238E27FC236}">
                <a16:creationId xmlns:a16="http://schemas.microsoft.com/office/drawing/2014/main" id="{133C70FE-0845-BC49-A064-848BD762ED4E}"/>
              </a:ext>
            </a:extLst>
          </p:cNvPr>
          <p:cNvPicPr>
            <a:picLocks noChangeAspect="1"/>
          </p:cNvPicPr>
          <p:nvPr/>
        </p:nvPicPr>
        <p:blipFill>
          <a:blip r:embed="rId2"/>
          <a:stretch>
            <a:fillRect/>
          </a:stretch>
        </p:blipFill>
        <p:spPr>
          <a:xfrm>
            <a:off x="6096000" y="1404521"/>
            <a:ext cx="5459470" cy="4049934"/>
          </a:xfrm>
          <a:prstGeom prst="rect">
            <a:avLst/>
          </a:prstGeom>
        </p:spPr>
      </p:pic>
    </p:spTree>
    <p:extLst>
      <p:ext uri="{BB962C8B-B14F-4D97-AF65-F5344CB8AC3E}">
        <p14:creationId xmlns:p14="http://schemas.microsoft.com/office/powerpoint/2010/main" val="249581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5405C7-2163-4066-AFD8-A72396A20729}"/>
              </a:ext>
            </a:extLst>
          </p:cNvPr>
          <p:cNvSpPr>
            <a:spLocks noGrp="1"/>
          </p:cNvSpPr>
          <p:nvPr>
            <p:ph type="title"/>
          </p:nvPr>
        </p:nvSpPr>
        <p:spPr>
          <a:xfrm>
            <a:off x="838200" y="-1438275"/>
            <a:ext cx="10515600" cy="1325563"/>
          </a:xfrm>
        </p:spPr>
        <p:txBody>
          <a:bodyPr/>
          <a:lstStyle/>
          <a:p>
            <a:r>
              <a:rPr lang="en-US" dirty="0"/>
              <a:t>Example Problem 6</a:t>
            </a:r>
          </a:p>
        </p:txBody>
      </p:sp>
      <p:sp>
        <p:nvSpPr>
          <p:cNvPr id="4" name="TextBox 3">
            <a:extLst>
              <a:ext uri="{FF2B5EF4-FFF2-40B4-BE49-F238E27FC236}">
                <a16:creationId xmlns:a16="http://schemas.microsoft.com/office/drawing/2014/main" id="{ABB6D214-93D9-4747-A5B3-BAF5C69655F1}"/>
              </a:ext>
            </a:extLst>
          </p:cNvPr>
          <p:cNvSpPr txBox="1"/>
          <p:nvPr/>
        </p:nvSpPr>
        <p:spPr>
          <a:xfrm>
            <a:off x="271992" y="369712"/>
            <a:ext cx="11491030" cy="5262979"/>
          </a:xfrm>
          <a:prstGeom prst="rect">
            <a:avLst/>
          </a:prstGeom>
          <a:noFill/>
        </p:spPr>
        <p:txBody>
          <a:bodyPr wrap="square" rtlCol="0">
            <a:spAutoFit/>
          </a:bodyPr>
          <a:lstStyle/>
          <a:p>
            <a:r>
              <a:rPr lang="en-US" sz="2800" dirty="0"/>
              <a:t>A system with 2</a:t>
            </a:r>
            <a:r>
              <a:rPr lang="en-US" sz="2800" baseline="30000" dirty="0"/>
              <a:t>32</a:t>
            </a:r>
            <a:r>
              <a:rPr lang="en-US" sz="2800" dirty="0"/>
              <a:t> bytes of main memory has a fully associative cache with 2</a:t>
            </a:r>
            <a:r>
              <a:rPr lang="en-US" sz="2800" baseline="30000" dirty="0"/>
              <a:t>10</a:t>
            </a:r>
            <a:r>
              <a:rPr lang="en-US" sz="2800" dirty="0"/>
              <a:t> bytes and a line size of 2</a:t>
            </a:r>
            <a:r>
              <a:rPr lang="en-US" sz="2800" baseline="30000" dirty="0"/>
              <a:t>4 </a:t>
            </a:r>
            <a:r>
              <a:rPr lang="en-US" sz="2800" dirty="0"/>
              <a:t> bytes.</a:t>
            </a:r>
          </a:p>
          <a:p>
            <a:endParaRPr lang="en-US" sz="2800" dirty="0"/>
          </a:p>
          <a:p>
            <a:r>
              <a:rPr lang="en-US" sz="2800" dirty="0"/>
              <a:t>How many bits are in the address?</a:t>
            </a:r>
          </a:p>
          <a:p>
            <a:endParaRPr lang="en-US" sz="2800" dirty="0"/>
          </a:p>
          <a:p>
            <a:r>
              <a:rPr lang="en-US" sz="2800" dirty="0"/>
              <a:t>How many bits are in the offset field?</a:t>
            </a:r>
          </a:p>
          <a:p>
            <a:endParaRPr lang="en-US" sz="2800" dirty="0"/>
          </a:p>
          <a:p>
            <a:r>
              <a:rPr lang="en-US" sz="2800" dirty="0"/>
              <a:t>How many bits are in the tag (or block) field?</a:t>
            </a:r>
          </a:p>
          <a:p>
            <a:endParaRPr lang="en-US" sz="2800" dirty="0"/>
          </a:p>
          <a:p>
            <a:r>
              <a:rPr lang="en-US" sz="2800" dirty="0"/>
              <a:t>How many lines are in the cache?</a:t>
            </a:r>
          </a:p>
          <a:p>
            <a:endParaRPr lang="en-US" sz="2800" dirty="0"/>
          </a:p>
          <a:p>
            <a:endParaRPr lang="en-US" sz="2800" dirty="0"/>
          </a:p>
        </p:txBody>
      </p:sp>
    </p:spTree>
    <p:extLst>
      <p:ext uri="{BB962C8B-B14F-4D97-AF65-F5344CB8AC3E}">
        <p14:creationId xmlns:p14="http://schemas.microsoft.com/office/powerpoint/2010/main" val="271553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EF2BD9-F5BC-4F9F-AA6A-06FB108722E4}"/>
              </a:ext>
            </a:extLst>
          </p:cNvPr>
          <p:cNvSpPr>
            <a:spLocks noGrp="1"/>
          </p:cNvSpPr>
          <p:nvPr>
            <p:ph type="title"/>
          </p:nvPr>
        </p:nvSpPr>
        <p:spPr>
          <a:xfrm>
            <a:off x="838200" y="-1438275"/>
            <a:ext cx="10515600" cy="1325563"/>
          </a:xfrm>
        </p:spPr>
        <p:txBody>
          <a:bodyPr/>
          <a:lstStyle/>
          <a:p>
            <a:r>
              <a:rPr lang="en-US" dirty="0"/>
              <a:t>Example Problem 6 Answer</a:t>
            </a:r>
          </a:p>
        </p:txBody>
      </p:sp>
      <p:sp>
        <p:nvSpPr>
          <p:cNvPr id="4" name="TextBox 3">
            <a:extLst>
              <a:ext uri="{FF2B5EF4-FFF2-40B4-BE49-F238E27FC236}">
                <a16:creationId xmlns:a16="http://schemas.microsoft.com/office/drawing/2014/main" id="{ABB6D214-93D9-4747-A5B3-BAF5C69655F1}"/>
              </a:ext>
            </a:extLst>
          </p:cNvPr>
          <p:cNvSpPr txBox="1"/>
          <p:nvPr/>
        </p:nvSpPr>
        <p:spPr>
          <a:xfrm>
            <a:off x="271992" y="369712"/>
            <a:ext cx="11491030" cy="5262979"/>
          </a:xfrm>
          <a:prstGeom prst="rect">
            <a:avLst/>
          </a:prstGeom>
          <a:noFill/>
        </p:spPr>
        <p:txBody>
          <a:bodyPr wrap="square" rtlCol="0">
            <a:spAutoFit/>
          </a:bodyPr>
          <a:lstStyle/>
          <a:p>
            <a:r>
              <a:rPr lang="en-US" sz="2800" dirty="0"/>
              <a:t>A system with 2</a:t>
            </a:r>
            <a:r>
              <a:rPr lang="en-US" sz="2800" baseline="30000" dirty="0"/>
              <a:t>32</a:t>
            </a:r>
            <a:r>
              <a:rPr lang="en-US" sz="2800" dirty="0"/>
              <a:t> bytes of main memory has a fully associative cache with 2</a:t>
            </a:r>
            <a:r>
              <a:rPr lang="en-US" sz="2800" baseline="30000" dirty="0"/>
              <a:t>10</a:t>
            </a:r>
            <a:r>
              <a:rPr lang="en-US" sz="2800" dirty="0"/>
              <a:t> bytes and a line size of 2</a:t>
            </a:r>
            <a:r>
              <a:rPr lang="en-US" sz="2800" baseline="30000" dirty="0"/>
              <a:t>4 </a:t>
            </a:r>
            <a:r>
              <a:rPr lang="en-US" sz="2800" dirty="0"/>
              <a:t> bytes.</a:t>
            </a:r>
          </a:p>
          <a:p>
            <a:endParaRPr lang="en-US" sz="2800" dirty="0"/>
          </a:p>
          <a:p>
            <a:r>
              <a:rPr lang="en-US" sz="2800" dirty="0"/>
              <a:t>How many bits are in the address? log(2</a:t>
            </a:r>
            <a:r>
              <a:rPr lang="en-US" sz="2800" baseline="30000" dirty="0"/>
              <a:t>32</a:t>
            </a:r>
            <a:r>
              <a:rPr lang="en-US" sz="2800" dirty="0"/>
              <a:t>) = </a:t>
            </a:r>
            <a:r>
              <a:rPr lang="en-US" sz="2400" b="1" dirty="0"/>
              <a:t>32</a:t>
            </a:r>
          </a:p>
          <a:p>
            <a:endParaRPr lang="en-US" sz="2800" dirty="0"/>
          </a:p>
          <a:p>
            <a:r>
              <a:rPr lang="en-US" sz="2800" dirty="0"/>
              <a:t>How many bits are in the offset field? log(2</a:t>
            </a:r>
            <a:r>
              <a:rPr lang="en-US" sz="2800" baseline="30000" dirty="0"/>
              <a:t>4</a:t>
            </a:r>
            <a:r>
              <a:rPr lang="en-US" sz="2800" dirty="0"/>
              <a:t> ) = </a:t>
            </a:r>
            <a:r>
              <a:rPr lang="en-US" sz="2400" b="1" dirty="0"/>
              <a:t>4</a:t>
            </a:r>
          </a:p>
          <a:p>
            <a:endParaRPr lang="en-US" sz="2800" dirty="0"/>
          </a:p>
          <a:p>
            <a:r>
              <a:rPr lang="en-US" sz="2800" dirty="0"/>
              <a:t>How many bits are in the tag (or block) field? </a:t>
            </a:r>
            <a:r>
              <a:rPr lang="en-US" sz="2400" b="1" dirty="0"/>
              <a:t>32 – 4 = 28</a:t>
            </a:r>
          </a:p>
          <a:p>
            <a:endParaRPr lang="en-US" sz="2800" dirty="0"/>
          </a:p>
          <a:p>
            <a:r>
              <a:rPr lang="en-US" sz="2800" dirty="0"/>
              <a:t>How many lines are in the cache? </a:t>
            </a:r>
            <a:r>
              <a:rPr lang="en-US" sz="2400" b="1" dirty="0"/>
              <a:t>(2</a:t>
            </a:r>
            <a:r>
              <a:rPr lang="en-US" sz="2400" b="1" baseline="30000" dirty="0"/>
              <a:t>10</a:t>
            </a:r>
            <a:r>
              <a:rPr lang="en-US" sz="2400" b="1" dirty="0"/>
              <a:t> bytes/cache) / (2</a:t>
            </a:r>
            <a:r>
              <a:rPr lang="en-US" sz="2400" b="1" baseline="30000" dirty="0"/>
              <a:t>4</a:t>
            </a:r>
            <a:r>
              <a:rPr lang="en-US" sz="2400" b="1" dirty="0"/>
              <a:t> bytes/line) = 2</a:t>
            </a:r>
            <a:r>
              <a:rPr lang="en-US" sz="2400" b="1" baseline="30000" dirty="0"/>
              <a:t>6</a:t>
            </a:r>
            <a:r>
              <a:rPr lang="en-US" sz="2400" b="1" dirty="0"/>
              <a:t> lines/cache</a:t>
            </a:r>
          </a:p>
          <a:p>
            <a:endParaRPr lang="en-US" sz="2800" dirty="0"/>
          </a:p>
          <a:p>
            <a:endParaRPr lang="en-US" sz="2800" dirty="0"/>
          </a:p>
        </p:txBody>
      </p:sp>
    </p:spTree>
    <p:extLst>
      <p:ext uri="{BB962C8B-B14F-4D97-AF65-F5344CB8AC3E}">
        <p14:creationId xmlns:p14="http://schemas.microsoft.com/office/powerpoint/2010/main" val="84321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CB109F-24C3-478F-B22A-AAA46D25475B}"/>
              </a:ext>
            </a:extLst>
          </p:cNvPr>
          <p:cNvSpPr>
            <a:spLocks noGrp="1"/>
          </p:cNvSpPr>
          <p:nvPr>
            <p:ph type="title"/>
          </p:nvPr>
        </p:nvSpPr>
        <p:spPr>
          <a:xfrm>
            <a:off x="838200" y="-1438275"/>
            <a:ext cx="10515600" cy="1325563"/>
          </a:xfrm>
        </p:spPr>
        <p:txBody>
          <a:bodyPr/>
          <a:lstStyle/>
          <a:p>
            <a:r>
              <a:rPr lang="en-US" dirty="0"/>
              <a:t>Example Problem 6 Step 2</a:t>
            </a:r>
          </a:p>
        </p:txBody>
      </p:sp>
      <p:sp>
        <p:nvSpPr>
          <p:cNvPr id="4" name="TextBox 3">
            <a:extLst>
              <a:ext uri="{FF2B5EF4-FFF2-40B4-BE49-F238E27FC236}">
                <a16:creationId xmlns:a16="http://schemas.microsoft.com/office/drawing/2014/main" id="{ABB6D214-93D9-4747-A5B3-BAF5C69655F1}"/>
              </a:ext>
            </a:extLst>
          </p:cNvPr>
          <p:cNvSpPr txBox="1"/>
          <p:nvPr/>
        </p:nvSpPr>
        <p:spPr>
          <a:xfrm>
            <a:off x="271992" y="369712"/>
            <a:ext cx="11491030" cy="5262979"/>
          </a:xfrm>
          <a:prstGeom prst="rect">
            <a:avLst/>
          </a:prstGeom>
          <a:noFill/>
        </p:spPr>
        <p:txBody>
          <a:bodyPr wrap="square" rtlCol="0">
            <a:spAutoFit/>
          </a:bodyPr>
          <a:lstStyle/>
          <a:p>
            <a:r>
              <a:rPr lang="en-US" sz="2800" dirty="0"/>
              <a:t>A system with 2</a:t>
            </a:r>
            <a:r>
              <a:rPr lang="en-US" sz="2800" baseline="30000" dirty="0"/>
              <a:t>32</a:t>
            </a:r>
            <a:r>
              <a:rPr lang="en-US" sz="2800" dirty="0"/>
              <a:t> bytes of main memory has a fully associative cache with 2</a:t>
            </a:r>
            <a:r>
              <a:rPr lang="en-US" sz="2800" baseline="30000" dirty="0"/>
              <a:t>10</a:t>
            </a:r>
            <a:r>
              <a:rPr lang="en-US" sz="2800" dirty="0"/>
              <a:t> bytes and a line size of 2</a:t>
            </a:r>
            <a:r>
              <a:rPr lang="en-US" sz="2800" baseline="30000" dirty="0"/>
              <a:t>4 </a:t>
            </a:r>
            <a:r>
              <a:rPr lang="en-US" sz="2800" dirty="0"/>
              <a:t> bytes.</a:t>
            </a:r>
          </a:p>
          <a:p>
            <a:endParaRPr lang="en-US" sz="2800" dirty="0"/>
          </a:p>
          <a:p>
            <a:r>
              <a:rPr lang="en-US" sz="2800" dirty="0"/>
              <a:t>How many bits are in the address? </a:t>
            </a:r>
            <a:r>
              <a:rPr lang="en-US" sz="2400" b="1" dirty="0"/>
              <a:t>32</a:t>
            </a:r>
          </a:p>
          <a:p>
            <a:endParaRPr lang="en-US" sz="2800" dirty="0"/>
          </a:p>
          <a:p>
            <a:r>
              <a:rPr lang="en-US" sz="2800" dirty="0"/>
              <a:t>How many bits are in the offset field? </a:t>
            </a:r>
            <a:r>
              <a:rPr lang="en-US" sz="2400" b="1" dirty="0"/>
              <a:t>4</a:t>
            </a:r>
          </a:p>
          <a:p>
            <a:endParaRPr lang="en-US" sz="2800" dirty="0"/>
          </a:p>
          <a:p>
            <a:r>
              <a:rPr lang="en-US" sz="2800" dirty="0"/>
              <a:t>How many bits are in the tag (or block) field? </a:t>
            </a:r>
            <a:r>
              <a:rPr lang="en-US" sz="2400" b="1" dirty="0"/>
              <a:t>32 – 4 = 28</a:t>
            </a:r>
          </a:p>
          <a:p>
            <a:endParaRPr lang="en-US" sz="2800" dirty="0"/>
          </a:p>
          <a:p>
            <a:r>
              <a:rPr lang="en-US" sz="2800" dirty="0"/>
              <a:t>How many lines are in the cache? </a:t>
            </a:r>
            <a:r>
              <a:rPr lang="en-US" sz="2400" b="1" dirty="0"/>
              <a:t>(2</a:t>
            </a:r>
            <a:r>
              <a:rPr lang="en-US" sz="2400" b="1" baseline="30000" dirty="0"/>
              <a:t>10</a:t>
            </a:r>
            <a:r>
              <a:rPr lang="en-US" sz="2400" b="1" dirty="0"/>
              <a:t> bytes/cache) / (2</a:t>
            </a:r>
            <a:r>
              <a:rPr lang="en-US" sz="2400" b="1" baseline="30000" dirty="0"/>
              <a:t>4</a:t>
            </a:r>
            <a:r>
              <a:rPr lang="en-US" sz="2400" b="1" dirty="0"/>
              <a:t> bytes/line) = 2</a:t>
            </a:r>
            <a:r>
              <a:rPr lang="en-US" sz="2400" b="1" baseline="30000" dirty="0"/>
              <a:t>6</a:t>
            </a:r>
            <a:r>
              <a:rPr lang="en-US" sz="2400" b="1" dirty="0"/>
              <a:t> lines/cache</a:t>
            </a:r>
          </a:p>
          <a:p>
            <a:endParaRPr lang="en-US" sz="2800" dirty="0"/>
          </a:p>
          <a:p>
            <a:r>
              <a:rPr lang="en-US" sz="2800" dirty="0"/>
              <a:t>A request is made for the byte at address 0x12345678.  What is the tag?</a:t>
            </a:r>
          </a:p>
        </p:txBody>
      </p:sp>
    </p:spTree>
    <p:extLst>
      <p:ext uri="{BB962C8B-B14F-4D97-AF65-F5344CB8AC3E}">
        <p14:creationId xmlns:p14="http://schemas.microsoft.com/office/powerpoint/2010/main" val="3592122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4F2C39-46DE-486E-BC90-C9F67CC3B872}"/>
              </a:ext>
            </a:extLst>
          </p:cNvPr>
          <p:cNvSpPr>
            <a:spLocks noGrp="1"/>
          </p:cNvSpPr>
          <p:nvPr>
            <p:ph type="title"/>
          </p:nvPr>
        </p:nvSpPr>
        <p:spPr>
          <a:xfrm>
            <a:off x="838200" y="-1438275"/>
            <a:ext cx="10515600" cy="1325563"/>
          </a:xfrm>
        </p:spPr>
        <p:txBody>
          <a:bodyPr/>
          <a:lstStyle/>
          <a:p>
            <a:r>
              <a:rPr lang="en-US" dirty="0"/>
              <a:t>Example Problem 6 Step 2 Answer</a:t>
            </a:r>
          </a:p>
        </p:txBody>
      </p:sp>
      <p:sp>
        <p:nvSpPr>
          <p:cNvPr id="4" name="TextBox 3">
            <a:extLst>
              <a:ext uri="{FF2B5EF4-FFF2-40B4-BE49-F238E27FC236}">
                <a16:creationId xmlns:a16="http://schemas.microsoft.com/office/drawing/2014/main" id="{ABB6D214-93D9-4747-A5B3-BAF5C69655F1}"/>
              </a:ext>
            </a:extLst>
          </p:cNvPr>
          <p:cNvSpPr txBox="1"/>
          <p:nvPr/>
        </p:nvSpPr>
        <p:spPr>
          <a:xfrm>
            <a:off x="271992" y="369712"/>
            <a:ext cx="11491030" cy="5632311"/>
          </a:xfrm>
          <a:prstGeom prst="rect">
            <a:avLst/>
          </a:prstGeom>
          <a:noFill/>
        </p:spPr>
        <p:txBody>
          <a:bodyPr wrap="square" rtlCol="0">
            <a:spAutoFit/>
          </a:bodyPr>
          <a:lstStyle/>
          <a:p>
            <a:r>
              <a:rPr lang="en-US" sz="2800" dirty="0"/>
              <a:t>A system with 2</a:t>
            </a:r>
            <a:r>
              <a:rPr lang="en-US" sz="2800" baseline="30000" dirty="0"/>
              <a:t>32</a:t>
            </a:r>
            <a:r>
              <a:rPr lang="en-US" sz="2800" dirty="0"/>
              <a:t> bytes of main memory has a fully associative cache with 2</a:t>
            </a:r>
            <a:r>
              <a:rPr lang="en-US" sz="2800" baseline="30000" dirty="0"/>
              <a:t>10</a:t>
            </a:r>
            <a:r>
              <a:rPr lang="en-US" sz="2800" dirty="0"/>
              <a:t> bytes and a line size of 2</a:t>
            </a:r>
            <a:r>
              <a:rPr lang="en-US" sz="2800" baseline="30000" dirty="0"/>
              <a:t>4 </a:t>
            </a:r>
            <a:r>
              <a:rPr lang="en-US" sz="2800" dirty="0"/>
              <a:t> bytes.</a:t>
            </a:r>
          </a:p>
          <a:p>
            <a:endParaRPr lang="en-US" sz="2800" dirty="0"/>
          </a:p>
          <a:p>
            <a:r>
              <a:rPr lang="en-US" sz="2800" dirty="0"/>
              <a:t>How many bits are in the address? </a:t>
            </a:r>
            <a:r>
              <a:rPr lang="en-US" sz="2400" b="1" dirty="0"/>
              <a:t>32</a:t>
            </a:r>
          </a:p>
          <a:p>
            <a:endParaRPr lang="en-US" sz="2800" dirty="0"/>
          </a:p>
          <a:p>
            <a:r>
              <a:rPr lang="en-US" sz="2800" dirty="0"/>
              <a:t>How many bits are in the offset field? </a:t>
            </a:r>
            <a:r>
              <a:rPr lang="en-US" sz="2400" b="1" dirty="0"/>
              <a:t>4</a:t>
            </a:r>
          </a:p>
          <a:p>
            <a:endParaRPr lang="en-US" sz="2800" dirty="0"/>
          </a:p>
          <a:p>
            <a:r>
              <a:rPr lang="en-US" sz="2800" dirty="0"/>
              <a:t>How many bits are in the tag (or block) field? </a:t>
            </a:r>
            <a:r>
              <a:rPr lang="en-US" sz="2400" b="1" dirty="0"/>
              <a:t>32 – 4 = 28</a:t>
            </a:r>
          </a:p>
          <a:p>
            <a:endParaRPr lang="en-US" sz="2800" dirty="0"/>
          </a:p>
          <a:p>
            <a:r>
              <a:rPr lang="en-US" sz="2800" dirty="0"/>
              <a:t>How many lines are in the cache? </a:t>
            </a:r>
            <a:r>
              <a:rPr lang="en-US" sz="2400" b="1" dirty="0"/>
              <a:t>(2</a:t>
            </a:r>
            <a:r>
              <a:rPr lang="en-US" sz="2400" b="1" baseline="30000" dirty="0"/>
              <a:t>10</a:t>
            </a:r>
            <a:r>
              <a:rPr lang="en-US" sz="2400" b="1" dirty="0"/>
              <a:t> bytes/cache) / (2</a:t>
            </a:r>
            <a:r>
              <a:rPr lang="en-US" sz="2400" b="1" baseline="30000" dirty="0"/>
              <a:t>4</a:t>
            </a:r>
            <a:r>
              <a:rPr lang="en-US" sz="2400" b="1" dirty="0"/>
              <a:t> bytes/line) = 2</a:t>
            </a:r>
            <a:r>
              <a:rPr lang="en-US" sz="2400" b="1" baseline="30000" dirty="0"/>
              <a:t>6</a:t>
            </a:r>
            <a:r>
              <a:rPr lang="en-US" sz="2400" b="1" dirty="0"/>
              <a:t> lines/cache</a:t>
            </a:r>
          </a:p>
          <a:p>
            <a:endParaRPr lang="en-US" sz="2800" dirty="0"/>
          </a:p>
          <a:p>
            <a:r>
              <a:rPr lang="en-US" sz="2800" dirty="0"/>
              <a:t>A request is made for the byte at address 0x12345678.  What is the tag?</a:t>
            </a:r>
          </a:p>
          <a:p>
            <a:r>
              <a:rPr lang="en-US" sz="2400" b="1" dirty="0"/>
              <a:t>0x1234567  (all but lowest 4 bits)</a:t>
            </a:r>
          </a:p>
        </p:txBody>
      </p:sp>
    </p:spTree>
    <p:extLst>
      <p:ext uri="{BB962C8B-B14F-4D97-AF65-F5344CB8AC3E}">
        <p14:creationId xmlns:p14="http://schemas.microsoft.com/office/powerpoint/2010/main" val="1909392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EABFAA-24AF-4CED-B62D-6D0EF5F7387A}"/>
              </a:ext>
            </a:extLst>
          </p:cNvPr>
          <p:cNvSpPr>
            <a:spLocks noGrp="1"/>
          </p:cNvSpPr>
          <p:nvPr>
            <p:ph type="title"/>
          </p:nvPr>
        </p:nvSpPr>
        <p:spPr>
          <a:xfrm>
            <a:off x="838200" y="-1438275"/>
            <a:ext cx="10515600" cy="1325563"/>
          </a:xfrm>
        </p:spPr>
        <p:txBody>
          <a:bodyPr/>
          <a:lstStyle/>
          <a:p>
            <a:r>
              <a:rPr lang="en-US" dirty="0"/>
              <a:t>Example Problem 7</a:t>
            </a:r>
          </a:p>
        </p:txBody>
      </p:sp>
      <p:sp>
        <p:nvSpPr>
          <p:cNvPr id="4" name="TextBox 3">
            <a:extLst>
              <a:ext uri="{FF2B5EF4-FFF2-40B4-BE49-F238E27FC236}">
                <a16:creationId xmlns:a16="http://schemas.microsoft.com/office/drawing/2014/main" id="{E8DE2925-4143-4248-BD46-113C1BE9A90C}"/>
              </a:ext>
            </a:extLst>
          </p:cNvPr>
          <p:cNvSpPr txBox="1"/>
          <p:nvPr/>
        </p:nvSpPr>
        <p:spPr>
          <a:xfrm>
            <a:off x="541867" y="1004711"/>
            <a:ext cx="11029494" cy="646331"/>
          </a:xfrm>
          <a:prstGeom prst="rect">
            <a:avLst/>
          </a:prstGeom>
          <a:noFill/>
        </p:spPr>
        <p:txBody>
          <a:bodyPr wrap="none" rtlCol="0">
            <a:spAutoFit/>
          </a:bodyPr>
          <a:lstStyle/>
          <a:p>
            <a:r>
              <a:rPr lang="en-US" dirty="0"/>
              <a:t>A system with 2</a:t>
            </a:r>
            <a:r>
              <a:rPr lang="en-US" baseline="30000" dirty="0"/>
              <a:t>16</a:t>
            </a:r>
            <a:r>
              <a:rPr lang="en-US" dirty="0"/>
              <a:t> bytes in the main memory.  It has a fully associative cache with 2</a:t>
            </a:r>
            <a:r>
              <a:rPr lang="en-US" baseline="30000" dirty="0"/>
              <a:t>5</a:t>
            </a:r>
            <a:r>
              <a:rPr lang="en-US" dirty="0"/>
              <a:t> bytes and a line size of 2</a:t>
            </a:r>
            <a:r>
              <a:rPr lang="en-US" baseline="30000" dirty="0"/>
              <a:t>2</a:t>
            </a:r>
            <a:r>
              <a:rPr lang="en-US" dirty="0"/>
              <a:t> bytes.</a:t>
            </a:r>
          </a:p>
          <a:p>
            <a:r>
              <a:rPr lang="en-US" dirty="0"/>
              <a:t>The cache state is currently as below.</a:t>
            </a:r>
          </a:p>
        </p:txBody>
      </p:sp>
      <p:graphicFrame>
        <p:nvGraphicFramePr>
          <p:cNvPr id="5" name="Table 5">
            <a:extLst>
              <a:ext uri="{FF2B5EF4-FFF2-40B4-BE49-F238E27FC236}">
                <a16:creationId xmlns:a16="http://schemas.microsoft.com/office/drawing/2014/main" id="{BCB2891A-834F-594F-8A89-0E2E9FB9F1B7}"/>
              </a:ext>
            </a:extLst>
          </p:cNvPr>
          <p:cNvGraphicFramePr>
            <a:graphicFrameLocks noGrp="1"/>
          </p:cNvGraphicFramePr>
          <p:nvPr>
            <p:extLst>
              <p:ext uri="{D42A27DB-BD31-4B8C-83A1-F6EECF244321}">
                <p14:modId xmlns:p14="http://schemas.microsoft.com/office/powerpoint/2010/main" val="1611373946"/>
              </p:ext>
            </p:extLst>
          </p:nvPr>
        </p:nvGraphicFramePr>
        <p:xfrm>
          <a:off x="699911" y="1574800"/>
          <a:ext cx="10272888" cy="3708400"/>
        </p:xfrm>
        <a:graphic>
          <a:graphicData uri="http://schemas.openxmlformats.org/drawingml/2006/table">
            <a:tbl>
              <a:tblPr firstRow="1" bandRow="1">
                <a:tableStyleId>{5C22544A-7EE6-4342-B048-85BDC9FD1C3A}</a:tableStyleId>
              </a:tblPr>
              <a:tblGrid>
                <a:gridCol w="1332089">
                  <a:extLst>
                    <a:ext uri="{9D8B030D-6E8A-4147-A177-3AD203B41FA5}">
                      <a16:colId xmlns:a16="http://schemas.microsoft.com/office/drawing/2014/main" val="3464295930"/>
                    </a:ext>
                  </a:extLst>
                </a:gridCol>
                <a:gridCol w="778933">
                  <a:extLst>
                    <a:ext uri="{9D8B030D-6E8A-4147-A177-3AD203B41FA5}">
                      <a16:colId xmlns:a16="http://schemas.microsoft.com/office/drawing/2014/main" val="1774775874"/>
                    </a:ext>
                  </a:extLst>
                </a:gridCol>
                <a:gridCol w="1313274">
                  <a:extLst>
                    <a:ext uri="{9D8B030D-6E8A-4147-A177-3AD203B41FA5}">
                      <a16:colId xmlns:a16="http://schemas.microsoft.com/office/drawing/2014/main" val="1588002122"/>
                    </a:ext>
                  </a:extLst>
                </a:gridCol>
                <a:gridCol w="820326">
                  <a:extLst>
                    <a:ext uri="{9D8B030D-6E8A-4147-A177-3AD203B41FA5}">
                      <a16:colId xmlns:a16="http://schemas.microsoft.com/office/drawing/2014/main" val="371272909"/>
                    </a:ext>
                  </a:extLst>
                </a:gridCol>
                <a:gridCol w="1462538">
                  <a:extLst>
                    <a:ext uri="{9D8B030D-6E8A-4147-A177-3AD203B41FA5}">
                      <a16:colId xmlns:a16="http://schemas.microsoft.com/office/drawing/2014/main" val="1433710282"/>
                    </a:ext>
                  </a:extLst>
                </a:gridCol>
                <a:gridCol w="772662">
                  <a:extLst>
                    <a:ext uri="{9D8B030D-6E8A-4147-A177-3AD203B41FA5}">
                      <a16:colId xmlns:a16="http://schemas.microsoft.com/office/drawing/2014/main" val="209806676"/>
                    </a:ext>
                  </a:extLst>
                </a:gridCol>
                <a:gridCol w="1510202">
                  <a:extLst>
                    <a:ext uri="{9D8B030D-6E8A-4147-A177-3AD203B41FA5}">
                      <a16:colId xmlns:a16="http://schemas.microsoft.com/office/drawing/2014/main" val="2449608471"/>
                    </a:ext>
                  </a:extLst>
                </a:gridCol>
                <a:gridCol w="770154">
                  <a:extLst>
                    <a:ext uri="{9D8B030D-6E8A-4147-A177-3AD203B41FA5}">
                      <a16:colId xmlns:a16="http://schemas.microsoft.com/office/drawing/2014/main" val="375704272"/>
                    </a:ext>
                  </a:extLst>
                </a:gridCol>
                <a:gridCol w="1512710">
                  <a:extLst>
                    <a:ext uri="{9D8B030D-6E8A-4147-A177-3AD203B41FA5}">
                      <a16:colId xmlns:a16="http://schemas.microsoft.com/office/drawing/2014/main" val="3394354272"/>
                    </a:ext>
                  </a:extLst>
                </a:gridCol>
              </a:tblGrid>
              <a:tr h="370840">
                <a:tc>
                  <a:txBody>
                    <a:bodyPr/>
                    <a:lstStyle/>
                    <a:p>
                      <a:endParaRPr lang="en-US" dirty="0"/>
                    </a:p>
                  </a:txBody>
                  <a:tcPr/>
                </a:tc>
                <a:tc gridSpan="2">
                  <a:txBody>
                    <a:bodyPr/>
                    <a:lstStyle/>
                    <a:p>
                      <a:r>
                        <a:rPr lang="en-US" dirty="0"/>
                        <a:t>Line byte 1</a:t>
                      </a:r>
                    </a:p>
                  </a:txBody>
                  <a:tcPr/>
                </a:tc>
                <a:tc hMerge="1">
                  <a:txBody>
                    <a:bodyPr/>
                    <a:lstStyle/>
                    <a:p>
                      <a:r>
                        <a:rPr lang="en-US" dirty="0"/>
                        <a:t>Line byte 2</a:t>
                      </a:r>
                    </a:p>
                  </a:txBody>
                  <a:tcPr/>
                </a:tc>
                <a:tc gridSpan="2">
                  <a:txBody>
                    <a:bodyPr/>
                    <a:lstStyle/>
                    <a:p>
                      <a:r>
                        <a:rPr lang="en-US" dirty="0"/>
                        <a:t>Line byte 2</a:t>
                      </a:r>
                    </a:p>
                  </a:txBody>
                  <a:tcPr/>
                </a:tc>
                <a:tc hMerge="1">
                  <a:txBody>
                    <a:bodyPr/>
                    <a:lstStyle/>
                    <a:p>
                      <a:r>
                        <a:rPr lang="en-US" dirty="0"/>
                        <a:t>Line byte 4</a:t>
                      </a:r>
                    </a:p>
                  </a:txBody>
                  <a:tcPr/>
                </a:tc>
                <a:tc gridSpan="2">
                  <a:txBody>
                    <a:bodyPr/>
                    <a:lstStyle/>
                    <a:p>
                      <a:r>
                        <a:rPr lang="en-US" dirty="0"/>
                        <a:t>Line byte 3</a:t>
                      </a:r>
                    </a:p>
                  </a:txBody>
                  <a:tcPr/>
                </a:tc>
                <a:tc hMerge="1">
                  <a:txBody>
                    <a:bodyPr/>
                    <a:lstStyle/>
                    <a:p>
                      <a:endParaRPr lang="en-US" dirty="0"/>
                    </a:p>
                  </a:txBody>
                  <a:tcPr/>
                </a:tc>
                <a:tc gridSpan="2">
                  <a:txBody>
                    <a:bodyPr/>
                    <a:lstStyle/>
                    <a:p>
                      <a:r>
                        <a:rPr lang="en-US" dirty="0"/>
                        <a:t>Line byte 4</a:t>
                      </a:r>
                    </a:p>
                  </a:txBody>
                  <a:tcPr/>
                </a:tc>
                <a:tc hMerge="1">
                  <a:txBody>
                    <a:bodyPr/>
                    <a:lstStyle/>
                    <a:p>
                      <a:endParaRPr lang="en-US" dirty="0"/>
                    </a:p>
                  </a:txBody>
                  <a:tcPr/>
                </a:tc>
                <a:extLst>
                  <a:ext uri="{0D108BD9-81ED-4DB2-BD59-A6C34878D82A}">
                    <a16:rowId xmlns:a16="http://schemas.microsoft.com/office/drawing/2014/main" val="704083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Tag</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extLst>
                  <a:ext uri="{0D108BD9-81ED-4DB2-BD59-A6C34878D82A}">
                    <a16:rowId xmlns:a16="http://schemas.microsoft.com/office/drawing/2014/main" val="3814310546"/>
                  </a:ext>
                </a:extLst>
              </a:tr>
              <a:tr h="370840">
                <a:tc>
                  <a:txBody>
                    <a:bodyPr/>
                    <a:lstStyle/>
                    <a:p>
                      <a:r>
                        <a:rPr lang="en-US" sz="1200" dirty="0"/>
                        <a:t>11010101110010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00010010</a:t>
                      </a:r>
                    </a:p>
                  </a:txBody>
                  <a:tcPr/>
                </a:tc>
                <a:tc>
                  <a:txBody>
                    <a:bodyPr/>
                    <a:lstStyle/>
                    <a:p>
                      <a:r>
                        <a:rPr lang="en-US" sz="1200" dirty="0"/>
                        <a:t>10</a:t>
                      </a:r>
                    </a:p>
                  </a:txBody>
                  <a:tcPr/>
                </a:tc>
                <a:tc>
                  <a:txBody>
                    <a:bodyPr/>
                    <a:lstStyle/>
                    <a:p>
                      <a:r>
                        <a:rPr lang="en-US" sz="1200" dirty="0"/>
                        <a:t>00111110</a:t>
                      </a:r>
                    </a:p>
                  </a:txBody>
                  <a:tcPr/>
                </a:tc>
                <a:tc>
                  <a:txBody>
                    <a:bodyPr/>
                    <a:lstStyle/>
                    <a:p>
                      <a:r>
                        <a:rPr lang="en-US" sz="1200" dirty="0"/>
                        <a:t>11</a:t>
                      </a:r>
                    </a:p>
                  </a:txBody>
                  <a:tcPr/>
                </a:tc>
                <a:tc>
                  <a:txBody>
                    <a:bodyPr/>
                    <a:lstStyle/>
                    <a:p>
                      <a:r>
                        <a:rPr lang="en-US" sz="1200" dirty="0"/>
                        <a:t>00100001</a:t>
                      </a:r>
                    </a:p>
                  </a:txBody>
                  <a:tcPr/>
                </a:tc>
                <a:extLst>
                  <a:ext uri="{0D108BD9-81ED-4DB2-BD59-A6C34878D82A}">
                    <a16:rowId xmlns:a16="http://schemas.microsoft.com/office/drawing/2014/main" val="342324680"/>
                  </a:ext>
                </a:extLst>
              </a:tr>
              <a:tr h="370840">
                <a:tc>
                  <a:txBody>
                    <a:bodyPr/>
                    <a:lstStyle/>
                    <a:p>
                      <a:r>
                        <a:rPr lang="en-US" sz="1200" dirty="0"/>
                        <a:t>10111111000000</a:t>
                      </a:r>
                    </a:p>
                  </a:txBody>
                  <a:tcPr/>
                </a:tc>
                <a:tc>
                  <a:txBody>
                    <a:bodyPr/>
                    <a:lstStyle/>
                    <a:p>
                      <a:r>
                        <a:rPr lang="en-US" sz="1200" dirty="0"/>
                        <a:t>00</a:t>
                      </a:r>
                    </a:p>
                  </a:txBody>
                  <a:tcPr/>
                </a:tc>
                <a:tc>
                  <a:txBody>
                    <a:bodyPr/>
                    <a:lstStyle/>
                    <a:p>
                      <a:r>
                        <a:rPr lang="en-US" sz="1200" dirty="0"/>
                        <a:t>10010011</a:t>
                      </a:r>
                    </a:p>
                  </a:txBody>
                  <a:tcPr/>
                </a:tc>
                <a:tc>
                  <a:txBody>
                    <a:bodyPr/>
                    <a:lstStyle/>
                    <a:p>
                      <a:r>
                        <a:rPr lang="en-US" sz="1200" dirty="0"/>
                        <a:t>01</a:t>
                      </a:r>
                    </a:p>
                  </a:txBody>
                  <a:tcPr/>
                </a:tc>
                <a:tc>
                  <a:txBody>
                    <a:bodyPr/>
                    <a:lstStyle/>
                    <a:p>
                      <a:r>
                        <a:rPr lang="en-US" sz="1200" dirty="0"/>
                        <a:t>11110000</a:t>
                      </a:r>
                    </a:p>
                  </a:txBody>
                  <a:tcPr/>
                </a:tc>
                <a:tc>
                  <a:txBody>
                    <a:bodyPr/>
                    <a:lstStyle/>
                    <a:p>
                      <a:r>
                        <a:rPr lang="en-US" sz="1200" dirty="0"/>
                        <a:t>10</a:t>
                      </a:r>
                    </a:p>
                  </a:txBody>
                  <a:tcPr/>
                </a:tc>
                <a:tc>
                  <a:txBody>
                    <a:bodyPr/>
                    <a:lstStyle/>
                    <a:p>
                      <a:r>
                        <a:rPr lang="en-US" sz="1200" dirty="0"/>
                        <a:t>01010100</a:t>
                      </a:r>
                    </a:p>
                  </a:txBody>
                  <a:tcPr/>
                </a:tc>
                <a:tc>
                  <a:txBody>
                    <a:bodyPr/>
                    <a:lstStyle/>
                    <a:p>
                      <a:r>
                        <a:rPr lang="en-US" sz="1200" dirty="0"/>
                        <a:t>11</a:t>
                      </a:r>
                    </a:p>
                  </a:txBody>
                  <a:tcPr/>
                </a:tc>
                <a:tc>
                  <a:txBody>
                    <a:bodyPr/>
                    <a:lstStyle/>
                    <a:p>
                      <a:r>
                        <a:rPr lang="en-US" sz="1200" dirty="0"/>
                        <a:t>10101011</a:t>
                      </a:r>
                    </a:p>
                  </a:txBody>
                  <a:tcPr/>
                </a:tc>
                <a:extLst>
                  <a:ext uri="{0D108BD9-81ED-4DB2-BD59-A6C34878D82A}">
                    <a16:rowId xmlns:a16="http://schemas.microsoft.com/office/drawing/2014/main" val="3441092082"/>
                  </a:ext>
                </a:extLst>
              </a:tr>
              <a:tr h="370840">
                <a:tc>
                  <a:txBody>
                    <a:bodyPr/>
                    <a:lstStyle/>
                    <a:p>
                      <a:r>
                        <a:rPr lang="en-US" sz="1200" dirty="0"/>
                        <a:t>00000000000001</a:t>
                      </a:r>
                    </a:p>
                  </a:txBody>
                  <a:tcPr/>
                </a:tc>
                <a:tc>
                  <a:txBody>
                    <a:bodyPr/>
                    <a:lstStyle/>
                    <a:p>
                      <a:r>
                        <a:rPr lang="en-US" sz="1200" dirty="0"/>
                        <a:t>00</a:t>
                      </a:r>
                    </a:p>
                  </a:txBody>
                  <a:tcPr/>
                </a:tc>
                <a:tc>
                  <a:txBody>
                    <a:bodyPr/>
                    <a:lstStyle/>
                    <a:p>
                      <a:r>
                        <a:rPr lang="en-US" sz="1200" dirty="0"/>
                        <a:t>11111111</a:t>
                      </a:r>
                    </a:p>
                  </a:txBody>
                  <a:tcPr/>
                </a:tc>
                <a:tc>
                  <a:txBody>
                    <a:bodyPr/>
                    <a:lstStyle/>
                    <a:p>
                      <a:r>
                        <a:rPr lang="en-US" sz="1200" dirty="0"/>
                        <a:t>01</a:t>
                      </a:r>
                    </a:p>
                  </a:txBody>
                  <a:tcPr/>
                </a:tc>
                <a:tc>
                  <a:txBody>
                    <a:bodyPr/>
                    <a:lstStyle/>
                    <a:p>
                      <a:r>
                        <a:rPr lang="en-US" sz="1200" dirty="0"/>
                        <a:t>00000000</a:t>
                      </a:r>
                    </a:p>
                  </a:txBody>
                  <a:tcPr/>
                </a:tc>
                <a:tc>
                  <a:txBody>
                    <a:bodyPr/>
                    <a:lstStyle/>
                    <a:p>
                      <a:r>
                        <a:rPr lang="en-US" sz="1200" dirty="0"/>
                        <a:t>10</a:t>
                      </a:r>
                    </a:p>
                  </a:txBody>
                  <a:tcPr/>
                </a:tc>
                <a:tc>
                  <a:txBody>
                    <a:bodyPr/>
                    <a:lstStyle/>
                    <a:p>
                      <a:r>
                        <a:rPr lang="en-US" sz="1200" dirty="0"/>
                        <a:t>11111100</a:t>
                      </a:r>
                    </a:p>
                  </a:txBody>
                  <a:tcPr/>
                </a:tc>
                <a:tc>
                  <a:txBody>
                    <a:bodyPr/>
                    <a:lstStyle/>
                    <a:p>
                      <a:r>
                        <a:rPr lang="en-US" sz="1200" dirty="0"/>
                        <a:t>11</a:t>
                      </a:r>
                    </a:p>
                  </a:txBody>
                  <a:tcPr/>
                </a:tc>
                <a:tc>
                  <a:txBody>
                    <a:bodyPr/>
                    <a:lstStyle/>
                    <a:p>
                      <a:r>
                        <a:rPr lang="en-US" sz="1200" dirty="0"/>
                        <a:t>00000011</a:t>
                      </a:r>
                    </a:p>
                  </a:txBody>
                  <a:tcPr/>
                </a:tc>
                <a:extLst>
                  <a:ext uri="{0D108BD9-81ED-4DB2-BD59-A6C34878D82A}">
                    <a16:rowId xmlns:a16="http://schemas.microsoft.com/office/drawing/2014/main" val="3456416228"/>
                  </a:ext>
                </a:extLst>
              </a:tr>
              <a:tr h="370840">
                <a:tc>
                  <a:txBody>
                    <a:bodyPr/>
                    <a:lstStyle/>
                    <a:p>
                      <a:r>
                        <a:rPr lang="en-US" sz="1200" dirty="0"/>
                        <a:t>01111110100110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01010101</a:t>
                      </a:r>
                    </a:p>
                  </a:txBody>
                  <a:tcPr/>
                </a:tc>
                <a:tc>
                  <a:txBody>
                    <a:bodyPr/>
                    <a:lstStyle/>
                    <a:p>
                      <a:r>
                        <a:rPr lang="en-US" sz="1200" dirty="0"/>
                        <a:t>10</a:t>
                      </a:r>
                    </a:p>
                  </a:txBody>
                  <a:tcPr/>
                </a:tc>
                <a:tc>
                  <a:txBody>
                    <a:bodyPr/>
                    <a:lstStyle/>
                    <a:p>
                      <a:r>
                        <a:rPr lang="en-US" sz="1200" dirty="0"/>
                        <a:t>00000000</a:t>
                      </a:r>
                    </a:p>
                  </a:txBody>
                  <a:tcPr/>
                </a:tc>
                <a:tc>
                  <a:txBody>
                    <a:bodyPr/>
                    <a:lstStyle/>
                    <a:p>
                      <a:r>
                        <a:rPr lang="en-US" sz="1200" dirty="0"/>
                        <a:t>11</a:t>
                      </a:r>
                    </a:p>
                  </a:txBody>
                  <a:tcPr/>
                </a:tc>
                <a:tc>
                  <a:txBody>
                    <a:bodyPr/>
                    <a:lstStyle/>
                    <a:p>
                      <a:r>
                        <a:rPr lang="en-US" sz="1200" dirty="0"/>
                        <a:t>00000000</a:t>
                      </a:r>
                    </a:p>
                  </a:txBody>
                  <a:tcPr/>
                </a:tc>
                <a:extLst>
                  <a:ext uri="{0D108BD9-81ED-4DB2-BD59-A6C34878D82A}">
                    <a16:rowId xmlns:a16="http://schemas.microsoft.com/office/drawing/2014/main" val="3805578339"/>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12709364"/>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72980421"/>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8324207"/>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18701570"/>
                  </a:ext>
                </a:extLst>
              </a:tr>
            </a:tbl>
          </a:graphicData>
        </a:graphic>
      </p:graphicFrame>
      <p:sp>
        <p:nvSpPr>
          <p:cNvPr id="7" name="TextBox 6">
            <a:extLst>
              <a:ext uri="{FF2B5EF4-FFF2-40B4-BE49-F238E27FC236}">
                <a16:creationId xmlns:a16="http://schemas.microsoft.com/office/drawing/2014/main" id="{3777D5D9-4F0A-8C4D-8F79-E252006F3BC7}"/>
              </a:ext>
            </a:extLst>
          </p:cNvPr>
          <p:cNvSpPr txBox="1"/>
          <p:nvPr/>
        </p:nvSpPr>
        <p:spPr>
          <a:xfrm>
            <a:off x="835378" y="5825067"/>
            <a:ext cx="11336437" cy="646331"/>
          </a:xfrm>
          <a:prstGeom prst="rect">
            <a:avLst/>
          </a:prstGeom>
          <a:noFill/>
        </p:spPr>
        <p:txBody>
          <a:bodyPr wrap="none" rtlCol="0">
            <a:spAutoFit/>
          </a:bodyPr>
          <a:lstStyle/>
          <a:p>
            <a:r>
              <a:rPr lang="en-US" dirty="0"/>
              <a:t>There is a request for address 0x0007.  Is it a hit or miss?  </a:t>
            </a:r>
          </a:p>
          <a:p>
            <a:r>
              <a:rPr lang="en-US" dirty="0"/>
              <a:t>If it is a hit, what is returned?  If it is a miss, what is the state of the cache after the data is obtained from main memory?</a:t>
            </a:r>
          </a:p>
        </p:txBody>
      </p:sp>
    </p:spTree>
    <p:extLst>
      <p:ext uri="{BB962C8B-B14F-4D97-AF65-F5344CB8AC3E}">
        <p14:creationId xmlns:p14="http://schemas.microsoft.com/office/powerpoint/2010/main" val="159472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105C32-5235-0C4E-8606-1FC17F9BF74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a:solidFill>
                  <a:srgbClr val="FFFFFF"/>
                </a:solidFill>
                <a:latin typeface="+mj-lt"/>
                <a:ea typeface="+mj-ea"/>
                <a:cs typeface="+mj-cs"/>
              </a:rPr>
              <a:t>Sample Configuration of Cache Memory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Please contact instructor for more information on this image.">
            <a:extLst>
              <a:ext uri="{FF2B5EF4-FFF2-40B4-BE49-F238E27FC236}">
                <a16:creationId xmlns:a16="http://schemas.microsoft.com/office/drawing/2014/main" id="{A141EC2E-DD4C-F648-8283-B4462992839B}"/>
              </a:ext>
            </a:extLst>
          </p:cNvPr>
          <p:cNvPicPr>
            <a:picLocks noChangeAspect="1"/>
          </p:cNvPicPr>
          <p:nvPr/>
        </p:nvPicPr>
        <p:blipFill>
          <a:blip r:embed="rId2"/>
          <a:stretch>
            <a:fillRect/>
          </a:stretch>
        </p:blipFill>
        <p:spPr>
          <a:xfrm>
            <a:off x="320040" y="3172573"/>
            <a:ext cx="11496821" cy="2672313"/>
          </a:xfrm>
          <a:prstGeom prst="rect">
            <a:avLst/>
          </a:prstGeom>
        </p:spPr>
      </p:pic>
    </p:spTree>
    <p:extLst>
      <p:ext uri="{BB962C8B-B14F-4D97-AF65-F5344CB8AC3E}">
        <p14:creationId xmlns:p14="http://schemas.microsoft.com/office/powerpoint/2010/main" val="4217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60A8315-8086-4E4F-8297-351D00209BF8}"/>
              </a:ext>
            </a:extLst>
          </p:cNvPr>
          <p:cNvSpPr>
            <a:spLocks noGrp="1"/>
          </p:cNvSpPr>
          <p:nvPr>
            <p:ph type="title"/>
          </p:nvPr>
        </p:nvSpPr>
        <p:spPr>
          <a:xfrm>
            <a:off x="838200" y="-1438275"/>
            <a:ext cx="10515600" cy="1325563"/>
          </a:xfrm>
        </p:spPr>
        <p:txBody>
          <a:bodyPr/>
          <a:lstStyle/>
          <a:p>
            <a:r>
              <a:rPr lang="en-US" dirty="0"/>
              <a:t>Example Problem 7 Answer</a:t>
            </a:r>
          </a:p>
        </p:txBody>
      </p:sp>
      <p:sp>
        <p:nvSpPr>
          <p:cNvPr id="4" name="TextBox 3">
            <a:extLst>
              <a:ext uri="{FF2B5EF4-FFF2-40B4-BE49-F238E27FC236}">
                <a16:creationId xmlns:a16="http://schemas.microsoft.com/office/drawing/2014/main" id="{E8DE2925-4143-4248-BD46-113C1BE9A90C}"/>
              </a:ext>
            </a:extLst>
          </p:cNvPr>
          <p:cNvSpPr txBox="1"/>
          <p:nvPr/>
        </p:nvSpPr>
        <p:spPr>
          <a:xfrm>
            <a:off x="541867" y="1004711"/>
            <a:ext cx="11029494" cy="646331"/>
          </a:xfrm>
          <a:prstGeom prst="rect">
            <a:avLst/>
          </a:prstGeom>
          <a:noFill/>
        </p:spPr>
        <p:txBody>
          <a:bodyPr wrap="none" rtlCol="0">
            <a:spAutoFit/>
          </a:bodyPr>
          <a:lstStyle/>
          <a:p>
            <a:r>
              <a:rPr lang="en-US" dirty="0"/>
              <a:t>A system with 2</a:t>
            </a:r>
            <a:r>
              <a:rPr lang="en-US" baseline="30000" dirty="0"/>
              <a:t>16</a:t>
            </a:r>
            <a:r>
              <a:rPr lang="en-US" dirty="0"/>
              <a:t> bytes in the main memory.  It has a fully associative cache with 2</a:t>
            </a:r>
            <a:r>
              <a:rPr lang="en-US" baseline="30000" dirty="0"/>
              <a:t>5</a:t>
            </a:r>
            <a:r>
              <a:rPr lang="en-US" dirty="0"/>
              <a:t> bytes and a line size of 2</a:t>
            </a:r>
            <a:r>
              <a:rPr lang="en-US" baseline="30000" dirty="0"/>
              <a:t>2</a:t>
            </a:r>
            <a:r>
              <a:rPr lang="en-US" dirty="0"/>
              <a:t> bytes.</a:t>
            </a:r>
          </a:p>
          <a:p>
            <a:r>
              <a:rPr lang="en-US" dirty="0"/>
              <a:t>The cache state is currently as below.</a:t>
            </a:r>
          </a:p>
        </p:txBody>
      </p:sp>
      <p:graphicFrame>
        <p:nvGraphicFramePr>
          <p:cNvPr id="5" name="Table 5">
            <a:extLst>
              <a:ext uri="{FF2B5EF4-FFF2-40B4-BE49-F238E27FC236}">
                <a16:creationId xmlns:a16="http://schemas.microsoft.com/office/drawing/2014/main" id="{BCB2891A-834F-594F-8A89-0E2E9FB9F1B7}"/>
              </a:ext>
            </a:extLst>
          </p:cNvPr>
          <p:cNvGraphicFramePr>
            <a:graphicFrameLocks noGrp="1"/>
          </p:cNvGraphicFramePr>
          <p:nvPr/>
        </p:nvGraphicFramePr>
        <p:xfrm>
          <a:off x="699911" y="1574800"/>
          <a:ext cx="10272888" cy="3708400"/>
        </p:xfrm>
        <a:graphic>
          <a:graphicData uri="http://schemas.openxmlformats.org/drawingml/2006/table">
            <a:tbl>
              <a:tblPr firstRow="1" bandRow="1">
                <a:tableStyleId>{5C22544A-7EE6-4342-B048-85BDC9FD1C3A}</a:tableStyleId>
              </a:tblPr>
              <a:tblGrid>
                <a:gridCol w="1332089">
                  <a:extLst>
                    <a:ext uri="{9D8B030D-6E8A-4147-A177-3AD203B41FA5}">
                      <a16:colId xmlns:a16="http://schemas.microsoft.com/office/drawing/2014/main" val="3464295930"/>
                    </a:ext>
                  </a:extLst>
                </a:gridCol>
                <a:gridCol w="778933">
                  <a:extLst>
                    <a:ext uri="{9D8B030D-6E8A-4147-A177-3AD203B41FA5}">
                      <a16:colId xmlns:a16="http://schemas.microsoft.com/office/drawing/2014/main" val="1774775874"/>
                    </a:ext>
                  </a:extLst>
                </a:gridCol>
                <a:gridCol w="1313274">
                  <a:extLst>
                    <a:ext uri="{9D8B030D-6E8A-4147-A177-3AD203B41FA5}">
                      <a16:colId xmlns:a16="http://schemas.microsoft.com/office/drawing/2014/main" val="1588002122"/>
                    </a:ext>
                  </a:extLst>
                </a:gridCol>
                <a:gridCol w="820326">
                  <a:extLst>
                    <a:ext uri="{9D8B030D-6E8A-4147-A177-3AD203B41FA5}">
                      <a16:colId xmlns:a16="http://schemas.microsoft.com/office/drawing/2014/main" val="371272909"/>
                    </a:ext>
                  </a:extLst>
                </a:gridCol>
                <a:gridCol w="1462538">
                  <a:extLst>
                    <a:ext uri="{9D8B030D-6E8A-4147-A177-3AD203B41FA5}">
                      <a16:colId xmlns:a16="http://schemas.microsoft.com/office/drawing/2014/main" val="1433710282"/>
                    </a:ext>
                  </a:extLst>
                </a:gridCol>
                <a:gridCol w="772662">
                  <a:extLst>
                    <a:ext uri="{9D8B030D-6E8A-4147-A177-3AD203B41FA5}">
                      <a16:colId xmlns:a16="http://schemas.microsoft.com/office/drawing/2014/main" val="209806676"/>
                    </a:ext>
                  </a:extLst>
                </a:gridCol>
                <a:gridCol w="1510202">
                  <a:extLst>
                    <a:ext uri="{9D8B030D-6E8A-4147-A177-3AD203B41FA5}">
                      <a16:colId xmlns:a16="http://schemas.microsoft.com/office/drawing/2014/main" val="2449608471"/>
                    </a:ext>
                  </a:extLst>
                </a:gridCol>
                <a:gridCol w="770154">
                  <a:extLst>
                    <a:ext uri="{9D8B030D-6E8A-4147-A177-3AD203B41FA5}">
                      <a16:colId xmlns:a16="http://schemas.microsoft.com/office/drawing/2014/main" val="375704272"/>
                    </a:ext>
                  </a:extLst>
                </a:gridCol>
                <a:gridCol w="1512710">
                  <a:extLst>
                    <a:ext uri="{9D8B030D-6E8A-4147-A177-3AD203B41FA5}">
                      <a16:colId xmlns:a16="http://schemas.microsoft.com/office/drawing/2014/main" val="3394354272"/>
                    </a:ext>
                  </a:extLst>
                </a:gridCol>
              </a:tblGrid>
              <a:tr h="370840">
                <a:tc>
                  <a:txBody>
                    <a:bodyPr/>
                    <a:lstStyle/>
                    <a:p>
                      <a:endParaRPr lang="en-US" dirty="0"/>
                    </a:p>
                  </a:txBody>
                  <a:tcPr/>
                </a:tc>
                <a:tc gridSpan="2">
                  <a:txBody>
                    <a:bodyPr/>
                    <a:lstStyle/>
                    <a:p>
                      <a:r>
                        <a:rPr lang="en-US" dirty="0"/>
                        <a:t>Line byte 1</a:t>
                      </a:r>
                    </a:p>
                  </a:txBody>
                  <a:tcPr/>
                </a:tc>
                <a:tc hMerge="1">
                  <a:txBody>
                    <a:bodyPr/>
                    <a:lstStyle/>
                    <a:p>
                      <a:r>
                        <a:rPr lang="en-US" dirty="0"/>
                        <a:t>Line byte 2</a:t>
                      </a:r>
                    </a:p>
                  </a:txBody>
                  <a:tcPr/>
                </a:tc>
                <a:tc gridSpan="2">
                  <a:txBody>
                    <a:bodyPr/>
                    <a:lstStyle/>
                    <a:p>
                      <a:r>
                        <a:rPr lang="en-US" dirty="0"/>
                        <a:t>Line byte 2</a:t>
                      </a:r>
                    </a:p>
                  </a:txBody>
                  <a:tcPr/>
                </a:tc>
                <a:tc hMerge="1">
                  <a:txBody>
                    <a:bodyPr/>
                    <a:lstStyle/>
                    <a:p>
                      <a:r>
                        <a:rPr lang="en-US" dirty="0"/>
                        <a:t>Line byte 4</a:t>
                      </a:r>
                    </a:p>
                  </a:txBody>
                  <a:tcPr/>
                </a:tc>
                <a:tc gridSpan="2">
                  <a:txBody>
                    <a:bodyPr/>
                    <a:lstStyle/>
                    <a:p>
                      <a:r>
                        <a:rPr lang="en-US" dirty="0"/>
                        <a:t>Line byte 3</a:t>
                      </a:r>
                    </a:p>
                  </a:txBody>
                  <a:tcPr/>
                </a:tc>
                <a:tc hMerge="1">
                  <a:txBody>
                    <a:bodyPr/>
                    <a:lstStyle/>
                    <a:p>
                      <a:endParaRPr lang="en-US" dirty="0"/>
                    </a:p>
                  </a:txBody>
                  <a:tcPr/>
                </a:tc>
                <a:tc gridSpan="2">
                  <a:txBody>
                    <a:bodyPr/>
                    <a:lstStyle/>
                    <a:p>
                      <a:r>
                        <a:rPr lang="en-US" dirty="0"/>
                        <a:t>Line byte 4</a:t>
                      </a:r>
                    </a:p>
                  </a:txBody>
                  <a:tcPr/>
                </a:tc>
                <a:tc hMerge="1">
                  <a:txBody>
                    <a:bodyPr/>
                    <a:lstStyle/>
                    <a:p>
                      <a:endParaRPr lang="en-US" dirty="0"/>
                    </a:p>
                  </a:txBody>
                  <a:tcPr/>
                </a:tc>
                <a:extLst>
                  <a:ext uri="{0D108BD9-81ED-4DB2-BD59-A6C34878D82A}">
                    <a16:rowId xmlns:a16="http://schemas.microsoft.com/office/drawing/2014/main" val="704083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Tag</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extLst>
                  <a:ext uri="{0D108BD9-81ED-4DB2-BD59-A6C34878D82A}">
                    <a16:rowId xmlns:a16="http://schemas.microsoft.com/office/drawing/2014/main" val="3814310546"/>
                  </a:ext>
                </a:extLst>
              </a:tr>
              <a:tr h="370840">
                <a:tc>
                  <a:txBody>
                    <a:bodyPr/>
                    <a:lstStyle/>
                    <a:p>
                      <a:r>
                        <a:rPr lang="en-US" sz="1200" dirty="0"/>
                        <a:t>11010101110010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00010010</a:t>
                      </a:r>
                    </a:p>
                  </a:txBody>
                  <a:tcPr/>
                </a:tc>
                <a:tc>
                  <a:txBody>
                    <a:bodyPr/>
                    <a:lstStyle/>
                    <a:p>
                      <a:r>
                        <a:rPr lang="en-US" sz="1200" dirty="0"/>
                        <a:t>10</a:t>
                      </a:r>
                    </a:p>
                  </a:txBody>
                  <a:tcPr/>
                </a:tc>
                <a:tc>
                  <a:txBody>
                    <a:bodyPr/>
                    <a:lstStyle/>
                    <a:p>
                      <a:r>
                        <a:rPr lang="en-US" sz="1200" dirty="0"/>
                        <a:t>00111110</a:t>
                      </a:r>
                    </a:p>
                  </a:txBody>
                  <a:tcPr/>
                </a:tc>
                <a:tc>
                  <a:txBody>
                    <a:bodyPr/>
                    <a:lstStyle/>
                    <a:p>
                      <a:r>
                        <a:rPr lang="en-US" sz="1200" dirty="0"/>
                        <a:t>11</a:t>
                      </a:r>
                    </a:p>
                  </a:txBody>
                  <a:tcPr/>
                </a:tc>
                <a:tc>
                  <a:txBody>
                    <a:bodyPr/>
                    <a:lstStyle/>
                    <a:p>
                      <a:r>
                        <a:rPr lang="en-US" sz="1200" dirty="0"/>
                        <a:t>00100001</a:t>
                      </a:r>
                    </a:p>
                  </a:txBody>
                  <a:tcPr/>
                </a:tc>
                <a:extLst>
                  <a:ext uri="{0D108BD9-81ED-4DB2-BD59-A6C34878D82A}">
                    <a16:rowId xmlns:a16="http://schemas.microsoft.com/office/drawing/2014/main" val="342324680"/>
                  </a:ext>
                </a:extLst>
              </a:tr>
              <a:tr h="370840">
                <a:tc>
                  <a:txBody>
                    <a:bodyPr/>
                    <a:lstStyle/>
                    <a:p>
                      <a:r>
                        <a:rPr lang="en-US" sz="1200" dirty="0"/>
                        <a:t>10111111000000</a:t>
                      </a:r>
                    </a:p>
                  </a:txBody>
                  <a:tcPr/>
                </a:tc>
                <a:tc>
                  <a:txBody>
                    <a:bodyPr/>
                    <a:lstStyle/>
                    <a:p>
                      <a:r>
                        <a:rPr lang="en-US" sz="1200" dirty="0"/>
                        <a:t>00</a:t>
                      </a:r>
                    </a:p>
                  </a:txBody>
                  <a:tcPr/>
                </a:tc>
                <a:tc>
                  <a:txBody>
                    <a:bodyPr/>
                    <a:lstStyle/>
                    <a:p>
                      <a:r>
                        <a:rPr lang="en-US" sz="1200" dirty="0"/>
                        <a:t>10010011</a:t>
                      </a:r>
                    </a:p>
                  </a:txBody>
                  <a:tcPr/>
                </a:tc>
                <a:tc>
                  <a:txBody>
                    <a:bodyPr/>
                    <a:lstStyle/>
                    <a:p>
                      <a:r>
                        <a:rPr lang="en-US" sz="1200" dirty="0"/>
                        <a:t>01</a:t>
                      </a:r>
                    </a:p>
                  </a:txBody>
                  <a:tcPr/>
                </a:tc>
                <a:tc>
                  <a:txBody>
                    <a:bodyPr/>
                    <a:lstStyle/>
                    <a:p>
                      <a:r>
                        <a:rPr lang="en-US" sz="1200" dirty="0"/>
                        <a:t>11110000</a:t>
                      </a:r>
                    </a:p>
                  </a:txBody>
                  <a:tcPr/>
                </a:tc>
                <a:tc>
                  <a:txBody>
                    <a:bodyPr/>
                    <a:lstStyle/>
                    <a:p>
                      <a:r>
                        <a:rPr lang="en-US" sz="1200" dirty="0"/>
                        <a:t>10</a:t>
                      </a:r>
                    </a:p>
                  </a:txBody>
                  <a:tcPr/>
                </a:tc>
                <a:tc>
                  <a:txBody>
                    <a:bodyPr/>
                    <a:lstStyle/>
                    <a:p>
                      <a:r>
                        <a:rPr lang="en-US" sz="1200" dirty="0"/>
                        <a:t>01010100</a:t>
                      </a:r>
                    </a:p>
                  </a:txBody>
                  <a:tcPr/>
                </a:tc>
                <a:tc>
                  <a:txBody>
                    <a:bodyPr/>
                    <a:lstStyle/>
                    <a:p>
                      <a:r>
                        <a:rPr lang="en-US" sz="1200" dirty="0"/>
                        <a:t>11</a:t>
                      </a:r>
                    </a:p>
                  </a:txBody>
                  <a:tcPr/>
                </a:tc>
                <a:tc>
                  <a:txBody>
                    <a:bodyPr/>
                    <a:lstStyle/>
                    <a:p>
                      <a:r>
                        <a:rPr lang="en-US" sz="1200" dirty="0"/>
                        <a:t>10101011</a:t>
                      </a:r>
                    </a:p>
                  </a:txBody>
                  <a:tcPr/>
                </a:tc>
                <a:extLst>
                  <a:ext uri="{0D108BD9-81ED-4DB2-BD59-A6C34878D82A}">
                    <a16:rowId xmlns:a16="http://schemas.microsoft.com/office/drawing/2014/main" val="3441092082"/>
                  </a:ext>
                </a:extLst>
              </a:tr>
              <a:tr h="370840">
                <a:tc>
                  <a:txBody>
                    <a:bodyPr/>
                    <a:lstStyle/>
                    <a:p>
                      <a:r>
                        <a:rPr lang="en-US" sz="1200" dirty="0"/>
                        <a:t>00000000000001</a:t>
                      </a:r>
                    </a:p>
                  </a:txBody>
                  <a:tcPr/>
                </a:tc>
                <a:tc>
                  <a:txBody>
                    <a:bodyPr/>
                    <a:lstStyle/>
                    <a:p>
                      <a:r>
                        <a:rPr lang="en-US" sz="1200" dirty="0"/>
                        <a:t>00</a:t>
                      </a:r>
                    </a:p>
                  </a:txBody>
                  <a:tcPr/>
                </a:tc>
                <a:tc>
                  <a:txBody>
                    <a:bodyPr/>
                    <a:lstStyle/>
                    <a:p>
                      <a:r>
                        <a:rPr lang="en-US" sz="1200" dirty="0"/>
                        <a:t>11111111</a:t>
                      </a:r>
                    </a:p>
                  </a:txBody>
                  <a:tcPr/>
                </a:tc>
                <a:tc>
                  <a:txBody>
                    <a:bodyPr/>
                    <a:lstStyle/>
                    <a:p>
                      <a:r>
                        <a:rPr lang="en-US" sz="1200" dirty="0"/>
                        <a:t>01</a:t>
                      </a:r>
                    </a:p>
                  </a:txBody>
                  <a:tcPr/>
                </a:tc>
                <a:tc>
                  <a:txBody>
                    <a:bodyPr/>
                    <a:lstStyle/>
                    <a:p>
                      <a:r>
                        <a:rPr lang="en-US" sz="1200" dirty="0"/>
                        <a:t>00000000</a:t>
                      </a:r>
                    </a:p>
                  </a:txBody>
                  <a:tcPr/>
                </a:tc>
                <a:tc>
                  <a:txBody>
                    <a:bodyPr/>
                    <a:lstStyle/>
                    <a:p>
                      <a:r>
                        <a:rPr lang="en-US" sz="1200" dirty="0"/>
                        <a:t>10</a:t>
                      </a:r>
                    </a:p>
                  </a:txBody>
                  <a:tcPr/>
                </a:tc>
                <a:tc>
                  <a:txBody>
                    <a:bodyPr/>
                    <a:lstStyle/>
                    <a:p>
                      <a:r>
                        <a:rPr lang="en-US" sz="1200" dirty="0"/>
                        <a:t>11111100</a:t>
                      </a:r>
                    </a:p>
                  </a:txBody>
                  <a:tcPr/>
                </a:tc>
                <a:tc>
                  <a:txBody>
                    <a:bodyPr/>
                    <a:lstStyle/>
                    <a:p>
                      <a:r>
                        <a:rPr lang="en-US" sz="1200" dirty="0"/>
                        <a:t>11</a:t>
                      </a:r>
                    </a:p>
                  </a:txBody>
                  <a:tcPr/>
                </a:tc>
                <a:tc>
                  <a:txBody>
                    <a:bodyPr/>
                    <a:lstStyle/>
                    <a:p>
                      <a:r>
                        <a:rPr lang="en-US" sz="1200" dirty="0"/>
                        <a:t>00000011</a:t>
                      </a:r>
                    </a:p>
                  </a:txBody>
                  <a:tcPr/>
                </a:tc>
                <a:extLst>
                  <a:ext uri="{0D108BD9-81ED-4DB2-BD59-A6C34878D82A}">
                    <a16:rowId xmlns:a16="http://schemas.microsoft.com/office/drawing/2014/main" val="3456416228"/>
                  </a:ext>
                </a:extLst>
              </a:tr>
              <a:tr h="370840">
                <a:tc>
                  <a:txBody>
                    <a:bodyPr/>
                    <a:lstStyle/>
                    <a:p>
                      <a:r>
                        <a:rPr lang="en-US" sz="1200" dirty="0"/>
                        <a:t>01111110100110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01010101</a:t>
                      </a:r>
                    </a:p>
                  </a:txBody>
                  <a:tcPr/>
                </a:tc>
                <a:tc>
                  <a:txBody>
                    <a:bodyPr/>
                    <a:lstStyle/>
                    <a:p>
                      <a:r>
                        <a:rPr lang="en-US" sz="1200" dirty="0"/>
                        <a:t>10</a:t>
                      </a:r>
                    </a:p>
                  </a:txBody>
                  <a:tcPr/>
                </a:tc>
                <a:tc>
                  <a:txBody>
                    <a:bodyPr/>
                    <a:lstStyle/>
                    <a:p>
                      <a:r>
                        <a:rPr lang="en-US" sz="1200" dirty="0"/>
                        <a:t>00000000</a:t>
                      </a:r>
                    </a:p>
                  </a:txBody>
                  <a:tcPr/>
                </a:tc>
                <a:tc>
                  <a:txBody>
                    <a:bodyPr/>
                    <a:lstStyle/>
                    <a:p>
                      <a:r>
                        <a:rPr lang="en-US" sz="1200" dirty="0"/>
                        <a:t>11</a:t>
                      </a:r>
                    </a:p>
                  </a:txBody>
                  <a:tcPr/>
                </a:tc>
                <a:tc>
                  <a:txBody>
                    <a:bodyPr/>
                    <a:lstStyle/>
                    <a:p>
                      <a:r>
                        <a:rPr lang="en-US" sz="1200" dirty="0"/>
                        <a:t>00000000</a:t>
                      </a:r>
                    </a:p>
                  </a:txBody>
                  <a:tcPr/>
                </a:tc>
                <a:extLst>
                  <a:ext uri="{0D108BD9-81ED-4DB2-BD59-A6C34878D82A}">
                    <a16:rowId xmlns:a16="http://schemas.microsoft.com/office/drawing/2014/main" val="3805578339"/>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12709364"/>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72980421"/>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8324207"/>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18701570"/>
                  </a:ext>
                </a:extLst>
              </a:tr>
            </a:tbl>
          </a:graphicData>
        </a:graphic>
      </p:graphicFrame>
      <p:sp>
        <p:nvSpPr>
          <p:cNvPr id="7" name="TextBox 6">
            <a:extLst>
              <a:ext uri="{FF2B5EF4-FFF2-40B4-BE49-F238E27FC236}">
                <a16:creationId xmlns:a16="http://schemas.microsoft.com/office/drawing/2014/main" id="{3777D5D9-4F0A-8C4D-8F79-E252006F3BC7}"/>
              </a:ext>
            </a:extLst>
          </p:cNvPr>
          <p:cNvSpPr txBox="1"/>
          <p:nvPr/>
        </p:nvSpPr>
        <p:spPr>
          <a:xfrm>
            <a:off x="835378" y="5825067"/>
            <a:ext cx="11081175" cy="923330"/>
          </a:xfrm>
          <a:prstGeom prst="rect">
            <a:avLst/>
          </a:prstGeom>
          <a:noFill/>
        </p:spPr>
        <p:txBody>
          <a:bodyPr wrap="none" rtlCol="0">
            <a:spAutoFit/>
          </a:bodyPr>
          <a:lstStyle/>
          <a:p>
            <a:r>
              <a:rPr lang="en-US" dirty="0"/>
              <a:t>There is a request for address 0x0007.  Is it a hit or miss?   Address is 16 bites, Offset = log(2</a:t>
            </a:r>
            <a:r>
              <a:rPr lang="en-US" baseline="30000" dirty="0"/>
              <a:t>2</a:t>
            </a:r>
            <a:r>
              <a:rPr lang="en-US" dirty="0"/>
              <a:t>) = 2 bits,  tag = 14 bits </a:t>
            </a:r>
          </a:p>
          <a:p>
            <a:r>
              <a:rPr lang="en-US" b="1" dirty="0"/>
              <a:t>Address = 0000 0000 0000 0111           tag = 00000000000001    that is a hit,   offset = 11, value returned = 00000011</a:t>
            </a:r>
          </a:p>
          <a:p>
            <a:r>
              <a:rPr lang="en-US" dirty="0">
                <a:solidFill>
                  <a:srgbClr val="FF0000"/>
                </a:solidFill>
              </a:rPr>
              <a:t> </a:t>
            </a:r>
          </a:p>
        </p:txBody>
      </p:sp>
    </p:spTree>
    <p:extLst>
      <p:ext uri="{BB962C8B-B14F-4D97-AF65-F5344CB8AC3E}">
        <p14:creationId xmlns:p14="http://schemas.microsoft.com/office/powerpoint/2010/main" val="2283935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AFD57D-F192-4045-811D-45C7E80F5061}"/>
              </a:ext>
            </a:extLst>
          </p:cNvPr>
          <p:cNvSpPr>
            <a:spLocks noGrp="1"/>
          </p:cNvSpPr>
          <p:nvPr>
            <p:ph type="title"/>
          </p:nvPr>
        </p:nvSpPr>
        <p:spPr>
          <a:xfrm>
            <a:off x="838200" y="-1438275"/>
            <a:ext cx="10515600" cy="1325563"/>
          </a:xfrm>
        </p:spPr>
        <p:txBody>
          <a:bodyPr/>
          <a:lstStyle/>
          <a:p>
            <a:r>
              <a:rPr lang="en-US" dirty="0"/>
              <a:t>Example Problem 7 Step 2</a:t>
            </a:r>
          </a:p>
        </p:txBody>
      </p:sp>
      <p:sp>
        <p:nvSpPr>
          <p:cNvPr id="4" name="TextBox 3">
            <a:extLst>
              <a:ext uri="{FF2B5EF4-FFF2-40B4-BE49-F238E27FC236}">
                <a16:creationId xmlns:a16="http://schemas.microsoft.com/office/drawing/2014/main" id="{E8DE2925-4143-4248-BD46-113C1BE9A90C}"/>
              </a:ext>
            </a:extLst>
          </p:cNvPr>
          <p:cNvSpPr txBox="1"/>
          <p:nvPr/>
        </p:nvSpPr>
        <p:spPr>
          <a:xfrm>
            <a:off x="541867" y="1004711"/>
            <a:ext cx="11029494" cy="646331"/>
          </a:xfrm>
          <a:prstGeom prst="rect">
            <a:avLst/>
          </a:prstGeom>
          <a:noFill/>
        </p:spPr>
        <p:txBody>
          <a:bodyPr wrap="none" rtlCol="0">
            <a:spAutoFit/>
          </a:bodyPr>
          <a:lstStyle/>
          <a:p>
            <a:r>
              <a:rPr lang="en-US" dirty="0"/>
              <a:t>A system with 2</a:t>
            </a:r>
            <a:r>
              <a:rPr lang="en-US" baseline="30000" dirty="0"/>
              <a:t>16</a:t>
            </a:r>
            <a:r>
              <a:rPr lang="en-US" dirty="0"/>
              <a:t> bytes in the main memory.  It has a fully associative cache with 2</a:t>
            </a:r>
            <a:r>
              <a:rPr lang="en-US" baseline="30000" dirty="0"/>
              <a:t>5</a:t>
            </a:r>
            <a:r>
              <a:rPr lang="en-US" dirty="0"/>
              <a:t> bytes and a line size of 2</a:t>
            </a:r>
            <a:r>
              <a:rPr lang="en-US" baseline="30000" dirty="0"/>
              <a:t>2</a:t>
            </a:r>
            <a:r>
              <a:rPr lang="en-US" dirty="0"/>
              <a:t> bytes.</a:t>
            </a:r>
          </a:p>
          <a:p>
            <a:r>
              <a:rPr lang="en-US" dirty="0"/>
              <a:t>The cache state is currently as below.</a:t>
            </a:r>
          </a:p>
        </p:txBody>
      </p:sp>
      <p:graphicFrame>
        <p:nvGraphicFramePr>
          <p:cNvPr id="5" name="Table 5">
            <a:extLst>
              <a:ext uri="{FF2B5EF4-FFF2-40B4-BE49-F238E27FC236}">
                <a16:creationId xmlns:a16="http://schemas.microsoft.com/office/drawing/2014/main" id="{BCB2891A-834F-594F-8A89-0E2E9FB9F1B7}"/>
              </a:ext>
            </a:extLst>
          </p:cNvPr>
          <p:cNvGraphicFramePr>
            <a:graphicFrameLocks noGrp="1"/>
          </p:cNvGraphicFramePr>
          <p:nvPr/>
        </p:nvGraphicFramePr>
        <p:xfrm>
          <a:off x="699911" y="1574800"/>
          <a:ext cx="10272888" cy="3708400"/>
        </p:xfrm>
        <a:graphic>
          <a:graphicData uri="http://schemas.openxmlformats.org/drawingml/2006/table">
            <a:tbl>
              <a:tblPr firstRow="1" bandRow="1">
                <a:tableStyleId>{5C22544A-7EE6-4342-B048-85BDC9FD1C3A}</a:tableStyleId>
              </a:tblPr>
              <a:tblGrid>
                <a:gridCol w="1332089">
                  <a:extLst>
                    <a:ext uri="{9D8B030D-6E8A-4147-A177-3AD203B41FA5}">
                      <a16:colId xmlns:a16="http://schemas.microsoft.com/office/drawing/2014/main" val="3464295930"/>
                    </a:ext>
                  </a:extLst>
                </a:gridCol>
                <a:gridCol w="778933">
                  <a:extLst>
                    <a:ext uri="{9D8B030D-6E8A-4147-A177-3AD203B41FA5}">
                      <a16:colId xmlns:a16="http://schemas.microsoft.com/office/drawing/2014/main" val="1774775874"/>
                    </a:ext>
                  </a:extLst>
                </a:gridCol>
                <a:gridCol w="1313274">
                  <a:extLst>
                    <a:ext uri="{9D8B030D-6E8A-4147-A177-3AD203B41FA5}">
                      <a16:colId xmlns:a16="http://schemas.microsoft.com/office/drawing/2014/main" val="1588002122"/>
                    </a:ext>
                  </a:extLst>
                </a:gridCol>
                <a:gridCol w="820326">
                  <a:extLst>
                    <a:ext uri="{9D8B030D-6E8A-4147-A177-3AD203B41FA5}">
                      <a16:colId xmlns:a16="http://schemas.microsoft.com/office/drawing/2014/main" val="371272909"/>
                    </a:ext>
                  </a:extLst>
                </a:gridCol>
                <a:gridCol w="1462538">
                  <a:extLst>
                    <a:ext uri="{9D8B030D-6E8A-4147-A177-3AD203B41FA5}">
                      <a16:colId xmlns:a16="http://schemas.microsoft.com/office/drawing/2014/main" val="1433710282"/>
                    </a:ext>
                  </a:extLst>
                </a:gridCol>
                <a:gridCol w="772662">
                  <a:extLst>
                    <a:ext uri="{9D8B030D-6E8A-4147-A177-3AD203B41FA5}">
                      <a16:colId xmlns:a16="http://schemas.microsoft.com/office/drawing/2014/main" val="209806676"/>
                    </a:ext>
                  </a:extLst>
                </a:gridCol>
                <a:gridCol w="1510202">
                  <a:extLst>
                    <a:ext uri="{9D8B030D-6E8A-4147-A177-3AD203B41FA5}">
                      <a16:colId xmlns:a16="http://schemas.microsoft.com/office/drawing/2014/main" val="2449608471"/>
                    </a:ext>
                  </a:extLst>
                </a:gridCol>
                <a:gridCol w="770154">
                  <a:extLst>
                    <a:ext uri="{9D8B030D-6E8A-4147-A177-3AD203B41FA5}">
                      <a16:colId xmlns:a16="http://schemas.microsoft.com/office/drawing/2014/main" val="375704272"/>
                    </a:ext>
                  </a:extLst>
                </a:gridCol>
                <a:gridCol w="1512710">
                  <a:extLst>
                    <a:ext uri="{9D8B030D-6E8A-4147-A177-3AD203B41FA5}">
                      <a16:colId xmlns:a16="http://schemas.microsoft.com/office/drawing/2014/main" val="3394354272"/>
                    </a:ext>
                  </a:extLst>
                </a:gridCol>
              </a:tblGrid>
              <a:tr h="370840">
                <a:tc>
                  <a:txBody>
                    <a:bodyPr/>
                    <a:lstStyle/>
                    <a:p>
                      <a:endParaRPr lang="en-US" dirty="0"/>
                    </a:p>
                  </a:txBody>
                  <a:tcPr/>
                </a:tc>
                <a:tc gridSpan="2">
                  <a:txBody>
                    <a:bodyPr/>
                    <a:lstStyle/>
                    <a:p>
                      <a:r>
                        <a:rPr lang="en-US" dirty="0"/>
                        <a:t>Line byte 1</a:t>
                      </a:r>
                    </a:p>
                  </a:txBody>
                  <a:tcPr/>
                </a:tc>
                <a:tc hMerge="1">
                  <a:txBody>
                    <a:bodyPr/>
                    <a:lstStyle/>
                    <a:p>
                      <a:r>
                        <a:rPr lang="en-US" dirty="0"/>
                        <a:t>Line byte 2</a:t>
                      </a:r>
                    </a:p>
                  </a:txBody>
                  <a:tcPr/>
                </a:tc>
                <a:tc gridSpan="2">
                  <a:txBody>
                    <a:bodyPr/>
                    <a:lstStyle/>
                    <a:p>
                      <a:r>
                        <a:rPr lang="en-US" dirty="0"/>
                        <a:t>Line byte 2</a:t>
                      </a:r>
                    </a:p>
                  </a:txBody>
                  <a:tcPr/>
                </a:tc>
                <a:tc hMerge="1">
                  <a:txBody>
                    <a:bodyPr/>
                    <a:lstStyle/>
                    <a:p>
                      <a:r>
                        <a:rPr lang="en-US" dirty="0"/>
                        <a:t>Line byte 4</a:t>
                      </a:r>
                    </a:p>
                  </a:txBody>
                  <a:tcPr/>
                </a:tc>
                <a:tc gridSpan="2">
                  <a:txBody>
                    <a:bodyPr/>
                    <a:lstStyle/>
                    <a:p>
                      <a:r>
                        <a:rPr lang="en-US" dirty="0"/>
                        <a:t>Line byte 3</a:t>
                      </a:r>
                    </a:p>
                  </a:txBody>
                  <a:tcPr/>
                </a:tc>
                <a:tc hMerge="1">
                  <a:txBody>
                    <a:bodyPr/>
                    <a:lstStyle/>
                    <a:p>
                      <a:endParaRPr lang="en-US" dirty="0"/>
                    </a:p>
                  </a:txBody>
                  <a:tcPr/>
                </a:tc>
                <a:tc gridSpan="2">
                  <a:txBody>
                    <a:bodyPr/>
                    <a:lstStyle/>
                    <a:p>
                      <a:r>
                        <a:rPr lang="en-US" dirty="0"/>
                        <a:t>Line byte 4</a:t>
                      </a:r>
                    </a:p>
                  </a:txBody>
                  <a:tcPr/>
                </a:tc>
                <a:tc hMerge="1">
                  <a:txBody>
                    <a:bodyPr/>
                    <a:lstStyle/>
                    <a:p>
                      <a:endParaRPr lang="en-US" dirty="0"/>
                    </a:p>
                  </a:txBody>
                  <a:tcPr/>
                </a:tc>
                <a:extLst>
                  <a:ext uri="{0D108BD9-81ED-4DB2-BD59-A6C34878D82A}">
                    <a16:rowId xmlns:a16="http://schemas.microsoft.com/office/drawing/2014/main" val="704083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Tag</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extLst>
                  <a:ext uri="{0D108BD9-81ED-4DB2-BD59-A6C34878D82A}">
                    <a16:rowId xmlns:a16="http://schemas.microsoft.com/office/drawing/2014/main" val="3814310546"/>
                  </a:ext>
                </a:extLst>
              </a:tr>
              <a:tr h="370840">
                <a:tc>
                  <a:txBody>
                    <a:bodyPr/>
                    <a:lstStyle/>
                    <a:p>
                      <a:r>
                        <a:rPr lang="en-US" sz="1200" dirty="0"/>
                        <a:t>11010101110010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00010010</a:t>
                      </a:r>
                    </a:p>
                  </a:txBody>
                  <a:tcPr/>
                </a:tc>
                <a:tc>
                  <a:txBody>
                    <a:bodyPr/>
                    <a:lstStyle/>
                    <a:p>
                      <a:r>
                        <a:rPr lang="en-US" sz="1200" dirty="0"/>
                        <a:t>10</a:t>
                      </a:r>
                    </a:p>
                  </a:txBody>
                  <a:tcPr/>
                </a:tc>
                <a:tc>
                  <a:txBody>
                    <a:bodyPr/>
                    <a:lstStyle/>
                    <a:p>
                      <a:r>
                        <a:rPr lang="en-US" sz="1200" dirty="0"/>
                        <a:t>00111110</a:t>
                      </a:r>
                    </a:p>
                  </a:txBody>
                  <a:tcPr/>
                </a:tc>
                <a:tc>
                  <a:txBody>
                    <a:bodyPr/>
                    <a:lstStyle/>
                    <a:p>
                      <a:r>
                        <a:rPr lang="en-US" sz="1200" dirty="0"/>
                        <a:t>11</a:t>
                      </a:r>
                    </a:p>
                  </a:txBody>
                  <a:tcPr/>
                </a:tc>
                <a:tc>
                  <a:txBody>
                    <a:bodyPr/>
                    <a:lstStyle/>
                    <a:p>
                      <a:r>
                        <a:rPr lang="en-US" sz="1200" dirty="0"/>
                        <a:t>00100001</a:t>
                      </a:r>
                    </a:p>
                  </a:txBody>
                  <a:tcPr/>
                </a:tc>
                <a:extLst>
                  <a:ext uri="{0D108BD9-81ED-4DB2-BD59-A6C34878D82A}">
                    <a16:rowId xmlns:a16="http://schemas.microsoft.com/office/drawing/2014/main" val="342324680"/>
                  </a:ext>
                </a:extLst>
              </a:tr>
              <a:tr h="370840">
                <a:tc>
                  <a:txBody>
                    <a:bodyPr/>
                    <a:lstStyle/>
                    <a:p>
                      <a:r>
                        <a:rPr lang="en-US" sz="1200" dirty="0"/>
                        <a:t>10111111000000</a:t>
                      </a:r>
                    </a:p>
                  </a:txBody>
                  <a:tcPr/>
                </a:tc>
                <a:tc>
                  <a:txBody>
                    <a:bodyPr/>
                    <a:lstStyle/>
                    <a:p>
                      <a:r>
                        <a:rPr lang="en-US" sz="1200" dirty="0"/>
                        <a:t>00</a:t>
                      </a:r>
                    </a:p>
                  </a:txBody>
                  <a:tcPr/>
                </a:tc>
                <a:tc>
                  <a:txBody>
                    <a:bodyPr/>
                    <a:lstStyle/>
                    <a:p>
                      <a:r>
                        <a:rPr lang="en-US" sz="1200" dirty="0"/>
                        <a:t>10010011</a:t>
                      </a:r>
                    </a:p>
                  </a:txBody>
                  <a:tcPr/>
                </a:tc>
                <a:tc>
                  <a:txBody>
                    <a:bodyPr/>
                    <a:lstStyle/>
                    <a:p>
                      <a:r>
                        <a:rPr lang="en-US" sz="1200" dirty="0"/>
                        <a:t>01</a:t>
                      </a:r>
                    </a:p>
                  </a:txBody>
                  <a:tcPr/>
                </a:tc>
                <a:tc>
                  <a:txBody>
                    <a:bodyPr/>
                    <a:lstStyle/>
                    <a:p>
                      <a:r>
                        <a:rPr lang="en-US" sz="1200" dirty="0"/>
                        <a:t>11110000</a:t>
                      </a:r>
                    </a:p>
                  </a:txBody>
                  <a:tcPr/>
                </a:tc>
                <a:tc>
                  <a:txBody>
                    <a:bodyPr/>
                    <a:lstStyle/>
                    <a:p>
                      <a:r>
                        <a:rPr lang="en-US" sz="1200" dirty="0"/>
                        <a:t>10</a:t>
                      </a:r>
                    </a:p>
                  </a:txBody>
                  <a:tcPr/>
                </a:tc>
                <a:tc>
                  <a:txBody>
                    <a:bodyPr/>
                    <a:lstStyle/>
                    <a:p>
                      <a:r>
                        <a:rPr lang="en-US" sz="1200" dirty="0"/>
                        <a:t>01010100</a:t>
                      </a:r>
                    </a:p>
                  </a:txBody>
                  <a:tcPr/>
                </a:tc>
                <a:tc>
                  <a:txBody>
                    <a:bodyPr/>
                    <a:lstStyle/>
                    <a:p>
                      <a:r>
                        <a:rPr lang="en-US" sz="1200" dirty="0"/>
                        <a:t>11</a:t>
                      </a:r>
                    </a:p>
                  </a:txBody>
                  <a:tcPr/>
                </a:tc>
                <a:tc>
                  <a:txBody>
                    <a:bodyPr/>
                    <a:lstStyle/>
                    <a:p>
                      <a:r>
                        <a:rPr lang="en-US" sz="1200" dirty="0"/>
                        <a:t>10101011</a:t>
                      </a:r>
                    </a:p>
                  </a:txBody>
                  <a:tcPr/>
                </a:tc>
                <a:extLst>
                  <a:ext uri="{0D108BD9-81ED-4DB2-BD59-A6C34878D82A}">
                    <a16:rowId xmlns:a16="http://schemas.microsoft.com/office/drawing/2014/main" val="3441092082"/>
                  </a:ext>
                </a:extLst>
              </a:tr>
              <a:tr h="370840">
                <a:tc>
                  <a:txBody>
                    <a:bodyPr/>
                    <a:lstStyle/>
                    <a:p>
                      <a:r>
                        <a:rPr lang="en-US" sz="1200" dirty="0"/>
                        <a:t>00000000000001</a:t>
                      </a:r>
                    </a:p>
                  </a:txBody>
                  <a:tcPr/>
                </a:tc>
                <a:tc>
                  <a:txBody>
                    <a:bodyPr/>
                    <a:lstStyle/>
                    <a:p>
                      <a:r>
                        <a:rPr lang="en-US" sz="1200" dirty="0"/>
                        <a:t>00</a:t>
                      </a:r>
                    </a:p>
                  </a:txBody>
                  <a:tcPr/>
                </a:tc>
                <a:tc>
                  <a:txBody>
                    <a:bodyPr/>
                    <a:lstStyle/>
                    <a:p>
                      <a:r>
                        <a:rPr lang="en-US" sz="1200" dirty="0"/>
                        <a:t>11111111</a:t>
                      </a:r>
                    </a:p>
                  </a:txBody>
                  <a:tcPr/>
                </a:tc>
                <a:tc>
                  <a:txBody>
                    <a:bodyPr/>
                    <a:lstStyle/>
                    <a:p>
                      <a:r>
                        <a:rPr lang="en-US" sz="1200" dirty="0"/>
                        <a:t>01</a:t>
                      </a:r>
                    </a:p>
                  </a:txBody>
                  <a:tcPr/>
                </a:tc>
                <a:tc>
                  <a:txBody>
                    <a:bodyPr/>
                    <a:lstStyle/>
                    <a:p>
                      <a:r>
                        <a:rPr lang="en-US" sz="1200" dirty="0"/>
                        <a:t>00000000</a:t>
                      </a:r>
                    </a:p>
                  </a:txBody>
                  <a:tcPr/>
                </a:tc>
                <a:tc>
                  <a:txBody>
                    <a:bodyPr/>
                    <a:lstStyle/>
                    <a:p>
                      <a:r>
                        <a:rPr lang="en-US" sz="1200" dirty="0"/>
                        <a:t>10</a:t>
                      </a:r>
                    </a:p>
                  </a:txBody>
                  <a:tcPr/>
                </a:tc>
                <a:tc>
                  <a:txBody>
                    <a:bodyPr/>
                    <a:lstStyle/>
                    <a:p>
                      <a:r>
                        <a:rPr lang="en-US" sz="1200" dirty="0"/>
                        <a:t>11111100</a:t>
                      </a:r>
                    </a:p>
                  </a:txBody>
                  <a:tcPr/>
                </a:tc>
                <a:tc>
                  <a:txBody>
                    <a:bodyPr/>
                    <a:lstStyle/>
                    <a:p>
                      <a:r>
                        <a:rPr lang="en-US" sz="1200" dirty="0"/>
                        <a:t>11</a:t>
                      </a:r>
                    </a:p>
                  </a:txBody>
                  <a:tcPr/>
                </a:tc>
                <a:tc>
                  <a:txBody>
                    <a:bodyPr/>
                    <a:lstStyle/>
                    <a:p>
                      <a:r>
                        <a:rPr lang="en-US" sz="1200" dirty="0"/>
                        <a:t>00000011</a:t>
                      </a:r>
                    </a:p>
                  </a:txBody>
                  <a:tcPr/>
                </a:tc>
                <a:extLst>
                  <a:ext uri="{0D108BD9-81ED-4DB2-BD59-A6C34878D82A}">
                    <a16:rowId xmlns:a16="http://schemas.microsoft.com/office/drawing/2014/main" val="3456416228"/>
                  </a:ext>
                </a:extLst>
              </a:tr>
              <a:tr h="370840">
                <a:tc>
                  <a:txBody>
                    <a:bodyPr/>
                    <a:lstStyle/>
                    <a:p>
                      <a:r>
                        <a:rPr lang="en-US" sz="1200" dirty="0"/>
                        <a:t>01111110100110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01010101</a:t>
                      </a:r>
                    </a:p>
                  </a:txBody>
                  <a:tcPr/>
                </a:tc>
                <a:tc>
                  <a:txBody>
                    <a:bodyPr/>
                    <a:lstStyle/>
                    <a:p>
                      <a:r>
                        <a:rPr lang="en-US" sz="1200" dirty="0"/>
                        <a:t>10</a:t>
                      </a:r>
                    </a:p>
                  </a:txBody>
                  <a:tcPr/>
                </a:tc>
                <a:tc>
                  <a:txBody>
                    <a:bodyPr/>
                    <a:lstStyle/>
                    <a:p>
                      <a:r>
                        <a:rPr lang="en-US" sz="1200" dirty="0"/>
                        <a:t>00000000</a:t>
                      </a:r>
                    </a:p>
                  </a:txBody>
                  <a:tcPr/>
                </a:tc>
                <a:tc>
                  <a:txBody>
                    <a:bodyPr/>
                    <a:lstStyle/>
                    <a:p>
                      <a:r>
                        <a:rPr lang="en-US" sz="1200" dirty="0"/>
                        <a:t>11</a:t>
                      </a:r>
                    </a:p>
                  </a:txBody>
                  <a:tcPr/>
                </a:tc>
                <a:tc>
                  <a:txBody>
                    <a:bodyPr/>
                    <a:lstStyle/>
                    <a:p>
                      <a:r>
                        <a:rPr lang="en-US" sz="1200" dirty="0"/>
                        <a:t>00000000</a:t>
                      </a:r>
                    </a:p>
                  </a:txBody>
                  <a:tcPr/>
                </a:tc>
                <a:extLst>
                  <a:ext uri="{0D108BD9-81ED-4DB2-BD59-A6C34878D82A}">
                    <a16:rowId xmlns:a16="http://schemas.microsoft.com/office/drawing/2014/main" val="3805578339"/>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12709364"/>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72980421"/>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8324207"/>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18701570"/>
                  </a:ext>
                </a:extLst>
              </a:tr>
            </a:tbl>
          </a:graphicData>
        </a:graphic>
      </p:graphicFrame>
      <p:sp>
        <p:nvSpPr>
          <p:cNvPr id="7" name="TextBox 6">
            <a:extLst>
              <a:ext uri="{FF2B5EF4-FFF2-40B4-BE49-F238E27FC236}">
                <a16:creationId xmlns:a16="http://schemas.microsoft.com/office/drawing/2014/main" id="{3777D5D9-4F0A-8C4D-8F79-E252006F3BC7}"/>
              </a:ext>
            </a:extLst>
          </p:cNvPr>
          <p:cNvSpPr txBox="1"/>
          <p:nvPr/>
        </p:nvSpPr>
        <p:spPr>
          <a:xfrm>
            <a:off x="835378" y="5825067"/>
            <a:ext cx="11336437" cy="646331"/>
          </a:xfrm>
          <a:prstGeom prst="rect">
            <a:avLst/>
          </a:prstGeom>
          <a:noFill/>
        </p:spPr>
        <p:txBody>
          <a:bodyPr wrap="none" rtlCol="0">
            <a:spAutoFit/>
          </a:bodyPr>
          <a:lstStyle/>
          <a:p>
            <a:r>
              <a:rPr lang="en-US" dirty="0"/>
              <a:t>There is a request for address 0xBB35.  Is it a hit or miss?  </a:t>
            </a:r>
          </a:p>
          <a:p>
            <a:r>
              <a:rPr lang="en-US" dirty="0"/>
              <a:t>If it is a hit, what is returned?  If it is a miss, what is the state of the cache after the data is obtained from main memory?</a:t>
            </a:r>
          </a:p>
        </p:txBody>
      </p:sp>
    </p:spTree>
    <p:extLst>
      <p:ext uri="{BB962C8B-B14F-4D97-AF65-F5344CB8AC3E}">
        <p14:creationId xmlns:p14="http://schemas.microsoft.com/office/powerpoint/2010/main" val="240520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1B06BA-5477-4196-996E-C403742BB078}"/>
              </a:ext>
            </a:extLst>
          </p:cNvPr>
          <p:cNvSpPr>
            <a:spLocks noGrp="1"/>
          </p:cNvSpPr>
          <p:nvPr>
            <p:ph type="title"/>
          </p:nvPr>
        </p:nvSpPr>
        <p:spPr>
          <a:xfrm>
            <a:off x="838200" y="-1438275"/>
            <a:ext cx="10515600" cy="1325563"/>
          </a:xfrm>
        </p:spPr>
        <p:txBody>
          <a:bodyPr/>
          <a:lstStyle/>
          <a:p>
            <a:r>
              <a:rPr lang="en-US" dirty="0"/>
              <a:t>Example Problem 7 Step 2 Answer</a:t>
            </a:r>
          </a:p>
        </p:txBody>
      </p:sp>
      <p:sp>
        <p:nvSpPr>
          <p:cNvPr id="4" name="TextBox 3">
            <a:extLst>
              <a:ext uri="{FF2B5EF4-FFF2-40B4-BE49-F238E27FC236}">
                <a16:creationId xmlns:a16="http://schemas.microsoft.com/office/drawing/2014/main" id="{E8DE2925-4143-4248-BD46-113C1BE9A90C}"/>
              </a:ext>
            </a:extLst>
          </p:cNvPr>
          <p:cNvSpPr txBox="1"/>
          <p:nvPr/>
        </p:nvSpPr>
        <p:spPr>
          <a:xfrm>
            <a:off x="541867" y="1004711"/>
            <a:ext cx="11029494" cy="646331"/>
          </a:xfrm>
          <a:prstGeom prst="rect">
            <a:avLst/>
          </a:prstGeom>
          <a:noFill/>
        </p:spPr>
        <p:txBody>
          <a:bodyPr wrap="none" rtlCol="0">
            <a:spAutoFit/>
          </a:bodyPr>
          <a:lstStyle/>
          <a:p>
            <a:r>
              <a:rPr lang="en-US" dirty="0"/>
              <a:t>A system with 2</a:t>
            </a:r>
            <a:r>
              <a:rPr lang="en-US" baseline="30000" dirty="0"/>
              <a:t>16</a:t>
            </a:r>
            <a:r>
              <a:rPr lang="en-US" dirty="0"/>
              <a:t> bytes in the main memory.  It has a fully associative cache with 2</a:t>
            </a:r>
            <a:r>
              <a:rPr lang="en-US" baseline="30000" dirty="0"/>
              <a:t>5</a:t>
            </a:r>
            <a:r>
              <a:rPr lang="en-US" dirty="0"/>
              <a:t> bytes and a line size of 2</a:t>
            </a:r>
            <a:r>
              <a:rPr lang="en-US" baseline="30000" dirty="0"/>
              <a:t>2</a:t>
            </a:r>
            <a:r>
              <a:rPr lang="en-US" dirty="0"/>
              <a:t> bytes.</a:t>
            </a:r>
          </a:p>
          <a:p>
            <a:r>
              <a:rPr lang="en-US" dirty="0"/>
              <a:t>The cache state is currently as below.</a:t>
            </a:r>
          </a:p>
        </p:txBody>
      </p:sp>
      <p:graphicFrame>
        <p:nvGraphicFramePr>
          <p:cNvPr id="5" name="Table 5">
            <a:extLst>
              <a:ext uri="{FF2B5EF4-FFF2-40B4-BE49-F238E27FC236}">
                <a16:creationId xmlns:a16="http://schemas.microsoft.com/office/drawing/2014/main" id="{BCB2891A-834F-594F-8A89-0E2E9FB9F1B7}"/>
              </a:ext>
            </a:extLst>
          </p:cNvPr>
          <p:cNvGraphicFramePr>
            <a:graphicFrameLocks noGrp="1"/>
          </p:cNvGraphicFramePr>
          <p:nvPr/>
        </p:nvGraphicFramePr>
        <p:xfrm>
          <a:off x="699911" y="1574800"/>
          <a:ext cx="10272888" cy="3708400"/>
        </p:xfrm>
        <a:graphic>
          <a:graphicData uri="http://schemas.openxmlformats.org/drawingml/2006/table">
            <a:tbl>
              <a:tblPr firstRow="1" bandRow="1">
                <a:tableStyleId>{5C22544A-7EE6-4342-B048-85BDC9FD1C3A}</a:tableStyleId>
              </a:tblPr>
              <a:tblGrid>
                <a:gridCol w="1332089">
                  <a:extLst>
                    <a:ext uri="{9D8B030D-6E8A-4147-A177-3AD203B41FA5}">
                      <a16:colId xmlns:a16="http://schemas.microsoft.com/office/drawing/2014/main" val="3464295930"/>
                    </a:ext>
                  </a:extLst>
                </a:gridCol>
                <a:gridCol w="778933">
                  <a:extLst>
                    <a:ext uri="{9D8B030D-6E8A-4147-A177-3AD203B41FA5}">
                      <a16:colId xmlns:a16="http://schemas.microsoft.com/office/drawing/2014/main" val="1774775874"/>
                    </a:ext>
                  </a:extLst>
                </a:gridCol>
                <a:gridCol w="1313274">
                  <a:extLst>
                    <a:ext uri="{9D8B030D-6E8A-4147-A177-3AD203B41FA5}">
                      <a16:colId xmlns:a16="http://schemas.microsoft.com/office/drawing/2014/main" val="1588002122"/>
                    </a:ext>
                  </a:extLst>
                </a:gridCol>
                <a:gridCol w="820326">
                  <a:extLst>
                    <a:ext uri="{9D8B030D-6E8A-4147-A177-3AD203B41FA5}">
                      <a16:colId xmlns:a16="http://schemas.microsoft.com/office/drawing/2014/main" val="371272909"/>
                    </a:ext>
                  </a:extLst>
                </a:gridCol>
                <a:gridCol w="1462538">
                  <a:extLst>
                    <a:ext uri="{9D8B030D-6E8A-4147-A177-3AD203B41FA5}">
                      <a16:colId xmlns:a16="http://schemas.microsoft.com/office/drawing/2014/main" val="1433710282"/>
                    </a:ext>
                  </a:extLst>
                </a:gridCol>
                <a:gridCol w="772662">
                  <a:extLst>
                    <a:ext uri="{9D8B030D-6E8A-4147-A177-3AD203B41FA5}">
                      <a16:colId xmlns:a16="http://schemas.microsoft.com/office/drawing/2014/main" val="209806676"/>
                    </a:ext>
                  </a:extLst>
                </a:gridCol>
                <a:gridCol w="1510202">
                  <a:extLst>
                    <a:ext uri="{9D8B030D-6E8A-4147-A177-3AD203B41FA5}">
                      <a16:colId xmlns:a16="http://schemas.microsoft.com/office/drawing/2014/main" val="2449608471"/>
                    </a:ext>
                  </a:extLst>
                </a:gridCol>
                <a:gridCol w="770154">
                  <a:extLst>
                    <a:ext uri="{9D8B030D-6E8A-4147-A177-3AD203B41FA5}">
                      <a16:colId xmlns:a16="http://schemas.microsoft.com/office/drawing/2014/main" val="375704272"/>
                    </a:ext>
                  </a:extLst>
                </a:gridCol>
                <a:gridCol w="1512710">
                  <a:extLst>
                    <a:ext uri="{9D8B030D-6E8A-4147-A177-3AD203B41FA5}">
                      <a16:colId xmlns:a16="http://schemas.microsoft.com/office/drawing/2014/main" val="3394354272"/>
                    </a:ext>
                  </a:extLst>
                </a:gridCol>
              </a:tblGrid>
              <a:tr h="370840">
                <a:tc>
                  <a:txBody>
                    <a:bodyPr/>
                    <a:lstStyle/>
                    <a:p>
                      <a:endParaRPr lang="en-US" dirty="0"/>
                    </a:p>
                  </a:txBody>
                  <a:tcPr/>
                </a:tc>
                <a:tc gridSpan="2">
                  <a:txBody>
                    <a:bodyPr/>
                    <a:lstStyle/>
                    <a:p>
                      <a:r>
                        <a:rPr lang="en-US" dirty="0"/>
                        <a:t>Line byte 1</a:t>
                      </a:r>
                    </a:p>
                  </a:txBody>
                  <a:tcPr/>
                </a:tc>
                <a:tc hMerge="1">
                  <a:txBody>
                    <a:bodyPr/>
                    <a:lstStyle/>
                    <a:p>
                      <a:r>
                        <a:rPr lang="en-US" dirty="0"/>
                        <a:t>Line byte 2</a:t>
                      </a:r>
                    </a:p>
                  </a:txBody>
                  <a:tcPr/>
                </a:tc>
                <a:tc gridSpan="2">
                  <a:txBody>
                    <a:bodyPr/>
                    <a:lstStyle/>
                    <a:p>
                      <a:r>
                        <a:rPr lang="en-US" dirty="0"/>
                        <a:t>Line byte 2</a:t>
                      </a:r>
                    </a:p>
                  </a:txBody>
                  <a:tcPr/>
                </a:tc>
                <a:tc hMerge="1">
                  <a:txBody>
                    <a:bodyPr/>
                    <a:lstStyle/>
                    <a:p>
                      <a:r>
                        <a:rPr lang="en-US" dirty="0"/>
                        <a:t>Line byte 4</a:t>
                      </a:r>
                    </a:p>
                  </a:txBody>
                  <a:tcPr/>
                </a:tc>
                <a:tc gridSpan="2">
                  <a:txBody>
                    <a:bodyPr/>
                    <a:lstStyle/>
                    <a:p>
                      <a:r>
                        <a:rPr lang="en-US" dirty="0"/>
                        <a:t>Line byte 3</a:t>
                      </a:r>
                    </a:p>
                  </a:txBody>
                  <a:tcPr/>
                </a:tc>
                <a:tc hMerge="1">
                  <a:txBody>
                    <a:bodyPr/>
                    <a:lstStyle/>
                    <a:p>
                      <a:endParaRPr lang="en-US" dirty="0"/>
                    </a:p>
                  </a:txBody>
                  <a:tcPr/>
                </a:tc>
                <a:tc gridSpan="2">
                  <a:txBody>
                    <a:bodyPr/>
                    <a:lstStyle/>
                    <a:p>
                      <a:r>
                        <a:rPr lang="en-US" dirty="0"/>
                        <a:t>Line byte 4</a:t>
                      </a:r>
                    </a:p>
                  </a:txBody>
                  <a:tcPr/>
                </a:tc>
                <a:tc hMerge="1">
                  <a:txBody>
                    <a:bodyPr/>
                    <a:lstStyle/>
                    <a:p>
                      <a:endParaRPr lang="en-US" dirty="0"/>
                    </a:p>
                  </a:txBody>
                  <a:tcPr/>
                </a:tc>
                <a:extLst>
                  <a:ext uri="{0D108BD9-81ED-4DB2-BD59-A6C34878D82A}">
                    <a16:rowId xmlns:a16="http://schemas.microsoft.com/office/drawing/2014/main" val="704083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Tag</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extLst>
                  <a:ext uri="{0D108BD9-81ED-4DB2-BD59-A6C34878D82A}">
                    <a16:rowId xmlns:a16="http://schemas.microsoft.com/office/drawing/2014/main" val="3814310546"/>
                  </a:ext>
                </a:extLst>
              </a:tr>
              <a:tr h="370840">
                <a:tc>
                  <a:txBody>
                    <a:bodyPr/>
                    <a:lstStyle/>
                    <a:p>
                      <a:r>
                        <a:rPr lang="en-US" sz="1200" dirty="0"/>
                        <a:t>11010101110010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00010010</a:t>
                      </a:r>
                    </a:p>
                  </a:txBody>
                  <a:tcPr/>
                </a:tc>
                <a:tc>
                  <a:txBody>
                    <a:bodyPr/>
                    <a:lstStyle/>
                    <a:p>
                      <a:r>
                        <a:rPr lang="en-US" sz="1200" dirty="0"/>
                        <a:t>10</a:t>
                      </a:r>
                    </a:p>
                  </a:txBody>
                  <a:tcPr/>
                </a:tc>
                <a:tc>
                  <a:txBody>
                    <a:bodyPr/>
                    <a:lstStyle/>
                    <a:p>
                      <a:r>
                        <a:rPr lang="en-US" sz="1200" dirty="0"/>
                        <a:t>00111110</a:t>
                      </a:r>
                    </a:p>
                  </a:txBody>
                  <a:tcPr/>
                </a:tc>
                <a:tc>
                  <a:txBody>
                    <a:bodyPr/>
                    <a:lstStyle/>
                    <a:p>
                      <a:r>
                        <a:rPr lang="en-US" sz="1200" dirty="0"/>
                        <a:t>11</a:t>
                      </a:r>
                    </a:p>
                  </a:txBody>
                  <a:tcPr/>
                </a:tc>
                <a:tc>
                  <a:txBody>
                    <a:bodyPr/>
                    <a:lstStyle/>
                    <a:p>
                      <a:r>
                        <a:rPr lang="en-US" sz="1200" dirty="0"/>
                        <a:t>00100001</a:t>
                      </a:r>
                    </a:p>
                  </a:txBody>
                  <a:tcPr/>
                </a:tc>
                <a:extLst>
                  <a:ext uri="{0D108BD9-81ED-4DB2-BD59-A6C34878D82A}">
                    <a16:rowId xmlns:a16="http://schemas.microsoft.com/office/drawing/2014/main" val="342324680"/>
                  </a:ext>
                </a:extLst>
              </a:tr>
              <a:tr h="370840">
                <a:tc>
                  <a:txBody>
                    <a:bodyPr/>
                    <a:lstStyle/>
                    <a:p>
                      <a:r>
                        <a:rPr lang="en-US" sz="1200" dirty="0"/>
                        <a:t>10111111000000</a:t>
                      </a:r>
                    </a:p>
                  </a:txBody>
                  <a:tcPr/>
                </a:tc>
                <a:tc>
                  <a:txBody>
                    <a:bodyPr/>
                    <a:lstStyle/>
                    <a:p>
                      <a:r>
                        <a:rPr lang="en-US" sz="1200" dirty="0"/>
                        <a:t>00</a:t>
                      </a:r>
                    </a:p>
                  </a:txBody>
                  <a:tcPr/>
                </a:tc>
                <a:tc>
                  <a:txBody>
                    <a:bodyPr/>
                    <a:lstStyle/>
                    <a:p>
                      <a:r>
                        <a:rPr lang="en-US" sz="1200" dirty="0"/>
                        <a:t>10010011</a:t>
                      </a:r>
                    </a:p>
                  </a:txBody>
                  <a:tcPr/>
                </a:tc>
                <a:tc>
                  <a:txBody>
                    <a:bodyPr/>
                    <a:lstStyle/>
                    <a:p>
                      <a:r>
                        <a:rPr lang="en-US" sz="1200" dirty="0"/>
                        <a:t>01</a:t>
                      </a:r>
                    </a:p>
                  </a:txBody>
                  <a:tcPr/>
                </a:tc>
                <a:tc>
                  <a:txBody>
                    <a:bodyPr/>
                    <a:lstStyle/>
                    <a:p>
                      <a:r>
                        <a:rPr lang="en-US" sz="1200" dirty="0"/>
                        <a:t>11110000</a:t>
                      </a:r>
                    </a:p>
                  </a:txBody>
                  <a:tcPr/>
                </a:tc>
                <a:tc>
                  <a:txBody>
                    <a:bodyPr/>
                    <a:lstStyle/>
                    <a:p>
                      <a:r>
                        <a:rPr lang="en-US" sz="1200" dirty="0"/>
                        <a:t>10</a:t>
                      </a:r>
                    </a:p>
                  </a:txBody>
                  <a:tcPr/>
                </a:tc>
                <a:tc>
                  <a:txBody>
                    <a:bodyPr/>
                    <a:lstStyle/>
                    <a:p>
                      <a:r>
                        <a:rPr lang="en-US" sz="1200" dirty="0"/>
                        <a:t>01010100</a:t>
                      </a:r>
                    </a:p>
                  </a:txBody>
                  <a:tcPr/>
                </a:tc>
                <a:tc>
                  <a:txBody>
                    <a:bodyPr/>
                    <a:lstStyle/>
                    <a:p>
                      <a:r>
                        <a:rPr lang="en-US" sz="1200" dirty="0"/>
                        <a:t>11</a:t>
                      </a:r>
                    </a:p>
                  </a:txBody>
                  <a:tcPr/>
                </a:tc>
                <a:tc>
                  <a:txBody>
                    <a:bodyPr/>
                    <a:lstStyle/>
                    <a:p>
                      <a:r>
                        <a:rPr lang="en-US" sz="1200" dirty="0"/>
                        <a:t>10101011</a:t>
                      </a:r>
                    </a:p>
                  </a:txBody>
                  <a:tcPr/>
                </a:tc>
                <a:extLst>
                  <a:ext uri="{0D108BD9-81ED-4DB2-BD59-A6C34878D82A}">
                    <a16:rowId xmlns:a16="http://schemas.microsoft.com/office/drawing/2014/main" val="3441092082"/>
                  </a:ext>
                </a:extLst>
              </a:tr>
              <a:tr h="370840">
                <a:tc>
                  <a:txBody>
                    <a:bodyPr/>
                    <a:lstStyle/>
                    <a:p>
                      <a:r>
                        <a:rPr lang="en-US" sz="1200" dirty="0"/>
                        <a:t>00000000000001</a:t>
                      </a:r>
                    </a:p>
                  </a:txBody>
                  <a:tcPr/>
                </a:tc>
                <a:tc>
                  <a:txBody>
                    <a:bodyPr/>
                    <a:lstStyle/>
                    <a:p>
                      <a:r>
                        <a:rPr lang="en-US" sz="1200" dirty="0"/>
                        <a:t>00</a:t>
                      </a:r>
                    </a:p>
                  </a:txBody>
                  <a:tcPr/>
                </a:tc>
                <a:tc>
                  <a:txBody>
                    <a:bodyPr/>
                    <a:lstStyle/>
                    <a:p>
                      <a:r>
                        <a:rPr lang="en-US" sz="1200" dirty="0"/>
                        <a:t>11111111</a:t>
                      </a:r>
                    </a:p>
                  </a:txBody>
                  <a:tcPr/>
                </a:tc>
                <a:tc>
                  <a:txBody>
                    <a:bodyPr/>
                    <a:lstStyle/>
                    <a:p>
                      <a:r>
                        <a:rPr lang="en-US" sz="1200" dirty="0"/>
                        <a:t>01</a:t>
                      </a:r>
                    </a:p>
                  </a:txBody>
                  <a:tcPr/>
                </a:tc>
                <a:tc>
                  <a:txBody>
                    <a:bodyPr/>
                    <a:lstStyle/>
                    <a:p>
                      <a:r>
                        <a:rPr lang="en-US" sz="1200" dirty="0"/>
                        <a:t>00000000</a:t>
                      </a:r>
                    </a:p>
                  </a:txBody>
                  <a:tcPr/>
                </a:tc>
                <a:tc>
                  <a:txBody>
                    <a:bodyPr/>
                    <a:lstStyle/>
                    <a:p>
                      <a:r>
                        <a:rPr lang="en-US" sz="1200" dirty="0"/>
                        <a:t>10</a:t>
                      </a:r>
                    </a:p>
                  </a:txBody>
                  <a:tcPr/>
                </a:tc>
                <a:tc>
                  <a:txBody>
                    <a:bodyPr/>
                    <a:lstStyle/>
                    <a:p>
                      <a:r>
                        <a:rPr lang="en-US" sz="1200" dirty="0"/>
                        <a:t>11111100</a:t>
                      </a:r>
                    </a:p>
                  </a:txBody>
                  <a:tcPr/>
                </a:tc>
                <a:tc>
                  <a:txBody>
                    <a:bodyPr/>
                    <a:lstStyle/>
                    <a:p>
                      <a:r>
                        <a:rPr lang="en-US" sz="1200" dirty="0"/>
                        <a:t>11</a:t>
                      </a:r>
                    </a:p>
                  </a:txBody>
                  <a:tcPr/>
                </a:tc>
                <a:tc>
                  <a:txBody>
                    <a:bodyPr/>
                    <a:lstStyle/>
                    <a:p>
                      <a:r>
                        <a:rPr lang="en-US" sz="1200" dirty="0"/>
                        <a:t>00000011</a:t>
                      </a:r>
                    </a:p>
                  </a:txBody>
                  <a:tcPr/>
                </a:tc>
                <a:extLst>
                  <a:ext uri="{0D108BD9-81ED-4DB2-BD59-A6C34878D82A}">
                    <a16:rowId xmlns:a16="http://schemas.microsoft.com/office/drawing/2014/main" val="3456416228"/>
                  </a:ext>
                </a:extLst>
              </a:tr>
              <a:tr h="370840">
                <a:tc>
                  <a:txBody>
                    <a:bodyPr/>
                    <a:lstStyle/>
                    <a:p>
                      <a:r>
                        <a:rPr lang="en-US" sz="1200" dirty="0"/>
                        <a:t>01111110100110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01010101</a:t>
                      </a:r>
                    </a:p>
                  </a:txBody>
                  <a:tcPr/>
                </a:tc>
                <a:tc>
                  <a:txBody>
                    <a:bodyPr/>
                    <a:lstStyle/>
                    <a:p>
                      <a:r>
                        <a:rPr lang="en-US" sz="1200" dirty="0"/>
                        <a:t>10</a:t>
                      </a:r>
                    </a:p>
                  </a:txBody>
                  <a:tcPr/>
                </a:tc>
                <a:tc>
                  <a:txBody>
                    <a:bodyPr/>
                    <a:lstStyle/>
                    <a:p>
                      <a:r>
                        <a:rPr lang="en-US" sz="1200" dirty="0"/>
                        <a:t>00000000</a:t>
                      </a:r>
                    </a:p>
                  </a:txBody>
                  <a:tcPr/>
                </a:tc>
                <a:tc>
                  <a:txBody>
                    <a:bodyPr/>
                    <a:lstStyle/>
                    <a:p>
                      <a:r>
                        <a:rPr lang="en-US" sz="1200" dirty="0"/>
                        <a:t>11</a:t>
                      </a:r>
                    </a:p>
                  </a:txBody>
                  <a:tcPr/>
                </a:tc>
                <a:tc>
                  <a:txBody>
                    <a:bodyPr/>
                    <a:lstStyle/>
                    <a:p>
                      <a:r>
                        <a:rPr lang="en-US" sz="1200" dirty="0"/>
                        <a:t>00000000</a:t>
                      </a:r>
                    </a:p>
                  </a:txBody>
                  <a:tcPr/>
                </a:tc>
                <a:extLst>
                  <a:ext uri="{0D108BD9-81ED-4DB2-BD59-A6C34878D82A}">
                    <a16:rowId xmlns:a16="http://schemas.microsoft.com/office/drawing/2014/main" val="3805578339"/>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12709364"/>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72980421"/>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8324207"/>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18701570"/>
                  </a:ext>
                </a:extLst>
              </a:tr>
            </a:tbl>
          </a:graphicData>
        </a:graphic>
      </p:graphicFrame>
      <p:sp>
        <p:nvSpPr>
          <p:cNvPr id="7" name="TextBox 6">
            <a:extLst>
              <a:ext uri="{FF2B5EF4-FFF2-40B4-BE49-F238E27FC236}">
                <a16:creationId xmlns:a16="http://schemas.microsoft.com/office/drawing/2014/main" id="{3777D5D9-4F0A-8C4D-8F79-E252006F3BC7}"/>
              </a:ext>
            </a:extLst>
          </p:cNvPr>
          <p:cNvSpPr txBox="1"/>
          <p:nvPr/>
        </p:nvSpPr>
        <p:spPr>
          <a:xfrm>
            <a:off x="835378" y="5825067"/>
            <a:ext cx="7809189" cy="923330"/>
          </a:xfrm>
          <a:prstGeom prst="rect">
            <a:avLst/>
          </a:prstGeom>
          <a:noFill/>
        </p:spPr>
        <p:txBody>
          <a:bodyPr wrap="none" rtlCol="0">
            <a:spAutoFit/>
          </a:bodyPr>
          <a:lstStyle/>
          <a:p>
            <a:r>
              <a:rPr lang="en-US" dirty="0"/>
              <a:t>There is a request for address 0xBB35.  Is it a hit or miss?  </a:t>
            </a:r>
          </a:p>
          <a:p>
            <a:r>
              <a:rPr lang="en-US" b="1" dirty="0"/>
              <a:t>1011 1011 0011 0101, tag = 10111011001101  a miss</a:t>
            </a:r>
          </a:p>
          <a:p>
            <a:r>
              <a:rPr lang="en-US" b="1" dirty="0"/>
              <a:t>This block is fetched from main memory and placed in the next line of the cache</a:t>
            </a:r>
          </a:p>
        </p:txBody>
      </p:sp>
    </p:spTree>
    <p:extLst>
      <p:ext uri="{BB962C8B-B14F-4D97-AF65-F5344CB8AC3E}">
        <p14:creationId xmlns:p14="http://schemas.microsoft.com/office/powerpoint/2010/main" val="2668415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340F01-E50B-45A3-A421-BB21AB5A9E35}"/>
              </a:ext>
            </a:extLst>
          </p:cNvPr>
          <p:cNvSpPr>
            <a:spLocks noGrp="1"/>
          </p:cNvSpPr>
          <p:nvPr>
            <p:ph type="title"/>
          </p:nvPr>
        </p:nvSpPr>
        <p:spPr>
          <a:xfrm>
            <a:off x="838200" y="-1438275"/>
            <a:ext cx="10515600" cy="1325563"/>
          </a:xfrm>
        </p:spPr>
        <p:txBody>
          <a:bodyPr/>
          <a:lstStyle/>
          <a:p>
            <a:r>
              <a:rPr lang="en-US" dirty="0"/>
              <a:t>Example Problem 7 Step 3</a:t>
            </a:r>
          </a:p>
        </p:txBody>
      </p:sp>
      <p:sp>
        <p:nvSpPr>
          <p:cNvPr id="4" name="TextBox 3">
            <a:extLst>
              <a:ext uri="{FF2B5EF4-FFF2-40B4-BE49-F238E27FC236}">
                <a16:creationId xmlns:a16="http://schemas.microsoft.com/office/drawing/2014/main" id="{E8DE2925-4143-4248-BD46-113C1BE9A90C}"/>
              </a:ext>
            </a:extLst>
          </p:cNvPr>
          <p:cNvSpPr txBox="1"/>
          <p:nvPr/>
        </p:nvSpPr>
        <p:spPr>
          <a:xfrm>
            <a:off x="541867" y="1004711"/>
            <a:ext cx="11029494" cy="646331"/>
          </a:xfrm>
          <a:prstGeom prst="rect">
            <a:avLst/>
          </a:prstGeom>
          <a:noFill/>
        </p:spPr>
        <p:txBody>
          <a:bodyPr wrap="none" rtlCol="0">
            <a:spAutoFit/>
          </a:bodyPr>
          <a:lstStyle/>
          <a:p>
            <a:r>
              <a:rPr lang="en-US" dirty="0"/>
              <a:t>A system with 2</a:t>
            </a:r>
            <a:r>
              <a:rPr lang="en-US" baseline="30000" dirty="0"/>
              <a:t>16</a:t>
            </a:r>
            <a:r>
              <a:rPr lang="en-US" dirty="0"/>
              <a:t> bytes in the main memory.  It has a fully associative cache with 2</a:t>
            </a:r>
            <a:r>
              <a:rPr lang="en-US" baseline="30000" dirty="0"/>
              <a:t>5</a:t>
            </a:r>
            <a:r>
              <a:rPr lang="en-US" dirty="0"/>
              <a:t> bytes and a line size of 2</a:t>
            </a:r>
            <a:r>
              <a:rPr lang="en-US" baseline="30000" dirty="0"/>
              <a:t>2</a:t>
            </a:r>
            <a:r>
              <a:rPr lang="en-US" dirty="0"/>
              <a:t> bytes.</a:t>
            </a:r>
          </a:p>
          <a:p>
            <a:r>
              <a:rPr lang="en-US" dirty="0"/>
              <a:t>The cache state is currently as below.</a:t>
            </a:r>
          </a:p>
        </p:txBody>
      </p:sp>
      <p:graphicFrame>
        <p:nvGraphicFramePr>
          <p:cNvPr id="5" name="Table 5">
            <a:extLst>
              <a:ext uri="{FF2B5EF4-FFF2-40B4-BE49-F238E27FC236}">
                <a16:creationId xmlns:a16="http://schemas.microsoft.com/office/drawing/2014/main" id="{BCB2891A-834F-594F-8A89-0E2E9FB9F1B7}"/>
              </a:ext>
            </a:extLst>
          </p:cNvPr>
          <p:cNvGraphicFramePr>
            <a:graphicFrameLocks noGrp="1"/>
          </p:cNvGraphicFramePr>
          <p:nvPr>
            <p:extLst>
              <p:ext uri="{D42A27DB-BD31-4B8C-83A1-F6EECF244321}">
                <p14:modId xmlns:p14="http://schemas.microsoft.com/office/powerpoint/2010/main" val="2211080764"/>
              </p:ext>
            </p:extLst>
          </p:nvPr>
        </p:nvGraphicFramePr>
        <p:xfrm>
          <a:off x="699911" y="1574800"/>
          <a:ext cx="10272888" cy="3708400"/>
        </p:xfrm>
        <a:graphic>
          <a:graphicData uri="http://schemas.openxmlformats.org/drawingml/2006/table">
            <a:tbl>
              <a:tblPr firstRow="1" bandRow="1">
                <a:tableStyleId>{5C22544A-7EE6-4342-B048-85BDC9FD1C3A}</a:tableStyleId>
              </a:tblPr>
              <a:tblGrid>
                <a:gridCol w="1332089">
                  <a:extLst>
                    <a:ext uri="{9D8B030D-6E8A-4147-A177-3AD203B41FA5}">
                      <a16:colId xmlns:a16="http://schemas.microsoft.com/office/drawing/2014/main" val="3464295930"/>
                    </a:ext>
                  </a:extLst>
                </a:gridCol>
                <a:gridCol w="778933">
                  <a:extLst>
                    <a:ext uri="{9D8B030D-6E8A-4147-A177-3AD203B41FA5}">
                      <a16:colId xmlns:a16="http://schemas.microsoft.com/office/drawing/2014/main" val="1774775874"/>
                    </a:ext>
                  </a:extLst>
                </a:gridCol>
                <a:gridCol w="1313274">
                  <a:extLst>
                    <a:ext uri="{9D8B030D-6E8A-4147-A177-3AD203B41FA5}">
                      <a16:colId xmlns:a16="http://schemas.microsoft.com/office/drawing/2014/main" val="1588002122"/>
                    </a:ext>
                  </a:extLst>
                </a:gridCol>
                <a:gridCol w="820326">
                  <a:extLst>
                    <a:ext uri="{9D8B030D-6E8A-4147-A177-3AD203B41FA5}">
                      <a16:colId xmlns:a16="http://schemas.microsoft.com/office/drawing/2014/main" val="371272909"/>
                    </a:ext>
                  </a:extLst>
                </a:gridCol>
                <a:gridCol w="1462538">
                  <a:extLst>
                    <a:ext uri="{9D8B030D-6E8A-4147-A177-3AD203B41FA5}">
                      <a16:colId xmlns:a16="http://schemas.microsoft.com/office/drawing/2014/main" val="1433710282"/>
                    </a:ext>
                  </a:extLst>
                </a:gridCol>
                <a:gridCol w="772662">
                  <a:extLst>
                    <a:ext uri="{9D8B030D-6E8A-4147-A177-3AD203B41FA5}">
                      <a16:colId xmlns:a16="http://schemas.microsoft.com/office/drawing/2014/main" val="209806676"/>
                    </a:ext>
                  </a:extLst>
                </a:gridCol>
                <a:gridCol w="1510202">
                  <a:extLst>
                    <a:ext uri="{9D8B030D-6E8A-4147-A177-3AD203B41FA5}">
                      <a16:colId xmlns:a16="http://schemas.microsoft.com/office/drawing/2014/main" val="2449608471"/>
                    </a:ext>
                  </a:extLst>
                </a:gridCol>
                <a:gridCol w="770154">
                  <a:extLst>
                    <a:ext uri="{9D8B030D-6E8A-4147-A177-3AD203B41FA5}">
                      <a16:colId xmlns:a16="http://schemas.microsoft.com/office/drawing/2014/main" val="375704272"/>
                    </a:ext>
                  </a:extLst>
                </a:gridCol>
                <a:gridCol w="1512710">
                  <a:extLst>
                    <a:ext uri="{9D8B030D-6E8A-4147-A177-3AD203B41FA5}">
                      <a16:colId xmlns:a16="http://schemas.microsoft.com/office/drawing/2014/main" val="3394354272"/>
                    </a:ext>
                  </a:extLst>
                </a:gridCol>
              </a:tblGrid>
              <a:tr h="370840">
                <a:tc>
                  <a:txBody>
                    <a:bodyPr/>
                    <a:lstStyle/>
                    <a:p>
                      <a:endParaRPr lang="en-US" dirty="0"/>
                    </a:p>
                  </a:txBody>
                  <a:tcPr/>
                </a:tc>
                <a:tc gridSpan="2">
                  <a:txBody>
                    <a:bodyPr/>
                    <a:lstStyle/>
                    <a:p>
                      <a:r>
                        <a:rPr lang="en-US" dirty="0"/>
                        <a:t>Line byte 1</a:t>
                      </a:r>
                    </a:p>
                  </a:txBody>
                  <a:tcPr/>
                </a:tc>
                <a:tc hMerge="1">
                  <a:txBody>
                    <a:bodyPr/>
                    <a:lstStyle/>
                    <a:p>
                      <a:r>
                        <a:rPr lang="en-US" dirty="0"/>
                        <a:t>Line byte 2</a:t>
                      </a:r>
                    </a:p>
                  </a:txBody>
                  <a:tcPr/>
                </a:tc>
                <a:tc gridSpan="2">
                  <a:txBody>
                    <a:bodyPr/>
                    <a:lstStyle/>
                    <a:p>
                      <a:r>
                        <a:rPr lang="en-US" dirty="0"/>
                        <a:t>Line byte 2</a:t>
                      </a:r>
                    </a:p>
                  </a:txBody>
                  <a:tcPr/>
                </a:tc>
                <a:tc hMerge="1">
                  <a:txBody>
                    <a:bodyPr/>
                    <a:lstStyle/>
                    <a:p>
                      <a:r>
                        <a:rPr lang="en-US" dirty="0"/>
                        <a:t>Line byte 4</a:t>
                      </a:r>
                    </a:p>
                  </a:txBody>
                  <a:tcPr/>
                </a:tc>
                <a:tc gridSpan="2">
                  <a:txBody>
                    <a:bodyPr/>
                    <a:lstStyle/>
                    <a:p>
                      <a:r>
                        <a:rPr lang="en-US" dirty="0"/>
                        <a:t>Line byte 3</a:t>
                      </a:r>
                    </a:p>
                  </a:txBody>
                  <a:tcPr/>
                </a:tc>
                <a:tc hMerge="1">
                  <a:txBody>
                    <a:bodyPr/>
                    <a:lstStyle/>
                    <a:p>
                      <a:endParaRPr lang="en-US" dirty="0"/>
                    </a:p>
                  </a:txBody>
                  <a:tcPr/>
                </a:tc>
                <a:tc gridSpan="2">
                  <a:txBody>
                    <a:bodyPr/>
                    <a:lstStyle/>
                    <a:p>
                      <a:r>
                        <a:rPr lang="en-US" dirty="0"/>
                        <a:t>Line byte 4</a:t>
                      </a:r>
                    </a:p>
                  </a:txBody>
                  <a:tcPr/>
                </a:tc>
                <a:tc hMerge="1">
                  <a:txBody>
                    <a:bodyPr/>
                    <a:lstStyle/>
                    <a:p>
                      <a:endParaRPr lang="en-US" dirty="0"/>
                    </a:p>
                  </a:txBody>
                  <a:tcPr/>
                </a:tc>
                <a:extLst>
                  <a:ext uri="{0D108BD9-81ED-4DB2-BD59-A6C34878D82A}">
                    <a16:rowId xmlns:a16="http://schemas.microsoft.com/office/drawing/2014/main" val="704083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Tag</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tc>
                  <a:txBody>
                    <a:bodyPr/>
                    <a:lstStyle/>
                    <a:p>
                      <a:r>
                        <a:rPr lang="en-US" sz="1200" dirty="0"/>
                        <a:t>Offset</a:t>
                      </a:r>
                    </a:p>
                  </a:txBody>
                  <a:tcPr/>
                </a:tc>
                <a:tc>
                  <a:txBody>
                    <a:bodyPr/>
                    <a:lstStyle/>
                    <a:p>
                      <a:r>
                        <a:rPr lang="en-US" sz="1200" dirty="0"/>
                        <a:t>data</a:t>
                      </a:r>
                    </a:p>
                  </a:txBody>
                  <a:tcPr/>
                </a:tc>
                <a:extLst>
                  <a:ext uri="{0D108BD9-81ED-4DB2-BD59-A6C34878D82A}">
                    <a16:rowId xmlns:a16="http://schemas.microsoft.com/office/drawing/2014/main" val="3814310546"/>
                  </a:ext>
                </a:extLst>
              </a:tr>
              <a:tr h="370840">
                <a:tc>
                  <a:txBody>
                    <a:bodyPr/>
                    <a:lstStyle/>
                    <a:p>
                      <a:r>
                        <a:rPr lang="en-US" sz="1200" dirty="0"/>
                        <a:t>11010101110010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00010010</a:t>
                      </a:r>
                    </a:p>
                  </a:txBody>
                  <a:tcPr/>
                </a:tc>
                <a:tc>
                  <a:txBody>
                    <a:bodyPr/>
                    <a:lstStyle/>
                    <a:p>
                      <a:r>
                        <a:rPr lang="en-US" sz="1200" dirty="0"/>
                        <a:t>10</a:t>
                      </a:r>
                    </a:p>
                  </a:txBody>
                  <a:tcPr/>
                </a:tc>
                <a:tc>
                  <a:txBody>
                    <a:bodyPr/>
                    <a:lstStyle/>
                    <a:p>
                      <a:r>
                        <a:rPr lang="en-US" sz="1200" dirty="0"/>
                        <a:t>00111110</a:t>
                      </a:r>
                    </a:p>
                  </a:txBody>
                  <a:tcPr/>
                </a:tc>
                <a:tc>
                  <a:txBody>
                    <a:bodyPr/>
                    <a:lstStyle/>
                    <a:p>
                      <a:r>
                        <a:rPr lang="en-US" sz="1200" dirty="0"/>
                        <a:t>11</a:t>
                      </a:r>
                    </a:p>
                  </a:txBody>
                  <a:tcPr/>
                </a:tc>
                <a:tc>
                  <a:txBody>
                    <a:bodyPr/>
                    <a:lstStyle/>
                    <a:p>
                      <a:r>
                        <a:rPr lang="en-US" sz="1200" dirty="0"/>
                        <a:t>00100001</a:t>
                      </a:r>
                    </a:p>
                  </a:txBody>
                  <a:tcPr/>
                </a:tc>
                <a:extLst>
                  <a:ext uri="{0D108BD9-81ED-4DB2-BD59-A6C34878D82A}">
                    <a16:rowId xmlns:a16="http://schemas.microsoft.com/office/drawing/2014/main" val="342324680"/>
                  </a:ext>
                </a:extLst>
              </a:tr>
              <a:tr h="370840">
                <a:tc>
                  <a:txBody>
                    <a:bodyPr/>
                    <a:lstStyle/>
                    <a:p>
                      <a:r>
                        <a:rPr lang="en-US" sz="1200" dirty="0"/>
                        <a:t>10111111000000</a:t>
                      </a:r>
                    </a:p>
                  </a:txBody>
                  <a:tcPr/>
                </a:tc>
                <a:tc>
                  <a:txBody>
                    <a:bodyPr/>
                    <a:lstStyle/>
                    <a:p>
                      <a:r>
                        <a:rPr lang="en-US" sz="1200" dirty="0"/>
                        <a:t>00</a:t>
                      </a:r>
                    </a:p>
                  </a:txBody>
                  <a:tcPr/>
                </a:tc>
                <a:tc>
                  <a:txBody>
                    <a:bodyPr/>
                    <a:lstStyle/>
                    <a:p>
                      <a:r>
                        <a:rPr lang="en-US" sz="1200" dirty="0"/>
                        <a:t>10010011</a:t>
                      </a:r>
                    </a:p>
                  </a:txBody>
                  <a:tcPr/>
                </a:tc>
                <a:tc>
                  <a:txBody>
                    <a:bodyPr/>
                    <a:lstStyle/>
                    <a:p>
                      <a:r>
                        <a:rPr lang="en-US" sz="1200" dirty="0"/>
                        <a:t>01</a:t>
                      </a:r>
                    </a:p>
                  </a:txBody>
                  <a:tcPr/>
                </a:tc>
                <a:tc>
                  <a:txBody>
                    <a:bodyPr/>
                    <a:lstStyle/>
                    <a:p>
                      <a:r>
                        <a:rPr lang="en-US" sz="1200" dirty="0"/>
                        <a:t>11110000</a:t>
                      </a:r>
                    </a:p>
                  </a:txBody>
                  <a:tcPr/>
                </a:tc>
                <a:tc>
                  <a:txBody>
                    <a:bodyPr/>
                    <a:lstStyle/>
                    <a:p>
                      <a:r>
                        <a:rPr lang="en-US" sz="1200" dirty="0"/>
                        <a:t>10</a:t>
                      </a:r>
                    </a:p>
                  </a:txBody>
                  <a:tcPr/>
                </a:tc>
                <a:tc>
                  <a:txBody>
                    <a:bodyPr/>
                    <a:lstStyle/>
                    <a:p>
                      <a:r>
                        <a:rPr lang="en-US" sz="1200" dirty="0"/>
                        <a:t>01010100</a:t>
                      </a:r>
                    </a:p>
                  </a:txBody>
                  <a:tcPr/>
                </a:tc>
                <a:tc>
                  <a:txBody>
                    <a:bodyPr/>
                    <a:lstStyle/>
                    <a:p>
                      <a:r>
                        <a:rPr lang="en-US" sz="1200" dirty="0"/>
                        <a:t>11</a:t>
                      </a:r>
                    </a:p>
                  </a:txBody>
                  <a:tcPr/>
                </a:tc>
                <a:tc>
                  <a:txBody>
                    <a:bodyPr/>
                    <a:lstStyle/>
                    <a:p>
                      <a:r>
                        <a:rPr lang="en-US" sz="1200" dirty="0"/>
                        <a:t>10101011</a:t>
                      </a:r>
                    </a:p>
                  </a:txBody>
                  <a:tcPr/>
                </a:tc>
                <a:extLst>
                  <a:ext uri="{0D108BD9-81ED-4DB2-BD59-A6C34878D82A}">
                    <a16:rowId xmlns:a16="http://schemas.microsoft.com/office/drawing/2014/main" val="3441092082"/>
                  </a:ext>
                </a:extLst>
              </a:tr>
              <a:tr h="370840">
                <a:tc>
                  <a:txBody>
                    <a:bodyPr/>
                    <a:lstStyle/>
                    <a:p>
                      <a:r>
                        <a:rPr lang="en-US" sz="1200" dirty="0"/>
                        <a:t>00000000000001</a:t>
                      </a:r>
                    </a:p>
                  </a:txBody>
                  <a:tcPr/>
                </a:tc>
                <a:tc>
                  <a:txBody>
                    <a:bodyPr/>
                    <a:lstStyle/>
                    <a:p>
                      <a:r>
                        <a:rPr lang="en-US" sz="1200" dirty="0"/>
                        <a:t>00</a:t>
                      </a:r>
                    </a:p>
                  </a:txBody>
                  <a:tcPr/>
                </a:tc>
                <a:tc>
                  <a:txBody>
                    <a:bodyPr/>
                    <a:lstStyle/>
                    <a:p>
                      <a:r>
                        <a:rPr lang="en-US" sz="1200" dirty="0"/>
                        <a:t>11111111</a:t>
                      </a:r>
                    </a:p>
                  </a:txBody>
                  <a:tcPr/>
                </a:tc>
                <a:tc>
                  <a:txBody>
                    <a:bodyPr/>
                    <a:lstStyle/>
                    <a:p>
                      <a:r>
                        <a:rPr lang="en-US" sz="1200" dirty="0"/>
                        <a:t>01</a:t>
                      </a:r>
                    </a:p>
                  </a:txBody>
                  <a:tcPr/>
                </a:tc>
                <a:tc>
                  <a:txBody>
                    <a:bodyPr/>
                    <a:lstStyle/>
                    <a:p>
                      <a:r>
                        <a:rPr lang="en-US" sz="1200" dirty="0"/>
                        <a:t>00000000</a:t>
                      </a:r>
                    </a:p>
                  </a:txBody>
                  <a:tcPr/>
                </a:tc>
                <a:tc>
                  <a:txBody>
                    <a:bodyPr/>
                    <a:lstStyle/>
                    <a:p>
                      <a:r>
                        <a:rPr lang="en-US" sz="1200" dirty="0"/>
                        <a:t>10</a:t>
                      </a:r>
                    </a:p>
                  </a:txBody>
                  <a:tcPr/>
                </a:tc>
                <a:tc>
                  <a:txBody>
                    <a:bodyPr/>
                    <a:lstStyle/>
                    <a:p>
                      <a:r>
                        <a:rPr lang="en-US" sz="1200" dirty="0"/>
                        <a:t>11111100</a:t>
                      </a:r>
                    </a:p>
                  </a:txBody>
                  <a:tcPr/>
                </a:tc>
                <a:tc>
                  <a:txBody>
                    <a:bodyPr/>
                    <a:lstStyle/>
                    <a:p>
                      <a:r>
                        <a:rPr lang="en-US" sz="1200" dirty="0"/>
                        <a:t>11</a:t>
                      </a:r>
                    </a:p>
                  </a:txBody>
                  <a:tcPr/>
                </a:tc>
                <a:tc>
                  <a:txBody>
                    <a:bodyPr/>
                    <a:lstStyle/>
                    <a:p>
                      <a:r>
                        <a:rPr lang="en-US" sz="1200" dirty="0"/>
                        <a:t>00000011</a:t>
                      </a:r>
                    </a:p>
                  </a:txBody>
                  <a:tcPr/>
                </a:tc>
                <a:extLst>
                  <a:ext uri="{0D108BD9-81ED-4DB2-BD59-A6C34878D82A}">
                    <a16:rowId xmlns:a16="http://schemas.microsoft.com/office/drawing/2014/main" val="3456416228"/>
                  </a:ext>
                </a:extLst>
              </a:tr>
              <a:tr h="370840">
                <a:tc>
                  <a:txBody>
                    <a:bodyPr/>
                    <a:lstStyle/>
                    <a:p>
                      <a:r>
                        <a:rPr lang="en-US" sz="1200" dirty="0"/>
                        <a:t>01111110100110</a:t>
                      </a:r>
                    </a:p>
                  </a:txBody>
                  <a:tcPr/>
                </a:tc>
                <a:tc>
                  <a:txBody>
                    <a:bodyPr/>
                    <a:lstStyle/>
                    <a:p>
                      <a:r>
                        <a:rPr lang="en-US" sz="1200" dirty="0"/>
                        <a:t>00</a:t>
                      </a:r>
                    </a:p>
                  </a:txBody>
                  <a:tcPr/>
                </a:tc>
                <a:tc>
                  <a:txBody>
                    <a:bodyPr/>
                    <a:lstStyle/>
                    <a:p>
                      <a:r>
                        <a:rPr lang="en-US" sz="1200" dirty="0"/>
                        <a:t>10101010</a:t>
                      </a:r>
                    </a:p>
                  </a:txBody>
                  <a:tcPr/>
                </a:tc>
                <a:tc>
                  <a:txBody>
                    <a:bodyPr/>
                    <a:lstStyle/>
                    <a:p>
                      <a:r>
                        <a:rPr lang="en-US" sz="1200" dirty="0"/>
                        <a:t>01</a:t>
                      </a:r>
                    </a:p>
                  </a:txBody>
                  <a:tcPr/>
                </a:tc>
                <a:tc>
                  <a:txBody>
                    <a:bodyPr/>
                    <a:lstStyle/>
                    <a:p>
                      <a:r>
                        <a:rPr lang="en-US" sz="1200" dirty="0"/>
                        <a:t>01010101</a:t>
                      </a:r>
                    </a:p>
                  </a:txBody>
                  <a:tcPr/>
                </a:tc>
                <a:tc>
                  <a:txBody>
                    <a:bodyPr/>
                    <a:lstStyle/>
                    <a:p>
                      <a:r>
                        <a:rPr lang="en-US" sz="1200" dirty="0"/>
                        <a:t>10</a:t>
                      </a:r>
                    </a:p>
                  </a:txBody>
                  <a:tcPr/>
                </a:tc>
                <a:tc>
                  <a:txBody>
                    <a:bodyPr/>
                    <a:lstStyle/>
                    <a:p>
                      <a:r>
                        <a:rPr lang="en-US" sz="1200" dirty="0"/>
                        <a:t>00000000</a:t>
                      </a:r>
                    </a:p>
                  </a:txBody>
                  <a:tcPr/>
                </a:tc>
                <a:tc>
                  <a:txBody>
                    <a:bodyPr/>
                    <a:lstStyle/>
                    <a:p>
                      <a:r>
                        <a:rPr lang="en-US" sz="1200" dirty="0"/>
                        <a:t>11</a:t>
                      </a:r>
                    </a:p>
                  </a:txBody>
                  <a:tcPr/>
                </a:tc>
                <a:tc>
                  <a:txBody>
                    <a:bodyPr/>
                    <a:lstStyle/>
                    <a:p>
                      <a:r>
                        <a:rPr lang="en-US" sz="1200" dirty="0"/>
                        <a:t>00000000</a:t>
                      </a:r>
                    </a:p>
                  </a:txBody>
                  <a:tcPr/>
                </a:tc>
                <a:extLst>
                  <a:ext uri="{0D108BD9-81ED-4DB2-BD59-A6C34878D82A}">
                    <a16:rowId xmlns:a16="http://schemas.microsoft.com/office/drawing/2014/main" val="3805578339"/>
                  </a:ext>
                </a:extLst>
              </a:tr>
              <a:tr h="370840">
                <a:tc>
                  <a:txBody>
                    <a:bodyPr/>
                    <a:lstStyle/>
                    <a:p>
                      <a:r>
                        <a:rPr lang="en-US" sz="1200" b="1" dirty="0">
                          <a:solidFill>
                            <a:schemeClr val="tx1"/>
                          </a:solidFill>
                        </a:rPr>
                        <a:t>10111011001101</a:t>
                      </a:r>
                    </a:p>
                  </a:txBody>
                  <a:tcPr/>
                </a:tc>
                <a:tc>
                  <a:txBody>
                    <a:bodyPr/>
                    <a:lstStyle/>
                    <a:p>
                      <a:r>
                        <a:rPr lang="en-US" sz="1200" b="1" dirty="0">
                          <a:solidFill>
                            <a:schemeClr val="tx1"/>
                          </a:solidFill>
                        </a:rPr>
                        <a:t>00</a:t>
                      </a:r>
                    </a:p>
                  </a:txBody>
                  <a:tcPr/>
                </a:tc>
                <a:tc>
                  <a:txBody>
                    <a:bodyPr/>
                    <a:lstStyle/>
                    <a:p>
                      <a:r>
                        <a:rPr lang="en-US" sz="1200" b="1" dirty="0">
                          <a:solidFill>
                            <a:schemeClr val="tx1"/>
                          </a:solidFill>
                        </a:rPr>
                        <a:t>????????</a:t>
                      </a:r>
                    </a:p>
                  </a:txBody>
                  <a:tcPr/>
                </a:tc>
                <a:tc>
                  <a:txBody>
                    <a:bodyPr/>
                    <a:lstStyle/>
                    <a:p>
                      <a:r>
                        <a:rPr lang="en-US" sz="1200" b="1" dirty="0">
                          <a:solidFill>
                            <a:schemeClr val="tx1"/>
                          </a:solidFill>
                        </a:rPr>
                        <a:t>01</a:t>
                      </a:r>
                    </a:p>
                  </a:txBody>
                  <a:tcPr/>
                </a:tc>
                <a:tc>
                  <a:txBody>
                    <a:bodyPr/>
                    <a:lstStyle/>
                    <a:p>
                      <a:r>
                        <a:rPr lang="en-US" sz="1200" b="1" dirty="0">
                          <a:solidFill>
                            <a:schemeClr val="tx1"/>
                          </a:solidFill>
                        </a:rPr>
                        <a:t>????????</a:t>
                      </a:r>
                    </a:p>
                  </a:txBody>
                  <a:tcPr/>
                </a:tc>
                <a:tc>
                  <a:txBody>
                    <a:bodyPr/>
                    <a:lstStyle/>
                    <a:p>
                      <a:r>
                        <a:rPr lang="en-US" sz="1200" b="1" dirty="0">
                          <a:solidFill>
                            <a:schemeClr val="tx1"/>
                          </a:solidFill>
                        </a:rPr>
                        <a:t>10</a:t>
                      </a:r>
                    </a:p>
                  </a:txBody>
                  <a:tcPr/>
                </a:tc>
                <a:tc>
                  <a:txBody>
                    <a:bodyPr/>
                    <a:lstStyle/>
                    <a:p>
                      <a:r>
                        <a:rPr lang="en-US" sz="1200" b="1" dirty="0">
                          <a:solidFill>
                            <a:schemeClr val="tx1"/>
                          </a:solidFill>
                        </a:rPr>
                        <a:t>?????????</a:t>
                      </a:r>
                    </a:p>
                  </a:txBody>
                  <a:tcPr/>
                </a:tc>
                <a:tc>
                  <a:txBody>
                    <a:bodyPr/>
                    <a:lstStyle/>
                    <a:p>
                      <a:r>
                        <a:rPr lang="en-US" sz="1200" b="1" dirty="0">
                          <a:solidFill>
                            <a:schemeClr val="tx1"/>
                          </a:solidFill>
                        </a:rPr>
                        <a:t>11</a:t>
                      </a:r>
                    </a:p>
                  </a:txBody>
                  <a:tcPr/>
                </a:tc>
                <a:tc>
                  <a:txBody>
                    <a:bodyPr/>
                    <a:lstStyle/>
                    <a:p>
                      <a:r>
                        <a:rPr lang="en-US" sz="1200" b="1" dirty="0">
                          <a:solidFill>
                            <a:schemeClr val="tx1"/>
                          </a:solidFill>
                        </a:rPr>
                        <a:t>?????????</a:t>
                      </a:r>
                    </a:p>
                  </a:txBody>
                  <a:tcPr/>
                </a:tc>
                <a:extLst>
                  <a:ext uri="{0D108BD9-81ED-4DB2-BD59-A6C34878D82A}">
                    <a16:rowId xmlns:a16="http://schemas.microsoft.com/office/drawing/2014/main" val="3112709364"/>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72980421"/>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8324207"/>
                  </a:ext>
                </a:extLst>
              </a:tr>
              <a:tr h="37084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18701570"/>
                  </a:ext>
                </a:extLst>
              </a:tr>
            </a:tbl>
          </a:graphicData>
        </a:graphic>
      </p:graphicFrame>
      <p:sp>
        <p:nvSpPr>
          <p:cNvPr id="7" name="TextBox 6">
            <a:extLst>
              <a:ext uri="{FF2B5EF4-FFF2-40B4-BE49-F238E27FC236}">
                <a16:creationId xmlns:a16="http://schemas.microsoft.com/office/drawing/2014/main" id="{3777D5D9-4F0A-8C4D-8F79-E252006F3BC7}"/>
              </a:ext>
            </a:extLst>
          </p:cNvPr>
          <p:cNvSpPr txBox="1"/>
          <p:nvPr/>
        </p:nvSpPr>
        <p:spPr>
          <a:xfrm>
            <a:off x="835378" y="5825067"/>
            <a:ext cx="7809189" cy="923330"/>
          </a:xfrm>
          <a:prstGeom prst="rect">
            <a:avLst/>
          </a:prstGeom>
          <a:noFill/>
        </p:spPr>
        <p:txBody>
          <a:bodyPr wrap="none" rtlCol="0">
            <a:spAutoFit/>
          </a:bodyPr>
          <a:lstStyle/>
          <a:p>
            <a:r>
              <a:rPr lang="en-US" dirty="0"/>
              <a:t>There is a request for address 0xBB35.  Is it a hit or miss?  </a:t>
            </a:r>
          </a:p>
          <a:p>
            <a:r>
              <a:rPr lang="en-US" b="1" dirty="0"/>
              <a:t>1011 1011 0011 0101, tag = 10111011001101  a miss</a:t>
            </a:r>
          </a:p>
          <a:p>
            <a:r>
              <a:rPr lang="en-US" b="1" dirty="0"/>
              <a:t>This block is fetched from main memory and placed in the next line of the cache</a:t>
            </a:r>
          </a:p>
        </p:txBody>
      </p:sp>
    </p:spTree>
    <p:extLst>
      <p:ext uri="{BB962C8B-B14F-4D97-AF65-F5344CB8AC3E}">
        <p14:creationId xmlns:p14="http://schemas.microsoft.com/office/powerpoint/2010/main" val="1310717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D64DB-9EFD-D149-9EB4-A2D6887B0C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Direct Mapped</a:t>
            </a:r>
          </a:p>
        </p:txBody>
      </p:sp>
      <p:sp>
        <p:nvSpPr>
          <p:cNvPr id="4" name="Freeform: Shape 3">
            <a:extLst>
              <a:ext uri="{FF2B5EF4-FFF2-40B4-BE49-F238E27FC236}">
                <a16:creationId xmlns:a16="http://schemas.microsoft.com/office/drawing/2014/main" id="{7A03813B-0A3A-47C2-B6BC-970F17B45A13}"/>
              </a:ext>
            </a:extLst>
          </p:cNvPr>
          <p:cNvSpPr/>
          <p:nvPr/>
        </p:nvSpPr>
        <p:spPr>
          <a:xfrm>
            <a:off x="5468389" y="629634"/>
            <a:ext cx="6263640" cy="993128"/>
          </a:xfrm>
          <a:custGeom>
            <a:avLst/>
            <a:gdLst>
              <a:gd name="connsiteX0" fmla="*/ 0 w 6263640"/>
              <a:gd name="connsiteY0" fmla="*/ 165525 h 993128"/>
              <a:gd name="connsiteX1" fmla="*/ 165525 w 6263640"/>
              <a:gd name="connsiteY1" fmla="*/ 0 h 993128"/>
              <a:gd name="connsiteX2" fmla="*/ 6098115 w 6263640"/>
              <a:gd name="connsiteY2" fmla="*/ 0 h 993128"/>
              <a:gd name="connsiteX3" fmla="*/ 6263640 w 6263640"/>
              <a:gd name="connsiteY3" fmla="*/ 165525 h 993128"/>
              <a:gd name="connsiteX4" fmla="*/ 6263640 w 6263640"/>
              <a:gd name="connsiteY4" fmla="*/ 827603 h 993128"/>
              <a:gd name="connsiteX5" fmla="*/ 6098115 w 6263640"/>
              <a:gd name="connsiteY5" fmla="*/ 993128 h 993128"/>
              <a:gd name="connsiteX6" fmla="*/ 165525 w 6263640"/>
              <a:gd name="connsiteY6" fmla="*/ 993128 h 993128"/>
              <a:gd name="connsiteX7" fmla="*/ 0 w 6263640"/>
              <a:gd name="connsiteY7" fmla="*/ 827603 h 993128"/>
              <a:gd name="connsiteX8" fmla="*/ 0 w 6263640"/>
              <a:gd name="connsiteY8" fmla="*/ 165525 h 99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3128">
                <a:moveTo>
                  <a:pt x="0" y="165525"/>
                </a:moveTo>
                <a:cubicBezTo>
                  <a:pt x="0" y="74108"/>
                  <a:pt x="74108" y="0"/>
                  <a:pt x="165525" y="0"/>
                </a:cubicBezTo>
                <a:lnTo>
                  <a:pt x="6098115" y="0"/>
                </a:lnTo>
                <a:cubicBezTo>
                  <a:pt x="6189532" y="0"/>
                  <a:pt x="6263640" y="74108"/>
                  <a:pt x="6263640" y="165525"/>
                </a:cubicBezTo>
                <a:lnTo>
                  <a:pt x="6263640" y="827603"/>
                </a:lnTo>
                <a:cubicBezTo>
                  <a:pt x="6263640" y="919020"/>
                  <a:pt x="6189532" y="993128"/>
                  <a:pt x="6098115" y="993128"/>
                </a:cubicBezTo>
                <a:lnTo>
                  <a:pt x="165525" y="993128"/>
                </a:lnTo>
                <a:cubicBezTo>
                  <a:pt x="74108" y="993128"/>
                  <a:pt x="0" y="919020"/>
                  <a:pt x="0" y="827603"/>
                </a:cubicBezTo>
                <a:lnTo>
                  <a:pt x="0" y="165525"/>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3731" tIns="143731" rIns="143731" bIns="143731"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Fully Associative is one extreme</a:t>
            </a:r>
          </a:p>
        </p:txBody>
      </p:sp>
      <p:sp>
        <p:nvSpPr>
          <p:cNvPr id="6" name="Freeform: Shape 5">
            <a:extLst>
              <a:ext uri="{FF2B5EF4-FFF2-40B4-BE49-F238E27FC236}">
                <a16:creationId xmlns:a16="http://schemas.microsoft.com/office/drawing/2014/main" id="{47552D10-A860-40EF-AFD2-1BBBEA031817}"/>
              </a:ext>
            </a:extLst>
          </p:cNvPr>
          <p:cNvSpPr/>
          <p:nvPr/>
        </p:nvSpPr>
        <p:spPr>
          <a:xfrm>
            <a:off x="5468389" y="1622763"/>
            <a:ext cx="6263640" cy="414000"/>
          </a:xfrm>
          <a:custGeom>
            <a:avLst/>
            <a:gdLst>
              <a:gd name="connsiteX0" fmla="*/ 0 w 6263640"/>
              <a:gd name="connsiteY0" fmla="*/ 0 h 414000"/>
              <a:gd name="connsiteX1" fmla="*/ 6263640 w 6263640"/>
              <a:gd name="connsiteY1" fmla="*/ 0 h 414000"/>
              <a:gd name="connsiteX2" fmla="*/ 6263640 w 6263640"/>
              <a:gd name="connsiteY2" fmla="*/ 414000 h 414000"/>
              <a:gd name="connsiteX3" fmla="*/ 0 w 6263640"/>
              <a:gd name="connsiteY3" fmla="*/ 414000 h 414000"/>
              <a:gd name="connsiteX4" fmla="*/ 0 w 6263640"/>
              <a:gd name="connsiteY4" fmla="*/ 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414000">
                <a:moveTo>
                  <a:pt x="0" y="0"/>
                </a:moveTo>
                <a:lnTo>
                  <a:pt x="6263640" y="0"/>
                </a:lnTo>
                <a:lnTo>
                  <a:pt x="6263640" y="414000"/>
                </a:lnTo>
                <a:lnTo>
                  <a:pt x="0" y="414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chemeClr val="tx1"/>
                </a:solidFill>
              </a:rPr>
              <a:t>A separate comparator is required for every cache line</a:t>
            </a:r>
          </a:p>
        </p:txBody>
      </p:sp>
      <p:sp>
        <p:nvSpPr>
          <p:cNvPr id="7" name="Freeform: Shape 6">
            <a:extLst>
              <a:ext uri="{FF2B5EF4-FFF2-40B4-BE49-F238E27FC236}">
                <a16:creationId xmlns:a16="http://schemas.microsoft.com/office/drawing/2014/main" id="{B85133D7-02A7-40BE-863E-89E6BA81BC18}"/>
              </a:ext>
            </a:extLst>
          </p:cNvPr>
          <p:cNvSpPr/>
          <p:nvPr/>
        </p:nvSpPr>
        <p:spPr>
          <a:xfrm>
            <a:off x="5468389" y="2036763"/>
            <a:ext cx="6263640" cy="993128"/>
          </a:xfrm>
          <a:custGeom>
            <a:avLst/>
            <a:gdLst>
              <a:gd name="connsiteX0" fmla="*/ 0 w 6263640"/>
              <a:gd name="connsiteY0" fmla="*/ 165525 h 993128"/>
              <a:gd name="connsiteX1" fmla="*/ 165525 w 6263640"/>
              <a:gd name="connsiteY1" fmla="*/ 0 h 993128"/>
              <a:gd name="connsiteX2" fmla="*/ 6098115 w 6263640"/>
              <a:gd name="connsiteY2" fmla="*/ 0 h 993128"/>
              <a:gd name="connsiteX3" fmla="*/ 6263640 w 6263640"/>
              <a:gd name="connsiteY3" fmla="*/ 165525 h 993128"/>
              <a:gd name="connsiteX4" fmla="*/ 6263640 w 6263640"/>
              <a:gd name="connsiteY4" fmla="*/ 827603 h 993128"/>
              <a:gd name="connsiteX5" fmla="*/ 6098115 w 6263640"/>
              <a:gd name="connsiteY5" fmla="*/ 993128 h 993128"/>
              <a:gd name="connsiteX6" fmla="*/ 165525 w 6263640"/>
              <a:gd name="connsiteY6" fmla="*/ 993128 h 993128"/>
              <a:gd name="connsiteX7" fmla="*/ 0 w 6263640"/>
              <a:gd name="connsiteY7" fmla="*/ 827603 h 993128"/>
              <a:gd name="connsiteX8" fmla="*/ 0 w 6263640"/>
              <a:gd name="connsiteY8" fmla="*/ 165525 h 99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3128">
                <a:moveTo>
                  <a:pt x="0" y="165525"/>
                </a:moveTo>
                <a:cubicBezTo>
                  <a:pt x="0" y="74108"/>
                  <a:pt x="74108" y="0"/>
                  <a:pt x="165525" y="0"/>
                </a:cubicBezTo>
                <a:lnTo>
                  <a:pt x="6098115" y="0"/>
                </a:lnTo>
                <a:cubicBezTo>
                  <a:pt x="6189532" y="0"/>
                  <a:pt x="6263640" y="74108"/>
                  <a:pt x="6263640" y="165525"/>
                </a:cubicBezTo>
                <a:lnTo>
                  <a:pt x="6263640" y="827603"/>
                </a:lnTo>
                <a:cubicBezTo>
                  <a:pt x="6263640" y="919020"/>
                  <a:pt x="6189532" y="993128"/>
                  <a:pt x="6098115" y="993128"/>
                </a:cubicBezTo>
                <a:lnTo>
                  <a:pt x="165525" y="993128"/>
                </a:lnTo>
                <a:cubicBezTo>
                  <a:pt x="74108" y="993128"/>
                  <a:pt x="0" y="919020"/>
                  <a:pt x="0" y="827603"/>
                </a:cubicBezTo>
                <a:lnTo>
                  <a:pt x="0" y="165525"/>
                </a:lnTo>
                <a:close/>
              </a:path>
            </a:pathLst>
          </a:cu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143731" tIns="143731" rIns="143731" bIns="143731"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Direct mapped is the other extreme</a:t>
            </a:r>
          </a:p>
        </p:txBody>
      </p:sp>
      <p:sp>
        <p:nvSpPr>
          <p:cNvPr id="8" name="Freeform: Shape 7">
            <a:extLst>
              <a:ext uri="{FF2B5EF4-FFF2-40B4-BE49-F238E27FC236}">
                <a16:creationId xmlns:a16="http://schemas.microsoft.com/office/drawing/2014/main" id="{5B405522-876D-4F8C-AF2A-93BE3A0D7F61}"/>
              </a:ext>
            </a:extLst>
          </p:cNvPr>
          <p:cNvSpPr/>
          <p:nvPr/>
        </p:nvSpPr>
        <p:spPr>
          <a:xfrm>
            <a:off x="5468389" y="3029892"/>
            <a:ext cx="6263640" cy="414000"/>
          </a:xfrm>
          <a:custGeom>
            <a:avLst/>
            <a:gdLst>
              <a:gd name="connsiteX0" fmla="*/ 0 w 6263640"/>
              <a:gd name="connsiteY0" fmla="*/ 0 h 414000"/>
              <a:gd name="connsiteX1" fmla="*/ 6263640 w 6263640"/>
              <a:gd name="connsiteY1" fmla="*/ 0 h 414000"/>
              <a:gd name="connsiteX2" fmla="*/ 6263640 w 6263640"/>
              <a:gd name="connsiteY2" fmla="*/ 414000 h 414000"/>
              <a:gd name="connsiteX3" fmla="*/ 0 w 6263640"/>
              <a:gd name="connsiteY3" fmla="*/ 414000 h 414000"/>
              <a:gd name="connsiteX4" fmla="*/ 0 w 6263640"/>
              <a:gd name="connsiteY4" fmla="*/ 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414000">
                <a:moveTo>
                  <a:pt x="0" y="0"/>
                </a:moveTo>
                <a:lnTo>
                  <a:pt x="6263640" y="0"/>
                </a:lnTo>
                <a:lnTo>
                  <a:pt x="6263640" y="414000"/>
                </a:lnTo>
                <a:lnTo>
                  <a:pt x="0" y="414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chemeClr val="tx1"/>
                </a:solidFill>
              </a:rPr>
              <a:t>Only one comparator is needed for the entire cache</a:t>
            </a:r>
          </a:p>
        </p:txBody>
      </p:sp>
      <p:sp>
        <p:nvSpPr>
          <p:cNvPr id="10" name="Freeform: Shape 9">
            <a:extLst>
              <a:ext uri="{FF2B5EF4-FFF2-40B4-BE49-F238E27FC236}">
                <a16:creationId xmlns:a16="http://schemas.microsoft.com/office/drawing/2014/main" id="{F4B75C8A-A68A-42AB-8520-8134067190E2}"/>
              </a:ext>
            </a:extLst>
          </p:cNvPr>
          <p:cNvSpPr/>
          <p:nvPr/>
        </p:nvSpPr>
        <p:spPr>
          <a:xfrm>
            <a:off x="5468389" y="3443892"/>
            <a:ext cx="6263640" cy="993128"/>
          </a:xfrm>
          <a:custGeom>
            <a:avLst/>
            <a:gdLst>
              <a:gd name="connsiteX0" fmla="*/ 0 w 6263640"/>
              <a:gd name="connsiteY0" fmla="*/ 165525 h 993128"/>
              <a:gd name="connsiteX1" fmla="*/ 165525 w 6263640"/>
              <a:gd name="connsiteY1" fmla="*/ 0 h 993128"/>
              <a:gd name="connsiteX2" fmla="*/ 6098115 w 6263640"/>
              <a:gd name="connsiteY2" fmla="*/ 0 h 993128"/>
              <a:gd name="connsiteX3" fmla="*/ 6263640 w 6263640"/>
              <a:gd name="connsiteY3" fmla="*/ 165525 h 993128"/>
              <a:gd name="connsiteX4" fmla="*/ 6263640 w 6263640"/>
              <a:gd name="connsiteY4" fmla="*/ 827603 h 993128"/>
              <a:gd name="connsiteX5" fmla="*/ 6098115 w 6263640"/>
              <a:gd name="connsiteY5" fmla="*/ 993128 h 993128"/>
              <a:gd name="connsiteX6" fmla="*/ 165525 w 6263640"/>
              <a:gd name="connsiteY6" fmla="*/ 993128 h 993128"/>
              <a:gd name="connsiteX7" fmla="*/ 0 w 6263640"/>
              <a:gd name="connsiteY7" fmla="*/ 827603 h 993128"/>
              <a:gd name="connsiteX8" fmla="*/ 0 w 6263640"/>
              <a:gd name="connsiteY8" fmla="*/ 165525 h 99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3128">
                <a:moveTo>
                  <a:pt x="0" y="165525"/>
                </a:moveTo>
                <a:cubicBezTo>
                  <a:pt x="0" y="74108"/>
                  <a:pt x="74108" y="0"/>
                  <a:pt x="165525" y="0"/>
                </a:cubicBezTo>
                <a:lnTo>
                  <a:pt x="6098115" y="0"/>
                </a:lnTo>
                <a:cubicBezTo>
                  <a:pt x="6189532" y="0"/>
                  <a:pt x="6263640" y="74108"/>
                  <a:pt x="6263640" y="165525"/>
                </a:cubicBezTo>
                <a:lnTo>
                  <a:pt x="6263640" y="827603"/>
                </a:lnTo>
                <a:cubicBezTo>
                  <a:pt x="6263640" y="919020"/>
                  <a:pt x="6189532" y="993128"/>
                  <a:pt x="6098115" y="993128"/>
                </a:cubicBezTo>
                <a:lnTo>
                  <a:pt x="165525" y="993128"/>
                </a:lnTo>
                <a:cubicBezTo>
                  <a:pt x="74108" y="993128"/>
                  <a:pt x="0" y="919020"/>
                  <a:pt x="0" y="827603"/>
                </a:cubicBezTo>
                <a:lnTo>
                  <a:pt x="0" y="165525"/>
                </a:lnTo>
                <a:close/>
              </a:path>
            </a:pathLst>
          </a:cu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143731" tIns="143731" rIns="143731" bIns="143731"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With a direct mapped cache with N lines:</a:t>
            </a:r>
          </a:p>
        </p:txBody>
      </p:sp>
      <p:sp>
        <p:nvSpPr>
          <p:cNvPr id="11" name="Freeform: Shape 10">
            <a:extLst>
              <a:ext uri="{FF2B5EF4-FFF2-40B4-BE49-F238E27FC236}">
                <a16:creationId xmlns:a16="http://schemas.microsoft.com/office/drawing/2014/main" id="{0ABBAC13-9019-4B38-9334-C77FA707BCEA}"/>
              </a:ext>
            </a:extLst>
          </p:cNvPr>
          <p:cNvSpPr/>
          <p:nvPr/>
        </p:nvSpPr>
        <p:spPr>
          <a:xfrm>
            <a:off x="5468389" y="4437021"/>
            <a:ext cx="6263640" cy="685687"/>
          </a:xfrm>
          <a:custGeom>
            <a:avLst/>
            <a:gdLst>
              <a:gd name="connsiteX0" fmla="*/ 0 w 6263640"/>
              <a:gd name="connsiteY0" fmla="*/ 0 h 685687"/>
              <a:gd name="connsiteX1" fmla="*/ 6263640 w 6263640"/>
              <a:gd name="connsiteY1" fmla="*/ 0 h 685687"/>
              <a:gd name="connsiteX2" fmla="*/ 6263640 w 6263640"/>
              <a:gd name="connsiteY2" fmla="*/ 685687 h 685687"/>
              <a:gd name="connsiteX3" fmla="*/ 0 w 6263640"/>
              <a:gd name="connsiteY3" fmla="*/ 685687 h 685687"/>
              <a:gd name="connsiteX4" fmla="*/ 0 w 6263640"/>
              <a:gd name="connsiteY4" fmla="*/ 0 h 68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685687">
                <a:moveTo>
                  <a:pt x="0" y="0"/>
                </a:moveTo>
                <a:lnTo>
                  <a:pt x="6263640" y="0"/>
                </a:lnTo>
                <a:lnTo>
                  <a:pt x="6263640" y="685687"/>
                </a:lnTo>
                <a:lnTo>
                  <a:pt x="0" y="685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chemeClr val="tx1"/>
                </a:solidFill>
              </a:rPr>
              <a:t>Block B of memory maps to line L = B mod N</a:t>
            </a:r>
          </a:p>
          <a:p>
            <a:pPr marL="228600" lvl="1" indent="-228600" algn="l" defTabSz="889000">
              <a:lnSpc>
                <a:spcPct val="90000"/>
              </a:lnSpc>
              <a:spcBef>
                <a:spcPct val="0"/>
              </a:spcBef>
              <a:spcAft>
                <a:spcPct val="20000"/>
              </a:spcAft>
              <a:buChar char="•"/>
            </a:pPr>
            <a:r>
              <a:rPr lang="en-US" sz="2000" kern="1200">
                <a:solidFill>
                  <a:schemeClr val="tx1"/>
                </a:solidFill>
              </a:rPr>
              <a:t>B is the block number, not the address</a:t>
            </a:r>
          </a:p>
        </p:txBody>
      </p:sp>
      <p:sp>
        <p:nvSpPr>
          <p:cNvPr id="12" name="Freeform: Shape 11">
            <a:extLst>
              <a:ext uri="{FF2B5EF4-FFF2-40B4-BE49-F238E27FC236}">
                <a16:creationId xmlns:a16="http://schemas.microsoft.com/office/drawing/2014/main" id="{B30FB4F7-8B5C-4A33-9FD8-DA538F8776E6}"/>
              </a:ext>
            </a:extLst>
          </p:cNvPr>
          <p:cNvSpPr/>
          <p:nvPr/>
        </p:nvSpPr>
        <p:spPr>
          <a:xfrm>
            <a:off x="5468389" y="5122708"/>
            <a:ext cx="6263640" cy="993128"/>
          </a:xfrm>
          <a:custGeom>
            <a:avLst/>
            <a:gdLst>
              <a:gd name="connsiteX0" fmla="*/ 0 w 6263640"/>
              <a:gd name="connsiteY0" fmla="*/ 165525 h 993128"/>
              <a:gd name="connsiteX1" fmla="*/ 165525 w 6263640"/>
              <a:gd name="connsiteY1" fmla="*/ 0 h 993128"/>
              <a:gd name="connsiteX2" fmla="*/ 6098115 w 6263640"/>
              <a:gd name="connsiteY2" fmla="*/ 0 h 993128"/>
              <a:gd name="connsiteX3" fmla="*/ 6263640 w 6263640"/>
              <a:gd name="connsiteY3" fmla="*/ 165525 h 993128"/>
              <a:gd name="connsiteX4" fmla="*/ 6263640 w 6263640"/>
              <a:gd name="connsiteY4" fmla="*/ 827603 h 993128"/>
              <a:gd name="connsiteX5" fmla="*/ 6098115 w 6263640"/>
              <a:gd name="connsiteY5" fmla="*/ 993128 h 993128"/>
              <a:gd name="connsiteX6" fmla="*/ 165525 w 6263640"/>
              <a:gd name="connsiteY6" fmla="*/ 993128 h 993128"/>
              <a:gd name="connsiteX7" fmla="*/ 0 w 6263640"/>
              <a:gd name="connsiteY7" fmla="*/ 827603 h 993128"/>
              <a:gd name="connsiteX8" fmla="*/ 0 w 6263640"/>
              <a:gd name="connsiteY8" fmla="*/ 165525 h 99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3128">
                <a:moveTo>
                  <a:pt x="0" y="165525"/>
                </a:moveTo>
                <a:cubicBezTo>
                  <a:pt x="0" y="74108"/>
                  <a:pt x="74108" y="0"/>
                  <a:pt x="165525" y="0"/>
                </a:cubicBezTo>
                <a:lnTo>
                  <a:pt x="6098115" y="0"/>
                </a:lnTo>
                <a:cubicBezTo>
                  <a:pt x="6189532" y="0"/>
                  <a:pt x="6263640" y="74108"/>
                  <a:pt x="6263640" y="165525"/>
                </a:cubicBezTo>
                <a:lnTo>
                  <a:pt x="6263640" y="827603"/>
                </a:lnTo>
                <a:cubicBezTo>
                  <a:pt x="6263640" y="919020"/>
                  <a:pt x="6189532" y="993128"/>
                  <a:pt x="6098115" y="993128"/>
                </a:cubicBezTo>
                <a:lnTo>
                  <a:pt x="165525" y="993128"/>
                </a:lnTo>
                <a:cubicBezTo>
                  <a:pt x="74108" y="993128"/>
                  <a:pt x="0" y="919020"/>
                  <a:pt x="0" y="827603"/>
                </a:cubicBezTo>
                <a:lnTo>
                  <a:pt x="0" y="165525"/>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43731" tIns="143731" rIns="143731" bIns="143731"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Example: direct mapped cache with 10 lines, Line 6 may hold block 6 or 16 or 26 or 36 …</a:t>
            </a:r>
          </a:p>
        </p:txBody>
      </p:sp>
    </p:spTree>
    <p:extLst>
      <p:ext uri="{BB962C8B-B14F-4D97-AF65-F5344CB8AC3E}">
        <p14:creationId xmlns:p14="http://schemas.microsoft.com/office/powerpoint/2010/main" val="4213020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AC59D-2319-C249-BE4A-7BAE97A57B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Direct Mapped</a:t>
            </a:r>
          </a:p>
        </p:txBody>
      </p:sp>
      <p:pic>
        <p:nvPicPr>
          <p:cNvPr id="4" name="Picture 3" descr="Please contact instructor for more information on this image.">
            <a:extLst>
              <a:ext uri="{FF2B5EF4-FFF2-40B4-BE49-F238E27FC236}">
                <a16:creationId xmlns:a16="http://schemas.microsoft.com/office/drawing/2014/main" id="{3D2CA909-F815-F743-8396-883AB8301257}"/>
              </a:ext>
            </a:extLst>
          </p:cNvPr>
          <p:cNvPicPr>
            <a:picLocks noChangeAspect="1"/>
          </p:cNvPicPr>
          <p:nvPr/>
        </p:nvPicPr>
        <p:blipFill>
          <a:blip r:embed="rId2"/>
          <a:stretch>
            <a:fillRect/>
          </a:stretch>
        </p:blipFill>
        <p:spPr>
          <a:xfrm>
            <a:off x="4777316" y="1666278"/>
            <a:ext cx="6780700" cy="3523114"/>
          </a:xfrm>
          <a:prstGeom prst="rect">
            <a:avLst/>
          </a:prstGeom>
        </p:spPr>
      </p:pic>
      <p:sp>
        <p:nvSpPr>
          <p:cNvPr id="5" name="Title 1">
            <a:extLst>
              <a:ext uri="{FF2B5EF4-FFF2-40B4-BE49-F238E27FC236}">
                <a16:creationId xmlns:a16="http://schemas.microsoft.com/office/drawing/2014/main" id="{C41EB980-7E17-49C3-9DA8-35D106BD1DA9}"/>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Direct Mapped</a:t>
            </a:r>
          </a:p>
        </p:txBody>
      </p:sp>
    </p:spTree>
    <p:extLst>
      <p:ext uri="{BB962C8B-B14F-4D97-AF65-F5344CB8AC3E}">
        <p14:creationId xmlns:p14="http://schemas.microsoft.com/office/powerpoint/2010/main" val="184772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FD13B-2A4C-0D45-8437-B50C741BAE5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Direct Mapped</a:t>
            </a:r>
          </a:p>
        </p:txBody>
      </p:sp>
      <p:pic>
        <p:nvPicPr>
          <p:cNvPr id="4" name="Content Placeholder 3" descr="Please contact instructor for more information on this image.">
            <a:extLst>
              <a:ext uri="{FF2B5EF4-FFF2-40B4-BE49-F238E27FC236}">
                <a16:creationId xmlns:a16="http://schemas.microsoft.com/office/drawing/2014/main" id="{0B83DC9F-A14C-9342-BA6C-B0E87EBB1233}"/>
              </a:ext>
            </a:extLst>
          </p:cNvPr>
          <p:cNvPicPr>
            <a:picLocks noGrp="1" noChangeAspect="1"/>
          </p:cNvPicPr>
          <p:nvPr>
            <p:ph idx="1"/>
          </p:nvPr>
        </p:nvPicPr>
        <p:blipFill>
          <a:blip r:embed="rId2"/>
          <a:stretch>
            <a:fillRect/>
          </a:stretch>
        </p:blipFill>
        <p:spPr>
          <a:xfrm>
            <a:off x="4777316" y="1322597"/>
            <a:ext cx="6780700" cy="4210477"/>
          </a:xfrm>
          <a:prstGeom prst="rect">
            <a:avLst/>
          </a:prstGeom>
        </p:spPr>
      </p:pic>
      <p:sp>
        <p:nvSpPr>
          <p:cNvPr id="5" name="Title 1">
            <a:extLst>
              <a:ext uri="{FF2B5EF4-FFF2-40B4-BE49-F238E27FC236}">
                <a16:creationId xmlns:a16="http://schemas.microsoft.com/office/drawing/2014/main" id="{D5BE4A4F-BC8D-4218-8282-429D640856C3}"/>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Direct Mapped</a:t>
            </a:r>
          </a:p>
        </p:txBody>
      </p:sp>
    </p:spTree>
    <p:extLst>
      <p:ext uri="{BB962C8B-B14F-4D97-AF65-F5344CB8AC3E}">
        <p14:creationId xmlns:p14="http://schemas.microsoft.com/office/powerpoint/2010/main" val="187817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F3824-F938-D84B-BBCA-3244E1B98E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Direct Mapped</a:t>
            </a:r>
          </a:p>
        </p:txBody>
      </p:sp>
      <p:pic>
        <p:nvPicPr>
          <p:cNvPr id="4" name="Picture 3" descr="Please contact instructor for more information on this image.">
            <a:extLst>
              <a:ext uri="{FF2B5EF4-FFF2-40B4-BE49-F238E27FC236}">
                <a16:creationId xmlns:a16="http://schemas.microsoft.com/office/drawing/2014/main" id="{E86AAB62-EA4F-BC46-B414-4F724F53F57A}"/>
              </a:ext>
            </a:extLst>
          </p:cNvPr>
          <p:cNvPicPr>
            <a:picLocks noChangeAspect="1"/>
          </p:cNvPicPr>
          <p:nvPr/>
        </p:nvPicPr>
        <p:blipFill>
          <a:blip r:embed="rId2"/>
          <a:stretch>
            <a:fillRect/>
          </a:stretch>
        </p:blipFill>
        <p:spPr>
          <a:xfrm>
            <a:off x="4382600" y="1967266"/>
            <a:ext cx="6780700" cy="4107125"/>
          </a:xfrm>
          <a:prstGeom prst="rect">
            <a:avLst/>
          </a:prstGeom>
        </p:spPr>
      </p:pic>
      <p:sp>
        <p:nvSpPr>
          <p:cNvPr id="5" name="TextBox 4">
            <a:extLst>
              <a:ext uri="{FF2B5EF4-FFF2-40B4-BE49-F238E27FC236}">
                <a16:creationId xmlns:a16="http://schemas.microsoft.com/office/drawing/2014/main" id="{807C02A7-27C0-7649-B6CD-BE21E5131A8E}"/>
              </a:ext>
            </a:extLst>
          </p:cNvPr>
          <p:cNvSpPr txBox="1"/>
          <p:nvPr/>
        </p:nvSpPr>
        <p:spPr>
          <a:xfrm>
            <a:off x="4216526" y="528638"/>
            <a:ext cx="7107587" cy="1200329"/>
          </a:xfrm>
          <a:prstGeom prst="rect">
            <a:avLst/>
          </a:prstGeom>
          <a:noFill/>
        </p:spPr>
        <p:txBody>
          <a:bodyPr wrap="none" rtlCol="0">
            <a:spAutoFit/>
          </a:bodyPr>
          <a:lstStyle/>
          <a:p>
            <a:r>
              <a:rPr lang="en-US" dirty="0"/>
              <a:t>Main memory with 2</a:t>
            </a:r>
            <a:r>
              <a:rPr lang="en-US" baseline="30000" dirty="0"/>
              <a:t>4 </a:t>
            </a:r>
            <a:r>
              <a:rPr lang="en-US" dirty="0"/>
              <a:t> bytes, and blocks of 2</a:t>
            </a:r>
            <a:r>
              <a:rPr lang="en-US" baseline="30000" dirty="0"/>
              <a:t>2 </a:t>
            </a:r>
            <a:r>
              <a:rPr lang="en-US" dirty="0"/>
              <a:t> bytes.    </a:t>
            </a:r>
          </a:p>
          <a:p>
            <a:r>
              <a:rPr lang="en-US" dirty="0"/>
              <a:t>Cache with 2</a:t>
            </a:r>
            <a:r>
              <a:rPr lang="en-US" baseline="30000" dirty="0"/>
              <a:t>3</a:t>
            </a:r>
            <a:r>
              <a:rPr lang="en-US" dirty="0"/>
              <a:t> bytes,  (2</a:t>
            </a:r>
            <a:r>
              <a:rPr lang="en-US" baseline="30000" dirty="0"/>
              <a:t>3 </a:t>
            </a:r>
            <a:r>
              <a:rPr lang="en-US" dirty="0"/>
              <a:t>bytes/cache)</a:t>
            </a:r>
            <a:r>
              <a:rPr lang="en-US" baseline="30000" dirty="0"/>
              <a:t> </a:t>
            </a:r>
            <a:r>
              <a:rPr lang="en-US" dirty="0"/>
              <a:t>/ (2</a:t>
            </a:r>
            <a:r>
              <a:rPr lang="en-US" baseline="30000" dirty="0"/>
              <a:t>2</a:t>
            </a:r>
            <a:r>
              <a:rPr lang="en-US" dirty="0"/>
              <a:t> bytes/line) = 2 lines/cache</a:t>
            </a:r>
          </a:p>
          <a:p>
            <a:endParaRPr lang="en-US" dirty="0"/>
          </a:p>
          <a:p>
            <a:r>
              <a:rPr lang="en-US" dirty="0"/>
              <a:t>Offset field = log(2</a:t>
            </a:r>
            <a:r>
              <a:rPr lang="en-US" baseline="30000" dirty="0"/>
              <a:t>2</a:t>
            </a:r>
            <a:r>
              <a:rPr lang="en-US" dirty="0"/>
              <a:t>) = 2 bits, Line field = log(2) = 1 bit, Tag field = 4-2-1 = 1</a:t>
            </a:r>
          </a:p>
        </p:txBody>
      </p:sp>
      <p:sp>
        <p:nvSpPr>
          <p:cNvPr id="6" name="Title 1">
            <a:extLst>
              <a:ext uri="{FF2B5EF4-FFF2-40B4-BE49-F238E27FC236}">
                <a16:creationId xmlns:a16="http://schemas.microsoft.com/office/drawing/2014/main" id="{EF925E15-CDE2-4AE2-B503-A8B0102B6676}"/>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Direct Mapped</a:t>
            </a:r>
          </a:p>
        </p:txBody>
      </p:sp>
    </p:spTree>
    <p:extLst>
      <p:ext uri="{BB962C8B-B14F-4D97-AF65-F5344CB8AC3E}">
        <p14:creationId xmlns:p14="http://schemas.microsoft.com/office/powerpoint/2010/main" val="233549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64C1B8-3401-D247-8B69-A1FDE257D2D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Direct Mapped</a:t>
            </a:r>
          </a:p>
        </p:txBody>
      </p:sp>
      <p:sp>
        <p:nvSpPr>
          <p:cNvPr id="4" name="Freeform: Shape 3">
            <a:extLst>
              <a:ext uri="{FF2B5EF4-FFF2-40B4-BE49-F238E27FC236}">
                <a16:creationId xmlns:a16="http://schemas.microsoft.com/office/drawing/2014/main" id="{0E9D04D6-9878-4971-BFBB-E2AA404EF113}"/>
              </a:ext>
            </a:extLst>
          </p:cNvPr>
          <p:cNvSpPr/>
          <p:nvPr/>
        </p:nvSpPr>
        <p:spPr>
          <a:xfrm>
            <a:off x="5468389" y="667279"/>
            <a:ext cx="6263640" cy="1392299"/>
          </a:xfrm>
          <a:custGeom>
            <a:avLst/>
            <a:gdLst>
              <a:gd name="connsiteX0" fmla="*/ 0 w 6263640"/>
              <a:gd name="connsiteY0" fmla="*/ 232054 h 1392299"/>
              <a:gd name="connsiteX1" fmla="*/ 232054 w 6263640"/>
              <a:gd name="connsiteY1" fmla="*/ 0 h 1392299"/>
              <a:gd name="connsiteX2" fmla="*/ 6031586 w 6263640"/>
              <a:gd name="connsiteY2" fmla="*/ 0 h 1392299"/>
              <a:gd name="connsiteX3" fmla="*/ 6263640 w 6263640"/>
              <a:gd name="connsiteY3" fmla="*/ 232054 h 1392299"/>
              <a:gd name="connsiteX4" fmla="*/ 6263640 w 6263640"/>
              <a:gd name="connsiteY4" fmla="*/ 1160245 h 1392299"/>
              <a:gd name="connsiteX5" fmla="*/ 6031586 w 6263640"/>
              <a:gd name="connsiteY5" fmla="*/ 1392299 h 1392299"/>
              <a:gd name="connsiteX6" fmla="*/ 232054 w 6263640"/>
              <a:gd name="connsiteY6" fmla="*/ 1392299 h 1392299"/>
              <a:gd name="connsiteX7" fmla="*/ 0 w 6263640"/>
              <a:gd name="connsiteY7" fmla="*/ 1160245 h 1392299"/>
              <a:gd name="connsiteX8" fmla="*/ 0 w 6263640"/>
              <a:gd name="connsiteY8" fmla="*/ 232054 h 139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1392299">
                <a:moveTo>
                  <a:pt x="0" y="232054"/>
                </a:moveTo>
                <a:cubicBezTo>
                  <a:pt x="0" y="103894"/>
                  <a:pt x="103894" y="0"/>
                  <a:pt x="232054" y="0"/>
                </a:cubicBezTo>
                <a:lnTo>
                  <a:pt x="6031586" y="0"/>
                </a:lnTo>
                <a:cubicBezTo>
                  <a:pt x="6159746" y="0"/>
                  <a:pt x="6263640" y="103894"/>
                  <a:pt x="6263640" y="232054"/>
                </a:cubicBezTo>
                <a:lnTo>
                  <a:pt x="6263640" y="1160245"/>
                </a:lnTo>
                <a:cubicBezTo>
                  <a:pt x="6263640" y="1288405"/>
                  <a:pt x="6159746" y="1392299"/>
                  <a:pt x="6031586" y="1392299"/>
                </a:cubicBezTo>
                <a:lnTo>
                  <a:pt x="232054" y="1392299"/>
                </a:lnTo>
                <a:cubicBezTo>
                  <a:pt x="103894" y="1392299"/>
                  <a:pt x="0" y="1288405"/>
                  <a:pt x="0" y="1160245"/>
                </a:cubicBezTo>
                <a:lnTo>
                  <a:pt x="0" y="232054"/>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01316" tIns="201316" rIns="201316" bIns="201316" numCol="1" spcCol="1270" anchor="ctr" anchorCtr="0">
            <a:noAutofit/>
          </a:bodyPr>
          <a:lstStyle/>
          <a:p>
            <a:pPr marL="0" lvl="0" indent="0" algn="l" defTabSz="1555750">
              <a:lnSpc>
                <a:spcPct val="90000"/>
              </a:lnSpc>
              <a:spcBef>
                <a:spcPct val="0"/>
              </a:spcBef>
              <a:spcAft>
                <a:spcPct val="35000"/>
              </a:spcAft>
              <a:buNone/>
            </a:pPr>
            <a:r>
              <a:rPr lang="en-US" sz="3500" kern="1200">
                <a:solidFill>
                  <a:schemeClr val="tx1"/>
                </a:solidFill>
              </a:rPr>
              <a:t>Multiple addresses with same line number cause conflicts</a:t>
            </a:r>
          </a:p>
        </p:txBody>
      </p:sp>
      <p:sp>
        <p:nvSpPr>
          <p:cNvPr id="6" name="Freeform: Shape 5">
            <a:extLst>
              <a:ext uri="{FF2B5EF4-FFF2-40B4-BE49-F238E27FC236}">
                <a16:creationId xmlns:a16="http://schemas.microsoft.com/office/drawing/2014/main" id="{DBB31B83-7CB8-4CEF-B1A8-090676A24ACB}"/>
              </a:ext>
            </a:extLst>
          </p:cNvPr>
          <p:cNvSpPr/>
          <p:nvPr/>
        </p:nvSpPr>
        <p:spPr>
          <a:xfrm>
            <a:off x="5468389" y="2059579"/>
            <a:ext cx="6263640" cy="1775025"/>
          </a:xfrm>
          <a:custGeom>
            <a:avLst/>
            <a:gdLst>
              <a:gd name="connsiteX0" fmla="*/ 0 w 6263640"/>
              <a:gd name="connsiteY0" fmla="*/ 0 h 1775025"/>
              <a:gd name="connsiteX1" fmla="*/ 6263640 w 6263640"/>
              <a:gd name="connsiteY1" fmla="*/ 0 h 1775025"/>
              <a:gd name="connsiteX2" fmla="*/ 6263640 w 6263640"/>
              <a:gd name="connsiteY2" fmla="*/ 1775025 h 1775025"/>
              <a:gd name="connsiteX3" fmla="*/ 0 w 6263640"/>
              <a:gd name="connsiteY3" fmla="*/ 1775025 h 1775025"/>
              <a:gd name="connsiteX4" fmla="*/ 0 w 6263640"/>
              <a:gd name="connsiteY4" fmla="*/ 0 h 177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775025">
                <a:moveTo>
                  <a:pt x="0" y="0"/>
                </a:moveTo>
                <a:lnTo>
                  <a:pt x="6263640" y="0"/>
                </a:lnTo>
                <a:lnTo>
                  <a:pt x="6263640" y="1775025"/>
                </a:lnTo>
                <a:lnTo>
                  <a:pt x="0" y="177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solidFill>
                  <a:schemeClr val="tx1"/>
                </a:solidFill>
              </a:rPr>
              <a:t>Cache line can hold only one candidate block</a:t>
            </a:r>
          </a:p>
          <a:p>
            <a:pPr marL="228600" lvl="1" indent="-228600" algn="l" defTabSz="1200150">
              <a:lnSpc>
                <a:spcPct val="90000"/>
              </a:lnSpc>
              <a:spcBef>
                <a:spcPct val="0"/>
              </a:spcBef>
              <a:spcAft>
                <a:spcPct val="20000"/>
              </a:spcAft>
              <a:buChar char="•"/>
            </a:pPr>
            <a:r>
              <a:rPr lang="en-US" sz="2700" kern="1200">
                <a:solidFill>
                  <a:schemeClr val="tx1"/>
                </a:solidFill>
              </a:rPr>
              <a:t>Other vacant lines may be unused</a:t>
            </a:r>
          </a:p>
          <a:p>
            <a:pPr marL="228600" lvl="1" indent="-228600" algn="l" defTabSz="1200150">
              <a:lnSpc>
                <a:spcPct val="90000"/>
              </a:lnSpc>
              <a:spcBef>
                <a:spcPct val="0"/>
              </a:spcBef>
              <a:spcAft>
                <a:spcPct val="20000"/>
              </a:spcAft>
              <a:buChar char="•"/>
            </a:pPr>
            <a:r>
              <a:rPr lang="en-US" sz="2700" kern="1200">
                <a:solidFill>
                  <a:schemeClr val="tx1"/>
                </a:solidFill>
              </a:rPr>
              <a:t>Causes increased miss ratio</a:t>
            </a:r>
          </a:p>
        </p:txBody>
      </p:sp>
      <p:sp>
        <p:nvSpPr>
          <p:cNvPr id="7" name="Freeform: Shape 6">
            <a:extLst>
              <a:ext uri="{FF2B5EF4-FFF2-40B4-BE49-F238E27FC236}">
                <a16:creationId xmlns:a16="http://schemas.microsoft.com/office/drawing/2014/main" id="{B7A27567-773D-4151-B0E1-2D80DEC65E31}"/>
              </a:ext>
            </a:extLst>
          </p:cNvPr>
          <p:cNvSpPr/>
          <p:nvPr/>
        </p:nvSpPr>
        <p:spPr>
          <a:xfrm>
            <a:off x="5468389" y="3834604"/>
            <a:ext cx="6263640" cy="1392299"/>
          </a:xfrm>
          <a:custGeom>
            <a:avLst/>
            <a:gdLst>
              <a:gd name="connsiteX0" fmla="*/ 0 w 6263640"/>
              <a:gd name="connsiteY0" fmla="*/ 232054 h 1392299"/>
              <a:gd name="connsiteX1" fmla="*/ 232054 w 6263640"/>
              <a:gd name="connsiteY1" fmla="*/ 0 h 1392299"/>
              <a:gd name="connsiteX2" fmla="*/ 6031586 w 6263640"/>
              <a:gd name="connsiteY2" fmla="*/ 0 h 1392299"/>
              <a:gd name="connsiteX3" fmla="*/ 6263640 w 6263640"/>
              <a:gd name="connsiteY3" fmla="*/ 232054 h 1392299"/>
              <a:gd name="connsiteX4" fmla="*/ 6263640 w 6263640"/>
              <a:gd name="connsiteY4" fmla="*/ 1160245 h 1392299"/>
              <a:gd name="connsiteX5" fmla="*/ 6031586 w 6263640"/>
              <a:gd name="connsiteY5" fmla="*/ 1392299 h 1392299"/>
              <a:gd name="connsiteX6" fmla="*/ 232054 w 6263640"/>
              <a:gd name="connsiteY6" fmla="*/ 1392299 h 1392299"/>
              <a:gd name="connsiteX7" fmla="*/ 0 w 6263640"/>
              <a:gd name="connsiteY7" fmla="*/ 1160245 h 1392299"/>
              <a:gd name="connsiteX8" fmla="*/ 0 w 6263640"/>
              <a:gd name="connsiteY8" fmla="*/ 232054 h 139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1392299">
                <a:moveTo>
                  <a:pt x="0" y="232054"/>
                </a:moveTo>
                <a:cubicBezTo>
                  <a:pt x="0" y="103894"/>
                  <a:pt x="103894" y="0"/>
                  <a:pt x="232054" y="0"/>
                </a:cubicBezTo>
                <a:lnTo>
                  <a:pt x="6031586" y="0"/>
                </a:lnTo>
                <a:cubicBezTo>
                  <a:pt x="6159746" y="0"/>
                  <a:pt x="6263640" y="103894"/>
                  <a:pt x="6263640" y="232054"/>
                </a:cubicBezTo>
                <a:lnTo>
                  <a:pt x="6263640" y="1160245"/>
                </a:lnTo>
                <a:cubicBezTo>
                  <a:pt x="6263640" y="1288405"/>
                  <a:pt x="6159746" y="1392299"/>
                  <a:pt x="6031586" y="1392299"/>
                </a:cubicBezTo>
                <a:lnTo>
                  <a:pt x="232054" y="1392299"/>
                </a:lnTo>
                <a:cubicBezTo>
                  <a:pt x="103894" y="1392299"/>
                  <a:pt x="0" y="1288405"/>
                  <a:pt x="0" y="1160245"/>
                </a:cubicBezTo>
                <a:lnTo>
                  <a:pt x="0" y="232054"/>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201316" tIns="201316" rIns="201316" bIns="201316" numCol="1" spcCol="1270" anchor="ctr" anchorCtr="0">
            <a:noAutofit/>
          </a:bodyPr>
          <a:lstStyle/>
          <a:p>
            <a:pPr marL="0" lvl="0" indent="0" algn="l" defTabSz="1555750">
              <a:lnSpc>
                <a:spcPct val="90000"/>
              </a:lnSpc>
              <a:spcBef>
                <a:spcPct val="0"/>
              </a:spcBef>
              <a:spcAft>
                <a:spcPct val="35000"/>
              </a:spcAft>
              <a:buNone/>
            </a:pPr>
            <a:r>
              <a:rPr lang="en-US" sz="3500" kern="1200">
                <a:solidFill>
                  <a:schemeClr val="tx1"/>
                </a:solidFill>
              </a:rPr>
              <a:t>Can hurt performance</a:t>
            </a:r>
          </a:p>
        </p:txBody>
      </p:sp>
      <p:sp>
        <p:nvSpPr>
          <p:cNvPr id="8" name="Freeform: Shape 7">
            <a:extLst>
              <a:ext uri="{FF2B5EF4-FFF2-40B4-BE49-F238E27FC236}">
                <a16:creationId xmlns:a16="http://schemas.microsoft.com/office/drawing/2014/main" id="{25C6C65A-58BA-4BC0-BC5E-DE4161CE49F0}"/>
              </a:ext>
            </a:extLst>
          </p:cNvPr>
          <p:cNvSpPr/>
          <p:nvPr/>
        </p:nvSpPr>
        <p:spPr>
          <a:xfrm>
            <a:off x="5468389" y="5226904"/>
            <a:ext cx="6263640" cy="851287"/>
          </a:xfrm>
          <a:custGeom>
            <a:avLst/>
            <a:gdLst>
              <a:gd name="connsiteX0" fmla="*/ 0 w 6263640"/>
              <a:gd name="connsiteY0" fmla="*/ 0 h 851287"/>
              <a:gd name="connsiteX1" fmla="*/ 6263640 w 6263640"/>
              <a:gd name="connsiteY1" fmla="*/ 0 h 851287"/>
              <a:gd name="connsiteX2" fmla="*/ 6263640 w 6263640"/>
              <a:gd name="connsiteY2" fmla="*/ 851287 h 851287"/>
              <a:gd name="connsiteX3" fmla="*/ 0 w 6263640"/>
              <a:gd name="connsiteY3" fmla="*/ 851287 h 851287"/>
              <a:gd name="connsiteX4" fmla="*/ 0 w 6263640"/>
              <a:gd name="connsiteY4" fmla="*/ 0 h 851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851287">
                <a:moveTo>
                  <a:pt x="0" y="0"/>
                </a:moveTo>
                <a:lnTo>
                  <a:pt x="6263640" y="0"/>
                </a:lnTo>
                <a:lnTo>
                  <a:pt x="6263640" y="851287"/>
                </a:lnTo>
                <a:lnTo>
                  <a:pt x="0" y="8512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solidFill>
                  <a:schemeClr val="tx1"/>
                </a:solidFill>
              </a:rPr>
              <a:t>0 hit ratio if alternating between conflicting addresses</a:t>
            </a:r>
          </a:p>
        </p:txBody>
      </p:sp>
    </p:spTree>
    <p:extLst>
      <p:ext uri="{BB962C8B-B14F-4D97-AF65-F5344CB8AC3E}">
        <p14:creationId xmlns:p14="http://schemas.microsoft.com/office/powerpoint/2010/main" val="350263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23A45-CEA0-4CD0-8976-AD65EBBADBB0}"/>
              </a:ext>
            </a:extLst>
          </p:cNvPr>
          <p:cNvSpPr>
            <a:spLocks noGrp="1"/>
          </p:cNvSpPr>
          <p:nvPr>
            <p:ph type="title"/>
          </p:nvPr>
        </p:nvSpPr>
        <p:spPr>
          <a:xfrm>
            <a:off x="838200" y="-1044734"/>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8</a:t>
            </a:r>
            <a:endParaRPr lang="en-US" dirty="0">
              <a:effectLst/>
            </a:endParaRPr>
          </a:p>
          <a:p>
            <a:endParaRPr lang="en-US" dirty="0"/>
          </a:p>
        </p:txBody>
      </p:sp>
      <p:sp>
        <p:nvSpPr>
          <p:cNvPr id="4" name="TextBox 3">
            <a:extLst>
              <a:ext uri="{FF2B5EF4-FFF2-40B4-BE49-F238E27FC236}">
                <a16:creationId xmlns:a16="http://schemas.microsoft.com/office/drawing/2014/main" id="{43C95D1C-C4BB-8948-AC7B-C9C7BFAF02DB}"/>
              </a:ext>
            </a:extLst>
          </p:cNvPr>
          <p:cNvSpPr txBox="1"/>
          <p:nvPr/>
        </p:nvSpPr>
        <p:spPr>
          <a:xfrm>
            <a:off x="582930" y="674370"/>
            <a:ext cx="11096820" cy="3970318"/>
          </a:xfrm>
          <a:prstGeom prst="rect">
            <a:avLst/>
          </a:prstGeom>
          <a:noFill/>
        </p:spPr>
        <p:txBody>
          <a:bodyPr wrap="none" rtlCol="0">
            <a:spAutoFit/>
          </a:bodyPr>
          <a:lstStyle/>
          <a:p>
            <a:r>
              <a:rPr lang="en-US" dirty="0"/>
              <a:t>A system has a main memory of 2</a:t>
            </a:r>
            <a:r>
              <a:rPr lang="en-US" baseline="30000" dirty="0"/>
              <a:t>32</a:t>
            </a:r>
            <a:r>
              <a:rPr lang="en-US" dirty="0"/>
              <a:t> bytes.  It has a direct mapped cache that is 2</a:t>
            </a:r>
            <a:r>
              <a:rPr lang="en-US" baseline="30000" dirty="0"/>
              <a:t>12</a:t>
            </a:r>
            <a:r>
              <a:rPr lang="en-US" dirty="0"/>
              <a:t> bytes and a block size of 16 bytes.</a:t>
            </a:r>
          </a:p>
          <a:p>
            <a:endParaRPr lang="en-US" dirty="0"/>
          </a:p>
          <a:p>
            <a:r>
              <a:rPr lang="en-US" dirty="0"/>
              <a:t>How many bits are in the address?</a:t>
            </a:r>
          </a:p>
          <a:p>
            <a:endParaRPr lang="en-US" dirty="0"/>
          </a:p>
          <a:p>
            <a:r>
              <a:rPr lang="en-US" dirty="0"/>
              <a:t>How many lines are in the cache?</a:t>
            </a:r>
          </a:p>
          <a:p>
            <a:endParaRPr lang="en-US" dirty="0"/>
          </a:p>
          <a:p>
            <a:r>
              <a:rPr lang="en-US" dirty="0"/>
              <a:t>How many bits are in the offset?</a:t>
            </a:r>
          </a:p>
          <a:p>
            <a:endParaRPr lang="en-US" dirty="0"/>
          </a:p>
          <a:p>
            <a:r>
              <a:rPr lang="en-US" dirty="0"/>
              <a:t>How many bits are in the line field?</a:t>
            </a:r>
          </a:p>
          <a:p>
            <a:endParaRPr lang="en-US" dirty="0"/>
          </a:p>
          <a:p>
            <a:r>
              <a:rPr lang="en-US" dirty="0"/>
              <a:t>A program wants to access the data at address 0xABCD0123.  </a:t>
            </a:r>
          </a:p>
          <a:p>
            <a:r>
              <a:rPr lang="en-US" dirty="0"/>
              <a:t>At what line number in the cache would it be located?</a:t>
            </a:r>
          </a:p>
          <a:p>
            <a:endParaRPr lang="en-US" dirty="0"/>
          </a:p>
          <a:p>
            <a:r>
              <a:rPr lang="en-US" dirty="0"/>
              <a:t>What is the tag?</a:t>
            </a:r>
          </a:p>
        </p:txBody>
      </p:sp>
      <p:sp>
        <p:nvSpPr>
          <p:cNvPr id="3" name="Title 1">
            <a:extLst>
              <a:ext uri="{FF2B5EF4-FFF2-40B4-BE49-F238E27FC236}">
                <a16:creationId xmlns:a16="http://schemas.microsoft.com/office/drawing/2014/main" id="{6D5CE698-8688-4661-8811-28329215D7AB}"/>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8</a:t>
            </a:r>
          </a:p>
        </p:txBody>
      </p:sp>
    </p:spTree>
    <p:extLst>
      <p:ext uri="{BB962C8B-B14F-4D97-AF65-F5344CB8AC3E}">
        <p14:creationId xmlns:p14="http://schemas.microsoft.com/office/powerpoint/2010/main" val="100231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1EC2FE-F669-6C44-AD2F-4D19F6C4E6C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Cache Memory</a:t>
            </a:r>
          </a:p>
        </p:txBody>
      </p:sp>
      <p:sp>
        <p:nvSpPr>
          <p:cNvPr id="4" name="Freeform: Shape 3">
            <a:extLst>
              <a:ext uri="{FF2B5EF4-FFF2-40B4-BE49-F238E27FC236}">
                <a16:creationId xmlns:a16="http://schemas.microsoft.com/office/drawing/2014/main" id="{95951ED1-41D0-4F0E-B8FD-10BF24DFB85D}"/>
              </a:ext>
            </a:extLst>
          </p:cNvPr>
          <p:cNvSpPr/>
          <p:nvPr/>
        </p:nvSpPr>
        <p:spPr>
          <a:xfrm>
            <a:off x="5468389" y="626048"/>
            <a:ext cx="6263640" cy="994500"/>
          </a:xfrm>
          <a:custGeom>
            <a:avLst/>
            <a:gdLst>
              <a:gd name="connsiteX0" fmla="*/ 0 w 6263640"/>
              <a:gd name="connsiteY0" fmla="*/ 165753 h 994500"/>
              <a:gd name="connsiteX1" fmla="*/ 165753 w 6263640"/>
              <a:gd name="connsiteY1" fmla="*/ 0 h 994500"/>
              <a:gd name="connsiteX2" fmla="*/ 6097887 w 6263640"/>
              <a:gd name="connsiteY2" fmla="*/ 0 h 994500"/>
              <a:gd name="connsiteX3" fmla="*/ 6263640 w 6263640"/>
              <a:gd name="connsiteY3" fmla="*/ 165753 h 994500"/>
              <a:gd name="connsiteX4" fmla="*/ 6263640 w 6263640"/>
              <a:gd name="connsiteY4" fmla="*/ 828747 h 994500"/>
              <a:gd name="connsiteX5" fmla="*/ 6097887 w 6263640"/>
              <a:gd name="connsiteY5" fmla="*/ 994500 h 994500"/>
              <a:gd name="connsiteX6" fmla="*/ 165753 w 6263640"/>
              <a:gd name="connsiteY6" fmla="*/ 994500 h 994500"/>
              <a:gd name="connsiteX7" fmla="*/ 0 w 6263640"/>
              <a:gd name="connsiteY7" fmla="*/ 828747 h 994500"/>
              <a:gd name="connsiteX8" fmla="*/ 0 w 6263640"/>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4500">
                <a:moveTo>
                  <a:pt x="0" y="165753"/>
                </a:moveTo>
                <a:cubicBezTo>
                  <a:pt x="0" y="74210"/>
                  <a:pt x="74210" y="0"/>
                  <a:pt x="165753" y="0"/>
                </a:cubicBezTo>
                <a:lnTo>
                  <a:pt x="6097887" y="0"/>
                </a:lnTo>
                <a:cubicBezTo>
                  <a:pt x="6189430" y="0"/>
                  <a:pt x="6263640" y="74210"/>
                  <a:pt x="6263640" y="165753"/>
                </a:cubicBezTo>
                <a:lnTo>
                  <a:pt x="6263640" y="828747"/>
                </a:lnTo>
                <a:cubicBezTo>
                  <a:pt x="6263640" y="920290"/>
                  <a:pt x="6189430" y="994500"/>
                  <a:pt x="6097887" y="994500"/>
                </a:cubicBezTo>
                <a:lnTo>
                  <a:pt x="165753" y="994500"/>
                </a:lnTo>
                <a:cubicBezTo>
                  <a:pt x="74210" y="994500"/>
                  <a:pt x="0" y="920290"/>
                  <a:pt x="0" y="828747"/>
                </a:cubicBezTo>
                <a:lnTo>
                  <a:pt x="0" y="16575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rPr>
              <a:t>Blocks containing a desired item are loaded into cache</a:t>
            </a:r>
          </a:p>
        </p:txBody>
      </p:sp>
      <p:sp>
        <p:nvSpPr>
          <p:cNvPr id="6" name="Freeform: Shape 5">
            <a:extLst>
              <a:ext uri="{FF2B5EF4-FFF2-40B4-BE49-F238E27FC236}">
                <a16:creationId xmlns:a16="http://schemas.microsoft.com/office/drawing/2014/main" id="{48B3AA91-C884-4A65-A672-DD88999D5BD3}"/>
              </a:ext>
            </a:extLst>
          </p:cNvPr>
          <p:cNvSpPr/>
          <p:nvPr/>
        </p:nvSpPr>
        <p:spPr>
          <a:xfrm>
            <a:off x="5468389" y="1620548"/>
            <a:ext cx="6263640" cy="685687"/>
          </a:xfrm>
          <a:custGeom>
            <a:avLst/>
            <a:gdLst>
              <a:gd name="connsiteX0" fmla="*/ 0 w 6263640"/>
              <a:gd name="connsiteY0" fmla="*/ 0 h 685687"/>
              <a:gd name="connsiteX1" fmla="*/ 6263640 w 6263640"/>
              <a:gd name="connsiteY1" fmla="*/ 0 h 685687"/>
              <a:gd name="connsiteX2" fmla="*/ 6263640 w 6263640"/>
              <a:gd name="connsiteY2" fmla="*/ 685687 h 685687"/>
              <a:gd name="connsiteX3" fmla="*/ 0 w 6263640"/>
              <a:gd name="connsiteY3" fmla="*/ 685687 h 685687"/>
              <a:gd name="connsiteX4" fmla="*/ 0 w 6263640"/>
              <a:gd name="connsiteY4" fmla="*/ 0 h 68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685687">
                <a:moveTo>
                  <a:pt x="0" y="0"/>
                </a:moveTo>
                <a:lnTo>
                  <a:pt x="6263640" y="0"/>
                </a:lnTo>
                <a:lnTo>
                  <a:pt x="6263640" y="685687"/>
                </a:lnTo>
                <a:lnTo>
                  <a:pt x="0" y="685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chemeClr val="tx1"/>
                </a:solidFill>
              </a:rPr>
              <a:t>Blocks may contain hundreds of bytes</a:t>
            </a:r>
          </a:p>
          <a:p>
            <a:pPr marL="228600" lvl="1" indent="-228600" algn="l" defTabSz="889000">
              <a:lnSpc>
                <a:spcPct val="90000"/>
              </a:lnSpc>
              <a:spcBef>
                <a:spcPct val="0"/>
              </a:spcBef>
              <a:spcAft>
                <a:spcPct val="20000"/>
              </a:spcAft>
              <a:buChar char="•"/>
            </a:pPr>
            <a:r>
              <a:rPr lang="en-US" sz="2000" kern="1200">
                <a:solidFill>
                  <a:schemeClr val="tx1"/>
                </a:solidFill>
              </a:rPr>
              <a:t>Takes advantage of spatial locality</a:t>
            </a:r>
          </a:p>
        </p:txBody>
      </p:sp>
      <p:sp>
        <p:nvSpPr>
          <p:cNvPr id="7" name="Freeform: Shape 6">
            <a:extLst>
              <a:ext uri="{FF2B5EF4-FFF2-40B4-BE49-F238E27FC236}">
                <a16:creationId xmlns:a16="http://schemas.microsoft.com/office/drawing/2014/main" id="{9200AD6B-FEAE-4FDB-8A10-26BDF1D8E59E}"/>
              </a:ext>
            </a:extLst>
          </p:cNvPr>
          <p:cNvSpPr/>
          <p:nvPr/>
        </p:nvSpPr>
        <p:spPr>
          <a:xfrm>
            <a:off x="5468389" y="2306235"/>
            <a:ext cx="6263640" cy="994500"/>
          </a:xfrm>
          <a:custGeom>
            <a:avLst/>
            <a:gdLst>
              <a:gd name="connsiteX0" fmla="*/ 0 w 6263640"/>
              <a:gd name="connsiteY0" fmla="*/ 165753 h 994500"/>
              <a:gd name="connsiteX1" fmla="*/ 165753 w 6263640"/>
              <a:gd name="connsiteY1" fmla="*/ 0 h 994500"/>
              <a:gd name="connsiteX2" fmla="*/ 6097887 w 6263640"/>
              <a:gd name="connsiteY2" fmla="*/ 0 h 994500"/>
              <a:gd name="connsiteX3" fmla="*/ 6263640 w 6263640"/>
              <a:gd name="connsiteY3" fmla="*/ 165753 h 994500"/>
              <a:gd name="connsiteX4" fmla="*/ 6263640 w 6263640"/>
              <a:gd name="connsiteY4" fmla="*/ 828747 h 994500"/>
              <a:gd name="connsiteX5" fmla="*/ 6097887 w 6263640"/>
              <a:gd name="connsiteY5" fmla="*/ 994500 h 994500"/>
              <a:gd name="connsiteX6" fmla="*/ 165753 w 6263640"/>
              <a:gd name="connsiteY6" fmla="*/ 994500 h 994500"/>
              <a:gd name="connsiteX7" fmla="*/ 0 w 6263640"/>
              <a:gd name="connsiteY7" fmla="*/ 828747 h 994500"/>
              <a:gd name="connsiteX8" fmla="*/ 0 w 6263640"/>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4500">
                <a:moveTo>
                  <a:pt x="0" y="165753"/>
                </a:moveTo>
                <a:cubicBezTo>
                  <a:pt x="0" y="74210"/>
                  <a:pt x="74210" y="0"/>
                  <a:pt x="165753" y="0"/>
                </a:cubicBezTo>
                <a:lnTo>
                  <a:pt x="6097887" y="0"/>
                </a:lnTo>
                <a:cubicBezTo>
                  <a:pt x="6189430" y="0"/>
                  <a:pt x="6263640" y="74210"/>
                  <a:pt x="6263640" y="165753"/>
                </a:cubicBezTo>
                <a:lnTo>
                  <a:pt x="6263640" y="828747"/>
                </a:lnTo>
                <a:cubicBezTo>
                  <a:pt x="6263640" y="920290"/>
                  <a:pt x="6189430" y="994500"/>
                  <a:pt x="6097887" y="994500"/>
                </a:cubicBezTo>
                <a:lnTo>
                  <a:pt x="165753" y="994500"/>
                </a:lnTo>
                <a:cubicBezTo>
                  <a:pt x="74210" y="994500"/>
                  <a:pt x="0" y="920290"/>
                  <a:pt x="0" y="828747"/>
                </a:cubicBezTo>
                <a:lnTo>
                  <a:pt x="0" y="165753"/>
                </a:lnTo>
                <a:close/>
              </a:path>
            </a:pathLst>
          </a:cu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Blocks are copied from main memory into L2 and L1 cache</a:t>
            </a:r>
          </a:p>
        </p:txBody>
      </p:sp>
      <p:sp>
        <p:nvSpPr>
          <p:cNvPr id="8" name="Freeform: Shape 7">
            <a:extLst>
              <a:ext uri="{FF2B5EF4-FFF2-40B4-BE49-F238E27FC236}">
                <a16:creationId xmlns:a16="http://schemas.microsoft.com/office/drawing/2014/main" id="{C806A0F1-7584-4C22-A898-A0310537CEA8}"/>
              </a:ext>
            </a:extLst>
          </p:cNvPr>
          <p:cNvSpPr/>
          <p:nvPr/>
        </p:nvSpPr>
        <p:spPr>
          <a:xfrm>
            <a:off x="5468389" y="3372735"/>
            <a:ext cx="6263640" cy="994500"/>
          </a:xfrm>
          <a:custGeom>
            <a:avLst/>
            <a:gdLst>
              <a:gd name="connsiteX0" fmla="*/ 0 w 6263640"/>
              <a:gd name="connsiteY0" fmla="*/ 165753 h 994500"/>
              <a:gd name="connsiteX1" fmla="*/ 165753 w 6263640"/>
              <a:gd name="connsiteY1" fmla="*/ 0 h 994500"/>
              <a:gd name="connsiteX2" fmla="*/ 6097887 w 6263640"/>
              <a:gd name="connsiteY2" fmla="*/ 0 h 994500"/>
              <a:gd name="connsiteX3" fmla="*/ 6263640 w 6263640"/>
              <a:gd name="connsiteY3" fmla="*/ 165753 h 994500"/>
              <a:gd name="connsiteX4" fmla="*/ 6263640 w 6263640"/>
              <a:gd name="connsiteY4" fmla="*/ 828747 h 994500"/>
              <a:gd name="connsiteX5" fmla="*/ 6097887 w 6263640"/>
              <a:gd name="connsiteY5" fmla="*/ 994500 h 994500"/>
              <a:gd name="connsiteX6" fmla="*/ 165753 w 6263640"/>
              <a:gd name="connsiteY6" fmla="*/ 994500 h 994500"/>
              <a:gd name="connsiteX7" fmla="*/ 0 w 6263640"/>
              <a:gd name="connsiteY7" fmla="*/ 828747 h 994500"/>
              <a:gd name="connsiteX8" fmla="*/ 0 w 6263640"/>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4500">
                <a:moveTo>
                  <a:pt x="0" y="165753"/>
                </a:moveTo>
                <a:cubicBezTo>
                  <a:pt x="0" y="74210"/>
                  <a:pt x="74210" y="0"/>
                  <a:pt x="165753" y="0"/>
                </a:cubicBezTo>
                <a:lnTo>
                  <a:pt x="6097887" y="0"/>
                </a:lnTo>
                <a:cubicBezTo>
                  <a:pt x="6189430" y="0"/>
                  <a:pt x="6263640" y="74210"/>
                  <a:pt x="6263640" y="165753"/>
                </a:cubicBezTo>
                <a:lnTo>
                  <a:pt x="6263640" y="828747"/>
                </a:lnTo>
                <a:cubicBezTo>
                  <a:pt x="6263640" y="920290"/>
                  <a:pt x="6189430" y="994500"/>
                  <a:pt x="6097887" y="994500"/>
                </a:cubicBezTo>
                <a:lnTo>
                  <a:pt x="165753" y="994500"/>
                </a:lnTo>
                <a:cubicBezTo>
                  <a:pt x="74210" y="994500"/>
                  <a:pt x="0" y="920290"/>
                  <a:pt x="0" y="828747"/>
                </a:cubicBezTo>
                <a:lnTo>
                  <a:pt x="0" y="165753"/>
                </a:lnTo>
                <a:close/>
              </a:path>
            </a:pathLst>
          </a:cu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L1 contains a subset of information in L2</a:t>
            </a:r>
          </a:p>
        </p:txBody>
      </p:sp>
      <p:sp>
        <p:nvSpPr>
          <p:cNvPr id="10" name="Freeform: Shape 9">
            <a:extLst>
              <a:ext uri="{FF2B5EF4-FFF2-40B4-BE49-F238E27FC236}">
                <a16:creationId xmlns:a16="http://schemas.microsoft.com/office/drawing/2014/main" id="{7ADF7BAB-AC22-4E49-B08E-18592F205248}"/>
              </a:ext>
            </a:extLst>
          </p:cNvPr>
          <p:cNvSpPr/>
          <p:nvPr/>
        </p:nvSpPr>
        <p:spPr>
          <a:xfrm>
            <a:off x="5468389" y="4439236"/>
            <a:ext cx="6263640" cy="994500"/>
          </a:xfrm>
          <a:custGeom>
            <a:avLst/>
            <a:gdLst>
              <a:gd name="connsiteX0" fmla="*/ 0 w 6263640"/>
              <a:gd name="connsiteY0" fmla="*/ 165753 h 994500"/>
              <a:gd name="connsiteX1" fmla="*/ 165753 w 6263640"/>
              <a:gd name="connsiteY1" fmla="*/ 0 h 994500"/>
              <a:gd name="connsiteX2" fmla="*/ 6097887 w 6263640"/>
              <a:gd name="connsiteY2" fmla="*/ 0 h 994500"/>
              <a:gd name="connsiteX3" fmla="*/ 6263640 w 6263640"/>
              <a:gd name="connsiteY3" fmla="*/ 165753 h 994500"/>
              <a:gd name="connsiteX4" fmla="*/ 6263640 w 6263640"/>
              <a:gd name="connsiteY4" fmla="*/ 828747 h 994500"/>
              <a:gd name="connsiteX5" fmla="*/ 6097887 w 6263640"/>
              <a:gd name="connsiteY5" fmla="*/ 994500 h 994500"/>
              <a:gd name="connsiteX6" fmla="*/ 165753 w 6263640"/>
              <a:gd name="connsiteY6" fmla="*/ 994500 h 994500"/>
              <a:gd name="connsiteX7" fmla="*/ 0 w 6263640"/>
              <a:gd name="connsiteY7" fmla="*/ 828747 h 994500"/>
              <a:gd name="connsiteX8" fmla="*/ 0 w 6263640"/>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640" h="994500">
                <a:moveTo>
                  <a:pt x="0" y="165753"/>
                </a:moveTo>
                <a:cubicBezTo>
                  <a:pt x="0" y="74210"/>
                  <a:pt x="74210" y="0"/>
                  <a:pt x="165753" y="0"/>
                </a:cubicBezTo>
                <a:lnTo>
                  <a:pt x="6097887" y="0"/>
                </a:lnTo>
                <a:cubicBezTo>
                  <a:pt x="6189430" y="0"/>
                  <a:pt x="6263640" y="74210"/>
                  <a:pt x="6263640" y="165753"/>
                </a:cubicBezTo>
                <a:lnTo>
                  <a:pt x="6263640" y="828747"/>
                </a:lnTo>
                <a:cubicBezTo>
                  <a:pt x="6263640" y="920290"/>
                  <a:pt x="6189430" y="994500"/>
                  <a:pt x="6097887" y="994500"/>
                </a:cubicBezTo>
                <a:lnTo>
                  <a:pt x="165753" y="994500"/>
                </a:lnTo>
                <a:cubicBezTo>
                  <a:pt x="74210" y="994500"/>
                  <a:pt x="0" y="920290"/>
                  <a:pt x="0" y="828747"/>
                </a:cubicBezTo>
                <a:lnTo>
                  <a:pt x="0" y="165753"/>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tx1"/>
                </a:solidFill>
              </a:rPr>
              <a:t>Cache line holds a block read from main memory</a:t>
            </a:r>
          </a:p>
        </p:txBody>
      </p:sp>
      <p:sp>
        <p:nvSpPr>
          <p:cNvPr id="11" name="Freeform: Shape 10">
            <a:extLst>
              <a:ext uri="{FF2B5EF4-FFF2-40B4-BE49-F238E27FC236}">
                <a16:creationId xmlns:a16="http://schemas.microsoft.com/office/drawing/2014/main" id="{56377B0A-ADB0-4F32-A65E-1600738F9073}"/>
              </a:ext>
            </a:extLst>
          </p:cNvPr>
          <p:cNvSpPr/>
          <p:nvPr/>
        </p:nvSpPr>
        <p:spPr>
          <a:xfrm>
            <a:off x="5468389" y="5433736"/>
            <a:ext cx="6263640" cy="685687"/>
          </a:xfrm>
          <a:custGeom>
            <a:avLst/>
            <a:gdLst>
              <a:gd name="connsiteX0" fmla="*/ 0 w 6263640"/>
              <a:gd name="connsiteY0" fmla="*/ 0 h 685687"/>
              <a:gd name="connsiteX1" fmla="*/ 6263640 w 6263640"/>
              <a:gd name="connsiteY1" fmla="*/ 0 h 685687"/>
              <a:gd name="connsiteX2" fmla="*/ 6263640 w 6263640"/>
              <a:gd name="connsiteY2" fmla="*/ 685687 h 685687"/>
              <a:gd name="connsiteX3" fmla="*/ 0 w 6263640"/>
              <a:gd name="connsiteY3" fmla="*/ 685687 h 685687"/>
              <a:gd name="connsiteX4" fmla="*/ 0 w 6263640"/>
              <a:gd name="connsiteY4" fmla="*/ 0 h 68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685687">
                <a:moveTo>
                  <a:pt x="0" y="0"/>
                </a:moveTo>
                <a:lnTo>
                  <a:pt x="6263640" y="0"/>
                </a:lnTo>
                <a:lnTo>
                  <a:pt x="6263640" y="685687"/>
                </a:lnTo>
                <a:lnTo>
                  <a:pt x="0" y="685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chemeClr val="tx1"/>
                </a:solidFill>
              </a:rPr>
              <a:t>Blocks and lines are the same size</a:t>
            </a:r>
          </a:p>
          <a:p>
            <a:pPr marL="228600" lvl="1" indent="-228600" algn="l" defTabSz="889000">
              <a:lnSpc>
                <a:spcPct val="90000"/>
              </a:lnSpc>
              <a:spcBef>
                <a:spcPct val="0"/>
              </a:spcBef>
              <a:spcAft>
                <a:spcPct val="20000"/>
              </a:spcAft>
              <a:buChar char="•"/>
            </a:pPr>
            <a:r>
              <a:rPr lang="en-US" sz="2000" kern="1200">
                <a:solidFill>
                  <a:schemeClr val="tx1"/>
                </a:solidFill>
              </a:rPr>
              <a:t>Blocks are in main memory, lines are in cache</a:t>
            </a:r>
          </a:p>
        </p:txBody>
      </p:sp>
    </p:spTree>
    <p:extLst>
      <p:ext uri="{BB962C8B-B14F-4D97-AF65-F5344CB8AC3E}">
        <p14:creationId xmlns:p14="http://schemas.microsoft.com/office/powerpoint/2010/main" val="1965253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D8DEB0-B988-4187-B50B-2EA415376390}"/>
              </a:ext>
            </a:extLst>
          </p:cNvPr>
          <p:cNvSpPr>
            <a:spLocks noGrp="1"/>
          </p:cNvSpPr>
          <p:nvPr>
            <p:ph type="title"/>
          </p:nvPr>
        </p:nvSpPr>
        <p:spPr>
          <a:xfrm>
            <a:off x="838200" y="-960438"/>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8 Answer</a:t>
            </a:r>
            <a:endParaRPr lang="en-US" dirty="0">
              <a:effectLst/>
            </a:endParaRPr>
          </a:p>
          <a:p>
            <a:endParaRPr lang="en-US" dirty="0"/>
          </a:p>
        </p:txBody>
      </p:sp>
      <p:sp>
        <p:nvSpPr>
          <p:cNvPr id="4" name="TextBox 3">
            <a:extLst>
              <a:ext uri="{FF2B5EF4-FFF2-40B4-BE49-F238E27FC236}">
                <a16:creationId xmlns:a16="http://schemas.microsoft.com/office/drawing/2014/main" id="{43C95D1C-C4BB-8948-AC7B-C9C7BFAF02DB}"/>
              </a:ext>
            </a:extLst>
          </p:cNvPr>
          <p:cNvSpPr txBox="1"/>
          <p:nvPr/>
        </p:nvSpPr>
        <p:spPr>
          <a:xfrm>
            <a:off x="582930" y="674370"/>
            <a:ext cx="11096820" cy="3970318"/>
          </a:xfrm>
          <a:prstGeom prst="rect">
            <a:avLst/>
          </a:prstGeom>
          <a:noFill/>
        </p:spPr>
        <p:txBody>
          <a:bodyPr wrap="none" rtlCol="0">
            <a:spAutoFit/>
          </a:bodyPr>
          <a:lstStyle/>
          <a:p>
            <a:r>
              <a:rPr lang="en-US" dirty="0"/>
              <a:t>A system has a main memory of 2</a:t>
            </a:r>
            <a:r>
              <a:rPr lang="en-US" baseline="30000" dirty="0"/>
              <a:t>32</a:t>
            </a:r>
            <a:r>
              <a:rPr lang="en-US" dirty="0"/>
              <a:t> bytes.  It has a direct mapped cache that is 2</a:t>
            </a:r>
            <a:r>
              <a:rPr lang="en-US" baseline="30000" dirty="0"/>
              <a:t>12</a:t>
            </a:r>
            <a:r>
              <a:rPr lang="en-US" dirty="0"/>
              <a:t> bytes and a block size of 16 bytes.</a:t>
            </a:r>
          </a:p>
          <a:p>
            <a:endParaRPr lang="en-US" dirty="0"/>
          </a:p>
          <a:p>
            <a:r>
              <a:rPr lang="en-US" dirty="0"/>
              <a:t>How many bits are in the address? </a:t>
            </a:r>
            <a:r>
              <a:rPr lang="en-US" b="1" dirty="0"/>
              <a:t>32</a:t>
            </a:r>
          </a:p>
          <a:p>
            <a:endParaRPr lang="en-US" dirty="0"/>
          </a:p>
          <a:p>
            <a:r>
              <a:rPr lang="en-US" dirty="0"/>
              <a:t>How many lines are in the cache? </a:t>
            </a:r>
            <a:r>
              <a:rPr lang="en-US" b="1" dirty="0"/>
              <a:t>212 bytes/cache / 24 bytes/line = 28 lines/cache</a:t>
            </a:r>
          </a:p>
          <a:p>
            <a:endParaRPr lang="en-US" b="1" dirty="0"/>
          </a:p>
          <a:p>
            <a:r>
              <a:rPr lang="en-US" dirty="0"/>
              <a:t>How many bits are in the offset? </a:t>
            </a:r>
            <a:r>
              <a:rPr lang="en-US" b="1" dirty="0"/>
              <a:t>log(24) = 4</a:t>
            </a:r>
          </a:p>
          <a:p>
            <a:endParaRPr lang="en-US" dirty="0"/>
          </a:p>
          <a:p>
            <a:r>
              <a:rPr lang="en-US" dirty="0"/>
              <a:t>How many bits are in the line field? </a:t>
            </a:r>
            <a:r>
              <a:rPr lang="en-US" b="1" dirty="0"/>
              <a:t>log(28) = 8</a:t>
            </a:r>
          </a:p>
          <a:p>
            <a:endParaRPr lang="en-US" dirty="0"/>
          </a:p>
          <a:p>
            <a:r>
              <a:rPr lang="en-US" dirty="0"/>
              <a:t>A program wants to access the data at address 0xABCD0123.  </a:t>
            </a:r>
          </a:p>
          <a:p>
            <a:r>
              <a:rPr lang="en-US" dirty="0"/>
              <a:t>At what line number in the cache would it be located?</a:t>
            </a:r>
          </a:p>
          <a:p>
            <a:endParaRPr lang="en-US" dirty="0"/>
          </a:p>
          <a:p>
            <a:r>
              <a:rPr lang="en-US" dirty="0"/>
              <a:t>What is the tag?</a:t>
            </a:r>
          </a:p>
        </p:txBody>
      </p:sp>
      <p:sp>
        <p:nvSpPr>
          <p:cNvPr id="3" name="Title 1">
            <a:extLst>
              <a:ext uri="{FF2B5EF4-FFF2-40B4-BE49-F238E27FC236}">
                <a16:creationId xmlns:a16="http://schemas.microsoft.com/office/drawing/2014/main" id="{E12711CF-15DA-4BA6-93C3-65C64066C1B6}"/>
              </a:ext>
              <a:ext uri="{C183D7F6-B498-43B3-948B-1728B52AA6E4}">
                <adec:decorative xmlns:adec="http://schemas.microsoft.com/office/drawing/2017/decorative" val="1"/>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8 Answer</a:t>
            </a:r>
          </a:p>
        </p:txBody>
      </p:sp>
    </p:spTree>
    <p:extLst>
      <p:ext uri="{BB962C8B-B14F-4D97-AF65-F5344CB8AC3E}">
        <p14:creationId xmlns:p14="http://schemas.microsoft.com/office/powerpoint/2010/main" val="2590498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F39286-47FF-4DB8-9F67-D18654127610}"/>
              </a:ext>
            </a:extLst>
          </p:cNvPr>
          <p:cNvSpPr>
            <a:spLocks noGrp="1"/>
          </p:cNvSpPr>
          <p:nvPr>
            <p:ph type="title"/>
          </p:nvPr>
        </p:nvSpPr>
        <p:spPr>
          <a:xfrm>
            <a:off x="838200" y="-1044734"/>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8 Step 2</a:t>
            </a:r>
            <a:endParaRPr lang="en-US" dirty="0">
              <a:effectLst/>
            </a:endParaRPr>
          </a:p>
          <a:p>
            <a:endParaRPr lang="en-US" dirty="0"/>
          </a:p>
        </p:txBody>
      </p:sp>
      <p:sp>
        <p:nvSpPr>
          <p:cNvPr id="4" name="TextBox 3">
            <a:extLst>
              <a:ext uri="{FF2B5EF4-FFF2-40B4-BE49-F238E27FC236}">
                <a16:creationId xmlns:a16="http://schemas.microsoft.com/office/drawing/2014/main" id="{43C95D1C-C4BB-8948-AC7B-C9C7BFAF02DB}"/>
              </a:ext>
            </a:extLst>
          </p:cNvPr>
          <p:cNvSpPr txBox="1"/>
          <p:nvPr/>
        </p:nvSpPr>
        <p:spPr>
          <a:xfrm>
            <a:off x="582930" y="674370"/>
            <a:ext cx="11096820" cy="5078313"/>
          </a:xfrm>
          <a:prstGeom prst="rect">
            <a:avLst/>
          </a:prstGeom>
          <a:noFill/>
        </p:spPr>
        <p:txBody>
          <a:bodyPr wrap="none" rtlCol="0">
            <a:spAutoFit/>
          </a:bodyPr>
          <a:lstStyle/>
          <a:p>
            <a:r>
              <a:rPr lang="en-US" dirty="0"/>
              <a:t>A system has a main memory of 2</a:t>
            </a:r>
            <a:r>
              <a:rPr lang="en-US" baseline="30000" dirty="0"/>
              <a:t>32</a:t>
            </a:r>
            <a:r>
              <a:rPr lang="en-US" dirty="0"/>
              <a:t> bytes.  It has a direct mapped cache that is 2</a:t>
            </a:r>
            <a:r>
              <a:rPr lang="en-US" baseline="30000" dirty="0"/>
              <a:t>12</a:t>
            </a:r>
            <a:r>
              <a:rPr lang="en-US" dirty="0"/>
              <a:t> bytes and a block size of 16 bytes.</a:t>
            </a:r>
          </a:p>
          <a:p>
            <a:endParaRPr lang="en-US" dirty="0"/>
          </a:p>
          <a:p>
            <a:r>
              <a:rPr lang="en-US" dirty="0"/>
              <a:t>How many bits are in the address? </a:t>
            </a:r>
            <a:r>
              <a:rPr lang="en-US" b="1" dirty="0"/>
              <a:t>32</a:t>
            </a:r>
          </a:p>
          <a:p>
            <a:endParaRPr lang="en-US" dirty="0"/>
          </a:p>
          <a:p>
            <a:r>
              <a:rPr lang="en-US" dirty="0"/>
              <a:t>How many lines are in the cache? </a:t>
            </a:r>
            <a:r>
              <a:rPr lang="en-US" b="1" dirty="0"/>
              <a:t>212 bytes/cache / 24 bytes/line = 28 lines/cache</a:t>
            </a:r>
          </a:p>
          <a:p>
            <a:endParaRPr lang="en-US" dirty="0"/>
          </a:p>
          <a:p>
            <a:r>
              <a:rPr lang="en-US" dirty="0"/>
              <a:t>How many bits are in the offset? </a:t>
            </a:r>
            <a:r>
              <a:rPr lang="en-US" b="1" dirty="0"/>
              <a:t>log(24) = 4</a:t>
            </a:r>
          </a:p>
          <a:p>
            <a:endParaRPr lang="en-US" dirty="0"/>
          </a:p>
          <a:p>
            <a:r>
              <a:rPr lang="en-US" dirty="0"/>
              <a:t>How many bits are in the line field? </a:t>
            </a:r>
            <a:r>
              <a:rPr lang="en-US" b="1" dirty="0"/>
              <a:t>log(28) = 8</a:t>
            </a:r>
          </a:p>
          <a:p>
            <a:endParaRPr lang="en-US" dirty="0"/>
          </a:p>
          <a:p>
            <a:r>
              <a:rPr lang="en-US" dirty="0"/>
              <a:t>A program wants to access the data at address 0xABCD0123.  </a:t>
            </a:r>
          </a:p>
          <a:p>
            <a:endParaRPr lang="en-US" dirty="0"/>
          </a:p>
          <a:p>
            <a:r>
              <a:rPr lang="en-US" b="1" dirty="0"/>
              <a:t>1010 1011 1100 1101 0000 0001 0010 0011</a:t>
            </a:r>
          </a:p>
          <a:p>
            <a:r>
              <a:rPr lang="en-US" b="1" dirty="0"/>
              <a:t>10101011110011010000 00010010 0011</a:t>
            </a:r>
          </a:p>
          <a:p>
            <a:r>
              <a:rPr lang="en-US" dirty="0"/>
              <a:t>At what line number in the cache would it be located?</a:t>
            </a:r>
          </a:p>
          <a:p>
            <a:r>
              <a:rPr lang="en-US" b="1" dirty="0"/>
              <a:t>00010010 = line 18</a:t>
            </a:r>
          </a:p>
          <a:p>
            <a:r>
              <a:rPr lang="en-US" dirty="0"/>
              <a:t>What is the tag?</a:t>
            </a:r>
          </a:p>
          <a:p>
            <a:r>
              <a:rPr lang="en-US" b="1" dirty="0"/>
              <a:t>10101011110011010000</a:t>
            </a:r>
          </a:p>
        </p:txBody>
      </p:sp>
      <p:sp>
        <p:nvSpPr>
          <p:cNvPr id="3" name="Title 1">
            <a:extLst>
              <a:ext uri="{FF2B5EF4-FFF2-40B4-BE49-F238E27FC236}">
                <a16:creationId xmlns:a16="http://schemas.microsoft.com/office/drawing/2014/main" id="{F4E1AF0B-25EA-41C2-92A7-269D5BA120DA}"/>
              </a:ext>
              <a:ext uri="{C183D7F6-B498-43B3-948B-1728B52AA6E4}">
                <adec:decorative xmlns:adec="http://schemas.microsoft.com/office/drawing/2017/decorative" val="1"/>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8 Step 2</a:t>
            </a:r>
          </a:p>
        </p:txBody>
      </p:sp>
    </p:spTree>
    <p:extLst>
      <p:ext uri="{BB962C8B-B14F-4D97-AF65-F5344CB8AC3E}">
        <p14:creationId xmlns:p14="http://schemas.microsoft.com/office/powerpoint/2010/main" val="3548692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E208F1-179B-4F7E-84ED-504F4BDA766F}"/>
              </a:ext>
            </a:extLst>
          </p:cNvPr>
          <p:cNvSpPr>
            <a:spLocks noGrp="1"/>
          </p:cNvSpPr>
          <p:nvPr>
            <p:ph type="title"/>
          </p:nvPr>
        </p:nvSpPr>
        <p:spPr>
          <a:xfrm>
            <a:off x="838200" y="-852816"/>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1</a:t>
            </a:r>
            <a:endParaRPr lang="en-US" dirty="0">
              <a:effectLst/>
            </a:endParaRPr>
          </a:p>
          <a:p>
            <a:endParaRPr lang="en-US" dirty="0"/>
          </a:p>
        </p:txBody>
      </p:sp>
      <p:sp>
        <p:nvSpPr>
          <p:cNvPr id="8" name="Title 1">
            <a:extLst>
              <a:ext uri="{FF2B5EF4-FFF2-40B4-BE49-F238E27FC236}">
                <a16:creationId xmlns:a16="http://schemas.microsoft.com/office/drawing/2014/main" id="{4A6B34DF-C812-46F8-8DA6-93EE4F34C296}"/>
              </a:ext>
              <a:ext uri="{C183D7F6-B498-43B3-948B-1728B52AA6E4}">
                <adec:decorative xmlns:adec="http://schemas.microsoft.com/office/drawing/2017/decorative" val="1"/>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1</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extLst>
              <p:ext uri="{D42A27DB-BD31-4B8C-83A1-F6EECF244321}">
                <p14:modId xmlns:p14="http://schemas.microsoft.com/office/powerpoint/2010/main" val="3387002192"/>
              </p:ext>
            </p:extLst>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t>01</a:t>
                      </a:r>
                    </a:p>
                  </a:txBody>
                  <a:tcPr/>
                </a:tc>
                <a:tc>
                  <a:txBody>
                    <a:bodyPr/>
                    <a:lstStyle/>
                    <a:p>
                      <a:r>
                        <a:rPr lang="en-US" dirty="0"/>
                        <a:t>0</a:t>
                      </a:r>
                    </a:p>
                  </a:txBody>
                  <a:tcPr/>
                </a:tc>
                <a:tc>
                  <a:txBody>
                    <a:bodyPr/>
                    <a:lstStyle/>
                    <a:p>
                      <a:r>
                        <a:rPr lang="en-US" dirty="0"/>
                        <a:t>0x1243</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extLst>
              <p:ext uri="{D42A27DB-BD31-4B8C-83A1-F6EECF244321}">
                <p14:modId xmlns:p14="http://schemas.microsoft.com/office/powerpoint/2010/main" val="1488840036"/>
              </p:ext>
            </p:extLst>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t>101</a:t>
                      </a:r>
                    </a:p>
                  </a:txBody>
                  <a:tcPr/>
                </a:tc>
                <a:tc>
                  <a:txBody>
                    <a:bodyPr/>
                    <a:lstStyle/>
                    <a:p>
                      <a:r>
                        <a:rPr lang="en-US" dirty="0"/>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6" name="TextBox 5">
            <a:extLst>
              <a:ext uri="{FF2B5EF4-FFF2-40B4-BE49-F238E27FC236}">
                <a16:creationId xmlns:a16="http://schemas.microsoft.com/office/drawing/2014/main" id="{C07C045D-FA19-AC4C-B86D-56AA717C0A96}"/>
              </a:ext>
            </a:extLst>
          </p:cNvPr>
          <p:cNvSpPr txBox="1"/>
          <p:nvPr/>
        </p:nvSpPr>
        <p:spPr>
          <a:xfrm>
            <a:off x="633463" y="5993527"/>
            <a:ext cx="6818898" cy="646331"/>
          </a:xfrm>
          <a:prstGeom prst="rect">
            <a:avLst/>
          </a:prstGeom>
          <a:noFill/>
        </p:spPr>
        <p:txBody>
          <a:bodyPr wrap="square" rtlCol="0">
            <a:spAutoFit/>
          </a:bodyPr>
          <a:lstStyle/>
          <a:p>
            <a:r>
              <a:rPr lang="en-US" dirty="0"/>
              <a:t>The cache state is as shown in the table.  The data at address 0xA is requested.  Is this a hit or a miss?  What data is returned?</a:t>
            </a:r>
          </a:p>
        </p:txBody>
      </p:sp>
    </p:spTree>
    <p:extLst>
      <p:ext uri="{BB962C8B-B14F-4D97-AF65-F5344CB8AC3E}">
        <p14:creationId xmlns:p14="http://schemas.microsoft.com/office/powerpoint/2010/main" val="920913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023A39-6F9C-40F6-930C-E4AEB3754719}"/>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2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t>01</a:t>
                      </a:r>
                    </a:p>
                  </a:txBody>
                  <a:tcPr/>
                </a:tc>
                <a:tc>
                  <a:txBody>
                    <a:bodyPr/>
                    <a:lstStyle/>
                    <a:p>
                      <a:r>
                        <a:rPr lang="en-US" dirty="0"/>
                        <a:t>0</a:t>
                      </a:r>
                    </a:p>
                  </a:txBody>
                  <a:tcPr/>
                </a:tc>
                <a:tc>
                  <a:txBody>
                    <a:bodyPr/>
                    <a:lstStyle/>
                    <a:p>
                      <a:r>
                        <a:rPr lang="en-US" dirty="0"/>
                        <a:t>0x1243</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t>101</a:t>
                      </a:r>
                    </a:p>
                  </a:txBody>
                  <a:tcPr/>
                </a:tc>
                <a:tc>
                  <a:txBody>
                    <a:bodyPr/>
                    <a:lstStyle/>
                    <a:p>
                      <a:r>
                        <a:rPr lang="en-US" dirty="0"/>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F518DCD4-A631-4E29-B2BD-265F3AEAD1DE}"/>
              </a:ext>
              <a:ext uri="{C183D7F6-B498-43B3-948B-1728B52AA6E4}">
                <adec:decorative xmlns:adec="http://schemas.microsoft.com/office/drawing/2017/decorative" val="1"/>
              </a:ext>
            </a:extLst>
          </p:cNvPr>
          <p:cNvSpPr>
            <a:spLocks noGrp="1"/>
          </p:cNvSpPr>
          <p:nvPr>
            <p:ph type="title"/>
          </p:nvPr>
        </p:nvSpPr>
        <p:spPr>
          <a:xfrm>
            <a:off x="838200" y="-852816"/>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2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646331"/>
          </a:xfrm>
          <a:prstGeom prst="rect">
            <a:avLst/>
          </a:prstGeom>
          <a:noFill/>
        </p:spPr>
        <p:txBody>
          <a:bodyPr wrap="square" rtlCol="0">
            <a:spAutoFit/>
          </a:bodyPr>
          <a:lstStyle/>
          <a:p>
            <a:r>
              <a:rPr lang="en-US" dirty="0"/>
              <a:t>The cache state is as shown in the table.  The data at address 0xA is requested.  Is this a hit or a miss? </a:t>
            </a:r>
          </a:p>
          <a:p>
            <a:r>
              <a:rPr lang="en-US" b="1" dirty="0"/>
              <a:t>0xA = 1010 Tag = 1, Line = 01, this is a miss.     </a:t>
            </a:r>
            <a:r>
              <a:rPr lang="en-US" dirty="0"/>
              <a:t>What data is returned?</a:t>
            </a:r>
            <a:endParaRPr lang="en-US" dirty="0">
              <a:solidFill>
                <a:srgbClr val="FF0000"/>
              </a:solidFill>
            </a:endParaRPr>
          </a:p>
        </p:txBody>
      </p:sp>
    </p:spTree>
    <p:extLst>
      <p:ext uri="{BB962C8B-B14F-4D97-AF65-F5344CB8AC3E}">
        <p14:creationId xmlns:p14="http://schemas.microsoft.com/office/powerpoint/2010/main" val="3050762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653143-449E-4D73-8C3B-88E899086B87}"/>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3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extLst>
              <p:ext uri="{D42A27DB-BD31-4B8C-83A1-F6EECF244321}">
                <p14:modId xmlns:p14="http://schemas.microsoft.com/office/powerpoint/2010/main" val="3177397604"/>
              </p:ext>
            </p:extLst>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b="1" dirty="0">
                          <a:solidFill>
                            <a:schemeClr val="tx1"/>
                          </a:solidFill>
                        </a:rPr>
                        <a:t>01</a:t>
                      </a:r>
                    </a:p>
                  </a:txBody>
                  <a:tcPr/>
                </a:tc>
                <a:tc>
                  <a:txBody>
                    <a:bodyPr/>
                    <a:lstStyle/>
                    <a:p>
                      <a:r>
                        <a:rPr lang="en-US" b="1" dirty="0">
                          <a:solidFill>
                            <a:schemeClr val="tx1"/>
                          </a:solidFill>
                        </a:rPr>
                        <a:t>1</a:t>
                      </a:r>
                    </a:p>
                  </a:txBody>
                  <a:tcPr/>
                </a:tc>
                <a:tc>
                  <a:txBody>
                    <a:bodyPr/>
                    <a:lstStyle/>
                    <a:p>
                      <a:r>
                        <a:rPr lang="en-US" b="1" dirty="0">
                          <a:solidFill>
                            <a:schemeClr val="tx1"/>
                          </a:solidFill>
                        </a:rPr>
                        <a:t>0x9900</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extLst>
              <p:ext uri="{D42A27DB-BD31-4B8C-83A1-F6EECF244321}">
                <p14:modId xmlns:p14="http://schemas.microsoft.com/office/powerpoint/2010/main" val="3002513810"/>
              </p:ext>
            </p:extLst>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b="1" dirty="0">
                          <a:solidFill>
                            <a:srgbClr val="FF0000"/>
                          </a:solidFill>
                        </a:rPr>
                        <a:t>101</a:t>
                      </a:r>
                    </a:p>
                  </a:txBody>
                  <a:tcPr/>
                </a:tc>
                <a:tc>
                  <a:txBody>
                    <a:bodyPr/>
                    <a:lstStyle/>
                    <a:p>
                      <a:r>
                        <a:rPr lang="en-US" b="1" dirty="0">
                          <a:solidFill>
                            <a:srgbClr val="FF0000"/>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6F289337-1996-4C56-A859-8E6741AAD2F1}"/>
              </a:ext>
              <a:ext uri="{C183D7F6-B498-43B3-948B-1728B52AA6E4}">
                <adec:decorative xmlns:adec="http://schemas.microsoft.com/office/drawing/2017/decorative" val="1"/>
              </a:ext>
            </a:extLst>
          </p:cNvPr>
          <p:cNvSpPr>
            <a:spLocks noGrp="1"/>
          </p:cNvSpPr>
          <p:nvPr>
            <p:ph type="title"/>
          </p:nvPr>
        </p:nvSpPr>
        <p:spPr>
          <a:xfrm>
            <a:off x="838200" y="-1224717"/>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3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923330"/>
          </a:xfrm>
          <a:prstGeom prst="rect">
            <a:avLst/>
          </a:prstGeom>
          <a:noFill/>
        </p:spPr>
        <p:txBody>
          <a:bodyPr wrap="square" rtlCol="0">
            <a:spAutoFit/>
          </a:bodyPr>
          <a:lstStyle/>
          <a:p>
            <a:r>
              <a:rPr lang="en-US" dirty="0"/>
              <a:t>The cache state is as shown in the table.  The data at address 0xA is requested.  Is this a hit or a miss? </a:t>
            </a:r>
          </a:p>
          <a:p>
            <a:r>
              <a:rPr lang="en-US" b="1" dirty="0"/>
              <a:t>0xA = 1010 Tag = 1, Line = 01, this is a miss.     </a:t>
            </a:r>
            <a:r>
              <a:rPr lang="en-US" dirty="0"/>
              <a:t>What data is returned? </a:t>
            </a:r>
            <a:r>
              <a:rPr lang="en-US" b="1" dirty="0"/>
              <a:t>Offset is 0, so data returned 0x99. The block is placed in line 01.   </a:t>
            </a:r>
          </a:p>
        </p:txBody>
      </p:sp>
    </p:spTree>
    <p:extLst>
      <p:ext uri="{BB962C8B-B14F-4D97-AF65-F5344CB8AC3E}">
        <p14:creationId xmlns:p14="http://schemas.microsoft.com/office/powerpoint/2010/main" val="149956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2A5E61-AC14-45D2-B26D-1DD53D89A3A0}"/>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4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extLst>
              <p:ext uri="{D42A27DB-BD31-4B8C-83A1-F6EECF244321}">
                <p14:modId xmlns:p14="http://schemas.microsoft.com/office/powerpoint/2010/main" val="3933427583"/>
              </p:ext>
            </p:extLst>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solidFill>
                            <a:schemeClr val="tx1"/>
                          </a:solidFill>
                        </a:rPr>
                        <a:t>01</a:t>
                      </a:r>
                    </a:p>
                  </a:txBody>
                  <a:tcPr/>
                </a:tc>
                <a:tc>
                  <a:txBody>
                    <a:bodyPr/>
                    <a:lstStyle/>
                    <a:p>
                      <a:r>
                        <a:rPr lang="en-US" dirty="0">
                          <a:solidFill>
                            <a:schemeClr val="tx1"/>
                          </a:solidFill>
                        </a:rPr>
                        <a:t>1</a:t>
                      </a:r>
                    </a:p>
                  </a:txBody>
                  <a:tcPr/>
                </a:tc>
                <a:tc>
                  <a:txBody>
                    <a:bodyPr/>
                    <a:lstStyle/>
                    <a:p>
                      <a:r>
                        <a:rPr lang="en-US" dirty="0">
                          <a:solidFill>
                            <a:schemeClr val="tx1"/>
                          </a:solidFill>
                        </a:rPr>
                        <a:t>0x9900</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extLst>
              <p:ext uri="{D42A27DB-BD31-4B8C-83A1-F6EECF244321}">
                <p14:modId xmlns:p14="http://schemas.microsoft.com/office/powerpoint/2010/main" val="1892561111"/>
              </p:ext>
            </p:extLst>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solidFill>
                            <a:schemeClr val="tx1"/>
                          </a:solidFill>
                        </a:rPr>
                        <a:t>101</a:t>
                      </a:r>
                    </a:p>
                  </a:txBody>
                  <a:tcPr/>
                </a:tc>
                <a:tc>
                  <a:txBody>
                    <a:bodyPr/>
                    <a:lstStyle/>
                    <a:p>
                      <a:r>
                        <a:rPr lang="en-US" dirty="0">
                          <a:solidFill>
                            <a:schemeClr val="tx1"/>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D98BF5B9-371D-43F5-B11D-6F0C6133132E}"/>
              </a:ext>
              <a:ext uri="{C183D7F6-B498-43B3-948B-1728B52AA6E4}">
                <adec:decorative xmlns:adec="http://schemas.microsoft.com/office/drawing/2017/decorative" val="1"/>
              </a:ext>
            </a:extLst>
          </p:cNvPr>
          <p:cNvSpPr>
            <a:spLocks noGrp="1"/>
          </p:cNvSpPr>
          <p:nvPr>
            <p:ph type="title"/>
          </p:nvPr>
        </p:nvSpPr>
        <p:spPr>
          <a:xfrm>
            <a:off x="838200" y="-1134279"/>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4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646331"/>
          </a:xfrm>
          <a:prstGeom prst="rect">
            <a:avLst/>
          </a:prstGeom>
          <a:noFill/>
        </p:spPr>
        <p:txBody>
          <a:bodyPr wrap="square" rtlCol="0">
            <a:spAutoFit/>
          </a:bodyPr>
          <a:lstStyle/>
          <a:p>
            <a:r>
              <a:rPr lang="en-US" dirty="0"/>
              <a:t>The cache state is as shown in the table.  The data at address 0xF is requested.  Is this a hit or a miss? What data is returned?   </a:t>
            </a:r>
            <a:endParaRPr lang="en-US" dirty="0">
              <a:solidFill>
                <a:srgbClr val="FF0000"/>
              </a:solidFill>
            </a:endParaRPr>
          </a:p>
        </p:txBody>
      </p:sp>
    </p:spTree>
    <p:extLst>
      <p:ext uri="{BB962C8B-B14F-4D97-AF65-F5344CB8AC3E}">
        <p14:creationId xmlns:p14="http://schemas.microsoft.com/office/powerpoint/2010/main" val="3555420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BECCFE-9622-46CF-8A83-D7558368BAC2}"/>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5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solidFill>
                            <a:schemeClr val="tx1"/>
                          </a:solidFill>
                        </a:rPr>
                        <a:t>01</a:t>
                      </a:r>
                    </a:p>
                  </a:txBody>
                  <a:tcPr/>
                </a:tc>
                <a:tc>
                  <a:txBody>
                    <a:bodyPr/>
                    <a:lstStyle/>
                    <a:p>
                      <a:r>
                        <a:rPr lang="en-US" dirty="0">
                          <a:solidFill>
                            <a:schemeClr val="tx1"/>
                          </a:solidFill>
                        </a:rPr>
                        <a:t>1</a:t>
                      </a:r>
                    </a:p>
                  </a:txBody>
                  <a:tcPr/>
                </a:tc>
                <a:tc>
                  <a:txBody>
                    <a:bodyPr/>
                    <a:lstStyle/>
                    <a:p>
                      <a:r>
                        <a:rPr lang="en-US" dirty="0">
                          <a:solidFill>
                            <a:schemeClr val="tx1"/>
                          </a:solidFill>
                        </a:rPr>
                        <a:t>0x9900</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solidFill>
                            <a:schemeClr val="tx1"/>
                          </a:solidFill>
                        </a:rPr>
                        <a:t>101</a:t>
                      </a:r>
                    </a:p>
                  </a:txBody>
                  <a:tcPr/>
                </a:tc>
                <a:tc>
                  <a:txBody>
                    <a:bodyPr/>
                    <a:lstStyle/>
                    <a:p>
                      <a:r>
                        <a:rPr lang="en-US" dirty="0">
                          <a:solidFill>
                            <a:schemeClr val="tx1"/>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43B24ED5-994A-40F6-84D3-76C6D8658E21}"/>
              </a:ext>
              <a:ext uri="{C183D7F6-B498-43B3-948B-1728B52AA6E4}">
                <adec:decorative xmlns:adec="http://schemas.microsoft.com/office/drawing/2017/decorative" val="1"/>
              </a:ext>
            </a:extLst>
          </p:cNvPr>
          <p:cNvSpPr>
            <a:spLocks noGrp="1"/>
          </p:cNvSpPr>
          <p:nvPr>
            <p:ph type="title"/>
          </p:nvPr>
        </p:nvSpPr>
        <p:spPr>
          <a:xfrm>
            <a:off x="838200" y="-852816"/>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5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646331"/>
          </a:xfrm>
          <a:prstGeom prst="rect">
            <a:avLst/>
          </a:prstGeom>
          <a:noFill/>
        </p:spPr>
        <p:txBody>
          <a:bodyPr wrap="square" rtlCol="0">
            <a:spAutoFit/>
          </a:bodyPr>
          <a:lstStyle/>
          <a:p>
            <a:r>
              <a:rPr lang="en-US" dirty="0"/>
              <a:t>The cache state is as shown in the table.  The data at address 0xF is requested.  Is this a hit or a miss? </a:t>
            </a:r>
            <a:r>
              <a:rPr lang="en-US" b="1" dirty="0"/>
              <a:t>0xF = 1111, tag = 1, line = 11, this is a hit    </a:t>
            </a:r>
            <a:r>
              <a:rPr lang="en-US" dirty="0"/>
              <a:t>What data is returned?   </a:t>
            </a:r>
            <a:r>
              <a:rPr lang="en-US" b="1" dirty="0"/>
              <a:t>The offset is 1, so the data returned is 0xAC</a:t>
            </a:r>
          </a:p>
        </p:txBody>
      </p:sp>
    </p:spTree>
    <p:extLst>
      <p:ext uri="{BB962C8B-B14F-4D97-AF65-F5344CB8AC3E}">
        <p14:creationId xmlns:p14="http://schemas.microsoft.com/office/powerpoint/2010/main" val="823273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141B55-F06B-41FB-B524-BA19EA477352}"/>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6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solidFill>
                            <a:schemeClr val="tx1"/>
                          </a:solidFill>
                        </a:rPr>
                        <a:t>01</a:t>
                      </a:r>
                    </a:p>
                  </a:txBody>
                  <a:tcPr/>
                </a:tc>
                <a:tc>
                  <a:txBody>
                    <a:bodyPr/>
                    <a:lstStyle/>
                    <a:p>
                      <a:r>
                        <a:rPr lang="en-US" dirty="0">
                          <a:solidFill>
                            <a:schemeClr val="tx1"/>
                          </a:solidFill>
                        </a:rPr>
                        <a:t>1</a:t>
                      </a:r>
                    </a:p>
                  </a:txBody>
                  <a:tcPr/>
                </a:tc>
                <a:tc>
                  <a:txBody>
                    <a:bodyPr/>
                    <a:lstStyle/>
                    <a:p>
                      <a:r>
                        <a:rPr lang="en-US" dirty="0">
                          <a:solidFill>
                            <a:schemeClr val="tx1"/>
                          </a:solidFill>
                        </a:rPr>
                        <a:t>0x9900</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solidFill>
                            <a:schemeClr val="tx1"/>
                          </a:solidFill>
                        </a:rPr>
                        <a:t>101</a:t>
                      </a:r>
                    </a:p>
                  </a:txBody>
                  <a:tcPr/>
                </a:tc>
                <a:tc>
                  <a:txBody>
                    <a:bodyPr/>
                    <a:lstStyle/>
                    <a:p>
                      <a:r>
                        <a:rPr lang="en-US" dirty="0">
                          <a:solidFill>
                            <a:schemeClr val="tx1"/>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F3DC4568-5FDD-461A-97CA-5355ACF40839}"/>
              </a:ext>
              <a:ext uri="{C183D7F6-B498-43B3-948B-1728B52AA6E4}">
                <adec:decorative xmlns:adec="http://schemas.microsoft.com/office/drawing/2017/decorative" val="1"/>
              </a:ext>
            </a:extLst>
          </p:cNvPr>
          <p:cNvSpPr>
            <a:spLocks noGrp="1"/>
          </p:cNvSpPr>
          <p:nvPr>
            <p:ph type="title"/>
          </p:nvPr>
        </p:nvSpPr>
        <p:spPr>
          <a:xfrm>
            <a:off x="838200" y="-914639"/>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6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646331"/>
          </a:xfrm>
          <a:prstGeom prst="rect">
            <a:avLst/>
          </a:prstGeom>
          <a:noFill/>
        </p:spPr>
        <p:txBody>
          <a:bodyPr wrap="square" rtlCol="0">
            <a:spAutoFit/>
          </a:bodyPr>
          <a:lstStyle/>
          <a:p>
            <a:r>
              <a:rPr lang="en-US" dirty="0"/>
              <a:t>The cache state is as shown in the table.  The data at address 0x3 is requested.  Is this a hit or a miss? What data is returned?   </a:t>
            </a:r>
            <a:endParaRPr lang="en-US" dirty="0">
              <a:solidFill>
                <a:srgbClr val="FF0000"/>
              </a:solidFill>
            </a:endParaRPr>
          </a:p>
        </p:txBody>
      </p:sp>
    </p:spTree>
    <p:extLst>
      <p:ext uri="{BB962C8B-B14F-4D97-AF65-F5344CB8AC3E}">
        <p14:creationId xmlns:p14="http://schemas.microsoft.com/office/powerpoint/2010/main" val="260651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CFBDE2-2BEA-4951-B425-412D15CF73FC}"/>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7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dirty="0">
                          <a:solidFill>
                            <a:schemeClr val="tx1"/>
                          </a:solidFill>
                        </a:rPr>
                        <a:t>01</a:t>
                      </a:r>
                    </a:p>
                  </a:txBody>
                  <a:tcPr/>
                </a:tc>
                <a:tc>
                  <a:txBody>
                    <a:bodyPr/>
                    <a:lstStyle/>
                    <a:p>
                      <a:r>
                        <a:rPr lang="en-US" dirty="0">
                          <a:solidFill>
                            <a:schemeClr val="tx1"/>
                          </a:solidFill>
                        </a:rPr>
                        <a:t>1</a:t>
                      </a:r>
                    </a:p>
                  </a:txBody>
                  <a:tcPr/>
                </a:tc>
                <a:tc>
                  <a:txBody>
                    <a:bodyPr/>
                    <a:lstStyle/>
                    <a:p>
                      <a:r>
                        <a:rPr lang="en-US" dirty="0">
                          <a:solidFill>
                            <a:schemeClr val="tx1"/>
                          </a:solidFill>
                        </a:rPr>
                        <a:t>0x9900</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646331"/>
          </a:xfrm>
          <a:prstGeom prst="rect">
            <a:avLst/>
          </a:prstGeom>
          <a:noFill/>
        </p:spPr>
        <p:txBody>
          <a:bodyPr wrap="square" rtlCol="0">
            <a:spAutoFit/>
          </a:bodyPr>
          <a:lstStyle/>
          <a:p>
            <a:r>
              <a:rPr lang="en-US" dirty="0"/>
              <a:t>The cache state is as shown in the table.  The data at address 0x3 is requested. </a:t>
            </a:r>
            <a:r>
              <a:rPr lang="en-US" dirty="0">
                <a:solidFill>
                  <a:srgbClr val="FF0000"/>
                </a:solidFill>
              </a:rPr>
              <a:t> </a:t>
            </a:r>
            <a:r>
              <a:rPr lang="en-US" b="1" dirty="0"/>
              <a:t>0x3 = 0011, tag =0, line=01</a:t>
            </a:r>
            <a:r>
              <a:rPr lang="en-US" dirty="0"/>
              <a:t>, Is this a hit or a miss? </a:t>
            </a:r>
            <a:r>
              <a:rPr lang="en-US" b="1" dirty="0"/>
              <a:t>This is a miss.  </a:t>
            </a:r>
            <a:r>
              <a:rPr lang="en-US" dirty="0"/>
              <a:t>What data is returned?   </a:t>
            </a:r>
            <a:endParaRPr lang="en-US" dirty="0">
              <a:solidFill>
                <a:srgbClr val="FF0000"/>
              </a:solidFill>
            </a:endParaRPr>
          </a:p>
        </p:txBody>
      </p:sp>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dirty="0"/>
                        <a:t>001</a:t>
                      </a:r>
                    </a:p>
                  </a:txBody>
                  <a:tcPr/>
                </a:tc>
                <a:tc>
                  <a:txBody>
                    <a:bodyPr/>
                    <a:lstStyle/>
                    <a:p>
                      <a:r>
                        <a:rPr lang="en-US" dirty="0"/>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solidFill>
                            <a:schemeClr val="tx1"/>
                          </a:solidFill>
                        </a:rPr>
                        <a:t>101</a:t>
                      </a:r>
                    </a:p>
                  </a:txBody>
                  <a:tcPr/>
                </a:tc>
                <a:tc>
                  <a:txBody>
                    <a:bodyPr/>
                    <a:lstStyle/>
                    <a:p>
                      <a:r>
                        <a:rPr lang="en-US" dirty="0">
                          <a:solidFill>
                            <a:schemeClr val="tx1"/>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F4EF56AE-7336-409B-9ABE-AB6EB6246E32}"/>
              </a:ext>
              <a:ext uri="{C183D7F6-B498-43B3-948B-1728B52AA6E4}">
                <adec:decorative xmlns:adec="http://schemas.microsoft.com/office/drawing/2017/decorative" val="1"/>
              </a:ext>
            </a:extLst>
          </p:cNvPr>
          <p:cNvSpPr>
            <a:spLocks noGrp="1"/>
          </p:cNvSpPr>
          <p:nvPr>
            <p:ph type="title"/>
          </p:nvPr>
        </p:nvSpPr>
        <p:spPr>
          <a:xfrm>
            <a:off x="838200" y="-692170"/>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7 </a:t>
            </a:r>
            <a:endParaRPr lang="en-US" dirty="0">
              <a:effectLst/>
            </a:endParaRPr>
          </a:p>
          <a:p>
            <a:endParaRPr lang="en-US" dirty="0"/>
          </a:p>
        </p:txBody>
      </p:sp>
    </p:spTree>
    <p:extLst>
      <p:ext uri="{BB962C8B-B14F-4D97-AF65-F5344CB8AC3E}">
        <p14:creationId xmlns:p14="http://schemas.microsoft.com/office/powerpoint/2010/main" val="717414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70881E-1998-4AD0-9D8F-9BF850915927}"/>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9 Step 8 </a:t>
            </a:r>
          </a:p>
        </p:txBody>
      </p:sp>
      <p:sp>
        <p:nvSpPr>
          <p:cNvPr id="4" name="TextBox 3">
            <a:extLst>
              <a:ext uri="{FF2B5EF4-FFF2-40B4-BE49-F238E27FC236}">
                <a16:creationId xmlns:a16="http://schemas.microsoft.com/office/drawing/2014/main" id="{5AD9323C-4814-C04F-98B0-AF0DEAC9B410}"/>
              </a:ext>
            </a:extLst>
          </p:cNvPr>
          <p:cNvSpPr txBox="1"/>
          <p:nvPr/>
        </p:nvSpPr>
        <p:spPr>
          <a:xfrm>
            <a:off x="742950" y="731520"/>
            <a:ext cx="11212830" cy="2862322"/>
          </a:xfrm>
          <a:prstGeom prst="rect">
            <a:avLst/>
          </a:prstGeom>
          <a:noFill/>
        </p:spPr>
        <p:txBody>
          <a:bodyPr wrap="square" rtlCol="0">
            <a:spAutoFit/>
          </a:bodyPr>
          <a:lstStyle/>
          <a:p>
            <a:r>
              <a:rPr lang="en-US" dirty="0"/>
              <a:t>A system has 2</a:t>
            </a:r>
            <a:r>
              <a:rPr lang="en-US" baseline="30000" dirty="0"/>
              <a:t>4</a:t>
            </a:r>
            <a:r>
              <a:rPr lang="en-US" dirty="0"/>
              <a:t> bytes of main memory and a direct mapped cache with 8 bytes. A line is 2 bytes. The main memory is as shown below.</a:t>
            </a:r>
          </a:p>
          <a:p>
            <a:endParaRPr lang="en-US" dirty="0"/>
          </a:p>
          <a:p>
            <a:r>
              <a:rPr lang="en-US" dirty="0"/>
              <a:t>Address = 4 bits</a:t>
            </a:r>
          </a:p>
          <a:p>
            <a:r>
              <a:rPr lang="en-US" dirty="0"/>
              <a:t>Offset field = log(2) = 1 bit</a:t>
            </a:r>
          </a:p>
          <a:p>
            <a:r>
              <a:rPr lang="en-US" dirty="0"/>
              <a:t>(8 bytes/cache) / (2 bytes/line) = 4 lines/cache</a:t>
            </a:r>
          </a:p>
          <a:p>
            <a:r>
              <a:rPr lang="en-US" dirty="0"/>
              <a:t>Line field = log(4) = 2 bits</a:t>
            </a:r>
          </a:p>
          <a:p>
            <a:r>
              <a:rPr lang="en-US" dirty="0"/>
              <a:t>Tag field = 4 – 1 – 2 = 1 bit</a:t>
            </a:r>
          </a:p>
          <a:p>
            <a:endParaRPr lang="en-US" dirty="0"/>
          </a:p>
          <a:p>
            <a:endParaRPr lang="en-US" dirty="0"/>
          </a:p>
        </p:txBody>
      </p:sp>
      <p:graphicFrame>
        <p:nvGraphicFramePr>
          <p:cNvPr id="5" name="Table 5">
            <a:extLst>
              <a:ext uri="{FF2B5EF4-FFF2-40B4-BE49-F238E27FC236}">
                <a16:creationId xmlns:a16="http://schemas.microsoft.com/office/drawing/2014/main" id="{A89A5CC8-9DA5-8241-8D49-9E93EA47F7D9}"/>
              </a:ext>
            </a:extLst>
          </p:cNvPr>
          <p:cNvGraphicFramePr>
            <a:graphicFrameLocks noGrp="1"/>
          </p:cNvGraphicFramePr>
          <p:nvPr>
            <p:extLst>
              <p:ext uri="{D42A27DB-BD31-4B8C-83A1-F6EECF244321}">
                <p14:modId xmlns:p14="http://schemas.microsoft.com/office/powerpoint/2010/main" val="1710776825"/>
              </p:ext>
            </p:extLst>
          </p:nvPr>
        </p:nvGraphicFramePr>
        <p:xfrm>
          <a:off x="742950" y="3712210"/>
          <a:ext cx="3500121" cy="1854200"/>
        </p:xfrm>
        <a:graphic>
          <a:graphicData uri="http://schemas.openxmlformats.org/drawingml/2006/table">
            <a:tbl>
              <a:tblPr firstRow="1" bandRow="1">
                <a:tableStyleId>{5C22544A-7EE6-4342-B048-85BDC9FD1C3A}</a:tableStyleId>
              </a:tblPr>
              <a:tblGrid>
                <a:gridCol w="996949">
                  <a:extLst>
                    <a:ext uri="{9D8B030D-6E8A-4147-A177-3AD203B41FA5}">
                      <a16:colId xmlns:a16="http://schemas.microsoft.com/office/drawing/2014/main" val="1677599750"/>
                    </a:ext>
                  </a:extLst>
                </a:gridCol>
                <a:gridCol w="971550">
                  <a:extLst>
                    <a:ext uri="{9D8B030D-6E8A-4147-A177-3AD203B41FA5}">
                      <a16:colId xmlns:a16="http://schemas.microsoft.com/office/drawing/2014/main" val="3961958418"/>
                    </a:ext>
                  </a:extLst>
                </a:gridCol>
                <a:gridCol w="1531622">
                  <a:extLst>
                    <a:ext uri="{9D8B030D-6E8A-4147-A177-3AD203B41FA5}">
                      <a16:colId xmlns:a16="http://schemas.microsoft.com/office/drawing/2014/main" val="1238909233"/>
                    </a:ext>
                  </a:extLst>
                </a:gridCol>
              </a:tblGrid>
              <a:tr h="370840">
                <a:tc>
                  <a:txBody>
                    <a:bodyPr/>
                    <a:lstStyle/>
                    <a:p>
                      <a:r>
                        <a:rPr lang="en-US" dirty="0"/>
                        <a:t>Line</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652473646"/>
                  </a:ext>
                </a:extLst>
              </a:tr>
              <a:tr h="370840">
                <a:tc>
                  <a:txBody>
                    <a:bodyPr/>
                    <a:lstStyle/>
                    <a:p>
                      <a:r>
                        <a:rPr lang="en-US" dirty="0"/>
                        <a:t>00</a:t>
                      </a:r>
                    </a:p>
                  </a:txBody>
                  <a:tcPr/>
                </a:tc>
                <a:tc>
                  <a:txBody>
                    <a:bodyPr/>
                    <a:lstStyle/>
                    <a:p>
                      <a:r>
                        <a:rPr lang="en-US" dirty="0"/>
                        <a:t>1</a:t>
                      </a:r>
                    </a:p>
                  </a:txBody>
                  <a:tcPr/>
                </a:tc>
                <a:tc>
                  <a:txBody>
                    <a:bodyPr/>
                    <a:lstStyle/>
                    <a:p>
                      <a:r>
                        <a:rPr lang="en-US" dirty="0"/>
                        <a:t>0xACD7</a:t>
                      </a:r>
                    </a:p>
                  </a:txBody>
                  <a:tcPr/>
                </a:tc>
                <a:extLst>
                  <a:ext uri="{0D108BD9-81ED-4DB2-BD59-A6C34878D82A}">
                    <a16:rowId xmlns:a16="http://schemas.microsoft.com/office/drawing/2014/main" val="3606379903"/>
                  </a:ext>
                </a:extLst>
              </a:tr>
              <a:tr h="370840">
                <a:tc>
                  <a:txBody>
                    <a:bodyPr/>
                    <a:lstStyle/>
                    <a:p>
                      <a:r>
                        <a:rPr lang="en-US" b="1" dirty="0">
                          <a:solidFill>
                            <a:schemeClr val="tx1"/>
                          </a:solidFill>
                        </a:rPr>
                        <a:t>01</a:t>
                      </a:r>
                    </a:p>
                  </a:txBody>
                  <a:tcPr/>
                </a:tc>
                <a:tc>
                  <a:txBody>
                    <a:bodyPr/>
                    <a:lstStyle/>
                    <a:p>
                      <a:r>
                        <a:rPr lang="en-US" b="1" dirty="0">
                          <a:solidFill>
                            <a:schemeClr val="tx1"/>
                          </a:solidFill>
                        </a:rPr>
                        <a:t>0</a:t>
                      </a:r>
                    </a:p>
                  </a:txBody>
                  <a:tcPr/>
                </a:tc>
                <a:tc>
                  <a:txBody>
                    <a:bodyPr/>
                    <a:lstStyle/>
                    <a:p>
                      <a:r>
                        <a:rPr lang="en-US" b="1" dirty="0">
                          <a:solidFill>
                            <a:schemeClr val="tx1"/>
                          </a:solidFill>
                        </a:rPr>
                        <a:t>0x1243</a:t>
                      </a:r>
                    </a:p>
                  </a:txBody>
                  <a:tcPr/>
                </a:tc>
                <a:extLst>
                  <a:ext uri="{0D108BD9-81ED-4DB2-BD59-A6C34878D82A}">
                    <a16:rowId xmlns:a16="http://schemas.microsoft.com/office/drawing/2014/main" val="3655054894"/>
                  </a:ext>
                </a:extLst>
              </a:tr>
              <a:tr h="370840">
                <a:tc>
                  <a:txBody>
                    <a:bodyPr/>
                    <a:lstStyle/>
                    <a:p>
                      <a:r>
                        <a:rPr lang="en-US" dirty="0"/>
                        <a:t>10</a:t>
                      </a:r>
                    </a:p>
                  </a:txBody>
                  <a:tcPr/>
                </a:tc>
                <a:tc>
                  <a:txBody>
                    <a:bodyPr/>
                    <a:lstStyle/>
                    <a:p>
                      <a:r>
                        <a:rPr lang="en-US" dirty="0"/>
                        <a:t>0</a:t>
                      </a:r>
                    </a:p>
                  </a:txBody>
                  <a:tcPr/>
                </a:tc>
                <a:tc>
                  <a:txBody>
                    <a:bodyPr/>
                    <a:lstStyle/>
                    <a:p>
                      <a:r>
                        <a:rPr lang="en-US" dirty="0"/>
                        <a:t>0xA398</a:t>
                      </a:r>
                    </a:p>
                  </a:txBody>
                  <a:tcPr/>
                </a:tc>
                <a:extLst>
                  <a:ext uri="{0D108BD9-81ED-4DB2-BD59-A6C34878D82A}">
                    <a16:rowId xmlns:a16="http://schemas.microsoft.com/office/drawing/2014/main" val="2376709496"/>
                  </a:ext>
                </a:extLst>
              </a:tr>
              <a:tr h="370840">
                <a:tc>
                  <a:txBody>
                    <a:bodyPr/>
                    <a:lstStyle/>
                    <a:p>
                      <a:r>
                        <a:rPr lang="en-US" dirty="0"/>
                        <a:t>11</a:t>
                      </a:r>
                    </a:p>
                  </a:txBody>
                  <a:tcPr/>
                </a:tc>
                <a:tc>
                  <a:txBody>
                    <a:bodyPr/>
                    <a:lstStyle/>
                    <a:p>
                      <a:r>
                        <a:rPr lang="en-US" dirty="0"/>
                        <a:t>1</a:t>
                      </a:r>
                    </a:p>
                  </a:txBody>
                  <a:tcPr/>
                </a:tc>
                <a:tc>
                  <a:txBody>
                    <a:bodyPr/>
                    <a:lstStyle/>
                    <a:p>
                      <a:r>
                        <a:rPr lang="en-US" dirty="0"/>
                        <a:t>0x72AC</a:t>
                      </a:r>
                    </a:p>
                  </a:txBody>
                  <a:tcPr/>
                </a:tc>
                <a:extLst>
                  <a:ext uri="{0D108BD9-81ED-4DB2-BD59-A6C34878D82A}">
                    <a16:rowId xmlns:a16="http://schemas.microsoft.com/office/drawing/2014/main" val="794024157"/>
                  </a:ext>
                </a:extLst>
              </a:tr>
            </a:tbl>
          </a:graphicData>
        </a:graphic>
      </p:graphicFrame>
      <p:graphicFrame>
        <p:nvGraphicFramePr>
          <p:cNvPr id="7" name="Table 7">
            <a:extLst>
              <a:ext uri="{FF2B5EF4-FFF2-40B4-BE49-F238E27FC236}">
                <a16:creationId xmlns:a16="http://schemas.microsoft.com/office/drawing/2014/main" id="{5AE1D930-168E-9940-8357-DE3A583003C7}"/>
              </a:ext>
            </a:extLst>
          </p:cNvPr>
          <p:cNvGraphicFramePr>
            <a:graphicFrameLocks noGrp="1"/>
          </p:cNvGraphicFramePr>
          <p:nvPr>
            <p:extLst>
              <p:ext uri="{D42A27DB-BD31-4B8C-83A1-F6EECF244321}">
                <p14:modId xmlns:p14="http://schemas.microsoft.com/office/powerpoint/2010/main" val="3495631825"/>
              </p:ext>
            </p:extLst>
          </p:nvPr>
        </p:nvGraphicFramePr>
        <p:xfrm>
          <a:off x="5970269" y="1672590"/>
          <a:ext cx="1978661" cy="3337560"/>
        </p:xfrm>
        <a:graphic>
          <a:graphicData uri="http://schemas.openxmlformats.org/drawingml/2006/table">
            <a:tbl>
              <a:tblPr firstRow="1" bandRow="1">
                <a:tableStyleId>{5C22544A-7EE6-4342-B048-85BDC9FD1C3A}</a:tableStyleId>
              </a:tblPr>
              <a:tblGrid>
                <a:gridCol w="993595">
                  <a:extLst>
                    <a:ext uri="{9D8B030D-6E8A-4147-A177-3AD203B41FA5}">
                      <a16:colId xmlns:a16="http://schemas.microsoft.com/office/drawing/2014/main" val="3592465641"/>
                    </a:ext>
                  </a:extLst>
                </a:gridCol>
                <a:gridCol w="985066">
                  <a:extLst>
                    <a:ext uri="{9D8B030D-6E8A-4147-A177-3AD203B41FA5}">
                      <a16:colId xmlns:a16="http://schemas.microsoft.com/office/drawing/2014/main" val="3250051594"/>
                    </a:ext>
                  </a:extLst>
                </a:gridCol>
              </a:tblGrid>
              <a:tr h="370840">
                <a:tc>
                  <a:txBody>
                    <a:bodyPr/>
                    <a:lstStyle/>
                    <a:p>
                      <a:r>
                        <a:rPr lang="en-US" dirty="0"/>
                        <a:t>Block</a:t>
                      </a:r>
                    </a:p>
                  </a:txBody>
                  <a:tcPr/>
                </a:tc>
                <a:tc>
                  <a:txBody>
                    <a:bodyPr/>
                    <a:lstStyle/>
                    <a:p>
                      <a:r>
                        <a:rPr lang="en-US" dirty="0"/>
                        <a:t>Data</a:t>
                      </a:r>
                    </a:p>
                  </a:txBody>
                  <a:tcPr/>
                </a:tc>
                <a:extLst>
                  <a:ext uri="{0D108BD9-81ED-4DB2-BD59-A6C34878D82A}">
                    <a16:rowId xmlns:a16="http://schemas.microsoft.com/office/drawing/2014/main" val="3545321712"/>
                  </a:ext>
                </a:extLst>
              </a:tr>
              <a:tr h="370840">
                <a:tc>
                  <a:txBody>
                    <a:bodyPr/>
                    <a:lstStyle/>
                    <a:p>
                      <a:r>
                        <a:rPr lang="en-US" dirty="0"/>
                        <a:t>000</a:t>
                      </a:r>
                    </a:p>
                  </a:txBody>
                  <a:tcPr/>
                </a:tc>
                <a:tc>
                  <a:txBody>
                    <a:bodyPr/>
                    <a:lstStyle/>
                    <a:p>
                      <a:r>
                        <a:rPr lang="en-US" dirty="0"/>
                        <a:t>0xAABB</a:t>
                      </a:r>
                    </a:p>
                  </a:txBody>
                  <a:tcPr/>
                </a:tc>
                <a:extLst>
                  <a:ext uri="{0D108BD9-81ED-4DB2-BD59-A6C34878D82A}">
                    <a16:rowId xmlns:a16="http://schemas.microsoft.com/office/drawing/2014/main" val="3344588836"/>
                  </a:ext>
                </a:extLst>
              </a:tr>
              <a:tr h="370840">
                <a:tc>
                  <a:txBody>
                    <a:bodyPr/>
                    <a:lstStyle/>
                    <a:p>
                      <a:r>
                        <a:rPr lang="en-US" b="1" dirty="0">
                          <a:solidFill>
                            <a:schemeClr val="tx1"/>
                          </a:solidFill>
                        </a:rPr>
                        <a:t>001</a:t>
                      </a:r>
                    </a:p>
                  </a:txBody>
                  <a:tcPr/>
                </a:tc>
                <a:tc>
                  <a:txBody>
                    <a:bodyPr/>
                    <a:lstStyle/>
                    <a:p>
                      <a:r>
                        <a:rPr lang="en-US" b="1" dirty="0">
                          <a:solidFill>
                            <a:schemeClr val="tx1"/>
                          </a:solidFill>
                        </a:rPr>
                        <a:t>0x1243</a:t>
                      </a:r>
                    </a:p>
                  </a:txBody>
                  <a:tcPr/>
                </a:tc>
                <a:extLst>
                  <a:ext uri="{0D108BD9-81ED-4DB2-BD59-A6C34878D82A}">
                    <a16:rowId xmlns:a16="http://schemas.microsoft.com/office/drawing/2014/main" val="1432342784"/>
                  </a:ext>
                </a:extLst>
              </a:tr>
              <a:tr h="370840">
                <a:tc>
                  <a:txBody>
                    <a:bodyPr/>
                    <a:lstStyle/>
                    <a:p>
                      <a:r>
                        <a:rPr lang="en-US" dirty="0"/>
                        <a:t>010</a:t>
                      </a:r>
                    </a:p>
                  </a:txBody>
                  <a:tcPr/>
                </a:tc>
                <a:tc>
                  <a:txBody>
                    <a:bodyPr/>
                    <a:lstStyle/>
                    <a:p>
                      <a:r>
                        <a:rPr lang="en-US" dirty="0"/>
                        <a:t>0xA398</a:t>
                      </a:r>
                    </a:p>
                  </a:txBody>
                  <a:tcPr/>
                </a:tc>
                <a:extLst>
                  <a:ext uri="{0D108BD9-81ED-4DB2-BD59-A6C34878D82A}">
                    <a16:rowId xmlns:a16="http://schemas.microsoft.com/office/drawing/2014/main" val="3611761253"/>
                  </a:ext>
                </a:extLst>
              </a:tr>
              <a:tr h="370840">
                <a:tc>
                  <a:txBody>
                    <a:bodyPr/>
                    <a:lstStyle/>
                    <a:p>
                      <a:r>
                        <a:rPr lang="en-US" dirty="0"/>
                        <a:t>011</a:t>
                      </a:r>
                    </a:p>
                  </a:txBody>
                  <a:tcPr/>
                </a:tc>
                <a:tc>
                  <a:txBody>
                    <a:bodyPr/>
                    <a:lstStyle/>
                    <a:p>
                      <a:r>
                        <a:rPr lang="en-US" dirty="0"/>
                        <a:t>0x98AB</a:t>
                      </a:r>
                    </a:p>
                  </a:txBody>
                  <a:tcPr/>
                </a:tc>
                <a:extLst>
                  <a:ext uri="{0D108BD9-81ED-4DB2-BD59-A6C34878D82A}">
                    <a16:rowId xmlns:a16="http://schemas.microsoft.com/office/drawing/2014/main" val="1989336986"/>
                  </a:ext>
                </a:extLst>
              </a:tr>
              <a:tr h="370840">
                <a:tc>
                  <a:txBody>
                    <a:bodyPr/>
                    <a:lstStyle/>
                    <a:p>
                      <a:r>
                        <a:rPr lang="en-US" dirty="0"/>
                        <a:t>100</a:t>
                      </a:r>
                    </a:p>
                  </a:txBody>
                  <a:tcPr/>
                </a:tc>
                <a:tc>
                  <a:txBody>
                    <a:bodyPr/>
                    <a:lstStyle/>
                    <a:p>
                      <a:r>
                        <a:rPr lang="en-US" dirty="0"/>
                        <a:t>0xACD7</a:t>
                      </a:r>
                    </a:p>
                  </a:txBody>
                  <a:tcPr/>
                </a:tc>
                <a:extLst>
                  <a:ext uri="{0D108BD9-81ED-4DB2-BD59-A6C34878D82A}">
                    <a16:rowId xmlns:a16="http://schemas.microsoft.com/office/drawing/2014/main" val="2113927183"/>
                  </a:ext>
                </a:extLst>
              </a:tr>
              <a:tr h="370840">
                <a:tc>
                  <a:txBody>
                    <a:bodyPr/>
                    <a:lstStyle/>
                    <a:p>
                      <a:r>
                        <a:rPr lang="en-US" dirty="0">
                          <a:solidFill>
                            <a:schemeClr val="tx1"/>
                          </a:solidFill>
                        </a:rPr>
                        <a:t>101</a:t>
                      </a:r>
                    </a:p>
                  </a:txBody>
                  <a:tcPr/>
                </a:tc>
                <a:tc>
                  <a:txBody>
                    <a:bodyPr/>
                    <a:lstStyle/>
                    <a:p>
                      <a:r>
                        <a:rPr lang="en-US" dirty="0">
                          <a:solidFill>
                            <a:schemeClr val="tx1"/>
                          </a:solidFill>
                        </a:rPr>
                        <a:t>0x9900</a:t>
                      </a:r>
                    </a:p>
                  </a:txBody>
                  <a:tcPr/>
                </a:tc>
                <a:extLst>
                  <a:ext uri="{0D108BD9-81ED-4DB2-BD59-A6C34878D82A}">
                    <a16:rowId xmlns:a16="http://schemas.microsoft.com/office/drawing/2014/main" val="1965896447"/>
                  </a:ext>
                </a:extLst>
              </a:tr>
              <a:tr h="370840">
                <a:tc>
                  <a:txBody>
                    <a:bodyPr/>
                    <a:lstStyle/>
                    <a:p>
                      <a:r>
                        <a:rPr lang="en-US" dirty="0"/>
                        <a:t>110</a:t>
                      </a:r>
                    </a:p>
                  </a:txBody>
                  <a:tcPr/>
                </a:tc>
                <a:tc>
                  <a:txBody>
                    <a:bodyPr/>
                    <a:lstStyle/>
                    <a:p>
                      <a:r>
                        <a:rPr lang="en-US" dirty="0"/>
                        <a:t>0x0099</a:t>
                      </a:r>
                    </a:p>
                  </a:txBody>
                  <a:tcPr/>
                </a:tc>
                <a:extLst>
                  <a:ext uri="{0D108BD9-81ED-4DB2-BD59-A6C34878D82A}">
                    <a16:rowId xmlns:a16="http://schemas.microsoft.com/office/drawing/2014/main" val="788614419"/>
                  </a:ext>
                </a:extLst>
              </a:tr>
              <a:tr h="370840">
                <a:tc>
                  <a:txBody>
                    <a:bodyPr/>
                    <a:lstStyle/>
                    <a:p>
                      <a:r>
                        <a:rPr lang="en-US" dirty="0"/>
                        <a:t>111</a:t>
                      </a:r>
                    </a:p>
                  </a:txBody>
                  <a:tcPr/>
                </a:tc>
                <a:tc>
                  <a:txBody>
                    <a:bodyPr/>
                    <a:lstStyle/>
                    <a:p>
                      <a:r>
                        <a:rPr lang="en-US" dirty="0"/>
                        <a:t>0x72AC</a:t>
                      </a:r>
                    </a:p>
                  </a:txBody>
                  <a:tcPr/>
                </a:tc>
                <a:extLst>
                  <a:ext uri="{0D108BD9-81ED-4DB2-BD59-A6C34878D82A}">
                    <a16:rowId xmlns:a16="http://schemas.microsoft.com/office/drawing/2014/main" val="3597692489"/>
                  </a:ext>
                </a:extLst>
              </a:tr>
            </a:tbl>
          </a:graphicData>
        </a:graphic>
      </p:graphicFrame>
      <p:sp>
        <p:nvSpPr>
          <p:cNvPr id="2" name="Title 1">
            <a:extLst>
              <a:ext uri="{FF2B5EF4-FFF2-40B4-BE49-F238E27FC236}">
                <a16:creationId xmlns:a16="http://schemas.microsoft.com/office/drawing/2014/main" id="{24E0D1B2-5276-4243-B434-BE3EFDBEE423}"/>
              </a:ext>
              <a:ext uri="{C183D7F6-B498-43B3-948B-1728B52AA6E4}">
                <adec:decorative xmlns:adec="http://schemas.microsoft.com/office/drawing/2017/decorative" val="1"/>
              </a:ext>
            </a:extLst>
          </p:cNvPr>
          <p:cNvSpPr>
            <a:spLocks noGrp="1"/>
          </p:cNvSpPr>
          <p:nvPr>
            <p:ph type="title"/>
          </p:nvPr>
        </p:nvSpPr>
        <p:spPr>
          <a:xfrm>
            <a:off x="838200" y="-901214"/>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9 Step 8 </a:t>
            </a:r>
            <a:endParaRPr lang="en-US" dirty="0">
              <a:effectLst/>
            </a:endParaRPr>
          </a:p>
          <a:p>
            <a:endParaRPr lang="en-US" dirty="0"/>
          </a:p>
        </p:txBody>
      </p:sp>
      <p:sp>
        <p:nvSpPr>
          <p:cNvPr id="6" name="TextBox 5">
            <a:extLst>
              <a:ext uri="{FF2B5EF4-FFF2-40B4-BE49-F238E27FC236}">
                <a16:creationId xmlns:a16="http://schemas.microsoft.com/office/drawing/2014/main" id="{C07C045D-FA19-AC4C-B86D-56AA717C0A96}"/>
              </a:ext>
            </a:extLst>
          </p:cNvPr>
          <p:cNvSpPr txBox="1"/>
          <p:nvPr/>
        </p:nvSpPr>
        <p:spPr>
          <a:xfrm>
            <a:off x="633462" y="5993527"/>
            <a:ext cx="11212829" cy="923330"/>
          </a:xfrm>
          <a:prstGeom prst="rect">
            <a:avLst/>
          </a:prstGeom>
          <a:noFill/>
        </p:spPr>
        <p:txBody>
          <a:bodyPr wrap="square" rtlCol="0">
            <a:spAutoFit/>
          </a:bodyPr>
          <a:lstStyle/>
          <a:p>
            <a:r>
              <a:rPr lang="en-US" dirty="0"/>
              <a:t>The cache state is as shown in the table.  The data at address 0x3 is requested. </a:t>
            </a:r>
            <a:r>
              <a:rPr lang="en-US" dirty="0">
                <a:solidFill>
                  <a:srgbClr val="FF0000"/>
                </a:solidFill>
              </a:rPr>
              <a:t> </a:t>
            </a:r>
            <a:r>
              <a:rPr lang="en-US" b="1" dirty="0"/>
              <a:t>0x3 = 0011, tag =0, line=01</a:t>
            </a:r>
            <a:r>
              <a:rPr lang="en-US" dirty="0"/>
              <a:t>, Is this a hit or a miss? </a:t>
            </a:r>
            <a:r>
              <a:rPr lang="en-US" b="1" dirty="0"/>
              <a:t>This is a miss.  </a:t>
            </a:r>
            <a:r>
              <a:rPr lang="en-US" dirty="0"/>
              <a:t>What data is returned?   </a:t>
            </a:r>
            <a:r>
              <a:rPr lang="en-US" b="1" dirty="0"/>
              <a:t>The offset is 1, so 0x43 is returned and block 001 is placed in the cache</a:t>
            </a:r>
          </a:p>
        </p:txBody>
      </p:sp>
    </p:spTree>
    <p:extLst>
      <p:ext uri="{BB962C8B-B14F-4D97-AF65-F5344CB8AC3E}">
        <p14:creationId xmlns:p14="http://schemas.microsoft.com/office/powerpoint/2010/main" val="31496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B989E9C-C20A-9840-8046-81AF3B2176D5}"/>
              </a:ext>
            </a:extLst>
          </p:cNvPr>
          <p:cNvSpPr>
            <a:spLocks noGrp="1"/>
          </p:cNvSpPr>
          <p:nvPr>
            <p:ph type="title"/>
          </p:nvPr>
        </p:nvSpPr>
        <p:spPr>
          <a:xfrm>
            <a:off x="888631" y="4760132"/>
            <a:ext cx="3947420" cy="1777829"/>
          </a:xfrm>
        </p:spPr>
        <p:txBody>
          <a:bodyPr>
            <a:normAutofit/>
          </a:bodyPr>
          <a:lstStyle/>
          <a:p>
            <a:r>
              <a:rPr lang="en-US" sz="4000"/>
              <a:t>Lookaside Cache</a:t>
            </a:r>
          </a:p>
        </p:txBody>
      </p:sp>
      <p:sp>
        <p:nvSpPr>
          <p:cNvPr id="32" name="Freeform: Shape 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lease contact instructor for more information on this image.">
            <a:extLst>
              <a:ext uri="{FF2B5EF4-FFF2-40B4-BE49-F238E27FC236}">
                <a16:creationId xmlns:a16="http://schemas.microsoft.com/office/drawing/2014/main" id="{2FA27F11-9AED-6942-BB93-6CE5667E8A25}"/>
              </a:ext>
            </a:extLst>
          </p:cNvPr>
          <p:cNvPicPr>
            <a:picLocks noChangeAspect="1"/>
          </p:cNvPicPr>
          <p:nvPr/>
        </p:nvPicPr>
        <p:blipFill>
          <a:blip r:embed="rId2"/>
          <a:stretch>
            <a:fillRect/>
          </a:stretch>
        </p:blipFill>
        <p:spPr>
          <a:xfrm>
            <a:off x="643467" y="1018811"/>
            <a:ext cx="10914060" cy="2665387"/>
          </a:xfrm>
          <a:prstGeom prst="rect">
            <a:avLst/>
          </a:prstGeom>
        </p:spPr>
      </p:pic>
      <p:sp>
        <p:nvSpPr>
          <p:cNvPr id="3" name="Content Placeholder 2">
            <a:extLst>
              <a:ext uri="{FF2B5EF4-FFF2-40B4-BE49-F238E27FC236}">
                <a16:creationId xmlns:a16="http://schemas.microsoft.com/office/drawing/2014/main" id="{08E7B3F8-67B6-4442-9BA3-378435A1A9B1}"/>
              </a:ext>
            </a:extLst>
          </p:cNvPr>
          <p:cNvSpPr>
            <a:spLocks noGrp="1"/>
          </p:cNvSpPr>
          <p:nvPr>
            <p:ph idx="1"/>
          </p:nvPr>
        </p:nvSpPr>
        <p:spPr>
          <a:xfrm>
            <a:off x="5118447" y="4767660"/>
            <a:ext cx="6796267" cy="1770300"/>
          </a:xfrm>
        </p:spPr>
        <p:txBody>
          <a:bodyPr anchor="ctr">
            <a:normAutofit fontScale="92500"/>
          </a:bodyPr>
          <a:lstStyle/>
          <a:p>
            <a:r>
              <a:rPr lang="en-US" sz="1800" dirty="0"/>
              <a:t>Accesses to cache and to main memory occur in parallel</a:t>
            </a:r>
          </a:p>
          <a:p>
            <a:r>
              <a:rPr lang="en-US" sz="1800" dirty="0"/>
              <a:t>Main memory access is cancelled if hit in cache occurs</a:t>
            </a:r>
          </a:p>
          <a:p>
            <a:r>
              <a:rPr lang="en-US" sz="1800" dirty="0"/>
              <a:t>Tends to lower average memory access time</a:t>
            </a:r>
          </a:p>
          <a:p>
            <a:r>
              <a:rPr lang="en-US" sz="1800" dirty="0"/>
              <a:t>Increases CPU to memory traffic</a:t>
            </a:r>
          </a:p>
          <a:p>
            <a:r>
              <a:rPr lang="en-US" sz="1800" dirty="0"/>
              <a:t>Average memory access time (AMAT) = hit ratio*TC + (1-hit ratio)*TM</a:t>
            </a:r>
          </a:p>
        </p:txBody>
      </p:sp>
    </p:spTree>
    <p:extLst>
      <p:ext uri="{BB962C8B-B14F-4D97-AF65-F5344CB8AC3E}">
        <p14:creationId xmlns:p14="http://schemas.microsoft.com/office/powerpoint/2010/main" val="3212450022"/>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11E2D-9DFE-D24C-A846-C6307EF5028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Set Associative</a:t>
            </a:r>
          </a:p>
        </p:txBody>
      </p:sp>
      <p:sp>
        <p:nvSpPr>
          <p:cNvPr id="4" name="Freeform: Shape 3">
            <a:extLst>
              <a:ext uri="{FF2B5EF4-FFF2-40B4-BE49-F238E27FC236}">
                <a16:creationId xmlns:a16="http://schemas.microsoft.com/office/drawing/2014/main" id="{7B6EF147-2DF4-41B3-A881-15877032F961}"/>
              </a:ext>
            </a:extLst>
          </p:cNvPr>
          <p:cNvSpPr/>
          <p:nvPr/>
        </p:nvSpPr>
        <p:spPr>
          <a:xfrm>
            <a:off x="4905052" y="850593"/>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Lines are put into sets</a:t>
            </a:r>
          </a:p>
        </p:txBody>
      </p:sp>
      <p:sp>
        <p:nvSpPr>
          <p:cNvPr id="5" name="Freeform: Shape 4">
            <a:extLst>
              <a:ext uri="{FF2B5EF4-FFF2-40B4-BE49-F238E27FC236}">
                <a16:creationId xmlns:a16="http://schemas.microsoft.com/office/drawing/2014/main" id="{2DDAD23D-A002-4C2A-A996-C2BC2347304A}"/>
              </a:ext>
            </a:extLst>
          </p:cNvPr>
          <p:cNvSpPr/>
          <p:nvPr/>
        </p:nvSpPr>
        <p:spPr>
          <a:xfrm>
            <a:off x="4905052" y="1574880"/>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242561"/>
              <a:satOff val="-13988"/>
              <a:lumOff val="1438"/>
              <a:alphaOff val="0"/>
            </a:schemeClr>
          </a:fillRef>
          <a:effectRef idx="2">
            <a:schemeClr val="accent2">
              <a:hueOff val="-242561"/>
              <a:satOff val="-13988"/>
              <a:lumOff val="1438"/>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A number of blocks can be mapped to and put in the same set</a:t>
            </a:r>
          </a:p>
        </p:txBody>
      </p:sp>
      <p:sp>
        <p:nvSpPr>
          <p:cNvPr id="6" name="Freeform: Shape 5">
            <a:extLst>
              <a:ext uri="{FF2B5EF4-FFF2-40B4-BE49-F238E27FC236}">
                <a16:creationId xmlns:a16="http://schemas.microsoft.com/office/drawing/2014/main" id="{5626DF88-A2F9-4F47-BE35-4E4C48AF84C4}"/>
              </a:ext>
            </a:extLst>
          </p:cNvPr>
          <p:cNvSpPr/>
          <p:nvPr/>
        </p:nvSpPr>
        <p:spPr>
          <a:xfrm>
            <a:off x="4905052" y="2299168"/>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485121"/>
              <a:satOff val="-27976"/>
              <a:lumOff val="2876"/>
              <a:alphaOff val="0"/>
            </a:schemeClr>
          </a:fillRef>
          <a:effectRef idx="2">
            <a:schemeClr val="accent2">
              <a:hueOff val="-485121"/>
              <a:satOff val="-27976"/>
              <a:lumOff val="2876"/>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Reduces conflicts</a:t>
            </a:r>
          </a:p>
        </p:txBody>
      </p:sp>
      <p:sp>
        <p:nvSpPr>
          <p:cNvPr id="7" name="Freeform: Shape 6">
            <a:extLst>
              <a:ext uri="{FF2B5EF4-FFF2-40B4-BE49-F238E27FC236}">
                <a16:creationId xmlns:a16="http://schemas.microsoft.com/office/drawing/2014/main" id="{3CEB0FAA-D680-4CC1-A3D4-49A899AB8305}"/>
              </a:ext>
            </a:extLst>
          </p:cNvPr>
          <p:cNvSpPr/>
          <p:nvPr/>
        </p:nvSpPr>
        <p:spPr>
          <a:xfrm>
            <a:off x="4905052" y="3023456"/>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727682"/>
              <a:satOff val="-41964"/>
              <a:lumOff val="4314"/>
              <a:alphaOff val="0"/>
            </a:schemeClr>
          </a:fillRef>
          <a:effectRef idx="2">
            <a:schemeClr val="accent2">
              <a:hueOff val="-727682"/>
              <a:satOff val="-41964"/>
              <a:lumOff val="4314"/>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Addresses are divided into three fields</a:t>
            </a:r>
          </a:p>
        </p:txBody>
      </p:sp>
      <p:sp>
        <p:nvSpPr>
          <p:cNvPr id="8" name="Freeform: Shape 7">
            <a:extLst>
              <a:ext uri="{FF2B5EF4-FFF2-40B4-BE49-F238E27FC236}">
                <a16:creationId xmlns:a16="http://schemas.microsoft.com/office/drawing/2014/main" id="{DABE32A2-1446-4521-B2CE-B7DC062B184A}"/>
              </a:ext>
            </a:extLst>
          </p:cNvPr>
          <p:cNvSpPr/>
          <p:nvPr/>
        </p:nvSpPr>
        <p:spPr>
          <a:xfrm>
            <a:off x="4905052" y="3698783"/>
            <a:ext cx="6666833" cy="281520"/>
          </a:xfrm>
          <a:custGeom>
            <a:avLst/>
            <a:gdLst>
              <a:gd name="connsiteX0" fmla="*/ 0 w 6666833"/>
              <a:gd name="connsiteY0" fmla="*/ 0 h 281520"/>
              <a:gd name="connsiteX1" fmla="*/ 6666833 w 6666833"/>
              <a:gd name="connsiteY1" fmla="*/ 0 h 281520"/>
              <a:gd name="connsiteX2" fmla="*/ 6666833 w 6666833"/>
              <a:gd name="connsiteY2" fmla="*/ 281520 h 281520"/>
              <a:gd name="connsiteX3" fmla="*/ 0 w 6666833"/>
              <a:gd name="connsiteY3" fmla="*/ 281520 h 281520"/>
              <a:gd name="connsiteX4" fmla="*/ 0 w 6666833"/>
              <a:gd name="connsiteY4" fmla="*/ 0 h 2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281520">
                <a:moveTo>
                  <a:pt x="0" y="0"/>
                </a:moveTo>
                <a:lnTo>
                  <a:pt x="6666833" y="0"/>
                </a:lnTo>
                <a:lnTo>
                  <a:pt x="6666833" y="281520"/>
                </a:lnTo>
                <a:lnTo>
                  <a:pt x="0" y="2815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167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solidFill>
                  <a:schemeClr val="tx1"/>
                </a:solidFill>
              </a:rPr>
              <a:t>tag, set, offset</a:t>
            </a:r>
          </a:p>
        </p:txBody>
      </p:sp>
      <p:sp>
        <p:nvSpPr>
          <p:cNvPr id="9" name="Freeform: Shape 8">
            <a:extLst>
              <a:ext uri="{FF2B5EF4-FFF2-40B4-BE49-F238E27FC236}">
                <a16:creationId xmlns:a16="http://schemas.microsoft.com/office/drawing/2014/main" id="{D9FB80CA-6224-436B-8829-A5F776E2C7E5}"/>
              </a:ext>
            </a:extLst>
          </p:cNvPr>
          <p:cNvSpPr/>
          <p:nvPr/>
        </p:nvSpPr>
        <p:spPr>
          <a:xfrm>
            <a:off x="4905052" y="3980303"/>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970242"/>
              <a:satOff val="-55952"/>
              <a:lumOff val="5752"/>
              <a:alphaOff val="0"/>
            </a:schemeClr>
          </a:fillRef>
          <a:effectRef idx="2">
            <a:schemeClr val="accent2">
              <a:hueOff val="-970242"/>
              <a:satOff val="-55952"/>
              <a:lumOff val="5752"/>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Set field determines set (group of lines) to which the memory block maps</a:t>
            </a:r>
          </a:p>
        </p:txBody>
      </p:sp>
      <p:sp>
        <p:nvSpPr>
          <p:cNvPr id="10" name="Freeform: Shape 9">
            <a:extLst>
              <a:ext uri="{FF2B5EF4-FFF2-40B4-BE49-F238E27FC236}">
                <a16:creationId xmlns:a16="http://schemas.microsoft.com/office/drawing/2014/main" id="{2B76C437-5546-446C-B8F1-E406CC20C1EC}"/>
              </a:ext>
            </a:extLst>
          </p:cNvPr>
          <p:cNvSpPr/>
          <p:nvPr/>
        </p:nvSpPr>
        <p:spPr>
          <a:xfrm>
            <a:off x="4905052" y="4704591"/>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1212803"/>
              <a:satOff val="-69940"/>
              <a:lumOff val="7190"/>
              <a:alphaOff val="0"/>
            </a:schemeClr>
          </a:fillRef>
          <a:effectRef idx="2">
            <a:schemeClr val="accent2">
              <a:hueOff val="-1212803"/>
              <a:satOff val="-69940"/>
              <a:lumOff val="7190"/>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Tag field identifies which line within the set contains the block (if it is there)</a:t>
            </a:r>
          </a:p>
        </p:txBody>
      </p:sp>
      <p:sp>
        <p:nvSpPr>
          <p:cNvPr id="11" name="Freeform: Shape 10">
            <a:extLst>
              <a:ext uri="{FF2B5EF4-FFF2-40B4-BE49-F238E27FC236}">
                <a16:creationId xmlns:a16="http://schemas.microsoft.com/office/drawing/2014/main" id="{6AEC21D8-EA67-4776-B107-F32B1BB56820}"/>
              </a:ext>
            </a:extLst>
          </p:cNvPr>
          <p:cNvSpPr/>
          <p:nvPr/>
        </p:nvSpPr>
        <p:spPr>
          <a:xfrm>
            <a:off x="4905052" y="5428879"/>
            <a:ext cx="6666833" cy="675327"/>
          </a:xfrm>
          <a:custGeom>
            <a:avLst/>
            <a:gdLst>
              <a:gd name="connsiteX0" fmla="*/ 0 w 6666833"/>
              <a:gd name="connsiteY0" fmla="*/ 112557 h 675327"/>
              <a:gd name="connsiteX1" fmla="*/ 112557 w 6666833"/>
              <a:gd name="connsiteY1" fmla="*/ 0 h 675327"/>
              <a:gd name="connsiteX2" fmla="*/ 6554276 w 6666833"/>
              <a:gd name="connsiteY2" fmla="*/ 0 h 675327"/>
              <a:gd name="connsiteX3" fmla="*/ 6666833 w 6666833"/>
              <a:gd name="connsiteY3" fmla="*/ 112557 h 675327"/>
              <a:gd name="connsiteX4" fmla="*/ 6666833 w 6666833"/>
              <a:gd name="connsiteY4" fmla="*/ 562770 h 675327"/>
              <a:gd name="connsiteX5" fmla="*/ 6554276 w 6666833"/>
              <a:gd name="connsiteY5" fmla="*/ 675327 h 675327"/>
              <a:gd name="connsiteX6" fmla="*/ 112557 w 6666833"/>
              <a:gd name="connsiteY6" fmla="*/ 675327 h 675327"/>
              <a:gd name="connsiteX7" fmla="*/ 0 w 6666833"/>
              <a:gd name="connsiteY7" fmla="*/ 562770 h 675327"/>
              <a:gd name="connsiteX8" fmla="*/ 0 w 6666833"/>
              <a:gd name="connsiteY8" fmla="*/ 112557 h 6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6833" h="675327">
                <a:moveTo>
                  <a:pt x="0" y="112557"/>
                </a:moveTo>
                <a:cubicBezTo>
                  <a:pt x="0" y="50393"/>
                  <a:pt x="50393" y="0"/>
                  <a:pt x="112557" y="0"/>
                </a:cubicBezTo>
                <a:lnTo>
                  <a:pt x="6554276" y="0"/>
                </a:lnTo>
                <a:cubicBezTo>
                  <a:pt x="6616440" y="0"/>
                  <a:pt x="6666833" y="50393"/>
                  <a:pt x="6666833" y="112557"/>
                </a:cubicBezTo>
                <a:lnTo>
                  <a:pt x="6666833" y="562770"/>
                </a:lnTo>
                <a:cubicBezTo>
                  <a:pt x="6666833" y="624934"/>
                  <a:pt x="6616440" y="675327"/>
                  <a:pt x="6554276" y="675327"/>
                </a:cubicBezTo>
                <a:lnTo>
                  <a:pt x="112557" y="675327"/>
                </a:lnTo>
                <a:cubicBezTo>
                  <a:pt x="50393" y="675327"/>
                  <a:pt x="0" y="624934"/>
                  <a:pt x="0" y="562770"/>
                </a:cubicBezTo>
                <a:lnTo>
                  <a:pt x="0" y="112557"/>
                </a:ln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2">
            <a:schemeClr val="accent2">
              <a:hueOff val="-1455363"/>
              <a:satOff val="-83928"/>
              <a:lumOff val="8628"/>
              <a:alphaOff val="0"/>
            </a:schemeClr>
          </a:effectRef>
          <a:fontRef idx="minor">
            <a:schemeClr val="lt1"/>
          </a:fontRef>
        </p:style>
        <p:txBody>
          <a:bodyPr spcFirstLastPara="0" vert="horz" wrap="square" lIns="97737" tIns="97737" rIns="97737" bIns="97737"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rPr>
              <a:t>Offset field chooses the location within the line</a:t>
            </a:r>
          </a:p>
        </p:txBody>
      </p:sp>
    </p:spTree>
    <p:extLst>
      <p:ext uri="{BB962C8B-B14F-4D97-AF65-F5344CB8AC3E}">
        <p14:creationId xmlns:p14="http://schemas.microsoft.com/office/powerpoint/2010/main" val="3004645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CF5-9DDA-C546-8E69-F061BF1EE12D}"/>
              </a:ext>
            </a:extLst>
          </p:cNvPr>
          <p:cNvSpPr>
            <a:spLocks noGrp="1"/>
          </p:cNvSpPr>
          <p:nvPr>
            <p:ph type="title"/>
          </p:nvPr>
        </p:nvSpPr>
        <p:spPr/>
        <p:txBody>
          <a:bodyPr/>
          <a:lstStyle/>
          <a:p>
            <a:r>
              <a:rPr lang="en-US" dirty="0"/>
              <a:t>Set Associative</a:t>
            </a:r>
          </a:p>
        </p:txBody>
      </p:sp>
      <p:pic>
        <p:nvPicPr>
          <p:cNvPr id="4" name="Picture 3" descr="Please contact instructor for more information on this image.">
            <a:extLst>
              <a:ext uri="{FF2B5EF4-FFF2-40B4-BE49-F238E27FC236}">
                <a16:creationId xmlns:a16="http://schemas.microsoft.com/office/drawing/2014/main" id="{AC8471C7-3CCE-5543-A4FB-D5048E46A2A5}"/>
              </a:ext>
            </a:extLst>
          </p:cNvPr>
          <p:cNvPicPr>
            <a:picLocks noChangeAspect="1"/>
          </p:cNvPicPr>
          <p:nvPr/>
        </p:nvPicPr>
        <p:blipFill>
          <a:blip r:embed="rId2"/>
          <a:stretch>
            <a:fillRect/>
          </a:stretch>
        </p:blipFill>
        <p:spPr>
          <a:xfrm>
            <a:off x="838200" y="1690688"/>
            <a:ext cx="5359400" cy="2082800"/>
          </a:xfrm>
          <a:prstGeom prst="rect">
            <a:avLst/>
          </a:prstGeom>
        </p:spPr>
      </p:pic>
      <p:sp>
        <p:nvSpPr>
          <p:cNvPr id="5" name="TextBox 4">
            <a:extLst>
              <a:ext uri="{FF2B5EF4-FFF2-40B4-BE49-F238E27FC236}">
                <a16:creationId xmlns:a16="http://schemas.microsoft.com/office/drawing/2014/main" id="{CABAABDE-0677-A546-A61B-F921D3BF017F}"/>
              </a:ext>
            </a:extLst>
          </p:cNvPr>
          <p:cNvSpPr txBox="1"/>
          <p:nvPr/>
        </p:nvSpPr>
        <p:spPr>
          <a:xfrm>
            <a:off x="6308060" y="1198950"/>
            <a:ext cx="5045740" cy="3785652"/>
          </a:xfrm>
          <a:prstGeom prst="rect">
            <a:avLst/>
          </a:prstGeom>
          <a:noFill/>
        </p:spPr>
        <p:txBody>
          <a:bodyPr wrap="none" rtlCol="0">
            <a:spAutoFit/>
          </a:bodyPr>
          <a:lstStyle/>
          <a:p>
            <a:r>
              <a:rPr lang="en-US" sz="2000" dirty="0"/>
              <a:t>2-way set associative cache (2 lines per set)</a:t>
            </a:r>
          </a:p>
          <a:p>
            <a:r>
              <a:rPr lang="en-US" sz="2000" dirty="0"/>
              <a:t>2</a:t>
            </a:r>
            <a:r>
              <a:rPr lang="en-US" sz="2000" baseline="30000" dirty="0"/>
              <a:t>14</a:t>
            </a:r>
            <a:r>
              <a:rPr lang="en-US" sz="2000" dirty="0"/>
              <a:t> bytes of main memory</a:t>
            </a:r>
          </a:p>
          <a:p>
            <a:r>
              <a:rPr lang="en-US" sz="2000" dirty="0"/>
              <a:t>Cache with 128 bytes, and 8 bytes/line</a:t>
            </a:r>
          </a:p>
          <a:p>
            <a:endParaRPr lang="en-US" sz="2000" dirty="0"/>
          </a:p>
          <a:p>
            <a:r>
              <a:rPr lang="en-US" sz="2000" dirty="0"/>
              <a:t>(128 bytes/cache)/(8 bytes/line * 2 lines/set) =</a:t>
            </a:r>
          </a:p>
          <a:p>
            <a:endParaRPr lang="en-US" sz="2000" dirty="0"/>
          </a:p>
          <a:p>
            <a:r>
              <a:rPr lang="en-US" sz="2000" dirty="0"/>
              <a:t>128/16 = 8 sets/cache</a:t>
            </a:r>
          </a:p>
          <a:p>
            <a:endParaRPr lang="en-US" sz="2000" dirty="0"/>
          </a:p>
          <a:p>
            <a:r>
              <a:rPr lang="en-US" sz="2000" dirty="0"/>
              <a:t>Set field = log(8) = 3 bits</a:t>
            </a:r>
          </a:p>
          <a:p>
            <a:r>
              <a:rPr lang="en-US" sz="2000" dirty="0"/>
              <a:t>Offset field = log(8) = 3 bits</a:t>
            </a:r>
          </a:p>
          <a:p>
            <a:endParaRPr lang="en-US" sz="2000" dirty="0"/>
          </a:p>
          <a:p>
            <a:endParaRPr lang="en-US" sz="2000" dirty="0"/>
          </a:p>
        </p:txBody>
      </p:sp>
    </p:spTree>
    <p:extLst>
      <p:ext uri="{BB962C8B-B14F-4D97-AF65-F5344CB8AC3E}">
        <p14:creationId xmlns:p14="http://schemas.microsoft.com/office/powerpoint/2010/main" val="129208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CF5-9DDA-C546-8E69-F061BF1EE12D}"/>
              </a:ext>
            </a:extLst>
          </p:cNvPr>
          <p:cNvSpPr>
            <a:spLocks noGrp="1"/>
          </p:cNvSpPr>
          <p:nvPr>
            <p:ph type="title"/>
          </p:nvPr>
        </p:nvSpPr>
        <p:spPr/>
        <p:txBody>
          <a:bodyPr/>
          <a:lstStyle/>
          <a:p>
            <a:r>
              <a:rPr lang="en-US" dirty="0"/>
              <a:t>Set Associative</a:t>
            </a:r>
          </a:p>
        </p:txBody>
      </p:sp>
      <p:pic>
        <p:nvPicPr>
          <p:cNvPr id="4" name="Picture 3" descr="Please contact instructor for more information on this image.">
            <a:extLst>
              <a:ext uri="{FF2B5EF4-FFF2-40B4-BE49-F238E27FC236}">
                <a16:creationId xmlns:a16="http://schemas.microsoft.com/office/drawing/2014/main" id="{AC8471C7-3CCE-5543-A4FB-D5048E46A2A5}"/>
              </a:ext>
            </a:extLst>
          </p:cNvPr>
          <p:cNvPicPr>
            <a:picLocks noChangeAspect="1"/>
          </p:cNvPicPr>
          <p:nvPr/>
        </p:nvPicPr>
        <p:blipFill>
          <a:blip r:embed="rId2"/>
          <a:stretch>
            <a:fillRect/>
          </a:stretch>
        </p:blipFill>
        <p:spPr>
          <a:xfrm>
            <a:off x="838200" y="1690688"/>
            <a:ext cx="5359400" cy="2082800"/>
          </a:xfrm>
          <a:prstGeom prst="rect">
            <a:avLst/>
          </a:prstGeom>
        </p:spPr>
      </p:pic>
      <p:sp>
        <p:nvSpPr>
          <p:cNvPr id="5" name="TextBox 4">
            <a:extLst>
              <a:ext uri="{FF2B5EF4-FFF2-40B4-BE49-F238E27FC236}">
                <a16:creationId xmlns:a16="http://schemas.microsoft.com/office/drawing/2014/main" id="{CABAABDE-0677-A546-A61B-F921D3BF017F}"/>
              </a:ext>
            </a:extLst>
          </p:cNvPr>
          <p:cNvSpPr txBox="1"/>
          <p:nvPr/>
        </p:nvSpPr>
        <p:spPr>
          <a:xfrm>
            <a:off x="6308060" y="1198950"/>
            <a:ext cx="5045740" cy="3785652"/>
          </a:xfrm>
          <a:prstGeom prst="rect">
            <a:avLst/>
          </a:prstGeom>
          <a:noFill/>
        </p:spPr>
        <p:txBody>
          <a:bodyPr wrap="none" rtlCol="0">
            <a:spAutoFit/>
          </a:bodyPr>
          <a:lstStyle/>
          <a:p>
            <a:r>
              <a:rPr lang="en-US" sz="2000" dirty="0"/>
              <a:t>2-way set associative cache (2 lines per set)</a:t>
            </a:r>
          </a:p>
          <a:p>
            <a:r>
              <a:rPr lang="en-US" sz="2000" dirty="0"/>
              <a:t>2</a:t>
            </a:r>
            <a:r>
              <a:rPr lang="en-US" sz="2000" baseline="30000" dirty="0"/>
              <a:t>14</a:t>
            </a:r>
            <a:r>
              <a:rPr lang="en-US" sz="2000" dirty="0"/>
              <a:t> bytes of main memory</a:t>
            </a:r>
          </a:p>
          <a:p>
            <a:r>
              <a:rPr lang="en-US" sz="2000" dirty="0"/>
              <a:t>Cache with 128 bytes, and 8 bytes/line</a:t>
            </a:r>
          </a:p>
          <a:p>
            <a:endParaRPr lang="en-US" sz="2000" dirty="0"/>
          </a:p>
          <a:p>
            <a:r>
              <a:rPr lang="en-US" sz="2000" dirty="0"/>
              <a:t>(128 bytes/cache)/(8 bytes/line * 2 lines/set) =</a:t>
            </a:r>
          </a:p>
          <a:p>
            <a:endParaRPr lang="en-US" sz="2000" dirty="0"/>
          </a:p>
          <a:p>
            <a:r>
              <a:rPr lang="en-US" sz="2000" dirty="0"/>
              <a:t>128/16 = 8 sets/cache</a:t>
            </a:r>
          </a:p>
          <a:p>
            <a:endParaRPr lang="en-US" sz="2000" dirty="0"/>
          </a:p>
          <a:p>
            <a:r>
              <a:rPr lang="en-US" sz="2000" dirty="0"/>
              <a:t>Set field = log(8) = 3 bits</a:t>
            </a:r>
          </a:p>
          <a:p>
            <a:r>
              <a:rPr lang="en-US" sz="2000" dirty="0"/>
              <a:t>Offset field = log(8) = 3 bits</a:t>
            </a:r>
          </a:p>
          <a:p>
            <a:endParaRPr lang="en-US" sz="2000" dirty="0"/>
          </a:p>
          <a:p>
            <a:endParaRPr lang="en-US" sz="2000" dirty="0"/>
          </a:p>
        </p:txBody>
      </p:sp>
      <p:sp>
        <p:nvSpPr>
          <p:cNvPr id="3" name="TextBox 2">
            <a:extLst>
              <a:ext uri="{FF2B5EF4-FFF2-40B4-BE49-F238E27FC236}">
                <a16:creationId xmlns:a16="http://schemas.microsoft.com/office/drawing/2014/main" id="{1115F33A-DE8F-0A4B-96AF-A0F262171FBA}"/>
              </a:ext>
            </a:extLst>
          </p:cNvPr>
          <p:cNvSpPr txBox="1"/>
          <p:nvPr/>
        </p:nvSpPr>
        <p:spPr>
          <a:xfrm>
            <a:off x="838200" y="4331970"/>
            <a:ext cx="3905428" cy="1477328"/>
          </a:xfrm>
          <a:prstGeom prst="rect">
            <a:avLst/>
          </a:prstGeom>
          <a:noFill/>
        </p:spPr>
        <p:txBody>
          <a:bodyPr wrap="none" rtlCol="0">
            <a:spAutoFit/>
          </a:bodyPr>
          <a:lstStyle/>
          <a:p>
            <a:r>
              <a:rPr lang="en-US" dirty="0"/>
              <a:t>Address 0x12CF = 01 0010 1100 1111 = </a:t>
            </a:r>
          </a:p>
          <a:p>
            <a:r>
              <a:rPr lang="en-US" dirty="0"/>
              <a:t>01001011  001 111</a:t>
            </a:r>
          </a:p>
          <a:p>
            <a:r>
              <a:rPr lang="en-US" dirty="0"/>
              <a:t>Tag               set  offset</a:t>
            </a:r>
          </a:p>
          <a:p>
            <a:endParaRPr lang="en-US" dirty="0"/>
          </a:p>
          <a:p>
            <a:r>
              <a:rPr lang="en-US" dirty="0"/>
              <a:t>           </a:t>
            </a:r>
          </a:p>
        </p:txBody>
      </p:sp>
    </p:spTree>
    <p:extLst>
      <p:ext uri="{BB962C8B-B14F-4D97-AF65-F5344CB8AC3E}">
        <p14:creationId xmlns:p14="http://schemas.microsoft.com/office/powerpoint/2010/main" val="554419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CDE7-35F8-CE46-BCD2-F2C14763B9BF}"/>
              </a:ext>
            </a:extLst>
          </p:cNvPr>
          <p:cNvSpPr>
            <a:spLocks noGrp="1"/>
          </p:cNvSpPr>
          <p:nvPr>
            <p:ph type="title"/>
          </p:nvPr>
        </p:nvSpPr>
        <p:spPr/>
        <p:txBody>
          <a:bodyPr/>
          <a:lstStyle/>
          <a:p>
            <a:r>
              <a:rPr lang="en-US" dirty="0"/>
              <a:t>Set Associative</a:t>
            </a:r>
          </a:p>
        </p:txBody>
      </p:sp>
      <p:pic>
        <p:nvPicPr>
          <p:cNvPr id="4" name="Picture 3" descr="Please contact instructor for more information on this image.">
            <a:extLst>
              <a:ext uri="{FF2B5EF4-FFF2-40B4-BE49-F238E27FC236}">
                <a16:creationId xmlns:a16="http://schemas.microsoft.com/office/drawing/2014/main" id="{7F6B377F-A72F-654E-B548-298668CA1943}"/>
              </a:ext>
            </a:extLst>
          </p:cNvPr>
          <p:cNvPicPr>
            <a:picLocks noChangeAspect="1"/>
          </p:cNvPicPr>
          <p:nvPr/>
        </p:nvPicPr>
        <p:blipFill>
          <a:blip r:embed="rId2"/>
          <a:stretch>
            <a:fillRect/>
          </a:stretch>
        </p:blipFill>
        <p:spPr>
          <a:xfrm>
            <a:off x="1003300" y="1469390"/>
            <a:ext cx="7785100" cy="4902200"/>
          </a:xfrm>
          <a:prstGeom prst="rect">
            <a:avLst/>
          </a:prstGeom>
        </p:spPr>
      </p:pic>
    </p:spTree>
    <p:extLst>
      <p:ext uri="{BB962C8B-B14F-4D97-AF65-F5344CB8AC3E}">
        <p14:creationId xmlns:p14="http://schemas.microsoft.com/office/powerpoint/2010/main" val="2249097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5EAB50-E89B-4558-9624-2EE0F4F0AA9E}"/>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1 </a:t>
            </a:r>
          </a:p>
        </p:txBody>
      </p:sp>
      <p:pic>
        <p:nvPicPr>
          <p:cNvPr id="4" name="Picture 3" descr="Please contact instructor for more information on this image.">
            <a:extLst>
              <a:ext uri="{FF2B5EF4-FFF2-40B4-BE49-F238E27FC236}">
                <a16:creationId xmlns:a16="http://schemas.microsoft.com/office/drawing/2014/main" id="{5D9CE30F-8275-EA4C-8747-7DA323E6E55F}"/>
              </a:ext>
            </a:extLst>
          </p:cNvPr>
          <p:cNvPicPr>
            <a:picLocks noChangeAspect="1"/>
          </p:cNvPicPr>
          <p:nvPr/>
        </p:nvPicPr>
        <p:blipFill>
          <a:blip r:embed="rId2"/>
          <a:stretch>
            <a:fillRect/>
          </a:stretch>
        </p:blipFill>
        <p:spPr>
          <a:xfrm>
            <a:off x="1512031" y="0"/>
            <a:ext cx="9167937" cy="6858000"/>
          </a:xfrm>
          <a:prstGeom prst="rect">
            <a:avLst/>
          </a:prstGeom>
        </p:spPr>
      </p:pic>
      <p:sp>
        <p:nvSpPr>
          <p:cNvPr id="2" name="Title 1">
            <a:extLst>
              <a:ext uri="{FF2B5EF4-FFF2-40B4-BE49-F238E27FC236}">
                <a16:creationId xmlns:a16="http://schemas.microsoft.com/office/drawing/2014/main" id="{F1C1BE5A-6F82-4CE1-8CA4-2FFB53A8F375}"/>
              </a:ext>
              <a:ext uri="{C183D7F6-B498-43B3-948B-1728B52AA6E4}">
                <adec:decorative xmlns:adec="http://schemas.microsoft.com/office/drawing/2017/decorative" val="1"/>
              </a:ext>
            </a:extLst>
          </p:cNvPr>
          <p:cNvSpPr>
            <a:spLocks noGrp="1"/>
          </p:cNvSpPr>
          <p:nvPr>
            <p:ph type="title"/>
          </p:nvPr>
        </p:nvSpPr>
        <p:spPr>
          <a:xfrm>
            <a:off x="838200" y="-1171575"/>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1 </a:t>
            </a:r>
            <a:endParaRPr lang="en-US" dirty="0">
              <a:effectLst/>
            </a:endParaRPr>
          </a:p>
          <a:p>
            <a:endParaRPr lang="en-US" dirty="0"/>
          </a:p>
        </p:txBody>
      </p:sp>
    </p:spTree>
    <p:extLst>
      <p:ext uri="{BB962C8B-B14F-4D97-AF65-F5344CB8AC3E}">
        <p14:creationId xmlns:p14="http://schemas.microsoft.com/office/powerpoint/2010/main" val="3092534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0AB5388-E697-4AA1-9861-5BA086AFFE2A}"/>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2 </a:t>
            </a:r>
          </a:p>
        </p:txBody>
      </p:sp>
      <p:pic>
        <p:nvPicPr>
          <p:cNvPr id="5" name="Picture 4" descr="Please contact instructor for more information on this image.">
            <a:extLst>
              <a:ext uri="{FF2B5EF4-FFF2-40B4-BE49-F238E27FC236}">
                <a16:creationId xmlns:a16="http://schemas.microsoft.com/office/drawing/2014/main" id="{F5BDBA22-1858-0548-92EE-D2D465491B15}"/>
              </a:ext>
            </a:extLst>
          </p:cNvPr>
          <p:cNvPicPr>
            <a:picLocks noChangeAspect="1"/>
          </p:cNvPicPr>
          <p:nvPr/>
        </p:nvPicPr>
        <p:blipFill>
          <a:blip r:embed="rId2"/>
          <a:stretch>
            <a:fillRect/>
          </a:stretch>
        </p:blipFill>
        <p:spPr>
          <a:xfrm>
            <a:off x="1512031" y="11430"/>
            <a:ext cx="9167937" cy="6858000"/>
          </a:xfrm>
          <a:prstGeom prst="rect">
            <a:avLst/>
          </a:prstGeom>
        </p:spPr>
      </p:pic>
      <p:sp>
        <p:nvSpPr>
          <p:cNvPr id="2" name="Title 1">
            <a:extLst>
              <a:ext uri="{FF2B5EF4-FFF2-40B4-BE49-F238E27FC236}">
                <a16:creationId xmlns:a16="http://schemas.microsoft.com/office/drawing/2014/main" id="{969CCF3F-BEC5-4397-945A-10FC8304B075}"/>
              </a:ext>
              <a:ext uri="{C183D7F6-B498-43B3-948B-1728B52AA6E4}">
                <adec:decorative xmlns:adec="http://schemas.microsoft.com/office/drawing/2017/decorative" val="1"/>
              </a:ext>
            </a:extLst>
          </p:cNvPr>
          <p:cNvSpPr>
            <a:spLocks noGrp="1"/>
          </p:cNvSpPr>
          <p:nvPr>
            <p:ph type="title"/>
          </p:nvPr>
        </p:nvSpPr>
        <p:spPr>
          <a:xfrm>
            <a:off x="838200" y="-1314133"/>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2 </a:t>
            </a:r>
            <a:endParaRPr lang="en-US" dirty="0">
              <a:effectLst/>
            </a:endParaRPr>
          </a:p>
          <a:p>
            <a:endParaRPr lang="en-US" dirty="0"/>
          </a:p>
        </p:txBody>
      </p:sp>
    </p:spTree>
    <p:extLst>
      <p:ext uri="{BB962C8B-B14F-4D97-AF65-F5344CB8AC3E}">
        <p14:creationId xmlns:p14="http://schemas.microsoft.com/office/powerpoint/2010/main" val="3129031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BC0EE62-413A-4BF7-BAB6-F7C21626F559}"/>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3 </a:t>
            </a:r>
          </a:p>
        </p:txBody>
      </p:sp>
      <p:pic>
        <p:nvPicPr>
          <p:cNvPr id="2" name="Picture 1" descr="Please contact instructor for more information on this image.">
            <a:extLst>
              <a:ext uri="{FF2B5EF4-FFF2-40B4-BE49-F238E27FC236}">
                <a16:creationId xmlns:a16="http://schemas.microsoft.com/office/drawing/2014/main" id="{981069AE-6A2C-8A4F-B204-7350982BC0FF}"/>
              </a:ext>
            </a:extLst>
          </p:cNvPr>
          <p:cNvPicPr>
            <a:picLocks noChangeAspect="1"/>
          </p:cNvPicPr>
          <p:nvPr/>
        </p:nvPicPr>
        <p:blipFill>
          <a:blip r:embed="rId2"/>
          <a:stretch>
            <a:fillRect/>
          </a:stretch>
        </p:blipFill>
        <p:spPr>
          <a:xfrm>
            <a:off x="1512031" y="0"/>
            <a:ext cx="9167937" cy="6858000"/>
          </a:xfrm>
          <a:prstGeom prst="rect">
            <a:avLst/>
          </a:prstGeom>
        </p:spPr>
      </p:pic>
      <p:sp>
        <p:nvSpPr>
          <p:cNvPr id="4" name="Title 3">
            <a:extLst>
              <a:ext uri="{FF2B5EF4-FFF2-40B4-BE49-F238E27FC236}">
                <a16:creationId xmlns:a16="http://schemas.microsoft.com/office/drawing/2014/main" id="{A0F046DB-84BC-464C-8909-CBDAD229692C}"/>
              </a:ext>
              <a:ext uri="{C183D7F6-B498-43B3-948B-1728B52AA6E4}">
                <adec:decorative xmlns:adec="http://schemas.microsoft.com/office/drawing/2017/decorative" val="1"/>
              </a:ext>
            </a:extLst>
          </p:cNvPr>
          <p:cNvSpPr>
            <a:spLocks noGrp="1"/>
          </p:cNvSpPr>
          <p:nvPr>
            <p:ph type="title"/>
          </p:nvPr>
        </p:nvSpPr>
        <p:spPr>
          <a:xfrm>
            <a:off x="838200" y="-1133475"/>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3 </a:t>
            </a:r>
            <a:endParaRPr lang="en-US" dirty="0">
              <a:effectLst/>
            </a:endParaRPr>
          </a:p>
          <a:p>
            <a:endParaRPr lang="en-US" dirty="0"/>
          </a:p>
        </p:txBody>
      </p:sp>
    </p:spTree>
    <p:extLst>
      <p:ext uri="{BB962C8B-B14F-4D97-AF65-F5344CB8AC3E}">
        <p14:creationId xmlns:p14="http://schemas.microsoft.com/office/powerpoint/2010/main" val="3161040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9CC9B6-4282-458E-9FDD-AB4F7D8F4C01}"/>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4 </a:t>
            </a:r>
          </a:p>
        </p:txBody>
      </p:sp>
      <p:pic>
        <p:nvPicPr>
          <p:cNvPr id="4" name="Picture 3" descr="Please contact instructor for more information on this image.">
            <a:extLst>
              <a:ext uri="{FF2B5EF4-FFF2-40B4-BE49-F238E27FC236}">
                <a16:creationId xmlns:a16="http://schemas.microsoft.com/office/drawing/2014/main" id="{C77C51FC-1587-FF47-BE48-8FA09B0A8C2F}"/>
              </a:ext>
            </a:extLst>
          </p:cNvPr>
          <p:cNvPicPr>
            <a:picLocks noChangeAspect="1"/>
          </p:cNvPicPr>
          <p:nvPr/>
        </p:nvPicPr>
        <p:blipFill>
          <a:blip r:embed="rId2"/>
          <a:stretch>
            <a:fillRect/>
          </a:stretch>
        </p:blipFill>
        <p:spPr>
          <a:xfrm>
            <a:off x="1512031" y="0"/>
            <a:ext cx="9167937" cy="6858000"/>
          </a:xfrm>
          <a:prstGeom prst="rect">
            <a:avLst/>
          </a:prstGeom>
        </p:spPr>
      </p:pic>
      <p:sp>
        <p:nvSpPr>
          <p:cNvPr id="2" name="Title 1">
            <a:extLst>
              <a:ext uri="{FF2B5EF4-FFF2-40B4-BE49-F238E27FC236}">
                <a16:creationId xmlns:a16="http://schemas.microsoft.com/office/drawing/2014/main" id="{77C9FA48-5A3B-46F6-8532-144BBAD2FC72}"/>
              </a:ext>
              <a:ext uri="{C183D7F6-B498-43B3-948B-1728B52AA6E4}">
                <adec:decorative xmlns:adec="http://schemas.microsoft.com/office/drawing/2017/decorative" val="1"/>
              </a:ext>
            </a:extLst>
          </p:cNvPr>
          <p:cNvSpPr>
            <a:spLocks noGrp="1"/>
          </p:cNvSpPr>
          <p:nvPr>
            <p:ph type="title"/>
          </p:nvPr>
        </p:nvSpPr>
        <p:spPr>
          <a:xfrm>
            <a:off x="838200" y="-1057275"/>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4 </a:t>
            </a:r>
            <a:endParaRPr lang="en-US" dirty="0">
              <a:effectLst/>
            </a:endParaRPr>
          </a:p>
          <a:p>
            <a:endParaRPr lang="en-US" dirty="0"/>
          </a:p>
        </p:txBody>
      </p:sp>
    </p:spTree>
    <p:extLst>
      <p:ext uri="{BB962C8B-B14F-4D97-AF65-F5344CB8AC3E}">
        <p14:creationId xmlns:p14="http://schemas.microsoft.com/office/powerpoint/2010/main" val="3260671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E01E42-0762-456B-96A2-62FF6C9FC35F}"/>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5 </a:t>
            </a:r>
          </a:p>
        </p:txBody>
      </p:sp>
      <p:pic>
        <p:nvPicPr>
          <p:cNvPr id="4" name="Picture 3" descr="Please contact instructor for more information on this image.">
            <a:extLst>
              <a:ext uri="{FF2B5EF4-FFF2-40B4-BE49-F238E27FC236}">
                <a16:creationId xmlns:a16="http://schemas.microsoft.com/office/drawing/2014/main" id="{2E98189E-BE9F-A84B-92C3-2E686ED620AF}"/>
              </a:ext>
            </a:extLst>
          </p:cNvPr>
          <p:cNvPicPr>
            <a:picLocks noChangeAspect="1"/>
          </p:cNvPicPr>
          <p:nvPr/>
        </p:nvPicPr>
        <p:blipFill>
          <a:blip r:embed="rId2"/>
          <a:stretch>
            <a:fillRect/>
          </a:stretch>
        </p:blipFill>
        <p:spPr>
          <a:xfrm>
            <a:off x="1422267" y="0"/>
            <a:ext cx="9347466" cy="6858000"/>
          </a:xfrm>
          <a:prstGeom prst="rect">
            <a:avLst/>
          </a:prstGeom>
        </p:spPr>
      </p:pic>
      <p:sp>
        <p:nvSpPr>
          <p:cNvPr id="2" name="Title 1">
            <a:extLst>
              <a:ext uri="{FF2B5EF4-FFF2-40B4-BE49-F238E27FC236}">
                <a16:creationId xmlns:a16="http://schemas.microsoft.com/office/drawing/2014/main" id="{2F2C8FD0-2704-4463-AAD5-C2F2B0093FD0}"/>
              </a:ext>
              <a:ext uri="{C183D7F6-B498-43B3-948B-1728B52AA6E4}">
                <adec:decorative xmlns:adec="http://schemas.microsoft.com/office/drawing/2017/decorative" val="1"/>
              </a:ext>
            </a:extLst>
          </p:cNvPr>
          <p:cNvSpPr>
            <a:spLocks noGrp="1"/>
          </p:cNvSpPr>
          <p:nvPr>
            <p:ph type="title"/>
          </p:nvPr>
        </p:nvSpPr>
        <p:spPr>
          <a:xfrm>
            <a:off x="838200" y="-1022350"/>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5 </a:t>
            </a:r>
            <a:endParaRPr lang="en-US" dirty="0">
              <a:effectLst/>
            </a:endParaRPr>
          </a:p>
          <a:p>
            <a:endParaRPr lang="en-US" dirty="0"/>
          </a:p>
        </p:txBody>
      </p:sp>
    </p:spTree>
    <p:extLst>
      <p:ext uri="{BB962C8B-B14F-4D97-AF65-F5344CB8AC3E}">
        <p14:creationId xmlns:p14="http://schemas.microsoft.com/office/powerpoint/2010/main" val="31172773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4E4312-74D4-42B0-B061-1E1C9EAFC178}"/>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10 Step 6 </a:t>
            </a:r>
          </a:p>
        </p:txBody>
      </p:sp>
      <p:pic>
        <p:nvPicPr>
          <p:cNvPr id="4" name="Picture 3" descr="Please contact instructor for more information on this image.">
            <a:extLst>
              <a:ext uri="{FF2B5EF4-FFF2-40B4-BE49-F238E27FC236}">
                <a16:creationId xmlns:a16="http://schemas.microsoft.com/office/drawing/2014/main" id="{2A8EECFB-34BD-F942-B5C3-1A7F2AB2D456}"/>
              </a:ext>
            </a:extLst>
          </p:cNvPr>
          <p:cNvPicPr>
            <a:picLocks noChangeAspect="1"/>
          </p:cNvPicPr>
          <p:nvPr/>
        </p:nvPicPr>
        <p:blipFill>
          <a:blip r:embed="rId2"/>
          <a:stretch>
            <a:fillRect/>
          </a:stretch>
        </p:blipFill>
        <p:spPr>
          <a:xfrm>
            <a:off x="1405896" y="0"/>
            <a:ext cx="9380207" cy="6858000"/>
          </a:xfrm>
          <a:prstGeom prst="rect">
            <a:avLst/>
          </a:prstGeom>
        </p:spPr>
      </p:pic>
      <p:sp>
        <p:nvSpPr>
          <p:cNvPr id="2" name="Title 1">
            <a:extLst>
              <a:ext uri="{FF2B5EF4-FFF2-40B4-BE49-F238E27FC236}">
                <a16:creationId xmlns:a16="http://schemas.microsoft.com/office/drawing/2014/main" id="{3CAD6E99-B65B-463C-815F-2A29D9DDA41D}"/>
              </a:ext>
              <a:ext uri="{C183D7F6-B498-43B3-948B-1728B52AA6E4}">
                <adec:decorative xmlns:adec="http://schemas.microsoft.com/office/drawing/2017/decorative" val="1"/>
              </a:ext>
            </a:extLst>
          </p:cNvPr>
          <p:cNvSpPr>
            <a:spLocks noGrp="1"/>
          </p:cNvSpPr>
          <p:nvPr>
            <p:ph type="title"/>
          </p:nvPr>
        </p:nvSpPr>
        <p:spPr>
          <a:xfrm>
            <a:off x="838200" y="-781049"/>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10 Step 6 </a:t>
            </a:r>
            <a:endParaRPr lang="en-US" dirty="0">
              <a:effectLst/>
            </a:endParaRPr>
          </a:p>
          <a:p>
            <a:endParaRPr lang="en-US" dirty="0"/>
          </a:p>
        </p:txBody>
      </p:sp>
    </p:spTree>
    <p:extLst>
      <p:ext uri="{BB962C8B-B14F-4D97-AF65-F5344CB8AC3E}">
        <p14:creationId xmlns:p14="http://schemas.microsoft.com/office/powerpoint/2010/main" val="165705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3A5FC5B-D55E-EF41-B4D0-83365EB58E66}"/>
              </a:ext>
            </a:extLst>
          </p:cNvPr>
          <p:cNvSpPr>
            <a:spLocks noGrp="1"/>
          </p:cNvSpPr>
          <p:nvPr>
            <p:ph type="title"/>
          </p:nvPr>
        </p:nvSpPr>
        <p:spPr>
          <a:xfrm>
            <a:off x="888631" y="4760132"/>
            <a:ext cx="3947420" cy="1777829"/>
          </a:xfrm>
        </p:spPr>
        <p:txBody>
          <a:bodyPr>
            <a:normAutofit/>
          </a:bodyPr>
          <a:lstStyle/>
          <a:p>
            <a:r>
              <a:rPr lang="en-US" sz="4000"/>
              <a:t>Look Through Cache</a:t>
            </a:r>
          </a:p>
        </p:txBody>
      </p:sp>
      <p:sp>
        <p:nvSpPr>
          <p:cNvPr id="32" name="Freeform: Shape 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lease contact instructor for more information on this image.">
            <a:extLst>
              <a:ext uri="{FF2B5EF4-FFF2-40B4-BE49-F238E27FC236}">
                <a16:creationId xmlns:a16="http://schemas.microsoft.com/office/drawing/2014/main" id="{64740D11-916B-FA43-BE1B-3A640D307EEF}"/>
              </a:ext>
            </a:extLst>
          </p:cNvPr>
          <p:cNvPicPr>
            <a:picLocks noChangeAspect="1"/>
          </p:cNvPicPr>
          <p:nvPr/>
        </p:nvPicPr>
        <p:blipFill>
          <a:blip r:embed="rId2"/>
          <a:stretch>
            <a:fillRect/>
          </a:stretch>
        </p:blipFill>
        <p:spPr>
          <a:xfrm>
            <a:off x="2658541" y="671951"/>
            <a:ext cx="6883911" cy="3359108"/>
          </a:xfrm>
          <a:prstGeom prst="rect">
            <a:avLst/>
          </a:prstGeom>
        </p:spPr>
      </p:pic>
      <p:sp>
        <p:nvSpPr>
          <p:cNvPr id="3" name="Content Placeholder 2">
            <a:extLst>
              <a:ext uri="{FF2B5EF4-FFF2-40B4-BE49-F238E27FC236}">
                <a16:creationId xmlns:a16="http://schemas.microsoft.com/office/drawing/2014/main" id="{38DCC190-9112-514D-908E-D6238442DD29}"/>
              </a:ext>
            </a:extLst>
          </p:cNvPr>
          <p:cNvSpPr>
            <a:spLocks noGrp="1"/>
          </p:cNvSpPr>
          <p:nvPr>
            <p:ph idx="1"/>
          </p:nvPr>
        </p:nvSpPr>
        <p:spPr>
          <a:xfrm>
            <a:off x="5118447" y="4767660"/>
            <a:ext cx="6281873" cy="1770300"/>
          </a:xfrm>
        </p:spPr>
        <p:txBody>
          <a:bodyPr anchor="ctr">
            <a:normAutofit/>
          </a:bodyPr>
          <a:lstStyle/>
          <a:p>
            <a:r>
              <a:rPr lang="en-US" sz="1700" dirty="0"/>
              <a:t>First level cache is checked first</a:t>
            </a:r>
          </a:p>
          <a:p>
            <a:r>
              <a:rPr lang="en-US" sz="1700" dirty="0"/>
              <a:t>Next level is only checked if miss occurs</a:t>
            </a:r>
          </a:p>
          <a:p>
            <a:r>
              <a:rPr lang="en-US" sz="1700" dirty="0"/>
              <a:t>Tends to increase average memory access time</a:t>
            </a:r>
          </a:p>
          <a:p>
            <a:r>
              <a:rPr lang="en-US" sz="1700" dirty="0"/>
              <a:t>Avoids unneeded CPU-to-memory traffic</a:t>
            </a:r>
          </a:p>
          <a:p>
            <a:r>
              <a:rPr lang="en-US" sz="1700" dirty="0"/>
              <a:t>AMAT = hit ratio*TC + (1-hit ratio)*(TC+TM) = TC + (1-hit ratio)*TM</a:t>
            </a:r>
          </a:p>
        </p:txBody>
      </p:sp>
    </p:spTree>
    <p:extLst>
      <p:ext uri="{BB962C8B-B14F-4D97-AF65-F5344CB8AC3E}">
        <p14:creationId xmlns:p14="http://schemas.microsoft.com/office/powerpoint/2010/main" val="1188438379"/>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9875C1-E3C5-4CD6-A56B-1B5BD0067560}"/>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11</a:t>
            </a:r>
          </a:p>
        </p:txBody>
      </p:sp>
      <p:sp>
        <p:nvSpPr>
          <p:cNvPr id="4" name="Rectangle 3">
            <a:extLst>
              <a:ext uri="{FF2B5EF4-FFF2-40B4-BE49-F238E27FC236}">
                <a16:creationId xmlns:a16="http://schemas.microsoft.com/office/drawing/2014/main" id="{D37858A6-0E00-D043-A80A-8514DC946B72}"/>
              </a:ext>
            </a:extLst>
          </p:cNvPr>
          <p:cNvSpPr/>
          <p:nvPr/>
        </p:nvSpPr>
        <p:spPr>
          <a:xfrm>
            <a:off x="899160" y="965121"/>
            <a:ext cx="10233660" cy="4524315"/>
          </a:xfrm>
          <a:prstGeom prst="rect">
            <a:avLst/>
          </a:prstGeom>
        </p:spPr>
        <p:txBody>
          <a:bodyPr wrap="square">
            <a:spAutoFit/>
          </a:bodyPr>
          <a:lstStyle/>
          <a:p>
            <a:r>
              <a:rPr lang="en-US" sz="2400" dirty="0"/>
              <a:t>A system has a main memory of 2</a:t>
            </a:r>
            <a:r>
              <a:rPr lang="en-US" sz="2400" baseline="30000" dirty="0"/>
              <a:t>32</a:t>
            </a:r>
            <a:r>
              <a:rPr lang="en-US" sz="2400" dirty="0"/>
              <a:t> bytes with a 2</a:t>
            </a:r>
            <a:r>
              <a:rPr lang="en-US" sz="2400" baseline="30000" dirty="0"/>
              <a:t>5</a:t>
            </a:r>
            <a:r>
              <a:rPr lang="en-US" sz="2400" dirty="0"/>
              <a:t> byte block size.</a:t>
            </a:r>
          </a:p>
          <a:p>
            <a:r>
              <a:rPr lang="en-US" sz="2400" dirty="0"/>
              <a:t>It has a 4-way set associative cache with 2</a:t>
            </a:r>
            <a:r>
              <a:rPr lang="en-US" sz="2400" baseline="30000" dirty="0"/>
              <a:t>10</a:t>
            </a:r>
            <a:r>
              <a:rPr lang="en-US" sz="2400" dirty="0"/>
              <a:t> bytes.</a:t>
            </a:r>
          </a:p>
          <a:p>
            <a:endParaRPr lang="en-US" sz="2400" dirty="0"/>
          </a:p>
          <a:p>
            <a:r>
              <a:rPr lang="en-US" sz="2400" dirty="0"/>
              <a:t>How many bits are in the address?</a:t>
            </a:r>
          </a:p>
          <a:p>
            <a:endParaRPr lang="en-US" sz="2400" dirty="0"/>
          </a:p>
          <a:p>
            <a:r>
              <a:rPr lang="en-US" sz="2400" dirty="0"/>
              <a:t>What is the size of the offset field?</a:t>
            </a:r>
          </a:p>
          <a:p>
            <a:endParaRPr lang="en-US" sz="2400" dirty="0"/>
          </a:p>
          <a:p>
            <a:r>
              <a:rPr lang="en-US" sz="2400" dirty="0"/>
              <a:t>How many sets are there?</a:t>
            </a:r>
          </a:p>
          <a:p>
            <a:endParaRPr lang="en-US" sz="2400" dirty="0"/>
          </a:p>
          <a:p>
            <a:r>
              <a:rPr lang="en-US" sz="2400" dirty="0"/>
              <a:t>How many bits in the set field?</a:t>
            </a:r>
          </a:p>
          <a:p>
            <a:endParaRPr lang="en-US" sz="2400" dirty="0"/>
          </a:p>
          <a:p>
            <a:r>
              <a:rPr lang="en-US" sz="2400" dirty="0"/>
              <a:t>How many bits in the tag field?</a:t>
            </a:r>
          </a:p>
        </p:txBody>
      </p:sp>
      <p:sp>
        <p:nvSpPr>
          <p:cNvPr id="2" name="Title 1">
            <a:extLst>
              <a:ext uri="{FF2B5EF4-FFF2-40B4-BE49-F238E27FC236}">
                <a16:creationId xmlns:a16="http://schemas.microsoft.com/office/drawing/2014/main" id="{48841847-B1CC-4B01-A436-4ED81D38D421}"/>
              </a:ext>
              <a:ext uri="{C183D7F6-B498-43B3-948B-1728B52AA6E4}">
                <adec:decorative xmlns:adec="http://schemas.microsoft.com/office/drawing/2017/decorative" val="1"/>
              </a:ext>
            </a:extLst>
          </p:cNvPr>
          <p:cNvSpPr>
            <a:spLocks noGrp="1"/>
          </p:cNvSpPr>
          <p:nvPr>
            <p:ph type="title"/>
          </p:nvPr>
        </p:nvSpPr>
        <p:spPr>
          <a:xfrm>
            <a:off x="838200" y="-899359"/>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11</a:t>
            </a:r>
            <a:endParaRPr lang="en-US" dirty="0">
              <a:effectLst/>
            </a:endParaRPr>
          </a:p>
          <a:p>
            <a:endParaRPr lang="en-US" dirty="0"/>
          </a:p>
        </p:txBody>
      </p:sp>
    </p:spTree>
    <p:extLst>
      <p:ext uri="{BB962C8B-B14F-4D97-AF65-F5344CB8AC3E}">
        <p14:creationId xmlns:p14="http://schemas.microsoft.com/office/powerpoint/2010/main" val="1358192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B651C1-21FE-4D31-9016-0972F12E28B4}"/>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11 Answer</a:t>
            </a:r>
          </a:p>
        </p:txBody>
      </p:sp>
      <p:sp>
        <p:nvSpPr>
          <p:cNvPr id="4" name="Rectangle 3">
            <a:extLst>
              <a:ext uri="{FF2B5EF4-FFF2-40B4-BE49-F238E27FC236}">
                <a16:creationId xmlns:a16="http://schemas.microsoft.com/office/drawing/2014/main" id="{78668A77-512F-CD4D-AECB-1498581FE879}"/>
              </a:ext>
            </a:extLst>
          </p:cNvPr>
          <p:cNvSpPr/>
          <p:nvPr/>
        </p:nvSpPr>
        <p:spPr>
          <a:xfrm>
            <a:off x="944880" y="780901"/>
            <a:ext cx="8210550" cy="4093428"/>
          </a:xfrm>
          <a:prstGeom prst="rect">
            <a:avLst/>
          </a:prstGeom>
        </p:spPr>
        <p:txBody>
          <a:bodyPr wrap="square">
            <a:spAutoFit/>
          </a:bodyPr>
          <a:lstStyle/>
          <a:p>
            <a:r>
              <a:rPr lang="en-US" sz="2000" dirty="0"/>
              <a:t>A system has a main memory of 2</a:t>
            </a:r>
            <a:r>
              <a:rPr lang="en-US" sz="2000" baseline="30000" dirty="0"/>
              <a:t>32</a:t>
            </a:r>
            <a:r>
              <a:rPr lang="en-US" sz="2000" dirty="0"/>
              <a:t> bytes with a 2</a:t>
            </a:r>
            <a:r>
              <a:rPr lang="en-US" sz="2000" baseline="30000" dirty="0"/>
              <a:t>5</a:t>
            </a:r>
            <a:r>
              <a:rPr lang="en-US" sz="2000" dirty="0"/>
              <a:t> byte block size.</a:t>
            </a:r>
          </a:p>
          <a:p>
            <a:r>
              <a:rPr lang="en-US" sz="2000" dirty="0"/>
              <a:t>It has a 4-way set associative cache with 2</a:t>
            </a:r>
            <a:r>
              <a:rPr lang="en-US" sz="2000" baseline="30000" dirty="0"/>
              <a:t>10</a:t>
            </a:r>
            <a:r>
              <a:rPr lang="en-US" sz="2000" dirty="0"/>
              <a:t> bytes.</a:t>
            </a:r>
          </a:p>
          <a:p>
            <a:endParaRPr lang="en-US" sz="2000" dirty="0"/>
          </a:p>
          <a:p>
            <a:r>
              <a:rPr lang="en-US" sz="2000" dirty="0"/>
              <a:t>How many bits are in the address? </a:t>
            </a:r>
            <a:r>
              <a:rPr lang="en-US" sz="2000" b="1" dirty="0"/>
              <a:t>32 bits</a:t>
            </a:r>
          </a:p>
          <a:p>
            <a:endParaRPr lang="en-US" sz="2000" dirty="0"/>
          </a:p>
          <a:p>
            <a:r>
              <a:rPr lang="en-US" sz="2000" dirty="0"/>
              <a:t>What is the size of the offset field? </a:t>
            </a:r>
            <a:r>
              <a:rPr lang="en-US" sz="2000" b="1" dirty="0"/>
              <a:t>log(25) = 5 bits</a:t>
            </a:r>
          </a:p>
          <a:p>
            <a:endParaRPr lang="en-US" sz="2000" dirty="0"/>
          </a:p>
          <a:p>
            <a:r>
              <a:rPr lang="en-US" sz="2000" dirty="0"/>
              <a:t>How many sets are there? </a:t>
            </a:r>
          </a:p>
          <a:p>
            <a:r>
              <a:rPr lang="en-US" sz="2000" b="1" dirty="0"/>
              <a:t>210 bytes/cache / (25 bytes/line * 4 lines/set) = 23 sets/cache</a:t>
            </a:r>
          </a:p>
          <a:p>
            <a:endParaRPr lang="en-US" sz="2000" dirty="0"/>
          </a:p>
          <a:p>
            <a:r>
              <a:rPr lang="en-US" sz="2000" dirty="0"/>
              <a:t>How many bits in the set field? log(2</a:t>
            </a:r>
            <a:r>
              <a:rPr lang="en-US" sz="2000" baseline="30000" dirty="0"/>
              <a:t>3</a:t>
            </a:r>
            <a:r>
              <a:rPr lang="en-US" sz="2000" dirty="0"/>
              <a:t>) = </a:t>
            </a:r>
            <a:r>
              <a:rPr lang="en-US" sz="2000" b="1" dirty="0"/>
              <a:t>3 bits</a:t>
            </a:r>
          </a:p>
          <a:p>
            <a:endParaRPr lang="en-US" sz="2000" dirty="0"/>
          </a:p>
          <a:p>
            <a:r>
              <a:rPr lang="en-US" sz="2000" dirty="0"/>
              <a:t>How many bits in the tag field? 32-3-5 = </a:t>
            </a:r>
            <a:r>
              <a:rPr lang="en-US" sz="2000" b="1" dirty="0"/>
              <a:t>24 bits</a:t>
            </a:r>
          </a:p>
        </p:txBody>
      </p:sp>
      <p:sp>
        <p:nvSpPr>
          <p:cNvPr id="2" name="Title 1">
            <a:extLst>
              <a:ext uri="{FF2B5EF4-FFF2-40B4-BE49-F238E27FC236}">
                <a16:creationId xmlns:a16="http://schemas.microsoft.com/office/drawing/2014/main" id="{C4D8196F-A96C-410C-B490-E63994C30606}"/>
              </a:ext>
              <a:ext uri="{C183D7F6-B498-43B3-948B-1728B52AA6E4}">
                <adec:decorative xmlns:adec="http://schemas.microsoft.com/office/drawing/2017/decorative" val="1"/>
              </a:ext>
            </a:extLst>
          </p:cNvPr>
          <p:cNvSpPr>
            <a:spLocks noGrp="1"/>
          </p:cNvSpPr>
          <p:nvPr>
            <p:ph type="title"/>
          </p:nvPr>
        </p:nvSpPr>
        <p:spPr>
          <a:xfrm>
            <a:off x="838200" y="-960438"/>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11 Answer</a:t>
            </a:r>
            <a:endParaRPr lang="en-US" dirty="0">
              <a:effectLst/>
            </a:endParaRPr>
          </a:p>
          <a:p>
            <a:endParaRPr lang="en-US" dirty="0"/>
          </a:p>
        </p:txBody>
      </p:sp>
    </p:spTree>
    <p:extLst>
      <p:ext uri="{BB962C8B-B14F-4D97-AF65-F5344CB8AC3E}">
        <p14:creationId xmlns:p14="http://schemas.microsoft.com/office/powerpoint/2010/main" val="3039896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62BD02-2F31-4365-9460-6B61CB0D2034}"/>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12</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065593" cy="1200329"/>
          </a:xfrm>
          <a:prstGeom prst="rect">
            <a:avLst/>
          </a:prstGeom>
          <a:noFill/>
        </p:spPr>
        <p:txBody>
          <a:bodyPr wrap="non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fully associative, what is the tag and what is the offset?</a:t>
            </a:r>
          </a:p>
          <a:p>
            <a:r>
              <a:rPr lang="en-US" dirty="0"/>
              <a:t>Where will the system look in the cache for the tag?  How may possible places could this byte be if it is in the cache?</a:t>
            </a:r>
          </a:p>
        </p:txBody>
      </p:sp>
      <p:sp>
        <p:nvSpPr>
          <p:cNvPr id="2" name="Title 1">
            <a:extLst>
              <a:ext uri="{FF2B5EF4-FFF2-40B4-BE49-F238E27FC236}">
                <a16:creationId xmlns:a16="http://schemas.microsoft.com/office/drawing/2014/main" id="{F874DEB8-40D2-40F7-809E-412D6576C4D5}"/>
              </a:ext>
              <a:ext uri="{C183D7F6-B498-43B3-948B-1728B52AA6E4}">
                <adec:decorative xmlns:adec="http://schemas.microsoft.com/office/drawing/2017/decorative" val="1"/>
              </a:ext>
            </a:extLst>
          </p:cNvPr>
          <p:cNvSpPr>
            <a:spLocks noGrp="1"/>
          </p:cNvSpPr>
          <p:nvPr>
            <p:ph type="title"/>
          </p:nvPr>
        </p:nvSpPr>
        <p:spPr>
          <a:xfrm>
            <a:off x="838200" y="-1033304"/>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12</a:t>
            </a:r>
            <a:endParaRPr lang="en-US" dirty="0">
              <a:effectLst/>
            </a:endParaRPr>
          </a:p>
          <a:p>
            <a:endParaRPr lang="en-US" dirty="0"/>
          </a:p>
        </p:txBody>
      </p:sp>
    </p:spTree>
    <p:extLst>
      <p:ext uri="{BB962C8B-B14F-4D97-AF65-F5344CB8AC3E}">
        <p14:creationId xmlns:p14="http://schemas.microsoft.com/office/powerpoint/2010/main" val="3685489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E61DEB-3826-4593-8C40-27754F26522E}"/>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12 Answer</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247120" cy="4524315"/>
          </a:xfrm>
          <a:prstGeom prst="rect">
            <a:avLst/>
          </a:prstGeom>
          <a:noFill/>
        </p:spPr>
        <p:txBody>
          <a:bodyPr wrap="squar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fully associative, what is the tag and what is the offset?</a:t>
            </a:r>
          </a:p>
          <a:p>
            <a:r>
              <a:rPr lang="en-US" dirty="0"/>
              <a:t>Where will the system look in the cache for the tag?  How may possible places could this byte be if it is in the cache?</a:t>
            </a:r>
          </a:p>
          <a:p>
            <a:endParaRPr lang="en-US" dirty="0"/>
          </a:p>
          <a:p>
            <a:r>
              <a:rPr lang="en-US" b="1" dirty="0"/>
              <a:t>The address is 32 bits.  The offset field is log(8) = 3 bits.</a:t>
            </a:r>
          </a:p>
          <a:p>
            <a:r>
              <a:rPr lang="en-US" b="1" dirty="0"/>
              <a:t>The tag is 32-3 = 29 bits</a:t>
            </a:r>
          </a:p>
          <a:p>
            <a:endParaRPr lang="en-US" b="1" dirty="0"/>
          </a:p>
          <a:p>
            <a:r>
              <a:rPr lang="en-US" b="1" dirty="0"/>
              <a:t>ABCDEF0 = 1010 1011 1100 1101 1110 1110 1111 0000</a:t>
            </a:r>
          </a:p>
          <a:p>
            <a:endParaRPr lang="en-US" b="1" dirty="0"/>
          </a:p>
          <a:p>
            <a:r>
              <a:rPr lang="en-US" b="1" dirty="0"/>
              <a:t>10101011110011011110111011110 is the tag</a:t>
            </a:r>
          </a:p>
          <a:p>
            <a:endParaRPr lang="en-US" b="1" dirty="0"/>
          </a:p>
          <a:p>
            <a:r>
              <a:rPr lang="en-US" b="1" dirty="0"/>
              <a:t>The system will look in every line of the cache for the tag.</a:t>
            </a:r>
          </a:p>
          <a:p>
            <a:endParaRPr lang="en-US" b="1" dirty="0"/>
          </a:p>
          <a:p>
            <a:r>
              <a:rPr lang="en-US" b="1" dirty="0"/>
              <a:t>The data could be in any line.  There are 2</a:t>
            </a:r>
            <a:r>
              <a:rPr lang="en-US" b="1" baseline="30000" dirty="0"/>
              <a:t>10</a:t>
            </a:r>
            <a:r>
              <a:rPr lang="en-US" b="1" dirty="0"/>
              <a:t> / 2</a:t>
            </a:r>
            <a:r>
              <a:rPr lang="en-US" b="1" baseline="30000" dirty="0"/>
              <a:t>3</a:t>
            </a:r>
            <a:r>
              <a:rPr lang="en-US" b="1" dirty="0"/>
              <a:t> = 2</a:t>
            </a:r>
            <a:r>
              <a:rPr lang="en-US" b="1" baseline="30000" dirty="0"/>
              <a:t>7</a:t>
            </a:r>
            <a:r>
              <a:rPr lang="en-US" b="1" dirty="0"/>
              <a:t> lines, so there are 2</a:t>
            </a:r>
            <a:r>
              <a:rPr lang="en-US" b="1" baseline="30000" dirty="0"/>
              <a:t>7 </a:t>
            </a:r>
            <a:r>
              <a:rPr lang="en-US" b="1" dirty="0"/>
              <a:t> possible places this byte could be. It will look at the tag at every line in the cache, and if there is a match, then it is a hit.</a:t>
            </a:r>
          </a:p>
        </p:txBody>
      </p:sp>
      <p:sp>
        <p:nvSpPr>
          <p:cNvPr id="2" name="Title 1">
            <a:extLst>
              <a:ext uri="{FF2B5EF4-FFF2-40B4-BE49-F238E27FC236}">
                <a16:creationId xmlns:a16="http://schemas.microsoft.com/office/drawing/2014/main" id="{600282BF-EB79-4FAF-9A50-94A653387D1C}"/>
              </a:ext>
              <a:ext uri="{C183D7F6-B498-43B3-948B-1728B52AA6E4}">
                <adec:decorative xmlns:adec="http://schemas.microsoft.com/office/drawing/2017/decorative" val="1"/>
              </a:ext>
            </a:extLst>
          </p:cNvPr>
          <p:cNvSpPr>
            <a:spLocks noGrp="1"/>
          </p:cNvSpPr>
          <p:nvPr>
            <p:ph type="title"/>
          </p:nvPr>
        </p:nvSpPr>
        <p:spPr>
          <a:xfrm>
            <a:off x="838200" y="-946150"/>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12 Answer</a:t>
            </a:r>
            <a:endParaRPr lang="en-US" dirty="0">
              <a:effectLst/>
            </a:endParaRPr>
          </a:p>
          <a:p>
            <a:endParaRPr lang="en-US" dirty="0"/>
          </a:p>
        </p:txBody>
      </p:sp>
    </p:spTree>
    <p:extLst>
      <p:ext uri="{BB962C8B-B14F-4D97-AF65-F5344CB8AC3E}">
        <p14:creationId xmlns:p14="http://schemas.microsoft.com/office/powerpoint/2010/main" val="2278120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F176BC8-0474-4A96-A7DF-3ACFB88FE100}"/>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13</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212830" cy="1754326"/>
          </a:xfrm>
          <a:prstGeom prst="rect">
            <a:avLst/>
          </a:prstGeom>
          <a:noFill/>
        </p:spPr>
        <p:txBody>
          <a:bodyPr wrap="squar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direct mapped, what is the tag, what is the line, and what is the offset?</a:t>
            </a:r>
          </a:p>
          <a:p>
            <a:endParaRPr lang="en-US" dirty="0"/>
          </a:p>
          <a:p>
            <a:r>
              <a:rPr lang="en-US" dirty="0"/>
              <a:t>Where will the system look in the cache for the tag?  How may possible places could this byte be if it is in the cache?</a:t>
            </a:r>
          </a:p>
        </p:txBody>
      </p:sp>
      <p:sp>
        <p:nvSpPr>
          <p:cNvPr id="2" name="Title 1">
            <a:extLst>
              <a:ext uri="{FF2B5EF4-FFF2-40B4-BE49-F238E27FC236}">
                <a16:creationId xmlns:a16="http://schemas.microsoft.com/office/drawing/2014/main" id="{E024B865-9664-4AF3-8DDD-B6FDF399CD7D}"/>
              </a:ext>
              <a:ext uri="{C183D7F6-B498-43B3-948B-1728B52AA6E4}">
                <adec:decorative xmlns:adec="http://schemas.microsoft.com/office/drawing/2017/decorative" val="1"/>
              </a:ext>
            </a:extLst>
          </p:cNvPr>
          <p:cNvSpPr>
            <a:spLocks noGrp="1"/>
          </p:cNvSpPr>
          <p:nvPr>
            <p:ph type="title"/>
          </p:nvPr>
        </p:nvSpPr>
        <p:spPr>
          <a:xfrm>
            <a:off x="838200" y="-960438"/>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13</a:t>
            </a:r>
            <a:endParaRPr lang="en-US" dirty="0">
              <a:effectLst/>
            </a:endParaRPr>
          </a:p>
          <a:p>
            <a:endParaRPr lang="en-US" dirty="0"/>
          </a:p>
        </p:txBody>
      </p:sp>
    </p:spTree>
    <p:extLst>
      <p:ext uri="{BB962C8B-B14F-4D97-AF65-F5344CB8AC3E}">
        <p14:creationId xmlns:p14="http://schemas.microsoft.com/office/powerpoint/2010/main" val="1626792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F64FC50-EA7A-4B98-854C-E62EADFA701B}"/>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13 Answer</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212830" cy="5632311"/>
          </a:xfrm>
          <a:prstGeom prst="rect">
            <a:avLst/>
          </a:prstGeom>
          <a:noFill/>
        </p:spPr>
        <p:txBody>
          <a:bodyPr wrap="squar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direct mapped, what is the tag, what is the line, and what is the offset?</a:t>
            </a:r>
          </a:p>
          <a:p>
            <a:endParaRPr lang="en-US" dirty="0"/>
          </a:p>
          <a:p>
            <a:r>
              <a:rPr lang="en-US" dirty="0"/>
              <a:t>Where will the system look in the cache for the tag?  How may possible places could this byte be if it is in the cache?</a:t>
            </a:r>
          </a:p>
          <a:p>
            <a:endParaRPr lang="en-US" dirty="0"/>
          </a:p>
          <a:p>
            <a:r>
              <a:rPr lang="en-US" b="1" dirty="0"/>
              <a:t>The offset  is log(8) = 3 bits</a:t>
            </a:r>
          </a:p>
          <a:p>
            <a:r>
              <a:rPr lang="en-US" b="1" dirty="0"/>
              <a:t>The number of lines in the cache = (2</a:t>
            </a:r>
            <a:r>
              <a:rPr lang="en-US" b="1" baseline="30000" dirty="0"/>
              <a:t>10 </a:t>
            </a:r>
            <a:r>
              <a:rPr lang="en-US" b="1" dirty="0"/>
              <a:t>bytes/cache  )/(8 bytes/line) = 2</a:t>
            </a:r>
            <a:r>
              <a:rPr lang="en-US" b="1" baseline="30000" dirty="0"/>
              <a:t>7</a:t>
            </a:r>
            <a:r>
              <a:rPr lang="en-US" b="1" dirty="0"/>
              <a:t> lines / cache</a:t>
            </a:r>
          </a:p>
          <a:p>
            <a:endParaRPr lang="en-US" b="1" dirty="0"/>
          </a:p>
          <a:p>
            <a:r>
              <a:rPr lang="en-US" b="1" dirty="0"/>
              <a:t>The line field is log(2</a:t>
            </a:r>
            <a:r>
              <a:rPr lang="en-US" b="1" baseline="30000" dirty="0"/>
              <a:t>7</a:t>
            </a:r>
            <a:r>
              <a:rPr lang="en-US" b="1" dirty="0"/>
              <a:t>) = 7 bits</a:t>
            </a:r>
          </a:p>
          <a:p>
            <a:endParaRPr lang="en-US" b="1" dirty="0"/>
          </a:p>
          <a:p>
            <a:r>
              <a:rPr lang="en-US" b="1" dirty="0"/>
              <a:t>The tag field is 32 – 3- 7 = 22 bits</a:t>
            </a:r>
          </a:p>
          <a:p>
            <a:endParaRPr lang="en-US" b="1" dirty="0"/>
          </a:p>
          <a:p>
            <a:r>
              <a:rPr lang="en-US" b="1" dirty="0"/>
              <a:t>ABCDEF0 = 1010 1011 1100 1101 1110 1110 1111 0000</a:t>
            </a:r>
          </a:p>
          <a:p>
            <a:r>
              <a:rPr lang="en-US" b="1" dirty="0"/>
              <a:t>1010101111001101111011  1011110 000</a:t>
            </a:r>
          </a:p>
          <a:p>
            <a:r>
              <a:rPr lang="en-US" b="1" dirty="0"/>
              <a:t>Tag = 1010101111001101111011  line= 1011110  offset=000</a:t>
            </a:r>
          </a:p>
          <a:p>
            <a:endParaRPr lang="en-US" b="1" dirty="0"/>
          </a:p>
          <a:p>
            <a:r>
              <a:rPr lang="en-US" b="1" dirty="0"/>
              <a:t>The system will look in line 1011110 for the tag.  There is one place it could be, at line 1011110.  The system will look at line 1011110, and if the tag matches, it is a hit.</a:t>
            </a:r>
          </a:p>
        </p:txBody>
      </p:sp>
      <p:sp>
        <p:nvSpPr>
          <p:cNvPr id="2" name="Title 1">
            <a:extLst>
              <a:ext uri="{FF2B5EF4-FFF2-40B4-BE49-F238E27FC236}">
                <a16:creationId xmlns:a16="http://schemas.microsoft.com/office/drawing/2014/main" id="{2B6DFF63-3C0D-4687-9EAF-E2378EBA04F8}"/>
              </a:ext>
              <a:ext uri="{C183D7F6-B498-43B3-948B-1728B52AA6E4}">
                <adec:decorative xmlns:adec="http://schemas.microsoft.com/office/drawing/2017/decorative" val="1"/>
              </a:ext>
            </a:extLst>
          </p:cNvPr>
          <p:cNvSpPr>
            <a:spLocks noGrp="1"/>
          </p:cNvSpPr>
          <p:nvPr>
            <p:ph type="title"/>
          </p:nvPr>
        </p:nvSpPr>
        <p:spPr>
          <a:xfrm>
            <a:off x="838200" y="-1171575"/>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13 Answer</a:t>
            </a:r>
            <a:endParaRPr lang="en-US" dirty="0">
              <a:effectLst/>
            </a:endParaRPr>
          </a:p>
          <a:p>
            <a:endParaRPr lang="en-US" dirty="0"/>
          </a:p>
        </p:txBody>
      </p:sp>
    </p:spTree>
    <p:extLst>
      <p:ext uri="{BB962C8B-B14F-4D97-AF65-F5344CB8AC3E}">
        <p14:creationId xmlns:p14="http://schemas.microsoft.com/office/powerpoint/2010/main" val="2129621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D2CE3E2-8089-4804-910B-C66D21759159}"/>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14</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212830" cy="1754326"/>
          </a:xfrm>
          <a:prstGeom prst="rect">
            <a:avLst/>
          </a:prstGeom>
          <a:noFill/>
        </p:spPr>
        <p:txBody>
          <a:bodyPr wrap="squar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4-way set associative, what is the tag, what is the line, and what is the offset?</a:t>
            </a:r>
          </a:p>
          <a:p>
            <a:endParaRPr lang="en-US" dirty="0"/>
          </a:p>
          <a:p>
            <a:r>
              <a:rPr lang="en-US" dirty="0"/>
              <a:t>Where will the system look in the cache for the tag?  How may possible places could this byte be if it is in the cache?</a:t>
            </a:r>
          </a:p>
        </p:txBody>
      </p:sp>
      <p:sp>
        <p:nvSpPr>
          <p:cNvPr id="2" name="Title 1">
            <a:extLst>
              <a:ext uri="{FF2B5EF4-FFF2-40B4-BE49-F238E27FC236}">
                <a16:creationId xmlns:a16="http://schemas.microsoft.com/office/drawing/2014/main" id="{EDC666C9-1FF3-4D65-B5E2-57F2308291D7}"/>
              </a:ext>
              <a:ext uri="{C183D7F6-B498-43B3-948B-1728B52AA6E4}">
                <adec:decorative xmlns:adec="http://schemas.microsoft.com/office/drawing/2017/decorative" val="1"/>
              </a:ext>
            </a:extLst>
          </p:cNvPr>
          <p:cNvSpPr>
            <a:spLocks noGrp="1"/>
          </p:cNvSpPr>
          <p:nvPr>
            <p:ph type="title"/>
          </p:nvPr>
        </p:nvSpPr>
        <p:spPr>
          <a:xfrm>
            <a:off x="838200" y="-1033304"/>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14</a:t>
            </a:r>
            <a:endParaRPr lang="en-US" dirty="0">
              <a:effectLst/>
            </a:endParaRPr>
          </a:p>
          <a:p>
            <a:endParaRPr lang="en-US" dirty="0"/>
          </a:p>
        </p:txBody>
      </p:sp>
    </p:spTree>
    <p:extLst>
      <p:ext uri="{BB962C8B-B14F-4D97-AF65-F5344CB8AC3E}">
        <p14:creationId xmlns:p14="http://schemas.microsoft.com/office/powerpoint/2010/main" val="1555053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F2C473-B61F-48DA-96BF-5CABE7563A17}"/>
              </a:ext>
            </a:extLst>
          </p:cNvPr>
          <p:cNvSpPr txBox="1">
            <a:spLocks/>
          </p:cNvSpPr>
          <p:nvPr/>
        </p:nvSpPr>
        <p:spPr>
          <a:xfrm>
            <a:off x="838200" y="-143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Problem 14 Answer</a:t>
            </a:r>
          </a:p>
        </p:txBody>
      </p:sp>
      <p:sp>
        <p:nvSpPr>
          <p:cNvPr id="4" name="TextBox 3">
            <a:extLst>
              <a:ext uri="{FF2B5EF4-FFF2-40B4-BE49-F238E27FC236}">
                <a16:creationId xmlns:a16="http://schemas.microsoft.com/office/drawing/2014/main" id="{381CEBB5-9EFC-8C42-B34B-3339FF81EE8E}"/>
              </a:ext>
            </a:extLst>
          </p:cNvPr>
          <p:cNvSpPr txBox="1"/>
          <p:nvPr/>
        </p:nvSpPr>
        <p:spPr>
          <a:xfrm>
            <a:off x="628650" y="697230"/>
            <a:ext cx="11212830" cy="5632311"/>
          </a:xfrm>
          <a:prstGeom prst="rect">
            <a:avLst/>
          </a:prstGeom>
          <a:noFill/>
        </p:spPr>
        <p:txBody>
          <a:bodyPr wrap="square" rtlCol="0">
            <a:spAutoFit/>
          </a:bodyPr>
          <a:lstStyle/>
          <a:p>
            <a:r>
              <a:rPr lang="en-US" dirty="0"/>
              <a:t>A system has a main memory with 2</a:t>
            </a:r>
            <a:r>
              <a:rPr lang="en-US" baseline="30000" dirty="0"/>
              <a:t>32</a:t>
            </a:r>
            <a:r>
              <a:rPr lang="en-US" dirty="0"/>
              <a:t> bytes has a block size of 8 bytes and a cache size of 2</a:t>
            </a:r>
            <a:r>
              <a:rPr lang="en-US" baseline="30000" dirty="0"/>
              <a:t>10 </a:t>
            </a:r>
            <a:r>
              <a:rPr lang="en-US" dirty="0"/>
              <a:t>bytes.</a:t>
            </a:r>
          </a:p>
          <a:p>
            <a:endParaRPr lang="en-US" dirty="0"/>
          </a:p>
          <a:p>
            <a:r>
              <a:rPr lang="en-US" dirty="0"/>
              <a:t>If address 0xABCDEEF0 is requested, and the cache is 4-way set associative, what is the tag, what is the line, and what is the offset?</a:t>
            </a:r>
          </a:p>
          <a:p>
            <a:endParaRPr lang="en-US" dirty="0"/>
          </a:p>
          <a:p>
            <a:r>
              <a:rPr lang="en-US" dirty="0"/>
              <a:t>Where will the system look in the cache for the tag?  How may possible places could this byte be if it is in the cache?</a:t>
            </a:r>
          </a:p>
          <a:p>
            <a:endParaRPr lang="en-US" dirty="0"/>
          </a:p>
          <a:p>
            <a:r>
              <a:rPr lang="en-US" b="1" dirty="0"/>
              <a:t>The offset is log(8) = 3 bits</a:t>
            </a:r>
          </a:p>
          <a:p>
            <a:endParaRPr lang="en-US" b="1" dirty="0"/>
          </a:p>
          <a:p>
            <a:r>
              <a:rPr lang="en-US" b="1" dirty="0"/>
              <a:t>The number of sets = (2</a:t>
            </a:r>
            <a:r>
              <a:rPr lang="en-US" b="1" baseline="30000" dirty="0"/>
              <a:t>10</a:t>
            </a:r>
            <a:r>
              <a:rPr lang="en-US" b="1" dirty="0"/>
              <a:t> bytes/cache) / (8 bytes/line * 4 lines/set) = 2</a:t>
            </a:r>
            <a:r>
              <a:rPr lang="en-US" b="1" baseline="30000" dirty="0"/>
              <a:t>5</a:t>
            </a:r>
            <a:r>
              <a:rPr lang="en-US" b="1" dirty="0"/>
              <a:t> sets/cache</a:t>
            </a:r>
          </a:p>
          <a:p>
            <a:r>
              <a:rPr lang="en-US" b="1" dirty="0"/>
              <a:t>There are log(2</a:t>
            </a:r>
            <a:r>
              <a:rPr lang="en-US" b="1" baseline="30000" dirty="0"/>
              <a:t>5</a:t>
            </a:r>
            <a:r>
              <a:rPr lang="en-US" b="1" dirty="0"/>
              <a:t>) = 5 bits in the set field</a:t>
            </a:r>
          </a:p>
          <a:p>
            <a:endParaRPr lang="en-US" b="1" dirty="0"/>
          </a:p>
          <a:p>
            <a:r>
              <a:rPr lang="en-US" b="1" dirty="0"/>
              <a:t>There are 32 – 3 – 5 = 24 bits in the tag field</a:t>
            </a:r>
          </a:p>
          <a:p>
            <a:endParaRPr lang="en-US" b="1" dirty="0"/>
          </a:p>
          <a:p>
            <a:r>
              <a:rPr lang="en-US" b="1" dirty="0"/>
              <a:t>ABCDEF0 = 1010 1011 1100 1101 1110 1110 1111 0000</a:t>
            </a:r>
          </a:p>
          <a:p>
            <a:r>
              <a:rPr lang="en-US" b="1" dirty="0"/>
              <a:t>101010111100110111101110 11110 000</a:t>
            </a:r>
          </a:p>
          <a:p>
            <a:r>
              <a:rPr lang="en-US" b="1" dirty="0"/>
              <a:t>Tag = 10101011110011011110 set= 11110  offset=000</a:t>
            </a:r>
          </a:p>
          <a:p>
            <a:endParaRPr lang="en-US" b="1" dirty="0"/>
          </a:p>
          <a:p>
            <a:r>
              <a:rPr lang="en-US" b="1" dirty="0"/>
              <a:t>The system will look in set 11110. There are four possible places that this byte could be.  Set 11110 has four lines in it, it will look at the tag values of these four lines to see if there is a match.  If there is, it is a hit.</a:t>
            </a:r>
          </a:p>
        </p:txBody>
      </p:sp>
      <p:sp>
        <p:nvSpPr>
          <p:cNvPr id="2" name="Title 1">
            <a:extLst>
              <a:ext uri="{FF2B5EF4-FFF2-40B4-BE49-F238E27FC236}">
                <a16:creationId xmlns:a16="http://schemas.microsoft.com/office/drawing/2014/main" id="{1CA4A0F6-8272-4A2C-8C2D-74C7BC60A97E}"/>
              </a:ext>
              <a:ext uri="{C183D7F6-B498-43B3-948B-1728B52AA6E4}">
                <adec:decorative xmlns:adec="http://schemas.microsoft.com/office/drawing/2017/decorative" val="1"/>
              </a:ext>
            </a:extLst>
          </p:cNvPr>
          <p:cNvSpPr>
            <a:spLocks noGrp="1"/>
          </p:cNvSpPr>
          <p:nvPr>
            <p:ph type="title"/>
          </p:nvPr>
        </p:nvSpPr>
        <p:spPr>
          <a:xfrm>
            <a:off x="838200" y="-960438"/>
            <a:ext cx="10515600" cy="1325563"/>
          </a:xfrm>
        </p:spPr>
        <p:txBody>
          <a:bodyPr/>
          <a:lstStyle/>
          <a:p>
            <a:pPr rtl="0" eaLnBrk="1" latinLnBrk="0" hangingPunct="1"/>
            <a:r>
              <a:rPr lang="en-US" sz="1800" kern="1200" dirty="0">
                <a:solidFill>
                  <a:srgbClr val="000000"/>
                </a:solidFill>
                <a:effectLst/>
                <a:latin typeface="Calibri" panose="020F0502020204030204" pitchFamily="34" charset="0"/>
                <a:ea typeface="+mn-ea"/>
                <a:cs typeface="+mn-cs"/>
              </a:rPr>
              <a:t>Example Problem 14 Answer</a:t>
            </a:r>
            <a:endParaRPr lang="en-US" dirty="0">
              <a:effectLst/>
            </a:endParaRPr>
          </a:p>
          <a:p>
            <a:endParaRPr lang="en-US" dirty="0"/>
          </a:p>
        </p:txBody>
      </p:sp>
    </p:spTree>
    <p:extLst>
      <p:ext uri="{BB962C8B-B14F-4D97-AF65-F5344CB8AC3E}">
        <p14:creationId xmlns:p14="http://schemas.microsoft.com/office/powerpoint/2010/main" val="378408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1CD9-77C2-42CE-83FF-AF9B8E5D14CF}"/>
              </a:ext>
            </a:extLst>
          </p:cNvPr>
          <p:cNvSpPr>
            <a:spLocks noGrp="1"/>
          </p:cNvSpPr>
          <p:nvPr>
            <p:ph type="title"/>
          </p:nvPr>
        </p:nvSpPr>
        <p:spPr>
          <a:xfrm>
            <a:off x="838200" y="-1438275"/>
            <a:ext cx="10515600" cy="1325563"/>
          </a:xfrm>
        </p:spPr>
        <p:txBody>
          <a:bodyPr/>
          <a:lstStyle/>
          <a:p>
            <a:r>
              <a:rPr lang="en-US" dirty="0"/>
              <a:t>Example Problem 1</a:t>
            </a:r>
          </a:p>
        </p:txBody>
      </p:sp>
      <p:sp>
        <p:nvSpPr>
          <p:cNvPr id="4" name="TextBox 3">
            <a:extLst>
              <a:ext uri="{FF2B5EF4-FFF2-40B4-BE49-F238E27FC236}">
                <a16:creationId xmlns:a16="http://schemas.microsoft.com/office/drawing/2014/main" id="{A37171BB-0934-BC4C-84D3-F479DC41FCA6}"/>
              </a:ext>
            </a:extLst>
          </p:cNvPr>
          <p:cNvSpPr txBox="1"/>
          <p:nvPr/>
        </p:nvSpPr>
        <p:spPr>
          <a:xfrm>
            <a:off x="193288" y="676392"/>
            <a:ext cx="11998712" cy="3539430"/>
          </a:xfrm>
          <a:prstGeom prst="rect">
            <a:avLst/>
          </a:prstGeom>
          <a:noFill/>
        </p:spPr>
        <p:txBody>
          <a:bodyPr wrap="square" rtlCol="0">
            <a:spAutoFit/>
          </a:bodyPr>
          <a:lstStyle/>
          <a:p>
            <a:r>
              <a:rPr lang="en-US" sz="3200" dirty="0"/>
              <a:t>Consider a system with a main memory access time of 50 ns supported by a cache having a 8 ns access time and a hit rate of 95%.</a:t>
            </a:r>
          </a:p>
          <a:p>
            <a:endParaRPr lang="en-US" sz="3200" dirty="0"/>
          </a:p>
          <a:p>
            <a:r>
              <a:rPr lang="en-US" sz="3200" dirty="0"/>
              <a:t>What is the average memory access time for a look aside cache?</a:t>
            </a:r>
          </a:p>
          <a:p>
            <a:endParaRPr lang="en-US" sz="3200" dirty="0"/>
          </a:p>
          <a:p>
            <a:endParaRPr lang="en-US" sz="3200" dirty="0"/>
          </a:p>
          <a:p>
            <a:r>
              <a:rPr lang="en-US" sz="3200" dirty="0"/>
              <a:t>What is the average memory access time for a look through cache?</a:t>
            </a:r>
          </a:p>
        </p:txBody>
      </p:sp>
    </p:spTree>
    <p:extLst>
      <p:ext uri="{BB962C8B-B14F-4D97-AF65-F5344CB8AC3E}">
        <p14:creationId xmlns:p14="http://schemas.microsoft.com/office/powerpoint/2010/main" val="134755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1554CB-9C67-4B5F-A452-5F63B2D6DD16}"/>
              </a:ext>
            </a:extLst>
          </p:cNvPr>
          <p:cNvSpPr>
            <a:spLocks noGrp="1"/>
          </p:cNvSpPr>
          <p:nvPr>
            <p:ph type="title"/>
          </p:nvPr>
        </p:nvSpPr>
        <p:spPr>
          <a:xfrm>
            <a:off x="838200" y="-1438275"/>
            <a:ext cx="10515600" cy="1325563"/>
          </a:xfrm>
        </p:spPr>
        <p:txBody>
          <a:bodyPr/>
          <a:lstStyle/>
          <a:p>
            <a:r>
              <a:rPr lang="en-US" dirty="0"/>
              <a:t>Example Problem 1 Step 1</a:t>
            </a:r>
          </a:p>
        </p:txBody>
      </p:sp>
      <p:sp>
        <p:nvSpPr>
          <p:cNvPr id="4" name="TextBox 3">
            <a:extLst>
              <a:ext uri="{FF2B5EF4-FFF2-40B4-BE49-F238E27FC236}">
                <a16:creationId xmlns:a16="http://schemas.microsoft.com/office/drawing/2014/main" id="{A37171BB-0934-BC4C-84D3-F479DC41FCA6}"/>
              </a:ext>
            </a:extLst>
          </p:cNvPr>
          <p:cNvSpPr txBox="1"/>
          <p:nvPr/>
        </p:nvSpPr>
        <p:spPr>
          <a:xfrm>
            <a:off x="193288" y="676392"/>
            <a:ext cx="11998712" cy="4524315"/>
          </a:xfrm>
          <a:prstGeom prst="rect">
            <a:avLst/>
          </a:prstGeom>
          <a:noFill/>
        </p:spPr>
        <p:txBody>
          <a:bodyPr wrap="square" rtlCol="0">
            <a:spAutoFit/>
          </a:bodyPr>
          <a:lstStyle/>
          <a:p>
            <a:r>
              <a:rPr lang="en-US" sz="3200" dirty="0"/>
              <a:t>Consider a system with a main memory access time of 50 ns supported by a cache having a 8 ns access time and a hit rate of 95%.</a:t>
            </a:r>
          </a:p>
          <a:p>
            <a:endParaRPr lang="en-US" sz="3200" dirty="0"/>
          </a:p>
          <a:p>
            <a:r>
              <a:rPr lang="en-US" sz="3200" dirty="0"/>
              <a:t>What is the average memory access time for a look aside cache?</a:t>
            </a:r>
          </a:p>
          <a:p>
            <a:r>
              <a:rPr lang="en-US" sz="3200" b="1" dirty="0"/>
              <a:t>Hit ratio = 0.95</a:t>
            </a:r>
          </a:p>
          <a:p>
            <a:r>
              <a:rPr lang="en-US" sz="3200" b="1" dirty="0"/>
              <a:t>AMAT = 0.95*8 + 0.05*50 = 10.1 ns</a:t>
            </a:r>
          </a:p>
          <a:p>
            <a:endParaRPr lang="en-US" sz="3200" dirty="0"/>
          </a:p>
          <a:p>
            <a:endParaRPr lang="en-US" sz="3200" dirty="0"/>
          </a:p>
          <a:p>
            <a:r>
              <a:rPr lang="en-US" sz="3200" dirty="0"/>
              <a:t>What is the average memory access time for a look through cache?</a:t>
            </a:r>
          </a:p>
        </p:txBody>
      </p:sp>
    </p:spTree>
    <p:extLst>
      <p:ext uri="{BB962C8B-B14F-4D97-AF65-F5344CB8AC3E}">
        <p14:creationId xmlns:p14="http://schemas.microsoft.com/office/powerpoint/2010/main" val="359231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95AB5AD-0993-4CB5-B529-49A0B2D7A0A3}"/>
              </a:ext>
            </a:extLst>
          </p:cNvPr>
          <p:cNvSpPr>
            <a:spLocks noGrp="1"/>
          </p:cNvSpPr>
          <p:nvPr>
            <p:ph type="title"/>
          </p:nvPr>
        </p:nvSpPr>
        <p:spPr>
          <a:xfrm>
            <a:off x="838200" y="-1438275"/>
            <a:ext cx="10515600" cy="1325563"/>
          </a:xfrm>
        </p:spPr>
        <p:txBody>
          <a:bodyPr/>
          <a:lstStyle/>
          <a:p>
            <a:r>
              <a:rPr lang="en-US" dirty="0"/>
              <a:t>Example Problem 1 Step 2</a:t>
            </a:r>
          </a:p>
        </p:txBody>
      </p:sp>
      <p:sp>
        <p:nvSpPr>
          <p:cNvPr id="4" name="TextBox 3">
            <a:extLst>
              <a:ext uri="{FF2B5EF4-FFF2-40B4-BE49-F238E27FC236}">
                <a16:creationId xmlns:a16="http://schemas.microsoft.com/office/drawing/2014/main" id="{A37171BB-0934-BC4C-84D3-F479DC41FCA6}"/>
              </a:ext>
            </a:extLst>
          </p:cNvPr>
          <p:cNvSpPr txBox="1"/>
          <p:nvPr/>
        </p:nvSpPr>
        <p:spPr>
          <a:xfrm>
            <a:off x="193288" y="676392"/>
            <a:ext cx="11998712" cy="5509200"/>
          </a:xfrm>
          <a:prstGeom prst="rect">
            <a:avLst/>
          </a:prstGeom>
          <a:noFill/>
        </p:spPr>
        <p:txBody>
          <a:bodyPr wrap="square" rtlCol="0">
            <a:spAutoFit/>
          </a:bodyPr>
          <a:lstStyle/>
          <a:p>
            <a:r>
              <a:rPr lang="en-US" sz="3200" dirty="0"/>
              <a:t>Consider a system with a main memory access time of 50 ns supported by a cache having a 8 ns access time and a hit rate of 95%.</a:t>
            </a:r>
          </a:p>
          <a:p>
            <a:endParaRPr lang="en-US" sz="3200" dirty="0"/>
          </a:p>
          <a:p>
            <a:r>
              <a:rPr lang="en-US" sz="3200" dirty="0"/>
              <a:t>What is the average memory access time for a look aside cache?</a:t>
            </a:r>
          </a:p>
          <a:p>
            <a:r>
              <a:rPr lang="en-US" sz="3200" b="1" dirty="0"/>
              <a:t>Hit ratio = 0.95</a:t>
            </a:r>
          </a:p>
          <a:p>
            <a:r>
              <a:rPr lang="en-US" sz="3200" b="1" dirty="0"/>
              <a:t>AMAT = 0.95*8 + 0.05*50 = 10.1 ns</a:t>
            </a:r>
          </a:p>
          <a:p>
            <a:endParaRPr lang="en-US" sz="3200" dirty="0"/>
          </a:p>
          <a:p>
            <a:endParaRPr lang="en-US" sz="3200" dirty="0"/>
          </a:p>
          <a:p>
            <a:r>
              <a:rPr lang="en-US" sz="3200" dirty="0"/>
              <a:t>What is the average memory access time for a look through cache?</a:t>
            </a:r>
          </a:p>
          <a:p>
            <a:endParaRPr lang="en-US" sz="3200" dirty="0"/>
          </a:p>
          <a:p>
            <a:r>
              <a:rPr lang="en-US" sz="3200" b="1" dirty="0"/>
              <a:t>AMAT = 0.95*8 + 0.05(8 + 50) = 8 + 0.05*50 = 10.5 ns</a:t>
            </a:r>
          </a:p>
        </p:txBody>
      </p:sp>
    </p:spTree>
    <p:extLst>
      <p:ext uri="{BB962C8B-B14F-4D97-AF65-F5344CB8AC3E}">
        <p14:creationId xmlns:p14="http://schemas.microsoft.com/office/powerpoint/2010/main" val="235628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6599</TotalTime>
  <Words>6026</Words>
  <Application>Microsoft Macintosh PowerPoint</Application>
  <PresentationFormat>Widescreen</PresentationFormat>
  <Paragraphs>1204</Paragraphs>
  <Slides>67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Cache Sample Problems</vt:lpstr>
      <vt:lpstr>Memory Hierarchy</vt:lpstr>
      <vt:lpstr>Sample Configuration of Cache Memory</vt:lpstr>
      <vt:lpstr>Cache Memory</vt:lpstr>
      <vt:lpstr>Lookaside Cache</vt:lpstr>
      <vt:lpstr>Look Through Cache</vt:lpstr>
      <vt:lpstr>Example Problem 1</vt:lpstr>
      <vt:lpstr>Example Problem 1 Step 1</vt:lpstr>
      <vt:lpstr>Example Problem 1 Step 2</vt:lpstr>
      <vt:lpstr>Example Problem 2</vt:lpstr>
      <vt:lpstr>Example Problem 2 Step 1</vt:lpstr>
      <vt:lpstr>Example Problem 2 Step 2</vt:lpstr>
      <vt:lpstr>Sources of Misses</vt:lpstr>
      <vt:lpstr>Cache Organization</vt:lpstr>
      <vt:lpstr>Example Problem 3</vt:lpstr>
      <vt:lpstr>Example Problem 3 Step 1</vt:lpstr>
      <vt:lpstr>Example Problem 4</vt:lpstr>
      <vt:lpstr>Example Problem 4 Answer</vt:lpstr>
      <vt:lpstr>Cache Organization</vt:lpstr>
      <vt:lpstr>Example Problem 5</vt:lpstr>
      <vt:lpstr>Example Problem 5 Answer</vt:lpstr>
      <vt:lpstr>Fully Associative</vt:lpstr>
      <vt:lpstr>Fully Associative</vt:lpstr>
      <vt:lpstr>Fully Associative</vt:lpstr>
      <vt:lpstr>Example Problem 6</vt:lpstr>
      <vt:lpstr>Example Problem 6 Answer</vt:lpstr>
      <vt:lpstr>Example Problem 6 Step 2</vt:lpstr>
      <vt:lpstr>Example Problem 6 Step 2 Answer</vt:lpstr>
      <vt:lpstr>Example Problem 7</vt:lpstr>
      <vt:lpstr>Example Problem 7 Answer</vt:lpstr>
      <vt:lpstr>Example Problem 7 Step 2</vt:lpstr>
      <vt:lpstr>Example Problem 7 Step 2 Answer</vt:lpstr>
      <vt:lpstr>Example Problem 7 Step 3</vt:lpstr>
      <vt:lpstr>Direct Mapped</vt:lpstr>
      <vt:lpstr>Direct Mapped</vt:lpstr>
      <vt:lpstr>Direct Mapped</vt:lpstr>
      <vt:lpstr>Direct Mapped</vt:lpstr>
      <vt:lpstr>Direct Mapped</vt:lpstr>
      <vt:lpstr>Example Problem 8 </vt:lpstr>
      <vt:lpstr>Example Problem 8 Answer </vt:lpstr>
      <vt:lpstr>Example Problem 8 Step 2 </vt:lpstr>
      <vt:lpstr>Example Problem 9 Step 1 </vt:lpstr>
      <vt:lpstr>Example Problem 9 Step 2  </vt:lpstr>
      <vt:lpstr>Example Problem 9 Step 3  </vt:lpstr>
      <vt:lpstr>Example Problem 9 Step 4  </vt:lpstr>
      <vt:lpstr>Example Problem 9 Step 5  </vt:lpstr>
      <vt:lpstr>Example Problem 9 Step 6  </vt:lpstr>
      <vt:lpstr>Example Problem 9 Step 7  </vt:lpstr>
      <vt:lpstr>Example Problem 9 Step 8  </vt:lpstr>
      <vt:lpstr>Set Associative</vt:lpstr>
      <vt:lpstr>Set Associative</vt:lpstr>
      <vt:lpstr>Set Associative</vt:lpstr>
      <vt:lpstr>Set Associative</vt:lpstr>
      <vt:lpstr>Example Problem 10 Step 1  </vt:lpstr>
      <vt:lpstr>Example Problem 10 Step 2  </vt:lpstr>
      <vt:lpstr>Example Problem 10 Step 3  </vt:lpstr>
      <vt:lpstr>Example Problem 10 Step 4  </vt:lpstr>
      <vt:lpstr>Example Problem 10 Step 5  </vt:lpstr>
      <vt:lpstr>Example Problem 10 Step 6  </vt:lpstr>
      <vt:lpstr>Example Problem 11 </vt:lpstr>
      <vt:lpstr>Example Problem 11 Answer </vt:lpstr>
      <vt:lpstr>Example Problem 12 </vt:lpstr>
      <vt:lpstr>Example Problem 12 Answer </vt:lpstr>
      <vt:lpstr>Example Problem 13 </vt:lpstr>
      <vt:lpstr>Example Problem 13 Answer </vt:lpstr>
      <vt:lpstr>Example Problem 14 </vt:lpstr>
      <vt:lpstr>Example Problem 14 Answer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Sample Problems</dc:title>
  <dc:creator>Resch,Cheryl</dc:creator>
  <cp:lastModifiedBy>Resch,Cheryl</cp:lastModifiedBy>
  <cp:revision>38</cp:revision>
  <dcterms:created xsi:type="dcterms:W3CDTF">2021-10-29T17:11:41Z</dcterms:created>
  <dcterms:modified xsi:type="dcterms:W3CDTF">2022-11-03T00:54:55Z</dcterms:modified>
</cp:coreProperties>
</file>