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6484" autoAdjust="0"/>
  </p:normalViewPr>
  <p:slideViewPr>
    <p:cSldViewPr snapToGrid="0" snapToObjects="1">
      <p:cViewPr varScale="1">
        <p:scale>
          <a:sx n="90" d="100"/>
          <a:sy n="90" d="100"/>
        </p:scale>
        <p:origin x="1896" y="192"/>
      </p:cViewPr>
      <p:guideLst/>
    </p:cSldViewPr>
  </p:slideViewPr>
  <p:outlineViewPr>
    <p:cViewPr>
      <p:scale>
        <a:sx n="33" d="100"/>
        <a:sy n="33" d="100"/>
      </p:scale>
      <p:origin x="0" y="-11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E623-B5F0-B440-9963-D70576AA215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76A25-33EE-0F45-94E5-DFE766F9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76A25-33EE-0F45-94E5-DFE766F936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76A25-33EE-0F45-94E5-DFE766F936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1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149-6961-F741-B873-A319E7076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C384-ACBE-914E-AB46-A4692708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1A13-D360-6544-9289-39C83F9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345A-AE67-C948-A960-CFA614DF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CF7D-944E-D843-9C5E-4A96B65B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4E-7899-7141-ADFC-9C0E935A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6C189-63DA-A841-A588-4AB0DE04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328F-1E14-2C43-9495-4F35565F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A23D-61E8-9E4B-A398-BFB26FBC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EFC7-6478-A843-B11A-567E51BF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824D-846E-C441-BF88-1C593B578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05417-E942-064B-A4B0-F45DA877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170F-743F-5946-92F1-74BF5932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B74D-878C-E546-AAE6-06DB063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A72E-9FE4-A846-A0D2-12CAC5A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9149-1D0B-E340-AD1E-D7AD81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F079-5F1F-0E40-94E4-6B2CE0B1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AD0C-2834-5044-87B3-B14FE4C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6FAE-DBA4-C549-9109-D48BD5E7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FE68-9106-AD41-9769-E4B9773D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691-C761-2940-A197-161F8ADE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E38F5-95A3-6B40-BA1B-276735F0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49E3-4819-1842-B38D-B6B49BFF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4C22-9B3B-EF4D-8E75-BD788DE5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CD2D-C295-7F4B-9A90-C180128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F048-C452-C741-BA4F-5D150B2B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350B-50D6-1543-A4E3-B144F64A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6DEC-CC1E-FA47-900D-BF940C5E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7E64-1F68-7A40-AA4C-D52DBA8E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8712-4F1B-E94A-B596-AEB20196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9BDF-1978-DC4C-8802-9E6DB60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5695-CDBC-6C42-9B97-36F9CE44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0C86-1AD1-584E-A675-A7ED3C4F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F8A3-D1ED-6E42-A61E-4C0669A2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B8695-E095-0841-8DA0-0901D22B2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90077-E821-604A-9676-CE10DB8F5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1643E-E1D9-EE4C-9795-5B9DA20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C8987-703A-9D4A-82CE-BF005699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46E9-DA5B-9245-B538-C40CA1DB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7E65-E6D9-7347-84BB-274D1621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879CA-F671-4D49-A31B-2EB4B34C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769B-168C-F240-A103-1776F914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CCD9B-6FB7-E94F-992D-A4BFFEF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1B3F5-03E8-C349-B4CE-028D8473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A2C3-76B5-8B42-86F4-0C3C5E1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D38B-A619-B74A-BFC3-6093AF07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8416-835F-8F49-A32C-ED99B159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756-55BF-4541-A0F0-E88B2725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4F68-FFDE-714C-A67C-549460318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B31A-3E36-4744-ACC9-67B2A9F9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B024-2A83-DD4F-80AE-04C0E74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BF7D-D7A6-2B48-BFBD-51474301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EA74-2A12-E54E-8FE2-FBC5FB53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6F3EE-8B4B-AF45-82F9-27D7A01B5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E382-A65B-5E47-9F3C-F97D4279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1B906-E3A2-DB45-8E06-8C90F428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D960-EA67-6241-ADC3-CAEF879A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BC7D-B18A-B848-8EF9-8C15DA20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628B-54CB-8D45-B073-C0EB0CBB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6C92-532C-184E-B187-B142FBF0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F087-5A0C-2A41-B124-1B2976CE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DD7B-4904-8245-89FF-13C45EB023D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C856-34BD-D34D-97EB-5366CC1FB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3536-70D2-C548-87D1-B0B809B66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4A366-315F-B74B-BDE4-EF0B406D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Cache Sample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EF508-5E78-524F-96E0-8A497111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CDA 3101</a:t>
            </a:r>
          </a:p>
        </p:txBody>
      </p:sp>
    </p:spTree>
    <p:extLst>
      <p:ext uri="{BB962C8B-B14F-4D97-AF65-F5344CB8AC3E}">
        <p14:creationId xmlns:p14="http://schemas.microsoft.com/office/powerpoint/2010/main" val="3014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504192-2367-47B1-9D8D-7FE1499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50 ns supported by an L1 cache having a 8 ns access time and a hit rate of 95% and an L2 cache having a 15 ns access time and a hit rate of 90%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0.95*8 + 0.05*(0.9*15 + 0.1*50)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313650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CB720A-DCC8-44E0-B94D-20BE19F6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 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50 ns supported by an L1 cache having a 8 ns access time and a hit rate of 95% and an L2 cache having a 15 ns access time and a hit rate of 90%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r>
              <a:rPr lang="en-US" sz="3200" b="1" dirty="0"/>
              <a:t>8*0.95 + 0.05(15*0.9 + 50*0.1) = 8.525 ns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8 + 0.05*(15 + 0.1*50) = </a:t>
            </a:r>
          </a:p>
        </p:txBody>
      </p:sp>
    </p:spTree>
    <p:extLst>
      <p:ext uri="{BB962C8B-B14F-4D97-AF65-F5344CB8AC3E}">
        <p14:creationId xmlns:p14="http://schemas.microsoft.com/office/powerpoint/2010/main" val="282062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1EBC48-B671-4FE4-98F3-D7784D7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 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50 ns supported by an L1 cache having a 8 ns access time and a hit rate of 95% and an L2 cache having a 15 ns access time and a hit rate of 90%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r>
              <a:rPr lang="en-US" sz="3200" b="1" dirty="0"/>
              <a:t>8*0.95 + 0.05(15*0.9 + 50*0.1) = 8.525 ns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  <a:p>
            <a:r>
              <a:rPr lang="en-US" sz="3200" b="1" dirty="0"/>
              <a:t>8 + 0.05*(15 + 50*0.1) = 9 ns</a:t>
            </a:r>
          </a:p>
        </p:txBody>
      </p:sp>
    </p:spTree>
    <p:extLst>
      <p:ext uri="{BB962C8B-B14F-4D97-AF65-F5344CB8AC3E}">
        <p14:creationId xmlns:p14="http://schemas.microsoft.com/office/powerpoint/2010/main" val="188768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94A2D-B7F2-B54E-9449-DC1AC13A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Sources of Misses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677F3C-87E5-48BA-B4B4-B93C310A74C7}"/>
              </a:ext>
            </a:extLst>
          </p:cNvPr>
          <p:cNvSpPr/>
          <p:nvPr/>
        </p:nvSpPr>
        <p:spPr>
          <a:xfrm>
            <a:off x="4905052" y="961944"/>
            <a:ext cx="6666833" cy="863460"/>
          </a:xfrm>
          <a:custGeom>
            <a:avLst/>
            <a:gdLst>
              <a:gd name="connsiteX0" fmla="*/ 0 w 6666833"/>
              <a:gd name="connsiteY0" fmla="*/ 143913 h 863460"/>
              <a:gd name="connsiteX1" fmla="*/ 143913 w 6666833"/>
              <a:gd name="connsiteY1" fmla="*/ 0 h 863460"/>
              <a:gd name="connsiteX2" fmla="*/ 6522920 w 6666833"/>
              <a:gd name="connsiteY2" fmla="*/ 0 h 863460"/>
              <a:gd name="connsiteX3" fmla="*/ 6666833 w 6666833"/>
              <a:gd name="connsiteY3" fmla="*/ 143913 h 863460"/>
              <a:gd name="connsiteX4" fmla="*/ 6666833 w 6666833"/>
              <a:gd name="connsiteY4" fmla="*/ 719547 h 863460"/>
              <a:gd name="connsiteX5" fmla="*/ 6522920 w 6666833"/>
              <a:gd name="connsiteY5" fmla="*/ 863460 h 863460"/>
              <a:gd name="connsiteX6" fmla="*/ 143913 w 6666833"/>
              <a:gd name="connsiteY6" fmla="*/ 863460 h 863460"/>
              <a:gd name="connsiteX7" fmla="*/ 0 w 6666833"/>
              <a:gd name="connsiteY7" fmla="*/ 719547 h 863460"/>
              <a:gd name="connsiteX8" fmla="*/ 0 w 666683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683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6522920" y="0"/>
                </a:lnTo>
                <a:cubicBezTo>
                  <a:pt x="6602401" y="0"/>
                  <a:pt x="6666833" y="64432"/>
                  <a:pt x="6666833" y="143913"/>
                </a:cubicBezTo>
                <a:lnTo>
                  <a:pt x="6666833" y="719547"/>
                </a:lnTo>
                <a:cubicBezTo>
                  <a:pt x="6666833" y="799028"/>
                  <a:pt x="6602401" y="863460"/>
                  <a:pt x="652292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tx1"/>
                </a:solidFill>
              </a:rPr>
              <a:t>Compulsory Misses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B58BDA-1FCD-4A2C-920C-75929D438F09}"/>
              </a:ext>
            </a:extLst>
          </p:cNvPr>
          <p:cNvSpPr/>
          <p:nvPr/>
        </p:nvSpPr>
        <p:spPr>
          <a:xfrm>
            <a:off x="4905052" y="1825404"/>
            <a:ext cx="6666833" cy="968760"/>
          </a:xfrm>
          <a:custGeom>
            <a:avLst/>
            <a:gdLst>
              <a:gd name="connsiteX0" fmla="*/ 0 w 6666833"/>
              <a:gd name="connsiteY0" fmla="*/ 0 h 968760"/>
              <a:gd name="connsiteX1" fmla="*/ 6666833 w 6666833"/>
              <a:gd name="connsiteY1" fmla="*/ 0 h 968760"/>
              <a:gd name="connsiteX2" fmla="*/ 6666833 w 6666833"/>
              <a:gd name="connsiteY2" fmla="*/ 968760 h 968760"/>
              <a:gd name="connsiteX3" fmla="*/ 0 w 6666833"/>
              <a:gd name="connsiteY3" fmla="*/ 968760 h 968760"/>
              <a:gd name="connsiteX4" fmla="*/ 0 w 6666833"/>
              <a:gd name="connsiteY4" fmla="*/ 0 h 96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6833" h="968760">
                <a:moveTo>
                  <a:pt x="0" y="0"/>
                </a:moveTo>
                <a:lnTo>
                  <a:pt x="6666833" y="0"/>
                </a:lnTo>
                <a:lnTo>
                  <a:pt x="6666833" y="968760"/>
                </a:lnTo>
                <a:lnTo>
                  <a:pt x="0" y="9687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672" tIns="45720" rIns="256032" bIns="45720" numCol="1" spcCol="1270" anchor="t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800" kern="1200">
                <a:solidFill>
                  <a:schemeClr val="tx1"/>
                </a:solidFill>
              </a:rPr>
              <a:t>Also called “cold start” misses</a:t>
            </a:r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800" kern="1200">
                <a:solidFill>
                  <a:schemeClr val="tx1"/>
                </a:solidFill>
              </a:rPr>
              <a:t>Unavoidable due to initially empty cache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83671F1-5ABF-49CE-BB97-7D0428CB5D9F}"/>
              </a:ext>
            </a:extLst>
          </p:cNvPr>
          <p:cNvSpPr/>
          <p:nvPr/>
        </p:nvSpPr>
        <p:spPr>
          <a:xfrm>
            <a:off x="4905052" y="2794165"/>
            <a:ext cx="6666833" cy="863460"/>
          </a:xfrm>
          <a:custGeom>
            <a:avLst/>
            <a:gdLst>
              <a:gd name="connsiteX0" fmla="*/ 0 w 6666833"/>
              <a:gd name="connsiteY0" fmla="*/ 143913 h 863460"/>
              <a:gd name="connsiteX1" fmla="*/ 143913 w 6666833"/>
              <a:gd name="connsiteY1" fmla="*/ 0 h 863460"/>
              <a:gd name="connsiteX2" fmla="*/ 6522920 w 6666833"/>
              <a:gd name="connsiteY2" fmla="*/ 0 h 863460"/>
              <a:gd name="connsiteX3" fmla="*/ 6666833 w 6666833"/>
              <a:gd name="connsiteY3" fmla="*/ 143913 h 863460"/>
              <a:gd name="connsiteX4" fmla="*/ 6666833 w 6666833"/>
              <a:gd name="connsiteY4" fmla="*/ 719547 h 863460"/>
              <a:gd name="connsiteX5" fmla="*/ 6522920 w 6666833"/>
              <a:gd name="connsiteY5" fmla="*/ 863460 h 863460"/>
              <a:gd name="connsiteX6" fmla="*/ 143913 w 6666833"/>
              <a:gd name="connsiteY6" fmla="*/ 863460 h 863460"/>
              <a:gd name="connsiteX7" fmla="*/ 0 w 6666833"/>
              <a:gd name="connsiteY7" fmla="*/ 719547 h 863460"/>
              <a:gd name="connsiteX8" fmla="*/ 0 w 666683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683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6522920" y="0"/>
                </a:lnTo>
                <a:cubicBezTo>
                  <a:pt x="6602401" y="0"/>
                  <a:pt x="6666833" y="64432"/>
                  <a:pt x="6666833" y="143913"/>
                </a:cubicBezTo>
                <a:lnTo>
                  <a:pt x="6666833" y="719547"/>
                </a:lnTo>
                <a:cubicBezTo>
                  <a:pt x="6666833" y="799028"/>
                  <a:pt x="6602401" y="863460"/>
                  <a:pt x="652292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727682"/>
              <a:satOff val="-41964"/>
              <a:lumOff val="4314"/>
              <a:alphaOff val="0"/>
            </a:schemeClr>
          </a:fillRef>
          <a:effectRef idx="2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9785A6-4D71-46D3-8944-5461A4D673AE}"/>
              </a:ext>
            </a:extLst>
          </p:cNvPr>
          <p:cNvSpPr/>
          <p:nvPr/>
        </p:nvSpPr>
        <p:spPr>
          <a:xfrm>
            <a:off x="4905052" y="3657624"/>
            <a:ext cx="6666833" cy="596160"/>
          </a:xfrm>
          <a:custGeom>
            <a:avLst/>
            <a:gdLst>
              <a:gd name="connsiteX0" fmla="*/ 0 w 6666833"/>
              <a:gd name="connsiteY0" fmla="*/ 0 h 596160"/>
              <a:gd name="connsiteX1" fmla="*/ 6666833 w 6666833"/>
              <a:gd name="connsiteY1" fmla="*/ 0 h 596160"/>
              <a:gd name="connsiteX2" fmla="*/ 6666833 w 6666833"/>
              <a:gd name="connsiteY2" fmla="*/ 596160 h 596160"/>
              <a:gd name="connsiteX3" fmla="*/ 0 w 6666833"/>
              <a:gd name="connsiteY3" fmla="*/ 596160 h 596160"/>
              <a:gd name="connsiteX4" fmla="*/ 0 w 6666833"/>
              <a:gd name="connsiteY4" fmla="*/ 0 h 5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6833" h="596160">
                <a:moveTo>
                  <a:pt x="0" y="0"/>
                </a:moveTo>
                <a:lnTo>
                  <a:pt x="6666833" y="0"/>
                </a:lnTo>
                <a:lnTo>
                  <a:pt x="6666833" y="596160"/>
                </a:lnTo>
                <a:lnTo>
                  <a:pt x="0" y="596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672" tIns="45720" rIns="256032" bIns="45720" numCol="1" spcCol="1270" anchor="t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800" kern="1200" dirty="0">
                <a:solidFill>
                  <a:schemeClr val="tx1"/>
                </a:solidFill>
              </a:rPr>
              <a:t>Due to limited size of cache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32E0C2-6B7E-4D34-A15F-5982AEDC5AB4}"/>
              </a:ext>
            </a:extLst>
          </p:cNvPr>
          <p:cNvSpPr/>
          <p:nvPr/>
        </p:nvSpPr>
        <p:spPr>
          <a:xfrm>
            <a:off x="4905052" y="4253785"/>
            <a:ext cx="6666833" cy="863460"/>
          </a:xfrm>
          <a:custGeom>
            <a:avLst/>
            <a:gdLst>
              <a:gd name="connsiteX0" fmla="*/ 0 w 6666833"/>
              <a:gd name="connsiteY0" fmla="*/ 143913 h 863460"/>
              <a:gd name="connsiteX1" fmla="*/ 143913 w 6666833"/>
              <a:gd name="connsiteY1" fmla="*/ 0 h 863460"/>
              <a:gd name="connsiteX2" fmla="*/ 6522920 w 6666833"/>
              <a:gd name="connsiteY2" fmla="*/ 0 h 863460"/>
              <a:gd name="connsiteX3" fmla="*/ 6666833 w 6666833"/>
              <a:gd name="connsiteY3" fmla="*/ 143913 h 863460"/>
              <a:gd name="connsiteX4" fmla="*/ 6666833 w 6666833"/>
              <a:gd name="connsiteY4" fmla="*/ 719547 h 863460"/>
              <a:gd name="connsiteX5" fmla="*/ 6522920 w 6666833"/>
              <a:gd name="connsiteY5" fmla="*/ 863460 h 863460"/>
              <a:gd name="connsiteX6" fmla="*/ 143913 w 6666833"/>
              <a:gd name="connsiteY6" fmla="*/ 863460 h 863460"/>
              <a:gd name="connsiteX7" fmla="*/ 0 w 6666833"/>
              <a:gd name="connsiteY7" fmla="*/ 719547 h 863460"/>
              <a:gd name="connsiteX8" fmla="*/ 0 w 666683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683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6522920" y="0"/>
                </a:lnTo>
                <a:cubicBezTo>
                  <a:pt x="6602401" y="0"/>
                  <a:pt x="6666833" y="64432"/>
                  <a:pt x="6666833" y="143913"/>
                </a:cubicBezTo>
                <a:lnTo>
                  <a:pt x="6666833" y="719547"/>
                </a:lnTo>
                <a:cubicBezTo>
                  <a:pt x="6666833" y="799028"/>
                  <a:pt x="6602401" y="863460"/>
                  <a:pt x="652292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1455363"/>
              <a:satOff val="-83928"/>
              <a:lumOff val="8628"/>
              <a:alphaOff val="0"/>
            </a:schemeClr>
          </a:fillRef>
          <a:effectRef idx="2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tx1"/>
                </a:solidFill>
              </a:rPr>
              <a:t>Conflict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5E9C7F-E7CA-4C7F-9C00-446F5BE7C166}"/>
              </a:ext>
            </a:extLst>
          </p:cNvPr>
          <p:cNvSpPr/>
          <p:nvPr/>
        </p:nvSpPr>
        <p:spPr>
          <a:xfrm>
            <a:off x="4905052" y="5117245"/>
            <a:ext cx="6666833" cy="875610"/>
          </a:xfrm>
          <a:custGeom>
            <a:avLst/>
            <a:gdLst>
              <a:gd name="connsiteX0" fmla="*/ 0 w 6666833"/>
              <a:gd name="connsiteY0" fmla="*/ 0 h 875610"/>
              <a:gd name="connsiteX1" fmla="*/ 6666833 w 6666833"/>
              <a:gd name="connsiteY1" fmla="*/ 0 h 875610"/>
              <a:gd name="connsiteX2" fmla="*/ 6666833 w 6666833"/>
              <a:gd name="connsiteY2" fmla="*/ 875610 h 875610"/>
              <a:gd name="connsiteX3" fmla="*/ 0 w 6666833"/>
              <a:gd name="connsiteY3" fmla="*/ 875610 h 875610"/>
              <a:gd name="connsiteX4" fmla="*/ 0 w 6666833"/>
              <a:gd name="connsiteY4" fmla="*/ 0 h 87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6833" h="875610">
                <a:moveTo>
                  <a:pt x="0" y="0"/>
                </a:moveTo>
                <a:lnTo>
                  <a:pt x="6666833" y="0"/>
                </a:lnTo>
                <a:lnTo>
                  <a:pt x="6666833" y="875610"/>
                </a:lnTo>
                <a:lnTo>
                  <a:pt x="0" y="8756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672" tIns="45720" rIns="256032" bIns="45720" numCol="1" spcCol="1270" anchor="t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800" kern="1200" dirty="0">
                <a:solidFill>
                  <a:schemeClr val="tx1"/>
                </a:solidFill>
              </a:rPr>
              <a:t>Due to different blocks mapping to the same cache line</a:t>
            </a:r>
          </a:p>
        </p:txBody>
      </p:sp>
    </p:spTree>
    <p:extLst>
      <p:ext uri="{BB962C8B-B14F-4D97-AF65-F5344CB8AC3E}">
        <p14:creationId xmlns:p14="http://schemas.microsoft.com/office/powerpoint/2010/main" val="7966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7AE71-4AC1-0D4F-9E8B-609C7149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Cache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1644-8D9C-E04E-8313-E1E6A628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Main memory is split into blocks - blocks will be loaded into cache</a:t>
            </a:r>
          </a:p>
          <a:p>
            <a:r>
              <a:rPr lang="en-US" sz="2000" dirty="0"/>
              <a:t>Addresses of items map to blocks</a:t>
            </a:r>
          </a:p>
          <a:p>
            <a:r>
              <a:rPr lang="en-US" sz="2000" dirty="0"/>
              <a:t>Block number = address/block size</a:t>
            </a:r>
          </a:p>
          <a:p>
            <a:r>
              <a:rPr lang="en-US" sz="2000" dirty="0"/>
              <a:t>Number of bits in offset = log</a:t>
            </a:r>
            <a:r>
              <a:rPr lang="en-US" sz="2000" baseline="-25000" dirty="0"/>
              <a:t>2</a:t>
            </a:r>
            <a:r>
              <a:rPr lang="en-US" sz="2000" dirty="0"/>
              <a:t> block size</a:t>
            </a:r>
          </a:p>
          <a:p>
            <a:r>
              <a:rPr lang="en-US" sz="2000" dirty="0"/>
              <a:t>Example: for 256-byte blocks, the address 0x0400ACE8 falls within block: 0x400ACE8/256=0x00400AC</a:t>
            </a:r>
          </a:p>
          <a:p>
            <a:pPr lvl="1"/>
            <a:r>
              <a:rPr lang="en-US" sz="2000" dirty="0"/>
              <a:t>Offset width = log</a:t>
            </a:r>
            <a:r>
              <a:rPr lang="en-US" sz="2000" baseline="-25000" dirty="0"/>
              <a:t>2 </a:t>
            </a:r>
            <a:r>
              <a:rPr lang="en-US" sz="2000" dirty="0"/>
              <a:t>256 = 8 bits</a:t>
            </a:r>
          </a:p>
        </p:txBody>
      </p:sp>
      <p:pic>
        <p:nvPicPr>
          <p:cNvPr id="4" name="Picture 3" descr="Please contact instructor for more information on this image.">
            <a:extLst>
              <a:ext uri="{FF2B5EF4-FFF2-40B4-BE49-F238E27FC236}">
                <a16:creationId xmlns:a16="http://schemas.microsoft.com/office/drawing/2014/main" id="{BBBB8865-A3C4-0E4F-B6FD-6755093E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027296"/>
            <a:ext cx="6894236" cy="13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7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12031E-DC6E-4B90-B9F0-754F2C13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7B17E-FC3D-F646-98BA-59378EA5D417}"/>
              </a:ext>
            </a:extLst>
          </p:cNvPr>
          <p:cNvSpPr txBox="1"/>
          <p:nvPr/>
        </p:nvSpPr>
        <p:spPr>
          <a:xfrm>
            <a:off x="89210" y="1048215"/>
            <a:ext cx="4512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 size = 16 bytes = 2</a:t>
            </a:r>
            <a:r>
              <a:rPr lang="en-US" baseline="30000" dirty="0"/>
              <a:t>4</a:t>
            </a:r>
            <a:r>
              <a:rPr lang="en-US" dirty="0"/>
              <a:t> bytes   </a:t>
            </a:r>
          </a:p>
          <a:p>
            <a:r>
              <a:rPr lang="en-US" dirty="0"/>
              <a:t>	Address is log(16) = 4 bits</a:t>
            </a:r>
          </a:p>
          <a:p>
            <a:endParaRPr lang="en-US" dirty="0"/>
          </a:p>
          <a:p>
            <a:r>
              <a:rPr lang="en-US" dirty="0"/>
              <a:t>Block size = 4 bytes = 2</a:t>
            </a:r>
            <a:r>
              <a:rPr lang="en-US" baseline="30000" dirty="0"/>
              <a:t>2</a:t>
            </a:r>
            <a:r>
              <a:rPr lang="en-US" dirty="0"/>
              <a:t> bytes</a:t>
            </a:r>
          </a:p>
          <a:p>
            <a:r>
              <a:rPr lang="en-US" dirty="0"/>
              <a:t>	Width of offset field is log(4) = 2 bits</a:t>
            </a:r>
          </a:p>
          <a:p>
            <a:endParaRPr lang="en-US" dirty="0"/>
          </a:p>
          <a:p>
            <a:r>
              <a:rPr lang="en-US" dirty="0"/>
              <a:t>Block number = 4-2 = 2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955761-42AF-194E-8B18-38F8DE725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105220"/>
              </p:ext>
            </p:extLst>
          </p:nvPr>
        </p:nvGraphicFramePr>
        <p:xfrm>
          <a:off x="6096000" y="409420"/>
          <a:ext cx="400700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53">
                  <a:extLst>
                    <a:ext uri="{9D8B030D-6E8A-4147-A177-3AD203B41FA5}">
                      <a16:colId xmlns:a16="http://schemas.microsoft.com/office/drawing/2014/main" val="2525873094"/>
                    </a:ext>
                  </a:extLst>
                </a:gridCol>
                <a:gridCol w="1098526">
                  <a:extLst>
                    <a:ext uri="{9D8B030D-6E8A-4147-A177-3AD203B41FA5}">
                      <a16:colId xmlns:a16="http://schemas.microsoft.com/office/drawing/2014/main" val="4199198207"/>
                    </a:ext>
                  </a:extLst>
                </a:gridCol>
                <a:gridCol w="1098526">
                  <a:extLst>
                    <a:ext uri="{9D8B030D-6E8A-4147-A177-3AD203B41FA5}">
                      <a16:colId xmlns:a16="http://schemas.microsoft.com/office/drawing/2014/main" val="33432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8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4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9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8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8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5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4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1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5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2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0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8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4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F188A5-4A1D-4E53-B1FA-FCC25AEF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3 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7B17E-FC3D-F646-98BA-59378EA5D417}"/>
              </a:ext>
            </a:extLst>
          </p:cNvPr>
          <p:cNvSpPr txBox="1"/>
          <p:nvPr/>
        </p:nvSpPr>
        <p:spPr>
          <a:xfrm>
            <a:off x="89210" y="1048215"/>
            <a:ext cx="50971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 size = 16 bytes = 2</a:t>
            </a:r>
            <a:r>
              <a:rPr lang="en-US" baseline="30000" dirty="0"/>
              <a:t>4</a:t>
            </a:r>
            <a:r>
              <a:rPr lang="en-US" dirty="0"/>
              <a:t> bytes   </a:t>
            </a:r>
          </a:p>
          <a:p>
            <a:r>
              <a:rPr lang="en-US" dirty="0"/>
              <a:t>	Address is log(16) = 4 bits</a:t>
            </a:r>
          </a:p>
          <a:p>
            <a:endParaRPr lang="en-US" dirty="0"/>
          </a:p>
          <a:p>
            <a:r>
              <a:rPr lang="en-US" dirty="0"/>
              <a:t>Block size = 4 bytes = 2</a:t>
            </a:r>
            <a:r>
              <a:rPr lang="en-US" baseline="30000" dirty="0"/>
              <a:t>2</a:t>
            </a:r>
            <a:r>
              <a:rPr lang="en-US" dirty="0"/>
              <a:t> bytes</a:t>
            </a:r>
          </a:p>
          <a:p>
            <a:r>
              <a:rPr lang="en-US" dirty="0"/>
              <a:t>	Width of offset field is log(4) = 2 bits</a:t>
            </a:r>
          </a:p>
          <a:p>
            <a:endParaRPr lang="en-US" dirty="0"/>
          </a:p>
          <a:p>
            <a:r>
              <a:rPr lang="en-US" dirty="0"/>
              <a:t>Block number = 4-2 = 2 bits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memory address 9</a:t>
            </a:r>
            <a:r>
              <a:rPr lang="en-US" baseline="-25000" dirty="0"/>
              <a:t>10</a:t>
            </a:r>
            <a:r>
              <a:rPr lang="en-US" dirty="0"/>
              <a:t> = 1001</a:t>
            </a:r>
            <a:r>
              <a:rPr lang="en-US" baseline="-25000" dirty="0"/>
              <a:t>2</a:t>
            </a:r>
            <a:endParaRPr lang="en-US" dirty="0"/>
          </a:p>
          <a:p>
            <a:endParaRPr lang="en-US" dirty="0"/>
          </a:p>
          <a:p>
            <a:r>
              <a:rPr lang="en-US" dirty="0"/>
              <a:t>Block number = floor(9/4) = 2</a:t>
            </a:r>
            <a:r>
              <a:rPr lang="en-US" baseline="-25000" dirty="0"/>
              <a:t>10</a:t>
            </a:r>
            <a:r>
              <a:rPr lang="en-US" dirty="0"/>
              <a:t>  = 10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   Or, just take the first two bits = 10 </a:t>
            </a:r>
          </a:p>
          <a:p>
            <a:endParaRPr lang="en-US" dirty="0"/>
          </a:p>
          <a:p>
            <a:r>
              <a:rPr lang="en-US" dirty="0"/>
              <a:t>Offset = 01</a:t>
            </a:r>
          </a:p>
          <a:p>
            <a:r>
              <a:rPr lang="en-US" dirty="0"/>
              <a:t>	How far in the block to we have to go to find the item requested?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955761-42AF-194E-8B18-38F8DE725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704502"/>
              </p:ext>
            </p:extLst>
          </p:nvPr>
        </p:nvGraphicFramePr>
        <p:xfrm>
          <a:off x="6096000" y="409420"/>
          <a:ext cx="400700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53">
                  <a:extLst>
                    <a:ext uri="{9D8B030D-6E8A-4147-A177-3AD203B41FA5}">
                      <a16:colId xmlns:a16="http://schemas.microsoft.com/office/drawing/2014/main" val="2525873094"/>
                    </a:ext>
                  </a:extLst>
                </a:gridCol>
                <a:gridCol w="1098526">
                  <a:extLst>
                    <a:ext uri="{9D8B030D-6E8A-4147-A177-3AD203B41FA5}">
                      <a16:colId xmlns:a16="http://schemas.microsoft.com/office/drawing/2014/main" val="4199198207"/>
                    </a:ext>
                  </a:extLst>
                </a:gridCol>
                <a:gridCol w="1098526">
                  <a:extLst>
                    <a:ext uri="{9D8B030D-6E8A-4147-A177-3AD203B41FA5}">
                      <a16:colId xmlns:a16="http://schemas.microsoft.com/office/drawing/2014/main" val="334327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8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4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9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8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8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5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4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1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5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2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0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8158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DA89E0-F38A-BC48-9580-3B63F8C45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3757613"/>
            <a:ext cx="4191000" cy="1500187"/>
          </a:xfrm>
          <a:prstGeom prst="rect">
            <a:avLst/>
          </a:prstGeom>
          <a:noFill/>
          <a:ln w="136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914400" y="614363"/>
            <a:ext cx="91998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memory of 65,536 bytes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How many bits wide is the memory address?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wide is the offset field?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describe the block? </a:t>
            </a:r>
          </a:p>
        </p:txBody>
      </p:sp>
    </p:spTree>
    <p:extLst>
      <p:ext uri="{BB962C8B-B14F-4D97-AF65-F5344CB8AC3E}">
        <p14:creationId xmlns:p14="http://schemas.microsoft.com/office/powerpoint/2010/main" val="253405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93EEFE-76A2-4542-BD29-84E5D33A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914400" y="614363"/>
            <a:ext cx="919982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memory of 65,536 bytes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How many bits wide is the memory address? </a:t>
            </a:r>
          </a:p>
          <a:p>
            <a:r>
              <a:rPr lang="en-US" sz="2800" b="1" dirty="0"/>
              <a:t>log(65536) = 16</a:t>
            </a:r>
          </a:p>
          <a:p>
            <a:endParaRPr lang="en-US" sz="2800" dirty="0"/>
          </a:p>
          <a:p>
            <a:r>
              <a:rPr lang="en-US" sz="2800" dirty="0"/>
              <a:t>How many bits wide is the offset field?</a:t>
            </a:r>
          </a:p>
          <a:p>
            <a:r>
              <a:rPr lang="en-US" sz="2800" b="1" dirty="0"/>
              <a:t>log(512) = 9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describe the block?</a:t>
            </a:r>
          </a:p>
          <a:p>
            <a:r>
              <a:rPr lang="en-US" sz="2800" b="1" dirty="0"/>
              <a:t>16 - 9 = 7 bits  </a:t>
            </a:r>
          </a:p>
        </p:txBody>
      </p:sp>
    </p:spTree>
    <p:extLst>
      <p:ext uri="{BB962C8B-B14F-4D97-AF65-F5344CB8AC3E}">
        <p14:creationId xmlns:p14="http://schemas.microsoft.com/office/powerpoint/2010/main" val="10849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76064-C470-B145-B066-3B29B17B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Cache Organization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C356FC-F113-423C-BB61-898566174D97}"/>
              </a:ext>
            </a:extLst>
          </p:cNvPr>
          <p:cNvSpPr/>
          <p:nvPr/>
        </p:nvSpPr>
        <p:spPr>
          <a:xfrm>
            <a:off x="4905052" y="887115"/>
            <a:ext cx="6666833" cy="1112304"/>
          </a:xfrm>
          <a:custGeom>
            <a:avLst/>
            <a:gdLst>
              <a:gd name="connsiteX0" fmla="*/ 0 w 6666833"/>
              <a:gd name="connsiteY0" fmla="*/ 185388 h 1112304"/>
              <a:gd name="connsiteX1" fmla="*/ 185388 w 6666833"/>
              <a:gd name="connsiteY1" fmla="*/ 0 h 1112304"/>
              <a:gd name="connsiteX2" fmla="*/ 6481445 w 6666833"/>
              <a:gd name="connsiteY2" fmla="*/ 0 h 1112304"/>
              <a:gd name="connsiteX3" fmla="*/ 6666833 w 6666833"/>
              <a:gd name="connsiteY3" fmla="*/ 185388 h 1112304"/>
              <a:gd name="connsiteX4" fmla="*/ 6666833 w 6666833"/>
              <a:gd name="connsiteY4" fmla="*/ 926916 h 1112304"/>
              <a:gd name="connsiteX5" fmla="*/ 6481445 w 6666833"/>
              <a:gd name="connsiteY5" fmla="*/ 1112304 h 1112304"/>
              <a:gd name="connsiteX6" fmla="*/ 185388 w 6666833"/>
              <a:gd name="connsiteY6" fmla="*/ 1112304 h 1112304"/>
              <a:gd name="connsiteX7" fmla="*/ 0 w 6666833"/>
              <a:gd name="connsiteY7" fmla="*/ 926916 h 1112304"/>
              <a:gd name="connsiteX8" fmla="*/ 0 w 6666833"/>
              <a:gd name="connsiteY8" fmla="*/ 185388 h 111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6833" h="1112304">
                <a:moveTo>
                  <a:pt x="0" y="185388"/>
                </a:moveTo>
                <a:cubicBezTo>
                  <a:pt x="0" y="83001"/>
                  <a:pt x="83001" y="0"/>
                  <a:pt x="185388" y="0"/>
                </a:cubicBezTo>
                <a:lnTo>
                  <a:pt x="6481445" y="0"/>
                </a:lnTo>
                <a:cubicBezTo>
                  <a:pt x="6583832" y="0"/>
                  <a:pt x="6666833" y="83001"/>
                  <a:pt x="6666833" y="185388"/>
                </a:cubicBezTo>
                <a:lnTo>
                  <a:pt x="6666833" y="926916"/>
                </a:lnTo>
                <a:cubicBezTo>
                  <a:pt x="6666833" y="1029303"/>
                  <a:pt x="6583832" y="1112304"/>
                  <a:pt x="6481445" y="1112304"/>
                </a:cubicBezTo>
                <a:lnTo>
                  <a:pt x="185388" y="1112304"/>
                </a:lnTo>
                <a:cubicBezTo>
                  <a:pt x="83001" y="1112304"/>
                  <a:pt x="0" y="1029303"/>
                  <a:pt x="0" y="926916"/>
                </a:cubicBezTo>
                <a:lnTo>
                  <a:pt x="0" y="18538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978" tIns="160978" rIns="160978" bIns="160978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Cache can hold some number of blocks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CC69C1E-CF03-49EE-9F05-5906E8308A2D}"/>
              </a:ext>
            </a:extLst>
          </p:cNvPr>
          <p:cNvSpPr/>
          <p:nvPr/>
        </p:nvSpPr>
        <p:spPr>
          <a:xfrm>
            <a:off x="4905052" y="1999419"/>
            <a:ext cx="6666833" cy="1506960"/>
          </a:xfrm>
          <a:custGeom>
            <a:avLst/>
            <a:gdLst>
              <a:gd name="connsiteX0" fmla="*/ 0 w 6666833"/>
              <a:gd name="connsiteY0" fmla="*/ 0 h 1506960"/>
              <a:gd name="connsiteX1" fmla="*/ 6666833 w 6666833"/>
              <a:gd name="connsiteY1" fmla="*/ 0 h 1506960"/>
              <a:gd name="connsiteX2" fmla="*/ 6666833 w 6666833"/>
              <a:gd name="connsiteY2" fmla="*/ 1506960 h 1506960"/>
              <a:gd name="connsiteX3" fmla="*/ 0 w 6666833"/>
              <a:gd name="connsiteY3" fmla="*/ 1506960 h 1506960"/>
              <a:gd name="connsiteX4" fmla="*/ 0 w 6666833"/>
              <a:gd name="connsiteY4" fmla="*/ 0 h 150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6833" h="1506960">
                <a:moveTo>
                  <a:pt x="0" y="0"/>
                </a:moveTo>
                <a:lnTo>
                  <a:pt x="6666833" y="0"/>
                </a:lnTo>
                <a:lnTo>
                  <a:pt x="6666833" y="1506960"/>
                </a:lnTo>
                <a:lnTo>
                  <a:pt x="0" y="15069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672" tIns="35560" rIns="199136" bIns="35560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200" kern="1200">
                <a:solidFill>
                  <a:schemeClr val="tx1"/>
                </a:solidFill>
              </a:rPr>
              <a:t>The blocks within the cache are called lines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200" kern="1200">
                <a:solidFill>
                  <a:schemeClr val="tx1"/>
                </a:solidFill>
              </a:rPr>
              <a:t>Each line is the same size as a memory block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200" kern="1200">
                <a:solidFill>
                  <a:schemeClr val="tx1"/>
                </a:solidFill>
              </a:rPr>
              <a:t>A line can hold one of a collection of blocks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200" kern="1200">
                <a:solidFill>
                  <a:schemeClr val="tx1"/>
                </a:solidFill>
              </a:rPr>
              <a:t>Mapping determines which line contains which block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2CFF9-4BE4-4FA6-BD2D-07BE15965C45}"/>
              </a:ext>
            </a:extLst>
          </p:cNvPr>
          <p:cNvSpPr/>
          <p:nvPr/>
        </p:nvSpPr>
        <p:spPr>
          <a:xfrm>
            <a:off x="4905052" y="3506379"/>
            <a:ext cx="6666833" cy="1112304"/>
          </a:xfrm>
          <a:custGeom>
            <a:avLst/>
            <a:gdLst>
              <a:gd name="connsiteX0" fmla="*/ 0 w 6666833"/>
              <a:gd name="connsiteY0" fmla="*/ 185388 h 1112304"/>
              <a:gd name="connsiteX1" fmla="*/ 185388 w 6666833"/>
              <a:gd name="connsiteY1" fmla="*/ 0 h 1112304"/>
              <a:gd name="connsiteX2" fmla="*/ 6481445 w 6666833"/>
              <a:gd name="connsiteY2" fmla="*/ 0 h 1112304"/>
              <a:gd name="connsiteX3" fmla="*/ 6666833 w 6666833"/>
              <a:gd name="connsiteY3" fmla="*/ 185388 h 1112304"/>
              <a:gd name="connsiteX4" fmla="*/ 6666833 w 6666833"/>
              <a:gd name="connsiteY4" fmla="*/ 926916 h 1112304"/>
              <a:gd name="connsiteX5" fmla="*/ 6481445 w 6666833"/>
              <a:gd name="connsiteY5" fmla="*/ 1112304 h 1112304"/>
              <a:gd name="connsiteX6" fmla="*/ 185388 w 6666833"/>
              <a:gd name="connsiteY6" fmla="*/ 1112304 h 1112304"/>
              <a:gd name="connsiteX7" fmla="*/ 0 w 6666833"/>
              <a:gd name="connsiteY7" fmla="*/ 926916 h 1112304"/>
              <a:gd name="connsiteX8" fmla="*/ 0 w 6666833"/>
              <a:gd name="connsiteY8" fmla="*/ 185388 h 111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6833" h="1112304">
                <a:moveTo>
                  <a:pt x="0" y="185388"/>
                </a:moveTo>
                <a:cubicBezTo>
                  <a:pt x="0" y="83001"/>
                  <a:pt x="83001" y="0"/>
                  <a:pt x="185388" y="0"/>
                </a:cubicBezTo>
                <a:lnTo>
                  <a:pt x="6481445" y="0"/>
                </a:lnTo>
                <a:cubicBezTo>
                  <a:pt x="6583832" y="0"/>
                  <a:pt x="6666833" y="83001"/>
                  <a:pt x="6666833" y="185388"/>
                </a:cubicBezTo>
                <a:lnTo>
                  <a:pt x="6666833" y="926916"/>
                </a:lnTo>
                <a:cubicBezTo>
                  <a:pt x="6666833" y="1029303"/>
                  <a:pt x="6583832" y="1112304"/>
                  <a:pt x="6481445" y="1112304"/>
                </a:cubicBezTo>
                <a:lnTo>
                  <a:pt x="185388" y="1112304"/>
                </a:lnTo>
                <a:cubicBezTo>
                  <a:pt x="83001" y="1112304"/>
                  <a:pt x="0" y="1029303"/>
                  <a:pt x="0" y="926916"/>
                </a:cubicBezTo>
                <a:lnTo>
                  <a:pt x="0" y="18538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1455363"/>
              <a:satOff val="-83928"/>
              <a:lumOff val="8628"/>
              <a:alphaOff val="0"/>
            </a:schemeClr>
          </a:fillRef>
          <a:effectRef idx="2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978" tIns="160978" rIns="160978" bIns="160978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Number of lines is much smaller than number of blocks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782D0A-94FC-4493-9CF9-F58241D5B4A6}"/>
              </a:ext>
            </a:extLst>
          </p:cNvPr>
          <p:cNvSpPr/>
          <p:nvPr/>
        </p:nvSpPr>
        <p:spPr>
          <a:xfrm>
            <a:off x="4905052" y="4618684"/>
            <a:ext cx="6666833" cy="1449000"/>
          </a:xfrm>
          <a:custGeom>
            <a:avLst/>
            <a:gdLst>
              <a:gd name="connsiteX0" fmla="*/ 0 w 6666833"/>
              <a:gd name="connsiteY0" fmla="*/ 0 h 1449000"/>
              <a:gd name="connsiteX1" fmla="*/ 6666833 w 6666833"/>
              <a:gd name="connsiteY1" fmla="*/ 0 h 1449000"/>
              <a:gd name="connsiteX2" fmla="*/ 6666833 w 6666833"/>
              <a:gd name="connsiteY2" fmla="*/ 1449000 h 1449000"/>
              <a:gd name="connsiteX3" fmla="*/ 0 w 6666833"/>
              <a:gd name="connsiteY3" fmla="*/ 1449000 h 1449000"/>
              <a:gd name="connsiteX4" fmla="*/ 0 w 6666833"/>
              <a:gd name="connsiteY4" fmla="*/ 0 h 14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6833" h="1449000">
                <a:moveTo>
                  <a:pt x="0" y="0"/>
                </a:moveTo>
                <a:lnTo>
                  <a:pt x="6666833" y="0"/>
                </a:lnTo>
                <a:lnTo>
                  <a:pt x="6666833" y="1449000"/>
                </a:lnTo>
                <a:lnTo>
                  <a:pt x="0" y="1449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672" tIns="35560" rIns="199136" bIns="35560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200" kern="1200">
                <a:solidFill>
                  <a:schemeClr val="tx1"/>
                </a:solidFill>
              </a:rPr>
              <a:t>Main memory size / block size = number of blocks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200" kern="1200">
                <a:solidFill>
                  <a:schemeClr val="tx1"/>
                </a:solidFill>
              </a:rPr>
              <a:t>Cache size / block size = number of lines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200" kern="1200" dirty="0">
                <a:solidFill>
                  <a:schemeClr val="tx1"/>
                </a:solidFill>
              </a:rPr>
              <a:t>If cache size = 2</a:t>
            </a:r>
            <a:r>
              <a:rPr lang="en-US" sz="2200" kern="1200" baseline="30000" dirty="0">
                <a:solidFill>
                  <a:schemeClr val="tx1"/>
                </a:solidFill>
              </a:rPr>
              <a:t>13</a:t>
            </a:r>
            <a:r>
              <a:rPr lang="en-US" sz="2200" kern="1200" dirty="0">
                <a:solidFill>
                  <a:schemeClr val="tx1"/>
                </a:solidFill>
              </a:rPr>
              <a:t> bytes and block size is 256 bytes, number of lines = 2</a:t>
            </a:r>
            <a:r>
              <a:rPr lang="en-US" sz="2200" kern="1200" baseline="30000" dirty="0">
                <a:solidFill>
                  <a:schemeClr val="tx1"/>
                </a:solidFill>
              </a:rPr>
              <a:t>13</a:t>
            </a:r>
            <a:r>
              <a:rPr lang="en-US" sz="2200" kern="1200" dirty="0">
                <a:solidFill>
                  <a:schemeClr val="tx1"/>
                </a:solidFill>
              </a:rPr>
              <a:t> B/ 2</a:t>
            </a:r>
            <a:r>
              <a:rPr lang="en-US" sz="2200" kern="1200" baseline="30000" dirty="0">
                <a:solidFill>
                  <a:schemeClr val="tx1"/>
                </a:solidFill>
              </a:rPr>
              <a:t>8</a:t>
            </a:r>
            <a:r>
              <a:rPr lang="en-US" sz="2200" kern="1200" dirty="0">
                <a:solidFill>
                  <a:schemeClr val="tx1"/>
                </a:solidFill>
              </a:rPr>
              <a:t> B = 2</a:t>
            </a:r>
            <a:r>
              <a:rPr lang="en-US" sz="2200" kern="1200" baseline="30000" dirty="0">
                <a:solidFill>
                  <a:schemeClr val="tx1"/>
                </a:solidFill>
              </a:rPr>
              <a:t>5</a:t>
            </a:r>
            <a:r>
              <a:rPr lang="en-US" sz="2200" kern="1200" dirty="0">
                <a:solidFill>
                  <a:schemeClr val="tx1"/>
                </a:solidFill>
              </a:rPr>
              <a:t> = 32 lines</a:t>
            </a:r>
          </a:p>
        </p:txBody>
      </p:sp>
    </p:spTree>
    <p:extLst>
      <p:ext uri="{BB962C8B-B14F-4D97-AF65-F5344CB8AC3E}">
        <p14:creationId xmlns:p14="http://schemas.microsoft.com/office/powerpoint/2010/main" val="5495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8E9B4E-A4F0-3749-BCFE-F423C014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Memory Hierarchy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4062FD-29B3-4BC8-A98C-6B41FED43BC5}"/>
              </a:ext>
            </a:extLst>
          </p:cNvPr>
          <p:cNvSpPr/>
          <p:nvPr/>
        </p:nvSpPr>
        <p:spPr>
          <a:xfrm>
            <a:off x="5468389" y="655278"/>
            <a:ext cx="6263640" cy="913678"/>
          </a:xfrm>
          <a:custGeom>
            <a:avLst/>
            <a:gdLst>
              <a:gd name="connsiteX0" fmla="*/ 0 w 6263640"/>
              <a:gd name="connsiteY0" fmla="*/ 152283 h 913678"/>
              <a:gd name="connsiteX1" fmla="*/ 152283 w 6263640"/>
              <a:gd name="connsiteY1" fmla="*/ 0 h 913678"/>
              <a:gd name="connsiteX2" fmla="*/ 6111357 w 6263640"/>
              <a:gd name="connsiteY2" fmla="*/ 0 h 913678"/>
              <a:gd name="connsiteX3" fmla="*/ 6263640 w 6263640"/>
              <a:gd name="connsiteY3" fmla="*/ 152283 h 913678"/>
              <a:gd name="connsiteX4" fmla="*/ 6263640 w 6263640"/>
              <a:gd name="connsiteY4" fmla="*/ 761395 h 913678"/>
              <a:gd name="connsiteX5" fmla="*/ 6111357 w 6263640"/>
              <a:gd name="connsiteY5" fmla="*/ 913678 h 913678"/>
              <a:gd name="connsiteX6" fmla="*/ 152283 w 6263640"/>
              <a:gd name="connsiteY6" fmla="*/ 913678 h 913678"/>
              <a:gd name="connsiteX7" fmla="*/ 0 w 6263640"/>
              <a:gd name="connsiteY7" fmla="*/ 761395 h 913678"/>
              <a:gd name="connsiteX8" fmla="*/ 0 w 6263640"/>
              <a:gd name="connsiteY8" fmla="*/ 152283 h 9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913678">
                <a:moveTo>
                  <a:pt x="0" y="152283"/>
                </a:moveTo>
                <a:cubicBezTo>
                  <a:pt x="0" y="68179"/>
                  <a:pt x="68179" y="0"/>
                  <a:pt x="152283" y="0"/>
                </a:cubicBezTo>
                <a:lnTo>
                  <a:pt x="6111357" y="0"/>
                </a:lnTo>
                <a:cubicBezTo>
                  <a:pt x="6195461" y="0"/>
                  <a:pt x="6263640" y="68179"/>
                  <a:pt x="6263640" y="152283"/>
                </a:cubicBezTo>
                <a:lnTo>
                  <a:pt x="6263640" y="761395"/>
                </a:lnTo>
                <a:cubicBezTo>
                  <a:pt x="6263640" y="845499"/>
                  <a:pt x="6195461" y="913678"/>
                  <a:pt x="6111357" y="913678"/>
                </a:cubicBezTo>
                <a:lnTo>
                  <a:pt x="152283" y="913678"/>
                </a:lnTo>
                <a:cubicBezTo>
                  <a:pt x="68179" y="913678"/>
                  <a:pt x="0" y="845499"/>
                  <a:pt x="0" y="761395"/>
                </a:cubicBezTo>
                <a:lnTo>
                  <a:pt x="0" y="1522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232" tIns="132232" rIns="132232" bIns="132232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>
                <a:solidFill>
                  <a:schemeClr val="tx1"/>
                </a:solidFill>
              </a:rPr>
              <a:t>Data Movement Occurs Across Memory Hierarchy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9A7CC9-47A9-4513-90A2-B1BFDA183187}"/>
              </a:ext>
            </a:extLst>
          </p:cNvPr>
          <p:cNvSpPr/>
          <p:nvPr/>
        </p:nvSpPr>
        <p:spPr>
          <a:xfrm>
            <a:off x="5468389" y="1635197"/>
            <a:ext cx="6263640" cy="913678"/>
          </a:xfrm>
          <a:custGeom>
            <a:avLst/>
            <a:gdLst>
              <a:gd name="connsiteX0" fmla="*/ 0 w 6263640"/>
              <a:gd name="connsiteY0" fmla="*/ 152283 h 913678"/>
              <a:gd name="connsiteX1" fmla="*/ 152283 w 6263640"/>
              <a:gd name="connsiteY1" fmla="*/ 0 h 913678"/>
              <a:gd name="connsiteX2" fmla="*/ 6111357 w 6263640"/>
              <a:gd name="connsiteY2" fmla="*/ 0 h 913678"/>
              <a:gd name="connsiteX3" fmla="*/ 6263640 w 6263640"/>
              <a:gd name="connsiteY3" fmla="*/ 152283 h 913678"/>
              <a:gd name="connsiteX4" fmla="*/ 6263640 w 6263640"/>
              <a:gd name="connsiteY4" fmla="*/ 761395 h 913678"/>
              <a:gd name="connsiteX5" fmla="*/ 6111357 w 6263640"/>
              <a:gd name="connsiteY5" fmla="*/ 913678 h 913678"/>
              <a:gd name="connsiteX6" fmla="*/ 152283 w 6263640"/>
              <a:gd name="connsiteY6" fmla="*/ 913678 h 913678"/>
              <a:gd name="connsiteX7" fmla="*/ 0 w 6263640"/>
              <a:gd name="connsiteY7" fmla="*/ 761395 h 913678"/>
              <a:gd name="connsiteX8" fmla="*/ 0 w 6263640"/>
              <a:gd name="connsiteY8" fmla="*/ 152283 h 9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913678">
                <a:moveTo>
                  <a:pt x="0" y="152283"/>
                </a:moveTo>
                <a:cubicBezTo>
                  <a:pt x="0" y="68179"/>
                  <a:pt x="68179" y="0"/>
                  <a:pt x="152283" y="0"/>
                </a:cubicBezTo>
                <a:lnTo>
                  <a:pt x="6111357" y="0"/>
                </a:lnTo>
                <a:cubicBezTo>
                  <a:pt x="6195461" y="0"/>
                  <a:pt x="6263640" y="68179"/>
                  <a:pt x="6263640" y="152283"/>
                </a:cubicBezTo>
                <a:lnTo>
                  <a:pt x="6263640" y="761395"/>
                </a:lnTo>
                <a:cubicBezTo>
                  <a:pt x="6263640" y="845499"/>
                  <a:pt x="6195461" y="913678"/>
                  <a:pt x="6111357" y="913678"/>
                </a:cubicBezTo>
                <a:lnTo>
                  <a:pt x="152283" y="913678"/>
                </a:lnTo>
                <a:cubicBezTo>
                  <a:pt x="68179" y="913678"/>
                  <a:pt x="0" y="845499"/>
                  <a:pt x="0" y="761395"/>
                </a:cubicBezTo>
                <a:lnTo>
                  <a:pt x="0" y="1522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85121"/>
              <a:satOff val="-27976"/>
              <a:lumOff val="2876"/>
              <a:alphaOff val="0"/>
            </a:schemeClr>
          </a:fillRef>
          <a:effectRef idx="0">
            <a:schemeClr val="accent2">
              <a:hueOff val="-485121"/>
              <a:satOff val="-27976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232" tIns="132232" rIns="132232" bIns="132232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>
                <a:solidFill>
                  <a:schemeClr val="tx1"/>
                </a:solidFill>
              </a:rPr>
              <a:t>Access Latencies Differ Widely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306C90-6D80-42B2-ADF0-7412F0A45B8B}"/>
              </a:ext>
            </a:extLst>
          </p:cNvPr>
          <p:cNvSpPr/>
          <p:nvPr/>
        </p:nvSpPr>
        <p:spPr>
          <a:xfrm>
            <a:off x="5468389" y="2548876"/>
            <a:ext cx="6263640" cy="571320"/>
          </a:xfrm>
          <a:custGeom>
            <a:avLst/>
            <a:gdLst>
              <a:gd name="connsiteX0" fmla="*/ 0 w 6263640"/>
              <a:gd name="connsiteY0" fmla="*/ 0 h 571320"/>
              <a:gd name="connsiteX1" fmla="*/ 6263640 w 6263640"/>
              <a:gd name="connsiteY1" fmla="*/ 0 h 571320"/>
              <a:gd name="connsiteX2" fmla="*/ 6263640 w 6263640"/>
              <a:gd name="connsiteY2" fmla="*/ 571320 h 571320"/>
              <a:gd name="connsiteX3" fmla="*/ 0 w 6263640"/>
              <a:gd name="connsiteY3" fmla="*/ 571320 h 571320"/>
              <a:gd name="connsiteX4" fmla="*/ 0 w 6263640"/>
              <a:gd name="connsiteY4" fmla="*/ 0 h 5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571320">
                <a:moveTo>
                  <a:pt x="0" y="0"/>
                </a:moveTo>
                <a:lnTo>
                  <a:pt x="6263640" y="0"/>
                </a:lnTo>
                <a:lnTo>
                  <a:pt x="6263640" y="571320"/>
                </a:lnTo>
                <a:lnTo>
                  <a:pt x="0" y="5713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29210" rIns="163576" bIns="29210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1800" kern="1200" dirty="0">
                <a:solidFill>
                  <a:schemeClr val="tx1"/>
                </a:solidFill>
              </a:rPr>
              <a:t>Register &lt; L1 Cache &lt; L2 Cache &lt; Main Memory &lt; Disk &lt; Archival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F5DB15-D611-4574-B28D-78AA0B3501DE}"/>
              </a:ext>
            </a:extLst>
          </p:cNvPr>
          <p:cNvSpPr/>
          <p:nvPr/>
        </p:nvSpPr>
        <p:spPr>
          <a:xfrm>
            <a:off x="5468389" y="3120196"/>
            <a:ext cx="6263640" cy="913678"/>
          </a:xfrm>
          <a:custGeom>
            <a:avLst/>
            <a:gdLst>
              <a:gd name="connsiteX0" fmla="*/ 0 w 6263640"/>
              <a:gd name="connsiteY0" fmla="*/ 152283 h 913678"/>
              <a:gd name="connsiteX1" fmla="*/ 152283 w 6263640"/>
              <a:gd name="connsiteY1" fmla="*/ 0 h 913678"/>
              <a:gd name="connsiteX2" fmla="*/ 6111357 w 6263640"/>
              <a:gd name="connsiteY2" fmla="*/ 0 h 913678"/>
              <a:gd name="connsiteX3" fmla="*/ 6263640 w 6263640"/>
              <a:gd name="connsiteY3" fmla="*/ 152283 h 913678"/>
              <a:gd name="connsiteX4" fmla="*/ 6263640 w 6263640"/>
              <a:gd name="connsiteY4" fmla="*/ 761395 h 913678"/>
              <a:gd name="connsiteX5" fmla="*/ 6111357 w 6263640"/>
              <a:gd name="connsiteY5" fmla="*/ 913678 h 913678"/>
              <a:gd name="connsiteX6" fmla="*/ 152283 w 6263640"/>
              <a:gd name="connsiteY6" fmla="*/ 913678 h 913678"/>
              <a:gd name="connsiteX7" fmla="*/ 0 w 6263640"/>
              <a:gd name="connsiteY7" fmla="*/ 761395 h 913678"/>
              <a:gd name="connsiteX8" fmla="*/ 0 w 6263640"/>
              <a:gd name="connsiteY8" fmla="*/ 152283 h 9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913678">
                <a:moveTo>
                  <a:pt x="0" y="152283"/>
                </a:moveTo>
                <a:cubicBezTo>
                  <a:pt x="0" y="68179"/>
                  <a:pt x="68179" y="0"/>
                  <a:pt x="152283" y="0"/>
                </a:cubicBezTo>
                <a:lnTo>
                  <a:pt x="6111357" y="0"/>
                </a:lnTo>
                <a:cubicBezTo>
                  <a:pt x="6195461" y="0"/>
                  <a:pt x="6263640" y="68179"/>
                  <a:pt x="6263640" y="152283"/>
                </a:cubicBezTo>
                <a:lnTo>
                  <a:pt x="6263640" y="761395"/>
                </a:lnTo>
                <a:cubicBezTo>
                  <a:pt x="6263640" y="845499"/>
                  <a:pt x="6195461" y="913678"/>
                  <a:pt x="6111357" y="913678"/>
                </a:cubicBezTo>
                <a:lnTo>
                  <a:pt x="152283" y="913678"/>
                </a:lnTo>
                <a:cubicBezTo>
                  <a:pt x="68179" y="913678"/>
                  <a:pt x="0" y="845499"/>
                  <a:pt x="0" y="761395"/>
                </a:cubicBezTo>
                <a:lnTo>
                  <a:pt x="0" y="1522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232" tIns="132232" rIns="132232" bIns="132232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>
                <a:solidFill>
                  <a:schemeClr val="tx1"/>
                </a:solidFill>
              </a:rPr>
              <a:t>Memory Performance Can be Maximized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9E7D7D-0039-4A8D-A32C-C89D89E16275}"/>
              </a:ext>
            </a:extLst>
          </p:cNvPr>
          <p:cNvSpPr/>
          <p:nvPr/>
        </p:nvSpPr>
        <p:spPr>
          <a:xfrm>
            <a:off x="5468389" y="4033874"/>
            <a:ext cx="6263640" cy="1142640"/>
          </a:xfrm>
          <a:custGeom>
            <a:avLst/>
            <a:gdLst>
              <a:gd name="connsiteX0" fmla="*/ 0 w 6263640"/>
              <a:gd name="connsiteY0" fmla="*/ 0 h 1142640"/>
              <a:gd name="connsiteX1" fmla="*/ 6263640 w 6263640"/>
              <a:gd name="connsiteY1" fmla="*/ 0 h 1142640"/>
              <a:gd name="connsiteX2" fmla="*/ 6263640 w 6263640"/>
              <a:gd name="connsiteY2" fmla="*/ 1142640 h 1142640"/>
              <a:gd name="connsiteX3" fmla="*/ 0 w 6263640"/>
              <a:gd name="connsiteY3" fmla="*/ 1142640 h 1142640"/>
              <a:gd name="connsiteX4" fmla="*/ 0 w 6263640"/>
              <a:gd name="connsiteY4" fmla="*/ 0 h 114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1142640">
                <a:moveTo>
                  <a:pt x="0" y="0"/>
                </a:moveTo>
                <a:lnTo>
                  <a:pt x="6263640" y="0"/>
                </a:lnTo>
                <a:lnTo>
                  <a:pt x="6263640" y="1142640"/>
                </a:lnTo>
                <a:lnTo>
                  <a:pt x="0" y="11426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29210" rIns="163576" bIns="29210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1800" kern="1200">
                <a:solidFill>
                  <a:schemeClr val="tx1"/>
                </a:solidFill>
              </a:rPr>
              <a:t>Maximize Data Transfers in Fast Memory (e.g. Registers &lt;-&gt; Cache)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1800" kern="1200">
                <a:solidFill>
                  <a:schemeClr val="tx1"/>
                </a:solidFill>
              </a:rPr>
              <a:t>Minimize Data Transfers in Slow Memory (e.g. Registers &lt;-&gt; Main Memory)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1B3CC8-4445-43D1-BFD9-B98FCF73ECD0}"/>
              </a:ext>
            </a:extLst>
          </p:cNvPr>
          <p:cNvSpPr/>
          <p:nvPr/>
        </p:nvSpPr>
        <p:spPr>
          <a:xfrm>
            <a:off x="5468389" y="5176514"/>
            <a:ext cx="6263640" cy="913678"/>
          </a:xfrm>
          <a:custGeom>
            <a:avLst/>
            <a:gdLst>
              <a:gd name="connsiteX0" fmla="*/ 0 w 6263640"/>
              <a:gd name="connsiteY0" fmla="*/ 152283 h 913678"/>
              <a:gd name="connsiteX1" fmla="*/ 152283 w 6263640"/>
              <a:gd name="connsiteY1" fmla="*/ 0 h 913678"/>
              <a:gd name="connsiteX2" fmla="*/ 6111357 w 6263640"/>
              <a:gd name="connsiteY2" fmla="*/ 0 h 913678"/>
              <a:gd name="connsiteX3" fmla="*/ 6263640 w 6263640"/>
              <a:gd name="connsiteY3" fmla="*/ 152283 h 913678"/>
              <a:gd name="connsiteX4" fmla="*/ 6263640 w 6263640"/>
              <a:gd name="connsiteY4" fmla="*/ 761395 h 913678"/>
              <a:gd name="connsiteX5" fmla="*/ 6111357 w 6263640"/>
              <a:gd name="connsiteY5" fmla="*/ 913678 h 913678"/>
              <a:gd name="connsiteX6" fmla="*/ 152283 w 6263640"/>
              <a:gd name="connsiteY6" fmla="*/ 913678 h 913678"/>
              <a:gd name="connsiteX7" fmla="*/ 0 w 6263640"/>
              <a:gd name="connsiteY7" fmla="*/ 761395 h 913678"/>
              <a:gd name="connsiteX8" fmla="*/ 0 w 6263640"/>
              <a:gd name="connsiteY8" fmla="*/ 152283 h 9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913678">
                <a:moveTo>
                  <a:pt x="0" y="152283"/>
                </a:moveTo>
                <a:cubicBezTo>
                  <a:pt x="0" y="68179"/>
                  <a:pt x="68179" y="0"/>
                  <a:pt x="152283" y="0"/>
                </a:cubicBezTo>
                <a:lnTo>
                  <a:pt x="6111357" y="0"/>
                </a:lnTo>
                <a:cubicBezTo>
                  <a:pt x="6195461" y="0"/>
                  <a:pt x="6263640" y="68179"/>
                  <a:pt x="6263640" y="152283"/>
                </a:cubicBezTo>
                <a:lnTo>
                  <a:pt x="6263640" y="761395"/>
                </a:lnTo>
                <a:cubicBezTo>
                  <a:pt x="6263640" y="845499"/>
                  <a:pt x="6195461" y="913678"/>
                  <a:pt x="6111357" y="913678"/>
                </a:cubicBezTo>
                <a:lnTo>
                  <a:pt x="152283" y="913678"/>
                </a:lnTo>
                <a:cubicBezTo>
                  <a:pt x="68179" y="913678"/>
                  <a:pt x="0" y="845499"/>
                  <a:pt x="0" y="761395"/>
                </a:cubicBezTo>
                <a:lnTo>
                  <a:pt x="0" y="1522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232" tIns="132232" rIns="132232" bIns="132232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>
                <a:solidFill>
                  <a:schemeClr val="tx1"/>
                </a:solidFill>
              </a:rPr>
              <a:t>Place data most likely to be accessed (needed in a register) in fast memory</a:t>
            </a:r>
          </a:p>
        </p:txBody>
      </p:sp>
    </p:spTree>
    <p:extLst>
      <p:ext uri="{BB962C8B-B14F-4D97-AF65-F5344CB8AC3E}">
        <p14:creationId xmlns:p14="http://schemas.microsoft.com/office/powerpoint/2010/main" val="1329185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B39032-D885-4439-A00C-306CFA7D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69E25-075D-3E44-90AE-3212F73FB488}"/>
              </a:ext>
            </a:extLst>
          </p:cNvPr>
          <p:cNvSpPr txBox="1"/>
          <p:nvPr/>
        </p:nvSpPr>
        <p:spPr>
          <a:xfrm>
            <a:off x="557213" y="714375"/>
            <a:ext cx="111292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system has a main memory of 2</a:t>
            </a:r>
            <a:r>
              <a:rPr lang="en-US" sz="2400" baseline="30000" dirty="0"/>
              <a:t>32</a:t>
            </a:r>
            <a:r>
              <a:rPr lang="en-US" sz="2400" dirty="0"/>
              <a:t> bytes and a block size of 1024 bytes.  It has a cache with 16,834 bytes.</a:t>
            </a:r>
          </a:p>
          <a:p>
            <a:endParaRPr lang="en-US" sz="2400" dirty="0"/>
          </a:p>
          <a:p>
            <a:r>
              <a:rPr lang="en-US" sz="2400" dirty="0"/>
              <a:t>How many bits are in the memory address?</a:t>
            </a:r>
          </a:p>
          <a:p>
            <a:endParaRPr lang="en-US" sz="2400" dirty="0"/>
          </a:p>
          <a:p>
            <a:r>
              <a:rPr lang="en-US" sz="2400" dirty="0"/>
              <a:t>How many blocks are in main memory?</a:t>
            </a:r>
          </a:p>
          <a:p>
            <a:endParaRPr lang="en-US" sz="2400" dirty="0"/>
          </a:p>
          <a:p>
            <a:r>
              <a:rPr lang="en-US" sz="2400" dirty="0"/>
              <a:t>What is the size of the offset field?</a:t>
            </a:r>
          </a:p>
          <a:p>
            <a:endParaRPr lang="en-US" sz="2400" dirty="0"/>
          </a:p>
          <a:p>
            <a:r>
              <a:rPr lang="en-US" sz="2400" dirty="0"/>
              <a:t>How many lines are in the cache?</a:t>
            </a:r>
          </a:p>
        </p:txBody>
      </p:sp>
    </p:spTree>
    <p:extLst>
      <p:ext uri="{BB962C8B-B14F-4D97-AF65-F5344CB8AC3E}">
        <p14:creationId xmlns:p14="http://schemas.microsoft.com/office/powerpoint/2010/main" val="420399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637079-B64D-4398-A61B-18C3B334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5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69E25-075D-3E44-90AE-3212F73FB488}"/>
              </a:ext>
            </a:extLst>
          </p:cNvPr>
          <p:cNvSpPr txBox="1"/>
          <p:nvPr/>
        </p:nvSpPr>
        <p:spPr>
          <a:xfrm>
            <a:off x="531367" y="324082"/>
            <a:ext cx="111292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system has a main memory of 2</a:t>
            </a:r>
            <a:r>
              <a:rPr lang="en-US" sz="2400" baseline="30000" dirty="0"/>
              <a:t>32</a:t>
            </a:r>
            <a:r>
              <a:rPr lang="en-US" sz="2400" dirty="0"/>
              <a:t> bytes and a block size of 1024 bytes.  It has a cache with 16,834 bytes.</a:t>
            </a:r>
          </a:p>
          <a:p>
            <a:endParaRPr lang="en-US" sz="2400" dirty="0"/>
          </a:p>
          <a:p>
            <a:r>
              <a:rPr lang="en-US" sz="2400" dirty="0"/>
              <a:t>How many bits are in the memory address?</a:t>
            </a:r>
          </a:p>
          <a:p>
            <a:r>
              <a:rPr lang="en-US" sz="2400" b="1" dirty="0"/>
              <a:t>log(2</a:t>
            </a:r>
            <a:r>
              <a:rPr lang="en-US" sz="2400" b="1" baseline="30000" dirty="0"/>
              <a:t>32</a:t>
            </a:r>
            <a:r>
              <a:rPr lang="en-US" sz="2400" b="1" dirty="0"/>
              <a:t>) = 32</a:t>
            </a:r>
          </a:p>
          <a:p>
            <a:endParaRPr lang="en-US" sz="2400" dirty="0"/>
          </a:p>
          <a:p>
            <a:r>
              <a:rPr lang="en-US" sz="2400" dirty="0"/>
              <a:t>How many blocks are in main memory?</a:t>
            </a:r>
          </a:p>
          <a:p>
            <a:r>
              <a:rPr lang="en-US" sz="2400" b="1" dirty="0"/>
              <a:t>1024 = 2</a:t>
            </a:r>
            <a:r>
              <a:rPr lang="en-US" sz="2400" b="1" baseline="30000" dirty="0"/>
              <a:t>10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32</a:t>
            </a:r>
            <a:r>
              <a:rPr lang="en-US" sz="2400" b="1" dirty="0"/>
              <a:t> bytes / (1024 bytes/block) = 2</a:t>
            </a:r>
            <a:r>
              <a:rPr lang="en-US" sz="2400" b="1" baseline="30000" dirty="0"/>
              <a:t>32</a:t>
            </a:r>
            <a:r>
              <a:rPr lang="en-US" sz="2400" b="1" dirty="0"/>
              <a:t> / 2</a:t>
            </a:r>
            <a:r>
              <a:rPr lang="en-US" sz="2400" b="1" baseline="30000" dirty="0"/>
              <a:t>10</a:t>
            </a:r>
            <a:r>
              <a:rPr lang="en-US" sz="2400" b="1" dirty="0"/>
              <a:t> = 2</a:t>
            </a:r>
            <a:r>
              <a:rPr lang="en-US" sz="2400" b="1" baseline="30000" dirty="0"/>
              <a:t>22</a:t>
            </a:r>
            <a:r>
              <a:rPr lang="en-US" sz="2400" b="1" dirty="0"/>
              <a:t> blocks</a:t>
            </a:r>
          </a:p>
          <a:p>
            <a:endParaRPr lang="en-US" sz="2400" dirty="0"/>
          </a:p>
          <a:p>
            <a:r>
              <a:rPr lang="en-US" sz="2400" dirty="0"/>
              <a:t>How many bits are in the offset field?</a:t>
            </a:r>
          </a:p>
          <a:p>
            <a:r>
              <a:rPr lang="en-US" sz="2400" b="1" dirty="0"/>
              <a:t>log(2</a:t>
            </a:r>
            <a:r>
              <a:rPr lang="en-US" sz="2400" b="1" baseline="30000" dirty="0"/>
              <a:t>10</a:t>
            </a:r>
            <a:r>
              <a:rPr lang="en-US" sz="2400" b="1" dirty="0"/>
              <a:t>) = 10</a:t>
            </a:r>
          </a:p>
          <a:p>
            <a:endParaRPr lang="en-US" sz="2400" dirty="0"/>
          </a:p>
          <a:p>
            <a:r>
              <a:rPr lang="en-US" sz="2400" dirty="0"/>
              <a:t>How many lines are in the cache?</a:t>
            </a:r>
          </a:p>
          <a:p>
            <a:r>
              <a:rPr lang="en-US" sz="2400" b="1" dirty="0"/>
              <a:t>16,834 = 2</a:t>
            </a:r>
            <a:r>
              <a:rPr lang="en-US" sz="2400" b="1" baseline="30000" dirty="0"/>
              <a:t>14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14</a:t>
            </a:r>
            <a:r>
              <a:rPr lang="en-US" sz="2400" b="1" dirty="0"/>
              <a:t> bytes/cache / 2</a:t>
            </a:r>
            <a:r>
              <a:rPr lang="en-US" sz="2400" b="1" baseline="30000" dirty="0"/>
              <a:t>10</a:t>
            </a:r>
            <a:r>
              <a:rPr lang="en-US" sz="2400" b="1" dirty="0"/>
              <a:t> bytes/line = 2</a:t>
            </a:r>
            <a:r>
              <a:rPr lang="en-US" sz="2400" b="1" baseline="30000" dirty="0"/>
              <a:t>4</a:t>
            </a:r>
            <a:r>
              <a:rPr lang="en-US" sz="2400" b="1" dirty="0"/>
              <a:t> lines/cache</a:t>
            </a:r>
          </a:p>
        </p:txBody>
      </p:sp>
    </p:spTree>
    <p:extLst>
      <p:ext uri="{BB962C8B-B14F-4D97-AF65-F5344CB8AC3E}">
        <p14:creationId xmlns:p14="http://schemas.microsoft.com/office/powerpoint/2010/main" val="193653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8049D-25A6-D241-A13D-22ADCE2E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Fully Associative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615275-981B-4325-81A6-40E36A954538}"/>
              </a:ext>
            </a:extLst>
          </p:cNvPr>
          <p:cNvSpPr/>
          <p:nvPr/>
        </p:nvSpPr>
        <p:spPr>
          <a:xfrm>
            <a:off x="5468389" y="643328"/>
            <a:ext cx="6263640" cy="1153620"/>
          </a:xfrm>
          <a:custGeom>
            <a:avLst/>
            <a:gdLst>
              <a:gd name="connsiteX0" fmla="*/ 0 w 6263640"/>
              <a:gd name="connsiteY0" fmla="*/ 192274 h 1153620"/>
              <a:gd name="connsiteX1" fmla="*/ 192274 w 6263640"/>
              <a:gd name="connsiteY1" fmla="*/ 0 h 1153620"/>
              <a:gd name="connsiteX2" fmla="*/ 6071366 w 6263640"/>
              <a:gd name="connsiteY2" fmla="*/ 0 h 1153620"/>
              <a:gd name="connsiteX3" fmla="*/ 6263640 w 6263640"/>
              <a:gd name="connsiteY3" fmla="*/ 192274 h 1153620"/>
              <a:gd name="connsiteX4" fmla="*/ 6263640 w 6263640"/>
              <a:gd name="connsiteY4" fmla="*/ 961346 h 1153620"/>
              <a:gd name="connsiteX5" fmla="*/ 6071366 w 6263640"/>
              <a:gd name="connsiteY5" fmla="*/ 1153620 h 1153620"/>
              <a:gd name="connsiteX6" fmla="*/ 192274 w 6263640"/>
              <a:gd name="connsiteY6" fmla="*/ 1153620 h 1153620"/>
              <a:gd name="connsiteX7" fmla="*/ 0 w 6263640"/>
              <a:gd name="connsiteY7" fmla="*/ 961346 h 1153620"/>
              <a:gd name="connsiteX8" fmla="*/ 0 w 6263640"/>
              <a:gd name="connsiteY8" fmla="*/ 192274 h 11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53620">
                <a:moveTo>
                  <a:pt x="0" y="192274"/>
                </a:moveTo>
                <a:cubicBezTo>
                  <a:pt x="0" y="86084"/>
                  <a:pt x="86084" y="0"/>
                  <a:pt x="192274" y="0"/>
                </a:cubicBezTo>
                <a:lnTo>
                  <a:pt x="6071366" y="0"/>
                </a:lnTo>
                <a:cubicBezTo>
                  <a:pt x="6177556" y="0"/>
                  <a:pt x="6263640" y="86084"/>
                  <a:pt x="6263640" y="192274"/>
                </a:cubicBezTo>
                <a:lnTo>
                  <a:pt x="6263640" y="961346"/>
                </a:lnTo>
                <a:cubicBezTo>
                  <a:pt x="6263640" y="1067536"/>
                  <a:pt x="6177556" y="1153620"/>
                  <a:pt x="6071366" y="1153620"/>
                </a:cubicBezTo>
                <a:lnTo>
                  <a:pt x="192274" y="1153620"/>
                </a:lnTo>
                <a:cubicBezTo>
                  <a:pt x="86084" y="1153620"/>
                  <a:pt x="0" y="1067536"/>
                  <a:pt x="0" y="961346"/>
                </a:cubicBezTo>
                <a:lnTo>
                  <a:pt x="0" y="1922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805" tIns="166805" rIns="166805" bIns="166805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>
                <a:solidFill>
                  <a:schemeClr val="tx1"/>
                </a:solidFill>
              </a:rPr>
              <a:t>Any memory block can go into any empty cache line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4C3BA0F-D446-42DE-8A3E-6E2CE5034E48}"/>
              </a:ext>
            </a:extLst>
          </p:cNvPr>
          <p:cNvSpPr/>
          <p:nvPr/>
        </p:nvSpPr>
        <p:spPr>
          <a:xfrm>
            <a:off x="5468389" y="1880468"/>
            <a:ext cx="6263640" cy="1153620"/>
          </a:xfrm>
          <a:custGeom>
            <a:avLst/>
            <a:gdLst>
              <a:gd name="connsiteX0" fmla="*/ 0 w 6263640"/>
              <a:gd name="connsiteY0" fmla="*/ 192274 h 1153620"/>
              <a:gd name="connsiteX1" fmla="*/ 192274 w 6263640"/>
              <a:gd name="connsiteY1" fmla="*/ 0 h 1153620"/>
              <a:gd name="connsiteX2" fmla="*/ 6071366 w 6263640"/>
              <a:gd name="connsiteY2" fmla="*/ 0 h 1153620"/>
              <a:gd name="connsiteX3" fmla="*/ 6263640 w 6263640"/>
              <a:gd name="connsiteY3" fmla="*/ 192274 h 1153620"/>
              <a:gd name="connsiteX4" fmla="*/ 6263640 w 6263640"/>
              <a:gd name="connsiteY4" fmla="*/ 961346 h 1153620"/>
              <a:gd name="connsiteX5" fmla="*/ 6071366 w 6263640"/>
              <a:gd name="connsiteY5" fmla="*/ 1153620 h 1153620"/>
              <a:gd name="connsiteX6" fmla="*/ 192274 w 6263640"/>
              <a:gd name="connsiteY6" fmla="*/ 1153620 h 1153620"/>
              <a:gd name="connsiteX7" fmla="*/ 0 w 6263640"/>
              <a:gd name="connsiteY7" fmla="*/ 961346 h 1153620"/>
              <a:gd name="connsiteX8" fmla="*/ 0 w 6263640"/>
              <a:gd name="connsiteY8" fmla="*/ 192274 h 11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53620">
                <a:moveTo>
                  <a:pt x="0" y="192274"/>
                </a:moveTo>
                <a:cubicBezTo>
                  <a:pt x="0" y="86084"/>
                  <a:pt x="86084" y="0"/>
                  <a:pt x="192274" y="0"/>
                </a:cubicBezTo>
                <a:lnTo>
                  <a:pt x="6071366" y="0"/>
                </a:lnTo>
                <a:cubicBezTo>
                  <a:pt x="6177556" y="0"/>
                  <a:pt x="6263640" y="86084"/>
                  <a:pt x="6263640" y="192274"/>
                </a:cubicBezTo>
                <a:lnTo>
                  <a:pt x="6263640" y="961346"/>
                </a:lnTo>
                <a:cubicBezTo>
                  <a:pt x="6263640" y="1067536"/>
                  <a:pt x="6177556" y="1153620"/>
                  <a:pt x="6071366" y="1153620"/>
                </a:cubicBezTo>
                <a:lnTo>
                  <a:pt x="192274" y="1153620"/>
                </a:lnTo>
                <a:cubicBezTo>
                  <a:pt x="86084" y="1153620"/>
                  <a:pt x="0" y="1067536"/>
                  <a:pt x="0" y="961346"/>
                </a:cubicBezTo>
                <a:lnTo>
                  <a:pt x="0" y="1922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79271"/>
              <a:satOff val="-8710"/>
              <a:lumOff val="-5883"/>
              <a:alphaOff val="0"/>
            </a:schemeClr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805" tIns="166805" rIns="166805" bIns="166805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>
                <a:solidFill>
                  <a:schemeClr val="tx1"/>
                </a:solidFill>
              </a:rPr>
              <a:t>All lines are checked to detect cache hits or misses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62C1A8-F1A6-4638-94D3-D30DFB3DC144}"/>
              </a:ext>
            </a:extLst>
          </p:cNvPr>
          <p:cNvSpPr/>
          <p:nvPr/>
        </p:nvSpPr>
        <p:spPr>
          <a:xfrm>
            <a:off x="5468389" y="3117608"/>
            <a:ext cx="6263640" cy="1153620"/>
          </a:xfrm>
          <a:custGeom>
            <a:avLst/>
            <a:gdLst>
              <a:gd name="connsiteX0" fmla="*/ 0 w 6263640"/>
              <a:gd name="connsiteY0" fmla="*/ 192274 h 1153620"/>
              <a:gd name="connsiteX1" fmla="*/ 192274 w 6263640"/>
              <a:gd name="connsiteY1" fmla="*/ 0 h 1153620"/>
              <a:gd name="connsiteX2" fmla="*/ 6071366 w 6263640"/>
              <a:gd name="connsiteY2" fmla="*/ 0 h 1153620"/>
              <a:gd name="connsiteX3" fmla="*/ 6263640 w 6263640"/>
              <a:gd name="connsiteY3" fmla="*/ 192274 h 1153620"/>
              <a:gd name="connsiteX4" fmla="*/ 6263640 w 6263640"/>
              <a:gd name="connsiteY4" fmla="*/ 961346 h 1153620"/>
              <a:gd name="connsiteX5" fmla="*/ 6071366 w 6263640"/>
              <a:gd name="connsiteY5" fmla="*/ 1153620 h 1153620"/>
              <a:gd name="connsiteX6" fmla="*/ 192274 w 6263640"/>
              <a:gd name="connsiteY6" fmla="*/ 1153620 h 1153620"/>
              <a:gd name="connsiteX7" fmla="*/ 0 w 6263640"/>
              <a:gd name="connsiteY7" fmla="*/ 961346 h 1153620"/>
              <a:gd name="connsiteX8" fmla="*/ 0 w 6263640"/>
              <a:gd name="connsiteY8" fmla="*/ 192274 h 11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53620">
                <a:moveTo>
                  <a:pt x="0" y="192274"/>
                </a:moveTo>
                <a:cubicBezTo>
                  <a:pt x="0" y="86084"/>
                  <a:pt x="86084" y="0"/>
                  <a:pt x="192274" y="0"/>
                </a:cubicBezTo>
                <a:lnTo>
                  <a:pt x="6071366" y="0"/>
                </a:lnTo>
                <a:cubicBezTo>
                  <a:pt x="6177556" y="0"/>
                  <a:pt x="6263640" y="86084"/>
                  <a:pt x="6263640" y="192274"/>
                </a:cubicBezTo>
                <a:lnTo>
                  <a:pt x="6263640" y="961346"/>
                </a:lnTo>
                <a:cubicBezTo>
                  <a:pt x="6263640" y="1067536"/>
                  <a:pt x="6177556" y="1153620"/>
                  <a:pt x="6071366" y="1153620"/>
                </a:cubicBezTo>
                <a:lnTo>
                  <a:pt x="192274" y="1153620"/>
                </a:lnTo>
                <a:cubicBezTo>
                  <a:pt x="86084" y="1153620"/>
                  <a:pt x="0" y="1067536"/>
                  <a:pt x="0" y="961346"/>
                </a:cubicBezTo>
                <a:lnTo>
                  <a:pt x="0" y="1922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805" tIns="166805" rIns="166805" bIns="166805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>
                <a:solidFill>
                  <a:schemeClr val="tx1"/>
                </a:solidFill>
              </a:rPr>
              <a:t>Requires hardware to compare all lines in parallel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AF4D5D-EACE-458B-9509-3387C06EA59B}"/>
              </a:ext>
            </a:extLst>
          </p:cNvPr>
          <p:cNvSpPr/>
          <p:nvPr/>
        </p:nvSpPr>
        <p:spPr>
          <a:xfrm>
            <a:off x="5468389" y="4271228"/>
            <a:ext cx="6263640" cy="1830914"/>
          </a:xfrm>
          <a:custGeom>
            <a:avLst/>
            <a:gdLst>
              <a:gd name="connsiteX0" fmla="*/ 0 w 6263640"/>
              <a:gd name="connsiteY0" fmla="*/ 0 h 1830914"/>
              <a:gd name="connsiteX1" fmla="*/ 6263640 w 6263640"/>
              <a:gd name="connsiteY1" fmla="*/ 0 h 1830914"/>
              <a:gd name="connsiteX2" fmla="*/ 6263640 w 6263640"/>
              <a:gd name="connsiteY2" fmla="*/ 1830914 h 1830914"/>
              <a:gd name="connsiteX3" fmla="*/ 0 w 6263640"/>
              <a:gd name="connsiteY3" fmla="*/ 1830914 h 1830914"/>
              <a:gd name="connsiteX4" fmla="*/ 0 w 6263640"/>
              <a:gd name="connsiteY4" fmla="*/ 0 h 18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1830914">
                <a:moveTo>
                  <a:pt x="0" y="0"/>
                </a:moveTo>
                <a:lnTo>
                  <a:pt x="6263640" y="0"/>
                </a:lnTo>
                <a:lnTo>
                  <a:pt x="6263640" y="1830914"/>
                </a:lnTo>
                <a:lnTo>
                  <a:pt x="0" y="1830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36830" rIns="206248" bIns="36830" numCol="1" spcCol="1270" anchor="t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300" kern="1200">
                <a:solidFill>
                  <a:schemeClr val="tx1"/>
                </a:solidFill>
              </a:rPr>
              <a:t>A valid bit for each line is set if the line is occupied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300" kern="1200">
                <a:solidFill>
                  <a:schemeClr val="tx1"/>
                </a:solidFill>
              </a:rPr>
              <a:t>Block loaded into vacant cache line if miss occurs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300" kern="1200">
                <a:solidFill>
                  <a:schemeClr val="tx1"/>
                </a:solidFill>
              </a:rPr>
              <a:t>If no line is vacant a replacement must occur</a:t>
            </a:r>
          </a:p>
        </p:txBody>
      </p:sp>
    </p:spTree>
    <p:extLst>
      <p:ext uri="{BB962C8B-B14F-4D97-AF65-F5344CB8AC3E}">
        <p14:creationId xmlns:p14="http://schemas.microsoft.com/office/powerpoint/2010/main" val="182433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FCCB5-0371-7143-BE31-2B3C1277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Fully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F673-C3FC-7248-BEAC-84F00774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Mapping is based on dividing address into two fields</a:t>
            </a:r>
          </a:p>
          <a:p>
            <a:pPr lvl="1"/>
            <a:r>
              <a:rPr lang="en-US" sz="1700" dirty="0"/>
              <a:t>Tag field and offset</a:t>
            </a:r>
          </a:p>
          <a:p>
            <a:r>
              <a:rPr lang="en-US" sz="1700" dirty="0"/>
              <a:t>A separate tag is stored for each cache line</a:t>
            </a:r>
          </a:p>
          <a:p>
            <a:r>
              <a:rPr lang="en-US" sz="1700" dirty="0"/>
              <a:t>If a stored tag matches the tag field in the address and the line is valid, there is a hit.</a:t>
            </a:r>
          </a:p>
          <a:p>
            <a:r>
              <a:rPr lang="en-US" sz="1700" dirty="0"/>
              <a:t>Example: 14-bit addresses and a cache containing 16 lines. Each line is 8 bytes in size.  Offset field width in bits = log</a:t>
            </a:r>
            <a:r>
              <a:rPr lang="en-US" sz="1700" baseline="-25000" dirty="0"/>
              <a:t>2</a:t>
            </a:r>
            <a:r>
              <a:rPr lang="en-US" sz="1700" dirty="0"/>
              <a:t>(line size)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4" name="Picture 3" descr="Please contact instructor for more information on this image.">
            <a:extLst>
              <a:ext uri="{FF2B5EF4-FFF2-40B4-BE49-F238E27FC236}">
                <a16:creationId xmlns:a16="http://schemas.microsoft.com/office/drawing/2014/main" id="{88F3F6B9-01D5-AF4C-AD3E-67311488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29" y="3446698"/>
            <a:ext cx="6398572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5D5C3-4AE5-6C4F-AEEA-2005A797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Fully Associative</a:t>
            </a:r>
          </a:p>
        </p:txBody>
      </p:sp>
      <p:pic>
        <p:nvPicPr>
          <p:cNvPr id="4" name="Picture 3" descr="Please contact instructor for more information on this image.">
            <a:extLst>
              <a:ext uri="{FF2B5EF4-FFF2-40B4-BE49-F238E27FC236}">
                <a16:creationId xmlns:a16="http://schemas.microsoft.com/office/drawing/2014/main" id="{133C70FE-0845-BC49-A064-848BD762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4521"/>
            <a:ext cx="5459470" cy="40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17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5405C7-2163-4066-AFD8-A72396A2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6D214-93D9-4747-A5B3-BAF5C69655F1}"/>
              </a:ext>
            </a:extLst>
          </p:cNvPr>
          <p:cNvSpPr txBox="1"/>
          <p:nvPr/>
        </p:nvSpPr>
        <p:spPr>
          <a:xfrm>
            <a:off x="271992" y="369712"/>
            <a:ext cx="114910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with 2</a:t>
            </a:r>
            <a:r>
              <a:rPr lang="en-US" sz="2800" baseline="30000" dirty="0"/>
              <a:t>32</a:t>
            </a:r>
            <a:r>
              <a:rPr lang="en-US" sz="2800" dirty="0"/>
              <a:t> bytes of main memory has a fully associative cache with 2</a:t>
            </a:r>
            <a:r>
              <a:rPr lang="en-US" sz="2800" baseline="30000" dirty="0"/>
              <a:t>10</a:t>
            </a:r>
            <a:r>
              <a:rPr lang="en-US" sz="2800" dirty="0"/>
              <a:t> bytes and a line size of 2</a:t>
            </a:r>
            <a:r>
              <a:rPr lang="en-US" sz="2800" baseline="30000" dirty="0"/>
              <a:t>4 </a:t>
            </a:r>
            <a:r>
              <a:rPr lang="en-US" sz="2800" dirty="0"/>
              <a:t> bytes.</a:t>
            </a:r>
          </a:p>
          <a:p>
            <a:endParaRPr lang="en-US" sz="2800" dirty="0"/>
          </a:p>
          <a:p>
            <a:r>
              <a:rPr lang="en-US" sz="2800" dirty="0"/>
              <a:t>How many bits are in the address?</a:t>
            </a:r>
          </a:p>
          <a:p>
            <a:endParaRPr lang="en-US" sz="2800" dirty="0"/>
          </a:p>
          <a:p>
            <a:r>
              <a:rPr lang="en-US" sz="2800" dirty="0"/>
              <a:t>How many bits are in the offset field?</a:t>
            </a:r>
          </a:p>
          <a:p>
            <a:endParaRPr lang="en-US" sz="2800" dirty="0"/>
          </a:p>
          <a:p>
            <a:r>
              <a:rPr lang="en-US" sz="2800" dirty="0"/>
              <a:t>How many bits are in the tag (or block) field?</a:t>
            </a:r>
          </a:p>
          <a:p>
            <a:endParaRPr lang="en-US" sz="2800" dirty="0"/>
          </a:p>
          <a:p>
            <a:r>
              <a:rPr lang="en-US" sz="2800" dirty="0"/>
              <a:t>How many lines are in the cache?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553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EF2BD9-F5BC-4F9F-AA6A-06FB1087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6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6D214-93D9-4747-A5B3-BAF5C69655F1}"/>
              </a:ext>
            </a:extLst>
          </p:cNvPr>
          <p:cNvSpPr txBox="1"/>
          <p:nvPr/>
        </p:nvSpPr>
        <p:spPr>
          <a:xfrm>
            <a:off x="271992" y="369712"/>
            <a:ext cx="114910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with 2</a:t>
            </a:r>
            <a:r>
              <a:rPr lang="en-US" sz="2800" baseline="30000" dirty="0"/>
              <a:t>32</a:t>
            </a:r>
            <a:r>
              <a:rPr lang="en-US" sz="2800" dirty="0"/>
              <a:t> bytes of main memory has a fully associative cache with 2</a:t>
            </a:r>
            <a:r>
              <a:rPr lang="en-US" sz="2800" baseline="30000" dirty="0"/>
              <a:t>10</a:t>
            </a:r>
            <a:r>
              <a:rPr lang="en-US" sz="2800" dirty="0"/>
              <a:t> bytes and a line size of 2</a:t>
            </a:r>
            <a:r>
              <a:rPr lang="en-US" sz="2800" baseline="30000" dirty="0"/>
              <a:t>4 </a:t>
            </a:r>
            <a:r>
              <a:rPr lang="en-US" sz="2800" dirty="0"/>
              <a:t> bytes.</a:t>
            </a:r>
          </a:p>
          <a:p>
            <a:endParaRPr lang="en-US" sz="2800" dirty="0"/>
          </a:p>
          <a:p>
            <a:r>
              <a:rPr lang="en-US" sz="2800" dirty="0"/>
              <a:t>How many bits are in the address? log(2</a:t>
            </a:r>
            <a:r>
              <a:rPr lang="en-US" sz="2800" baseline="30000" dirty="0"/>
              <a:t>32</a:t>
            </a:r>
            <a:r>
              <a:rPr lang="en-US" sz="2800" dirty="0"/>
              <a:t>) = </a:t>
            </a:r>
            <a:r>
              <a:rPr lang="en-US" sz="2400" b="1" dirty="0"/>
              <a:t>32</a:t>
            </a:r>
          </a:p>
          <a:p>
            <a:endParaRPr lang="en-US" sz="2800" dirty="0"/>
          </a:p>
          <a:p>
            <a:r>
              <a:rPr lang="en-US" sz="2800" dirty="0"/>
              <a:t>How many bits are in the offset field? log(2</a:t>
            </a:r>
            <a:r>
              <a:rPr lang="en-US" sz="2800" baseline="30000" dirty="0"/>
              <a:t>4</a:t>
            </a:r>
            <a:r>
              <a:rPr lang="en-US" sz="2800" dirty="0"/>
              <a:t> ) = </a:t>
            </a:r>
            <a:r>
              <a:rPr lang="en-US" sz="2400" b="1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How many bits are in the tag (or block) field? </a:t>
            </a:r>
            <a:r>
              <a:rPr lang="en-US" sz="2400" b="1" dirty="0"/>
              <a:t>32 – 4 = 28</a:t>
            </a:r>
          </a:p>
          <a:p>
            <a:endParaRPr lang="en-US" sz="2800" dirty="0"/>
          </a:p>
          <a:p>
            <a:r>
              <a:rPr lang="en-US" sz="2800" dirty="0"/>
              <a:t>How many lines are in the cache? </a:t>
            </a:r>
            <a:r>
              <a:rPr lang="en-US" sz="2400" b="1" dirty="0"/>
              <a:t>(2</a:t>
            </a:r>
            <a:r>
              <a:rPr lang="en-US" sz="2400" b="1" baseline="30000" dirty="0"/>
              <a:t>10</a:t>
            </a:r>
            <a:r>
              <a:rPr lang="en-US" sz="2400" b="1" dirty="0"/>
              <a:t> bytes/cache) / (2</a:t>
            </a:r>
            <a:r>
              <a:rPr lang="en-US" sz="2400" b="1" baseline="30000" dirty="0"/>
              <a:t>4</a:t>
            </a:r>
            <a:r>
              <a:rPr lang="en-US" sz="2400" b="1" dirty="0"/>
              <a:t> bytes/line) = 2</a:t>
            </a:r>
            <a:r>
              <a:rPr lang="en-US" sz="2400" b="1" baseline="30000" dirty="0"/>
              <a:t>6</a:t>
            </a:r>
            <a:r>
              <a:rPr lang="en-US" sz="2400" b="1" dirty="0"/>
              <a:t> lines/cache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3210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FCB109F-24C3-478F-B22A-AAA46D25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6 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6D214-93D9-4747-A5B3-BAF5C69655F1}"/>
              </a:ext>
            </a:extLst>
          </p:cNvPr>
          <p:cNvSpPr txBox="1"/>
          <p:nvPr/>
        </p:nvSpPr>
        <p:spPr>
          <a:xfrm>
            <a:off x="271992" y="369712"/>
            <a:ext cx="114910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with 2</a:t>
            </a:r>
            <a:r>
              <a:rPr lang="en-US" sz="2800" baseline="30000" dirty="0"/>
              <a:t>32</a:t>
            </a:r>
            <a:r>
              <a:rPr lang="en-US" sz="2800" dirty="0"/>
              <a:t> bytes of main memory has a fully associative cache with 2</a:t>
            </a:r>
            <a:r>
              <a:rPr lang="en-US" sz="2800" baseline="30000" dirty="0"/>
              <a:t>10</a:t>
            </a:r>
            <a:r>
              <a:rPr lang="en-US" sz="2800" dirty="0"/>
              <a:t> bytes and a line size of 2</a:t>
            </a:r>
            <a:r>
              <a:rPr lang="en-US" sz="2800" baseline="30000" dirty="0"/>
              <a:t>4 </a:t>
            </a:r>
            <a:r>
              <a:rPr lang="en-US" sz="2800" dirty="0"/>
              <a:t> bytes.</a:t>
            </a:r>
          </a:p>
          <a:p>
            <a:endParaRPr lang="en-US" sz="2800" dirty="0"/>
          </a:p>
          <a:p>
            <a:r>
              <a:rPr lang="en-US" sz="2800" dirty="0"/>
              <a:t>How many bits are in the address? </a:t>
            </a:r>
            <a:r>
              <a:rPr lang="en-US" sz="2400" b="1" dirty="0"/>
              <a:t>32</a:t>
            </a:r>
          </a:p>
          <a:p>
            <a:endParaRPr lang="en-US" sz="2800" dirty="0"/>
          </a:p>
          <a:p>
            <a:r>
              <a:rPr lang="en-US" sz="2800" dirty="0"/>
              <a:t>How many bits are in the offset field? </a:t>
            </a:r>
            <a:r>
              <a:rPr lang="en-US" sz="2400" b="1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How many bits are in the tag (or block) field? </a:t>
            </a:r>
            <a:r>
              <a:rPr lang="en-US" sz="2400" b="1" dirty="0"/>
              <a:t>32 – 4 = 28</a:t>
            </a:r>
          </a:p>
          <a:p>
            <a:endParaRPr lang="en-US" sz="2800" dirty="0"/>
          </a:p>
          <a:p>
            <a:r>
              <a:rPr lang="en-US" sz="2800" dirty="0"/>
              <a:t>How many lines are in the cache? </a:t>
            </a:r>
            <a:r>
              <a:rPr lang="en-US" sz="2400" b="1" dirty="0"/>
              <a:t>(2</a:t>
            </a:r>
            <a:r>
              <a:rPr lang="en-US" sz="2400" b="1" baseline="30000" dirty="0"/>
              <a:t>10</a:t>
            </a:r>
            <a:r>
              <a:rPr lang="en-US" sz="2400" b="1" dirty="0"/>
              <a:t> bytes/cache) / (2</a:t>
            </a:r>
            <a:r>
              <a:rPr lang="en-US" sz="2400" b="1" baseline="30000" dirty="0"/>
              <a:t>4</a:t>
            </a:r>
            <a:r>
              <a:rPr lang="en-US" sz="2400" b="1" dirty="0"/>
              <a:t> bytes/line) = 2</a:t>
            </a:r>
            <a:r>
              <a:rPr lang="en-US" sz="2400" b="1" baseline="30000" dirty="0"/>
              <a:t>6</a:t>
            </a:r>
            <a:r>
              <a:rPr lang="en-US" sz="2400" b="1" dirty="0"/>
              <a:t> lines/cache</a:t>
            </a:r>
          </a:p>
          <a:p>
            <a:endParaRPr lang="en-US" sz="2800" dirty="0"/>
          </a:p>
          <a:p>
            <a:r>
              <a:rPr lang="en-US" sz="2800" dirty="0"/>
              <a:t>A request is made for the byte at address 0x12345678.  What is the tag?</a:t>
            </a:r>
          </a:p>
        </p:txBody>
      </p:sp>
    </p:spTree>
    <p:extLst>
      <p:ext uri="{BB962C8B-B14F-4D97-AF65-F5344CB8AC3E}">
        <p14:creationId xmlns:p14="http://schemas.microsoft.com/office/powerpoint/2010/main" val="3592122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4F2C39-46DE-486E-BC90-C9F67CC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6 Step 2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6D214-93D9-4747-A5B3-BAF5C69655F1}"/>
              </a:ext>
            </a:extLst>
          </p:cNvPr>
          <p:cNvSpPr txBox="1"/>
          <p:nvPr/>
        </p:nvSpPr>
        <p:spPr>
          <a:xfrm>
            <a:off x="271992" y="369712"/>
            <a:ext cx="114910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with 2</a:t>
            </a:r>
            <a:r>
              <a:rPr lang="en-US" sz="2800" baseline="30000" dirty="0"/>
              <a:t>32</a:t>
            </a:r>
            <a:r>
              <a:rPr lang="en-US" sz="2800" dirty="0"/>
              <a:t> bytes of main memory has a fully associative cache with 2</a:t>
            </a:r>
            <a:r>
              <a:rPr lang="en-US" sz="2800" baseline="30000" dirty="0"/>
              <a:t>10</a:t>
            </a:r>
            <a:r>
              <a:rPr lang="en-US" sz="2800" dirty="0"/>
              <a:t> bytes and a line size of 2</a:t>
            </a:r>
            <a:r>
              <a:rPr lang="en-US" sz="2800" baseline="30000" dirty="0"/>
              <a:t>4 </a:t>
            </a:r>
            <a:r>
              <a:rPr lang="en-US" sz="2800" dirty="0"/>
              <a:t> bytes.</a:t>
            </a:r>
          </a:p>
          <a:p>
            <a:endParaRPr lang="en-US" sz="2800" dirty="0"/>
          </a:p>
          <a:p>
            <a:r>
              <a:rPr lang="en-US" sz="2800" dirty="0"/>
              <a:t>How many bits are in the address? </a:t>
            </a:r>
            <a:r>
              <a:rPr lang="en-US" sz="2400" b="1" dirty="0"/>
              <a:t>32</a:t>
            </a:r>
          </a:p>
          <a:p>
            <a:endParaRPr lang="en-US" sz="2800" dirty="0"/>
          </a:p>
          <a:p>
            <a:r>
              <a:rPr lang="en-US" sz="2800" dirty="0"/>
              <a:t>How many bits are in the offset field? </a:t>
            </a:r>
            <a:r>
              <a:rPr lang="en-US" sz="2400" b="1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How many bits are in the tag (or block) field? </a:t>
            </a:r>
            <a:r>
              <a:rPr lang="en-US" sz="2400" b="1" dirty="0"/>
              <a:t>32 – 4 = 28</a:t>
            </a:r>
          </a:p>
          <a:p>
            <a:endParaRPr lang="en-US" sz="2800" dirty="0"/>
          </a:p>
          <a:p>
            <a:r>
              <a:rPr lang="en-US" sz="2800" dirty="0"/>
              <a:t>How many lines are in the cache? </a:t>
            </a:r>
            <a:r>
              <a:rPr lang="en-US" sz="2400" b="1" dirty="0"/>
              <a:t>(2</a:t>
            </a:r>
            <a:r>
              <a:rPr lang="en-US" sz="2400" b="1" baseline="30000" dirty="0"/>
              <a:t>10</a:t>
            </a:r>
            <a:r>
              <a:rPr lang="en-US" sz="2400" b="1" dirty="0"/>
              <a:t> bytes/cache) / (2</a:t>
            </a:r>
            <a:r>
              <a:rPr lang="en-US" sz="2400" b="1" baseline="30000" dirty="0"/>
              <a:t>4</a:t>
            </a:r>
            <a:r>
              <a:rPr lang="en-US" sz="2400" b="1" dirty="0"/>
              <a:t> bytes/line) = 2</a:t>
            </a:r>
            <a:r>
              <a:rPr lang="en-US" sz="2400" b="1" baseline="30000" dirty="0"/>
              <a:t>6</a:t>
            </a:r>
            <a:r>
              <a:rPr lang="en-US" sz="2400" b="1" dirty="0"/>
              <a:t> lines/cache</a:t>
            </a:r>
          </a:p>
          <a:p>
            <a:endParaRPr lang="en-US" sz="2800" dirty="0"/>
          </a:p>
          <a:p>
            <a:r>
              <a:rPr lang="en-US" sz="2800" dirty="0"/>
              <a:t>A request is made for the byte at address 0x12345678.  What is the tag?</a:t>
            </a:r>
          </a:p>
          <a:p>
            <a:r>
              <a:rPr lang="en-US" sz="2400" b="1" dirty="0"/>
              <a:t>0x1234567  (all but lowest 4 bits)</a:t>
            </a:r>
          </a:p>
        </p:txBody>
      </p:sp>
    </p:spTree>
    <p:extLst>
      <p:ext uri="{BB962C8B-B14F-4D97-AF65-F5344CB8AC3E}">
        <p14:creationId xmlns:p14="http://schemas.microsoft.com/office/powerpoint/2010/main" val="190939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EABFAA-24AF-4CED-B62D-6D0EF5F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2925-4143-4248-BD46-113C1BE9A90C}"/>
              </a:ext>
            </a:extLst>
          </p:cNvPr>
          <p:cNvSpPr txBox="1"/>
          <p:nvPr/>
        </p:nvSpPr>
        <p:spPr>
          <a:xfrm>
            <a:off x="541867" y="1004711"/>
            <a:ext cx="1102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with 2</a:t>
            </a:r>
            <a:r>
              <a:rPr lang="en-US" baseline="30000" dirty="0"/>
              <a:t>16</a:t>
            </a:r>
            <a:r>
              <a:rPr lang="en-US" dirty="0"/>
              <a:t> bytes in the main memory.  It has a fully associative cache with 2</a:t>
            </a:r>
            <a:r>
              <a:rPr lang="en-US" baseline="30000" dirty="0"/>
              <a:t>5</a:t>
            </a:r>
            <a:r>
              <a:rPr lang="en-US" dirty="0"/>
              <a:t> bytes and a line size of 2</a:t>
            </a:r>
            <a:r>
              <a:rPr lang="en-US" baseline="30000" dirty="0"/>
              <a:t>2</a:t>
            </a:r>
            <a:r>
              <a:rPr lang="en-US" dirty="0"/>
              <a:t> bytes.</a:t>
            </a:r>
          </a:p>
          <a:p>
            <a:r>
              <a:rPr lang="en-US" dirty="0"/>
              <a:t>The cache state is currently as below.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B2891A-834F-594F-8A89-0E2E9FB9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73946"/>
              </p:ext>
            </p:extLst>
          </p:nvPr>
        </p:nvGraphicFramePr>
        <p:xfrm>
          <a:off x="699911" y="1574800"/>
          <a:ext cx="10272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>
                  <a:extLst>
                    <a:ext uri="{9D8B030D-6E8A-4147-A177-3AD203B41FA5}">
                      <a16:colId xmlns:a16="http://schemas.microsoft.com/office/drawing/2014/main" val="3464295930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1774775874"/>
                    </a:ext>
                  </a:extLst>
                </a:gridCol>
                <a:gridCol w="1313274">
                  <a:extLst>
                    <a:ext uri="{9D8B030D-6E8A-4147-A177-3AD203B41FA5}">
                      <a16:colId xmlns:a16="http://schemas.microsoft.com/office/drawing/2014/main" val="1588002122"/>
                    </a:ext>
                  </a:extLst>
                </a:gridCol>
                <a:gridCol w="820326">
                  <a:extLst>
                    <a:ext uri="{9D8B030D-6E8A-4147-A177-3AD203B41FA5}">
                      <a16:colId xmlns:a16="http://schemas.microsoft.com/office/drawing/2014/main" val="371272909"/>
                    </a:ext>
                  </a:extLst>
                </a:gridCol>
                <a:gridCol w="1462538">
                  <a:extLst>
                    <a:ext uri="{9D8B030D-6E8A-4147-A177-3AD203B41FA5}">
                      <a16:colId xmlns:a16="http://schemas.microsoft.com/office/drawing/2014/main" val="1433710282"/>
                    </a:ext>
                  </a:extLst>
                </a:gridCol>
                <a:gridCol w="772662">
                  <a:extLst>
                    <a:ext uri="{9D8B030D-6E8A-4147-A177-3AD203B41FA5}">
                      <a16:colId xmlns:a16="http://schemas.microsoft.com/office/drawing/2014/main" val="209806676"/>
                    </a:ext>
                  </a:extLst>
                </a:gridCol>
                <a:gridCol w="1510202">
                  <a:extLst>
                    <a:ext uri="{9D8B030D-6E8A-4147-A177-3AD203B41FA5}">
                      <a16:colId xmlns:a16="http://schemas.microsoft.com/office/drawing/2014/main" val="2449608471"/>
                    </a:ext>
                  </a:extLst>
                </a:gridCol>
                <a:gridCol w="770154">
                  <a:extLst>
                    <a:ext uri="{9D8B030D-6E8A-4147-A177-3AD203B41FA5}">
                      <a16:colId xmlns:a16="http://schemas.microsoft.com/office/drawing/2014/main" val="375704272"/>
                    </a:ext>
                  </a:extLst>
                </a:gridCol>
                <a:gridCol w="1512710">
                  <a:extLst>
                    <a:ext uri="{9D8B030D-6E8A-4147-A177-3AD203B41FA5}">
                      <a16:colId xmlns:a16="http://schemas.microsoft.com/office/drawing/2014/main" val="339435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1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11010101110010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10111111000000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9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1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01111110100110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7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8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2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01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77D5D9-4F0A-8C4D-8F79-E252006F3BC7}"/>
              </a:ext>
            </a:extLst>
          </p:cNvPr>
          <p:cNvSpPr txBox="1"/>
          <p:nvPr/>
        </p:nvSpPr>
        <p:spPr>
          <a:xfrm>
            <a:off x="835378" y="5825067"/>
            <a:ext cx="1133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request for address 0x0007.  Is it a hit or miss?   00000000000001 11  </a:t>
            </a:r>
          </a:p>
          <a:p>
            <a:r>
              <a:rPr lang="en-US" dirty="0"/>
              <a:t>If it is a hit, what is returned?  If it is a miss, what is the state of the cache after the data is obtained from main memory?</a:t>
            </a:r>
          </a:p>
        </p:txBody>
      </p:sp>
    </p:spTree>
    <p:extLst>
      <p:ext uri="{BB962C8B-B14F-4D97-AF65-F5344CB8AC3E}">
        <p14:creationId xmlns:p14="http://schemas.microsoft.com/office/powerpoint/2010/main" val="159472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05C32-5235-0C4E-8606-1FC17F9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Configuration of Cache Memory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lease contact instructor for more information on this image.">
            <a:extLst>
              <a:ext uri="{FF2B5EF4-FFF2-40B4-BE49-F238E27FC236}">
                <a16:creationId xmlns:a16="http://schemas.microsoft.com/office/drawing/2014/main" id="{A141EC2E-DD4C-F648-8283-B4462992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72573"/>
            <a:ext cx="11496821" cy="26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0A8315-8086-4E4F-8297-351D0020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7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2925-4143-4248-BD46-113C1BE9A90C}"/>
              </a:ext>
            </a:extLst>
          </p:cNvPr>
          <p:cNvSpPr txBox="1"/>
          <p:nvPr/>
        </p:nvSpPr>
        <p:spPr>
          <a:xfrm>
            <a:off x="541867" y="1004711"/>
            <a:ext cx="1102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with 2</a:t>
            </a:r>
            <a:r>
              <a:rPr lang="en-US" baseline="30000" dirty="0"/>
              <a:t>16</a:t>
            </a:r>
            <a:r>
              <a:rPr lang="en-US" dirty="0"/>
              <a:t> bytes in the main memory.  It has a fully associative cache with 2</a:t>
            </a:r>
            <a:r>
              <a:rPr lang="en-US" baseline="30000" dirty="0"/>
              <a:t>5</a:t>
            </a:r>
            <a:r>
              <a:rPr lang="en-US" dirty="0"/>
              <a:t> bytes and a line size of 2</a:t>
            </a:r>
            <a:r>
              <a:rPr lang="en-US" baseline="30000" dirty="0"/>
              <a:t>2</a:t>
            </a:r>
            <a:r>
              <a:rPr lang="en-US" dirty="0"/>
              <a:t> bytes.</a:t>
            </a:r>
          </a:p>
          <a:p>
            <a:r>
              <a:rPr lang="en-US" dirty="0"/>
              <a:t>The cache state is currently as below.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B2891A-834F-594F-8A89-0E2E9FB9F1B7}"/>
              </a:ext>
            </a:extLst>
          </p:cNvPr>
          <p:cNvGraphicFramePr>
            <a:graphicFrameLocks noGrp="1"/>
          </p:cNvGraphicFramePr>
          <p:nvPr/>
        </p:nvGraphicFramePr>
        <p:xfrm>
          <a:off x="699911" y="1574800"/>
          <a:ext cx="10272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>
                  <a:extLst>
                    <a:ext uri="{9D8B030D-6E8A-4147-A177-3AD203B41FA5}">
                      <a16:colId xmlns:a16="http://schemas.microsoft.com/office/drawing/2014/main" val="3464295930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1774775874"/>
                    </a:ext>
                  </a:extLst>
                </a:gridCol>
                <a:gridCol w="1313274">
                  <a:extLst>
                    <a:ext uri="{9D8B030D-6E8A-4147-A177-3AD203B41FA5}">
                      <a16:colId xmlns:a16="http://schemas.microsoft.com/office/drawing/2014/main" val="1588002122"/>
                    </a:ext>
                  </a:extLst>
                </a:gridCol>
                <a:gridCol w="820326">
                  <a:extLst>
                    <a:ext uri="{9D8B030D-6E8A-4147-A177-3AD203B41FA5}">
                      <a16:colId xmlns:a16="http://schemas.microsoft.com/office/drawing/2014/main" val="371272909"/>
                    </a:ext>
                  </a:extLst>
                </a:gridCol>
                <a:gridCol w="1462538">
                  <a:extLst>
                    <a:ext uri="{9D8B030D-6E8A-4147-A177-3AD203B41FA5}">
                      <a16:colId xmlns:a16="http://schemas.microsoft.com/office/drawing/2014/main" val="1433710282"/>
                    </a:ext>
                  </a:extLst>
                </a:gridCol>
                <a:gridCol w="772662">
                  <a:extLst>
                    <a:ext uri="{9D8B030D-6E8A-4147-A177-3AD203B41FA5}">
                      <a16:colId xmlns:a16="http://schemas.microsoft.com/office/drawing/2014/main" val="209806676"/>
                    </a:ext>
                  </a:extLst>
                </a:gridCol>
                <a:gridCol w="1510202">
                  <a:extLst>
                    <a:ext uri="{9D8B030D-6E8A-4147-A177-3AD203B41FA5}">
                      <a16:colId xmlns:a16="http://schemas.microsoft.com/office/drawing/2014/main" val="2449608471"/>
                    </a:ext>
                  </a:extLst>
                </a:gridCol>
                <a:gridCol w="770154">
                  <a:extLst>
                    <a:ext uri="{9D8B030D-6E8A-4147-A177-3AD203B41FA5}">
                      <a16:colId xmlns:a16="http://schemas.microsoft.com/office/drawing/2014/main" val="375704272"/>
                    </a:ext>
                  </a:extLst>
                </a:gridCol>
                <a:gridCol w="1512710">
                  <a:extLst>
                    <a:ext uri="{9D8B030D-6E8A-4147-A177-3AD203B41FA5}">
                      <a16:colId xmlns:a16="http://schemas.microsoft.com/office/drawing/2014/main" val="339435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1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11010101110010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10111111000000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9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1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01111110100110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7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8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2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01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77D5D9-4F0A-8C4D-8F79-E252006F3BC7}"/>
              </a:ext>
            </a:extLst>
          </p:cNvPr>
          <p:cNvSpPr txBox="1"/>
          <p:nvPr/>
        </p:nvSpPr>
        <p:spPr>
          <a:xfrm>
            <a:off x="835378" y="5825067"/>
            <a:ext cx="11081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request for address 0x0007.  Is it a hit or miss?   Address is 16 bites, Offset = log(2</a:t>
            </a:r>
            <a:r>
              <a:rPr lang="en-US" baseline="30000" dirty="0"/>
              <a:t>2</a:t>
            </a:r>
            <a:r>
              <a:rPr lang="en-US" dirty="0"/>
              <a:t>) = 2 bits,  tag = 14 bits </a:t>
            </a:r>
          </a:p>
          <a:p>
            <a:r>
              <a:rPr lang="en-US" b="1" dirty="0"/>
              <a:t>Address = 0000 0000 0000 0111           tag = 00000000000001    that is a hit,   offset = 11, value returned = 00000011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935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AFD57D-F192-4045-811D-45C7E80F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7 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2925-4143-4248-BD46-113C1BE9A90C}"/>
              </a:ext>
            </a:extLst>
          </p:cNvPr>
          <p:cNvSpPr txBox="1"/>
          <p:nvPr/>
        </p:nvSpPr>
        <p:spPr>
          <a:xfrm>
            <a:off x="541867" y="1004711"/>
            <a:ext cx="1102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with 2</a:t>
            </a:r>
            <a:r>
              <a:rPr lang="en-US" baseline="30000" dirty="0"/>
              <a:t>16</a:t>
            </a:r>
            <a:r>
              <a:rPr lang="en-US" dirty="0"/>
              <a:t> bytes in the main memory.  It has a fully associative cache with 2</a:t>
            </a:r>
            <a:r>
              <a:rPr lang="en-US" baseline="30000" dirty="0"/>
              <a:t>5</a:t>
            </a:r>
            <a:r>
              <a:rPr lang="en-US" dirty="0"/>
              <a:t> bytes and a line size of 2</a:t>
            </a:r>
            <a:r>
              <a:rPr lang="en-US" baseline="30000" dirty="0"/>
              <a:t>2</a:t>
            </a:r>
            <a:r>
              <a:rPr lang="en-US" dirty="0"/>
              <a:t> bytes.</a:t>
            </a:r>
          </a:p>
          <a:p>
            <a:r>
              <a:rPr lang="en-US" dirty="0"/>
              <a:t>The cache state is currently as below.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B2891A-834F-594F-8A89-0E2E9FB9F1B7}"/>
              </a:ext>
            </a:extLst>
          </p:cNvPr>
          <p:cNvGraphicFramePr>
            <a:graphicFrameLocks noGrp="1"/>
          </p:cNvGraphicFramePr>
          <p:nvPr/>
        </p:nvGraphicFramePr>
        <p:xfrm>
          <a:off x="699911" y="1574800"/>
          <a:ext cx="10272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>
                  <a:extLst>
                    <a:ext uri="{9D8B030D-6E8A-4147-A177-3AD203B41FA5}">
                      <a16:colId xmlns:a16="http://schemas.microsoft.com/office/drawing/2014/main" val="3464295930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1774775874"/>
                    </a:ext>
                  </a:extLst>
                </a:gridCol>
                <a:gridCol w="1313274">
                  <a:extLst>
                    <a:ext uri="{9D8B030D-6E8A-4147-A177-3AD203B41FA5}">
                      <a16:colId xmlns:a16="http://schemas.microsoft.com/office/drawing/2014/main" val="1588002122"/>
                    </a:ext>
                  </a:extLst>
                </a:gridCol>
                <a:gridCol w="820326">
                  <a:extLst>
                    <a:ext uri="{9D8B030D-6E8A-4147-A177-3AD203B41FA5}">
                      <a16:colId xmlns:a16="http://schemas.microsoft.com/office/drawing/2014/main" val="371272909"/>
                    </a:ext>
                  </a:extLst>
                </a:gridCol>
                <a:gridCol w="1462538">
                  <a:extLst>
                    <a:ext uri="{9D8B030D-6E8A-4147-A177-3AD203B41FA5}">
                      <a16:colId xmlns:a16="http://schemas.microsoft.com/office/drawing/2014/main" val="1433710282"/>
                    </a:ext>
                  </a:extLst>
                </a:gridCol>
                <a:gridCol w="772662">
                  <a:extLst>
                    <a:ext uri="{9D8B030D-6E8A-4147-A177-3AD203B41FA5}">
                      <a16:colId xmlns:a16="http://schemas.microsoft.com/office/drawing/2014/main" val="209806676"/>
                    </a:ext>
                  </a:extLst>
                </a:gridCol>
                <a:gridCol w="1510202">
                  <a:extLst>
                    <a:ext uri="{9D8B030D-6E8A-4147-A177-3AD203B41FA5}">
                      <a16:colId xmlns:a16="http://schemas.microsoft.com/office/drawing/2014/main" val="2449608471"/>
                    </a:ext>
                  </a:extLst>
                </a:gridCol>
                <a:gridCol w="770154">
                  <a:extLst>
                    <a:ext uri="{9D8B030D-6E8A-4147-A177-3AD203B41FA5}">
                      <a16:colId xmlns:a16="http://schemas.microsoft.com/office/drawing/2014/main" val="375704272"/>
                    </a:ext>
                  </a:extLst>
                </a:gridCol>
                <a:gridCol w="1512710">
                  <a:extLst>
                    <a:ext uri="{9D8B030D-6E8A-4147-A177-3AD203B41FA5}">
                      <a16:colId xmlns:a16="http://schemas.microsoft.com/office/drawing/2014/main" val="339435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1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11010101110010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10111111000000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9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1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01111110100110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7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8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2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01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77D5D9-4F0A-8C4D-8F79-E252006F3BC7}"/>
              </a:ext>
            </a:extLst>
          </p:cNvPr>
          <p:cNvSpPr txBox="1"/>
          <p:nvPr/>
        </p:nvSpPr>
        <p:spPr>
          <a:xfrm>
            <a:off x="835378" y="5825067"/>
            <a:ext cx="1133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request for address 0xBB35.  Is it a hit or miss?   10111011001101 01</a:t>
            </a:r>
          </a:p>
          <a:p>
            <a:r>
              <a:rPr lang="en-US" dirty="0"/>
              <a:t>If it is a hit, what is returned?  If it is a miss, what is the state of the cache after the data is obtained from main memory?</a:t>
            </a:r>
          </a:p>
        </p:txBody>
      </p:sp>
    </p:spTree>
    <p:extLst>
      <p:ext uri="{BB962C8B-B14F-4D97-AF65-F5344CB8AC3E}">
        <p14:creationId xmlns:p14="http://schemas.microsoft.com/office/powerpoint/2010/main" val="2405203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1B06BA-5477-4196-996E-C403742B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7 Step 2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2925-4143-4248-BD46-113C1BE9A90C}"/>
              </a:ext>
            </a:extLst>
          </p:cNvPr>
          <p:cNvSpPr txBox="1"/>
          <p:nvPr/>
        </p:nvSpPr>
        <p:spPr>
          <a:xfrm>
            <a:off x="541867" y="1004711"/>
            <a:ext cx="1102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with 2</a:t>
            </a:r>
            <a:r>
              <a:rPr lang="en-US" baseline="30000" dirty="0"/>
              <a:t>16</a:t>
            </a:r>
            <a:r>
              <a:rPr lang="en-US" dirty="0"/>
              <a:t> bytes in the main memory.  It has a fully associative cache with 2</a:t>
            </a:r>
            <a:r>
              <a:rPr lang="en-US" baseline="30000" dirty="0"/>
              <a:t>5</a:t>
            </a:r>
            <a:r>
              <a:rPr lang="en-US" dirty="0"/>
              <a:t> bytes and a line size of 2</a:t>
            </a:r>
            <a:r>
              <a:rPr lang="en-US" baseline="30000" dirty="0"/>
              <a:t>2</a:t>
            </a:r>
            <a:r>
              <a:rPr lang="en-US" dirty="0"/>
              <a:t> bytes.</a:t>
            </a:r>
          </a:p>
          <a:p>
            <a:r>
              <a:rPr lang="en-US" dirty="0"/>
              <a:t>The cache state is currently as below.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B2891A-834F-594F-8A89-0E2E9FB9F1B7}"/>
              </a:ext>
            </a:extLst>
          </p:cNvPr>
          <p:cNvGraphicFramePr>
            <a:graphicFrameLocks noGrp="1"/>
          </p:cNvGraphicFramePr>
          <p:nvPr/>
        </p:nvGraphicFramePr>
        <p:xfrm>
          <a:off x="699911" y="1574800"/>
          <a:ext cx="10272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>
                  <a:extLst>
                    <a:ext uri="{9D8B030D-6E8A-4147-A177-3AD203B41FA5}">
                      <a16:colId xmlns:a16="http://schemas.microsoft.com/office/drawing/2014/main" val="3464295930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1774775874"/>
                    </a:ext>
                  </a:extLst>
                </a:gridCol>
                <a:gridCol w="1313274">
                  <a:extLst>
                    <a:ext uri="{9D8B030D-6E8A-4147-A177-3AD203B41FA5}">
                      <a16:colId xmlns:a16="http://schemas.microsoft.com/office/drawing/2014/main" val="1588002122"/>
                    </a:ext>
                  </a:extLst>
                </a:gridCol>
                <a:gridCol w="820326">
                  <a:extLst>
                    <a:ext uri="{9D8B030D-6E8A-4147-A177-3AD203B41FA5}">
                      <a16:colId xmlns:a16="http://schemas.microsoft.com/office/drawing/2014/main" val="371272909"/>
                    </a:ext>
                  </a:extLst>
                </a:gridCol>
                <a:gridCol w="1462538">
                  <a:extLst>
                    <a:ext uri="{9D8B030D-6E8A-4147-A177-3AD203B41FA5}">
                      <a16:colId xmlns:a16="http://schemas.microsoft.com/office/drawing/2014/main" val="1433710282"/>
                    </a:ext>
                  </a:extLst>
                </a:gridCol>
                <a:gridCol w="772662">
                  <a:extLst>
                    <a:ext uri="{9D8B030D-6E8A-4147-A177-3AD203B41FA5}">
                      <a16:colId xmlns:a16="http://schemas.microsoft.com/office/drawing/2014/main" val="209806676"/>
                    </a:ext>
                  </a:extLst>
                </a:gridCol>
                <a:gridCol w="1510202">
                  <a:extLst>
                    <a:ext uri="{9D8B030D-6E8A-4147-A177-3AD203B41FA5}">
                      <a16:colId xmlns:a16="http://schemas.microsoft.com/office/drawing/2014/main" val="2449608471"/>
                    </a:ext>
                  </a:extLst>
                </a:gridCol>
                <a:gridCol w="770154">
                  <a:extLst>
                    <a:ext uri="{9D8B030D-6E8A-4147-A177-3AD203B41FA5}">
                      <a16:colId xmlns:a16="http://schemas.microsoft.com/office/drawing/2014/main" val="375704272"/>
                    </a:ext>
                  </a:extLst>
                </a:gridCol>
                <a:gridCol w="1512710">
                  <a:extLst>
                    <a:ext uri="{9D8B030D-6E8A-4147-A177-3AD203B41FA5}">
                      <a16:colId xmlns:a16="http://schemas.microsoft.com/office/drawing/2014/main" val="339435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1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11010101110010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10111111000000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9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1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01111110100110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7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8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2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01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77D5D9-4F0A-8C4D-8F79-E252006F3BC7}"/>
              </a:ext>
            </a:extLst>
          </p:cNvPr>
          <p:cNvSpPr txBox="1"/>
          <p:nvPr/>
        </p:nvSpPr>
        <p:spPr>
          <a:xfrm>
            <a:off x="835378" y="5825067"/>
            <a:ext cx="7809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request for address 0xBB35.  Is it a hit or miss?  </a:t>
            </a:r>
          </a:p>
          <a:p>
            <a:r>
              <a:rPr lang="en-US" b="1" dirty="0"/>
              <a:t>1011 1011 0011 0101, tag = 10111011001101  a miss</a:t>
            </a:r>
          </a:p>
          <a:p>
            <a:r>
              <a:rPr lang="en-US" b="1" dirty="0"/>
              <a:t>This block is fetched from main memory and placed in the next line of the cache</a:t>
            </a:r>
          </a:p>
        </p:txBody>
      </p:sp>
    </p:spTree>
    <p:extLst>
      <p:ext uri="{BB962C8B-B14F-4D97-AF65-F5344CB8AC3E}">
        <p14:creationId xmlns:p14="http://schemas.microsoft.com/office/powerpoint/2010/main" val="2668415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340F01-E50B-45A3-A421-BB21AB5A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7 Step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2925-4143-4248-BD46-113C1BE9A90C}"/>
              </a:ext>
            </a:extLst>
          </p:cNvPr>
          <p:cNvSpPr txBox="1"/>
          <p:nvPr/>
        </p:nvSpPr>
        <p:spPr>
          <a:xfrm>
            <a:off x="541867" y="1004711"/>
            <a:ext cx="1102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with 2</a:t>
            </a:r>
            <a:r>
              <a:rPr lang="en-US" baseline="30000" dirty="0"/>
              <a:t>16</a:t>
            </a:r>
            <a:r>
              <a:rPr lang="en-US" dirty="0"/>
              <a:t> bytes in the main memory.  It has a fully associative cache with 2</a:t>
            </a:r>
            <a:r>
              <a:rPr lang="en-US" baseline="30000" dirty="0"/>
              <a:t>5</a:t>
            </a:r>
            <a:r>
              <a:rPr lang="en-US" dirty="0"/>
              <a:t> bytes and a line size of 2</a:t>
            </a:r>
            <a:r>
              <a:rPr lang="en-US" baseline="30000" dirty="0"/>
              <a:t>2</a:t>
            </a:r>
            <a:r>
              <a:rPr lang="en-US" dirty="0"/>
              <a:t> bytes.</a:t>
            </a:r>
          </a:p>
          <a:p>
            <a:r>
              <a:rPr lang="en-US" dirty="0"/>
              <a:t>The cache state is currently as below.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B2891A-834F-594F-8A89-0E2E9FB9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80764"/>
              </p:ext>
            </p:extLst>
          </p:nvPr>
        </p:nvGraphicFramePr>
        <p:xfrm>
          <a:off x="699911" y="1574800"/>
          <a:ext cx="10272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>
                  <a:extLst>
                    <a:ext uri="{9D8B030D-6E8A-4147-A177-3AD203B41FA5}">
                      <a16:colId xmlns:a16="http://schemas.microsoft.com/office/drawing/2014/main" val="3464295930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1774775874"/>
                    </a:ext>
                  </a:extLst>
                </a:gridCol>
                <a:gridCol w="1313274">
                  <a:extLst>
                    <a:ext uri="{9D8B030D-6E8A-4147-A177-3AD203B41FA5}">
                      <a16:colId xmlns:a16="http://schemas.microsoft.com/office/drawing/2014/main" val="1588002122"/>
                    </a:ext>
                  </a:extLst>
                </a:gridCol>
                <a:gridCol w="820326">
                  <a:extLst>
                    <a:ext uri="{9D8B030D-6E8A-4147-A177-3AD203B41FA5}">
                      <a16:colId xmlns:a16="http://schemas.microsoft.com/office/drawing/2014/main" val="371272909"/>
                    </a:ext>
                  </a:extLst>
                </a:gridCol>
                <a:gridCol w="1462538">
                  <a:extLst>
                    <a:ext uri="{9D8B030D-6E8A-4147-A177-3AD203B41FA5}">
                      <a16:colId xmlns:a16="http://schemas.microsoft.com/office/drawing/2014/main" val="1433710282"/>
                    </a:ext>
                  </a:extLst>
                </a:gridCol>
                <a:gridCol w="772662">
                  <a:extLst>
                    <a:ext uri="{9D8B030D-6E8A-4147-A177-3AD203B41FA5}">
                      <a16:colId xmlns:a16="http://schemas.microsoft.com/office/drawing/2014/main" val="209806676"/>
                    </a:ext>
                  </a:extLst>
                </a:gridCol>
                <a:gridCol w="1510202">
                  <a:extLst>
                    <a:ext uri="{9D8B030D-6E8A-4147-A177-3AD203B41FA5}">
                      <a16:colId xmlns:a16="http://schemas.microsoft.com/office/drawing/2014/main" val="2449608471"/>
                    </a:ext>
                  </a:extLst>
                </a:gridCol>
                <a:gridCol w="770154">
                  <a:extLst>
                    <a:ext uri="{9D8B030D-6E8A-4147-A177-3AD203B41FA5}">
                      <a16:colId xmlns:a16="http://schemas.microsoft.com/office/drawing/2014/main" val="375704272"/>
                    </a:ext>
                  </a:extLst>
                </a:gridCol>
                <a:gridCol w="1512710">
                  <a:extLst>
                    <a:ext uri="{9D8B030D-6E8A-4147-A177-3AD203B41FA5}">
                      <a16:colId xmlns:a16="http://schemas.microsoft.com/office/drawing/2014/main" val="339435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Line byte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1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11010101110010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10111111000000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9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1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01111110100110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7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10111011001101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????????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????????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?????????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?????????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8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2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01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77D5D9-4F0A-8C4D-8F79-E252006F3BC7}"/>
              </a:ext>
            </a:extLst>
          </p:cNvPr>
          <p:cNvSpPr txBox="1"/>
          <p:nvPr/>
        </p:nvSpPr>
        <p:spPr>
          <a:xfrm>
            <a:off x="835378" y="5825067"/>
            <a:ext cx="7809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request for address 0xBB35.  Is it a hit or miss?  </a:t>
            </a:r>
          </a:p>
          <a:p>
            <a:r>
              <a:rPr lang="en-US" b="1" dirty="0"/>
              <a:t>1011 1011 0011 0101, tag = 10111011001101  a miss</a:t>
            </a:r>
          </a:p>
          <a:p>
            <a:r>
              <a:rPr lang="en-US" b="1" dirty="0"/>
              <a:t>This block is fetched from main memory and placed in the next line of the cache</a:t>
            </a:r>
          </a:p>
        </p:txBody>
      </p:sp>
    </p:spTree>
    <p:extLst>
      <p:ext uri="{BB962C8B-B14F-4D97-AF65-F5344CB8AC3E}">
        <p14:creationId xmlns:p14="http://schemas.microsoft.com/office/powerpoint/2010/main" val="131071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EC2FE-F669-6C44-AD2F-4D19F6C4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Cache Memory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951ED1-41D0-4F0E-B8FD-10BF24DFB85D}"/>
              </a:ext>
            </a:extLst>
          </p:cNvPr>
          <p:cNvSpPr/>
          <p:nvPr/>
        </p:nvSpPr>
        <p:spPr>
          <a:xfrm>
            <a:off x="5468389" y="626048"/>
            <a:ext cx="6263640" cy="994500"/>
          </a:xfrm>
          <a:custGeom>
            <a:avLst/>
            <a:gdLst>
              <a:gd name="connsiteX0" fmla="*/ 0 w 6263640"/>
              <a:gd name="connsiteY0" fmla="*/ 165753 h 994500"/>
              <a:gd name="connsiteX1" fmla="*/ 165753 w 6263640"/>
              <a:gd name="connsiteY1" fmla="*/ 0 h 994500"/>
              <a:gd name="connsiteX2" fmla="*/ 6097887 w 6263640"/>
              <a:gd name="connsiteY2" fmla="*/ 0 h 994500"/>
              <a:gd name="connsiteX3" fmla="*/ 6263640 w 6263640"/>
              <a:gd name="connsiteY3" fmla="*/ 165753 h 994500"/>
              <a:gd name="connsiteX4" fmla="*/ 6263640 w 6263640"/>
              <a:gd name="connsiteY4" fmla="*/ 828747 h 994500"/>
              <a:gd name="connsiteX5" fmla="*/ 6097887 w 6263640"/>
              <a:gd name="connsiteY5" fmla="*/ 994500 h 994500"/>
              <a:gd name="connsiteX6" fmla="*/ 165753 w 6263640"/>
              <a:gd name="connsiteY6" fmla="*/ 994500 h 994500"/>
              <a:gd name="connsiteX7" fmla="*/ 0 w 6263640"/>
              <a:gd name="connsiteY7" fmla="*/ 828747 h 994500"/>
              <a:gd name="connsiteX8" fmla="*/ 0 w 6263640"/>
              <a:gd name="connsiteY8" fmla="*/ 165753 h 9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994500">
                <a:moveTo>
                  <a:pt x="0" y="165753"/>
                </a:moveTo>
                <a:cubicBezTo>
                  <a:pt x="0" y="74210"/>
                  <a:pt x="74210" y="0"/>
                  <a:pt x="165753" y="0"/>
                </a:cubicBezTo>
                <a:lnTo>
                  <a:pt x="6097887" y="0"/>
                </a:lnTo>
                <a:cubicBezTo>
                  <a:pt x="6189430" y="0"/>
                  <a:pt x="6263640" y="74210"/>
                  <a:pt x="6263640" y="165753"/>
                </a:cubicBezTo>
                <a:lnTo>
                  <a:pt x="6263640" y="828747"/>
                </a:lnTo>
                <a:cubicBezTo>
                  <a:pt x="6263640" y="920290"/>
                  <a:pt x="6189430" y="994500"/>
                  <a:pt x="6097887" y="994500"/>
                </a:cubicBezTo>
                <a:lnTo>
                  <a:pt x="165753" y="994500"/>
                </a:lnTo>
                <a:cubicBezTo>
                  <a:pt x="74210" y="994500"/>
                  <a:pt x="0" y="920290"/>
                  <a:pt x="0" y="828747"/>
                </a:cubicBezTo>
                <a:lnTo>
                  <a:pt x="0" y="1657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797" tIns="143797" rIns="143797" bIns="143797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solidFill>
                  <a:schemeClr val="tx1"/>
                </a:solidFill>
              </a:rPr>
              <a:t>Blocks containing a desired item are loaded into cache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B3AA91-C884-4A65-A672-DD88999D5BD3}"/>
              </a:ext>
            </a:extLst>
          </p:cNvPr>
          <p:cNvSpPr/>
          <p:nvPr/>
        </p:nvSpPr>
        <p:spPr>
          <a:xfrm>
            <a:off x="5468389" y="1620548"/>
            <a:ext cx="6263640" cy="685687"/>
          </a:xfrm>
          <a:custGeom>
            <a:avLst/>
            <a:gdLst>
              <a:gd name="connsiteX0" fmla="*/ 0 w 6263640"/>
              <a:gd name="connsiteY0" fmla="*/ 0 h 685687"/>
              <a:gd name="connsiteX1" fmla="*/ 6263640 w 6263640"/>
              <a:gd name="connsiteY1" fmla="*/ 0 h 685687"/>
              <a:gd name="connsiteX2" fmla="*/ 6263640 w 6263640"/>
              <a:gd name="connsiteY2" fmla="*/ 685687 h 685687"/>
              <a:gd name="connsiteX3" fmla="*/ 0 w 6263640"/>
              <a:gd name="connsiteY3" fmla="*/ 685687 h 685687"/>
              <a:gd name="connsiteX4" fmla="*/ 0 w 6263640"/>
              <a:gd name="connsiteY4" fmla="*/ 0 h 68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685687">
                <a:moveTo>
                  <a:pt x="0" y="0"/>
                </a:moveTo>
                <a:lnTo>
                  <a:pt x="6263640" y="0"/>
                </a:lnTo>
                <a:lnTo>
                  <a:pt x="6263640" y="685687"/>
                </a:lnTo>
                <a:lnTo>
                  <a:pt x="0" y="6856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31750" rIns="177800" bIns="3175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000" kern="1200">
                <a:solidFill>
                  <a:schemeClr val="tx1"/>
                </a:solidFill>
              </a:rPr>
              <a:t>Blocks may contain hundreds of bytes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000" kern="1200">
                <a:solidFill>
                  <a:schemeClr val="tx1"/>
                </a:solidFill>
              </a:rPr>
              <a:t>Takes advantage of spatial locality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00AD6B-FEAE-4FDB-8A10-26BDF1D8E59E}"/>
              </a:ext>
            </a:extLst>
          </p:cNvPr>
          <p:cNvSpPr/>
          <p:nvPr/>
        </p:nvSpPr>
        <p:spPr>
          <a:xfrm>
            <a:off x="5468389" y="2306235"/>
            <a:ext cx="6263640" cy="994500"/>
          </a:xfrm>
          <a:custGeom>
            <a:avLst/>
            <a:gdLst>
              <a:gd name="connsiteX0" fmla="*/ 0 w 6263640"/>
              <a:gd name="connsiteY0" fmla="*/ 165753 h 994500"/>
              <a:gd name="connsiteX1" fmla="*/ 165753 w 6263640"/>
              <a:gd name="connsiteY1" fmla="*/ 0 h 994500"/>
              <a:gd name="connsiteX2" fmla="*/ 6097887 w 6263640"/>
              <a:gd name="connsiteY2" fmla="*/ 0 h 994500"/>
              <a:gd name="connsiteX3" fmla="*/ 6263640 w 6263640"/>
              <a:gd name="connsiteY3" fmla="*/ 165753 h 994500"/>
              <a:gd name="connsiteX4" fmla="*/ 6263640 w 6263640"/>
              <a:gd name="connsiteY4" fmla="*/ 828747 h 994500"/>
              <a:gd name="connsiteX5" fmla="*/ 6097887 w 6263640"/>
              <a:gd name="connsiteY5" fmla="*/ 994500 h 994500"/>
              <a:gd name="connsiteX6" fmla="*/ 165753 w 6263640"/>
              <a:gd name="connsiteY6" fmla="*/ 994500 h 994500"/>
              <a:gd name="connsiteX7" fmla="*/ 0 w 6263640"/>
              <a:gd name="connsiteY7" fmla="*/ 828747 h 994500"/>
              <a:gd name="connsiteX8" fmla="*/ 0 w 6263640"/>
              <a:gd name="connsiteY8" fmla="*/ 165753 h 9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994500">
                <a:moveTo>
                  <a:pt x="0" y="165753"/>
                </a:moveTo>
                <a:cubicBezTo>
                  <a:pt x="0" y="74210"/>
                  <a:pt x="74210" y="0"/>
                  <a:pt x="165753" y="0"/>
                </a:cubicBezTo>
                <a:lnTo>
                  <a:pt x="6097887" y="0"/>
                </a:lnTo>
                <a:cubicBezTo>
                  <a:pt x="6189430" y="0"/>
                  <a:pt x="6263640" y="74210"/>
                  <a:pt x="6263640" y="165753"/>
                </a:cubicBezTo>
                <a:lnTo>
                  <a:pt x="6263640" y="828747"/>
                </a:lnTo>
                <a:cubicBezTo>
                  <a:pt x="6263640" y="920290"/>
                  <a:pt x="6189430" y="994500"/>
                  <a:pt x="6097887" y="994500"/>
                </a:cubicBezTo>
                <a:lnTo>
                  <a:pt x="165753" y="994500"/>
                </a:lnTo>
                <a:cubicBezTo>
                  <a:pt x="74210" y="994500"/>
                  <a:pt x="0" y="920290"/>
                  <a:pt x="0" y="828747"/>
                </a:cubicBezTo>
                <a:lnTo>
                  <a:pt x="0" y="1657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252848"/>
              <a:satOff val="-5806"/>
              <a:lumOff val="-3922"/>
              <a:alphaOff val="0"/>
            </a:schemeClr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797" tIns="143797" rIns="143797" bIns="143797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>
                <a:solidFill>
                  <a:schemeClr val="tx1"/>
                </a:solidFill>
              </a:rPr>
              <a:t>Blocks are copied from main memory into L2 and L1 cache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806A0F1-7584-4C22-A898-A0310537CEA8}"/>
              </a:ext>
            </a:extLst>
          </p:cNvPr>
          <p:cNvSpPr/>
          <p:nvPr/>
        </p:nvSpPr>
        <p:spPr>
          <a:xfrm>
            <a:off x="5468389" y="3372735"/>
            <a:ext cx="6263640" cy="994500"/>
          </a:xfrm>
          <a:custGeom>
            <a:avLst/>
            <a:gdLst>
              <a:gd name="connsiteX0" fmla="*/ 0 w 6263640"/>
              <a:gd name="connsiteY0" fmla="*/ 165753 h 994500"/>
              <a:gd name="connsiteX1" fmla="*/ 165753 w 6263640"/>
              <a:gd name="connsiteY1" fmla="*/ 0 h 994500"/>
              <a:gd name="connsiteX2" fmla="*/ 6097887 w 6263640"/>
              <a:gd name="connsiteY2" fmla="*/ 0 h 994500"/>
              <a:gd name="connsiteX3" fmla="*/ 6263640 w 6263640"/>
              <a:gd name="connsiteY3" fmla="*/ 165753 h 994500"/>
              <a:gd name="connsiteX4" fmla="*/ 6263640 w 6263640"/>
              <a:gd name="connsiteY4" fmla="*/ 828747 h 994500"/>
              <a:gd name="connsiteX5" fmla="*/ 6097887 w 6263640"/>
              <a:gd name="connsiteY5" fmla="*/ 994500 h 994500"/>
              <a:gd name="connsiteX6" fmla="*/ 165753 w 6263640"/>
              <a:gd name="connsiteY6" fmla="*/ 994500 h 994500"/>
              <a:gd name="connsiteX7" fmla="*/ 0 w 6263640"/>
              <a:gd name="connsiteY7" fmla="*/ 828747 h 994500"/>
              <a:gd name="connsiteX8" fmla="*/ 0 w 6263640"/>
              <a:gd name="connsiteY8" fmla="*/ 165753 h 9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994500">
                <a:moveTo>
                  <a:pt x="0" y="165753"/>
                </a:moveTo>
                <a:cubicBezTo>
                  <a:pt x="0" y="74210"/>
                  <a:pt x="74210" y="0"/>
                  <a:pt x="165753" y="0"/>
                </a:cubicBezTo>
                <a:lnTo>
                  <a:pt x="6097887" y="0"/>
                </a:lnTo>
                <a:cubicBezTo>
                  <a:pt x="6189430" y="0"/>
                  <a:pt x="6263640" y="74210"/>
                  <a:pt x="6263640" y="165753"/>
                </a:cubicBezTo>
                <a:lnTo>
                  <a:pt x="6263640" y="828747"/>
                </a:lnTo>
                <a:cubicBezTo>
                  <a:pt x="6263640" y="920290"/>
                  <a:pt x="6189430" y="994500"/>
                  <a:pt x="6097887" y="994500"/>
                </a:cubicBezTo>
                <a:lnTo>
                  <a:pt x="165753" y="994500"/>
                </a:lnTo>
                <a:cubicBezTo>
                  <a:pt x="74210" y="994500"/>
                  <a:pt x="0" y="920290"/>
                  <a:pt x="0" y="828747"/>
                </a:cubicBezTo>
                <a:lnTo>
                  <a:pt x="0" y="1657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695"/>
              <a:satOff val="-11613"/>
              <a:lumOff val="-7843"/>
              <a:alphaOff val="0"/>
            </a:schemeClr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797" tIns="143797" rIns="143797" bIns="143797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>
                <a:solidFill>
                  <a:schemeClr val="tx1"/>
                </a:solidFill>
              </a:rPr>
              <a:t>L1 contains a subset of information in L2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DF7BAB-AC22-4E49-B08E-18592F205248}"/>
              </a:ext>
            </a:extLst>
          </p:cNvPr>
          <p:cNvSpPr/>
          <p:nvPr/>
        </p:nvSpPr>
        <p:spPr>
          <a:xfrm>
            <a:off x="5468389" y="4439236"/>
            <a:ext cx="6263640" cy="994500"/>
          </a:xfrm>
          <a:custGeom>
            <a:avLst/>
            <a:gdLst>
              <a:gd name="connsiteX0" fmla="*/ 0 w 6263640"/>
              <a:gd name="connsiteY0" fmla="*/ 165753 h 994500"/>
              <a:gd name="connsiteX1" fmla="*/ 165753 w 6263640"/>
              <a:gd name="connsiteY1" fmla="*/ 0 h 994500"/>
              <a:gd name="connsiteX2" fmla="*/ 6097887 w 6263640"/>
              <a:gd name="connsiteY2" fmla="*/ 0 h 994500"/>
              <a:gd name="connsiteX3" fmla="*/ 6263640 w 6263640"/>
              <a:gd name="connsiteY3" fmla="*/ 165753 h 994500"/>
              <a:gd name="connsiteX4" fmla="*/ 6263640 w 6263640"/>
              <a:gd name="connsiteY4" fmla="*/ 828747 h 994500"/>
              <a:gd name="connsiteX5" fmla="*/ 6097887 w 6263640"/>
              <a:gd name="connsiteY5" fmla="*/ 994500 h 994500"/>
              <a:gd name="connsiteX6" fmla="*/ 165753 w 6263640"/>
              <a:gd name="connsiteY6" fmla="*/ 994500 h 994500"/>
              <a:gd name="connsiteX7" fmla="*/ 0 w 6263640"/>
              <a:gd name="connsiteY7" fmla="*/ 828747 h 994500"/>
              <a:gd name="connsiteX8" fmla="*/ 0 w 6263640"/>
              <a:gd name="connsiteY8" fmla="*/ 165753 h 9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994500">
                <a:moveTo>
                  <a:pt x="0" y="165753"/>
                </a:moveTo>
                <a:cubicBezTo>
                  <a:pt x="0" y="74210"/>
                  <a:pt x="74210" y="0"/>
                  <a:pt x="165753" y="0"/>
                </a:cubicBezTo>
                <a:lnTo>
                  <a:pt x="6097887" y="0"/>
                </a:lnTo>
                <a:cubicBezTo>
                  <a:pt x="6189430" y="0"/>
                  <a:pt x="6263640" y="74210"/>
                  <a:pt x="6263640" y="165753"/>
                </a:cubicBezTo>
                <a:lnTo>
                  <a:pt x="6263640" y="828747"/>
                </a:lnTo>
                <a:cubicBezTo>
                  <a:pt x="6263640" y="920290"/>
                  <a:pt x="6189430" y="994500"/>
                  <a:pt x="6097887" y="994500"/>
                </a:cubicBezTo>
                <a:lnTo>
                  <a:pt x="165753" y="994500"/>
                </a:lnTo>
                <a:cubicBezTo>
                  <a:pt x="74210" y="994500"/>
                  <a:pt x="0" y="920290"/>
                  <a:pt x="0" y="828747"/>
                </a:cubicBezTo>
                <a:lnTo>
                  <a:pt x="0" y="1657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797" tIns="143797" rIns="143797" bIns="143797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>
                <a:solidFill>
                  <a:schemeClr val="tx1"/>
                </a:solidFill>
              </a:rPr>
              <a:t>Cache line holds a block read from main memory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377B0A-ADB0-4F32-A65E-1600738F9073}"/>
              </a:ext>
            </a:extLst>
          </p:cNvPr>
          <p:cNvSpPr/>
          <p:nvPr/>
        </p:nvSpPr>
        <p:spPr>
          <a:xfrm>
            <a:off x="5468389" y="5433736"/>
            <a:ext cx="6263640" cy="685687"/>
          </a:xfrm>
          <a:custGeom>
            <a:avLst/>
            <a:gdLst>
              <a:gd name="connsiteX0" fmla="*/ 0 w 6263640"/>
              <a:gd name="connsiteY0" fmla="*/ 0 h 685687"/>
              <a:gd name="connsiteX1" fmla="*/ 6263640 w 6263640"/>
              <a:gd name="connsiteY1" fmla="*/ 0 h 685687"/>
              <a:gd name="connsiteX2" fmla="*/ 6263640 w 6263640"/>
              <a:gd name="connsiteY2" fmla="*/ 685687 h 685687"/>
              <a:gd name="connsiteX3" fmla="*/ 0 w 6263640"/>
              <a:gd name="connsiteY3" fmla="*/ 685687 h 685687"/>
              <a:gd name="connsiteX4" fmla="*/ 0 w 6263640"/>
              <a:gd name="connsiteY4" fmla="*/ 0 h 68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685687">
                <a:moveTo>
                  <a:pt x="0" y="0"/>
                </a:moveTo>
                <a:lnTo>
                  <a:pt x="6263640" y="0"/>
                </a:lnTo>
                <a:lnTo>
                  <a:pt x="6263640" y="685687"/>
                </a:lnTo>
                <a:lnTo>
                  <a:pt x="0" y="6856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31750" rIns="177800" bIns="3175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000" kern="1200">
                <a:solidFill>
                  <a:schemeClr val="tx1"/>
                </a:solidFill>
              </a:rPr>
              <a:t>Blocks and lines are the same size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000" kern="1200">
                <a:solidFill>
                  <a:schemeClr val="tx1"/>
                </a:solidFill>
              </a:rPr>
              <a:t>Blocks are in main memory, lines are in cache</a:t>
            </a:r>
          </a:p>
        </p:txBody>
      </p:sp>
    </p:spTree>
    <p:extLst>
      <p:ext uri="{BB962C8B-B14F-4D97-AF65-F5344CB8AC3E}">
        <p14:creationId xmlns:p14="http://schemas.microsoft.com/office/powerpoint/2010/main" val="19652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89E9C-C20A-9840-8046-81AF3B21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Lookaside Cache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lease contact instructor for more information on this image.">
            <a:extLst>
              <a:ext uri="{FF2B5EF4-FFF2-40B4-BE49-F238E27FC236}">
                <a16:creationId xmlns:a16="http://schemas.microsoft.com/office/drawing/2014/main" id="{2FA27F11-9AED-6942-BB93-6CE5667E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8811"/>
            <a:ext cx="10914060" cy="26653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B3F8-67B6-4442-9BA3-378435A1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796267" cy="1770300"/>
          </a:xfrm>
        </p:spPr>
        <p:txBody>
          <a:bodyPr anchor="ctr">
            <a:normAutofit fontScale="92500"/>
          </a:bodyPr>
          <a:lstStyle/>
          <a:p>
            <a:r>
              <a:rPr lang="en-US" sz="1800" dirty="0"/>
              <a:t>Accesses to cache and to main memory occur in parallel</a:t>
            </a:r>
          </a:p>
          <a:p>
            <a:r>
              <a:rPr lang="en-US" sz="1800" dirty="0"/>
              <a:t>Main memory access is cancelled if hit in cache occurs</a:t>
            </a:r>
          </a:p>
          <a:p>
            <a:r>
              <a:rPr lang="en-US" sz="1800" dirty="0"/>
              <a:t>Tends to lower average memory access time</a:t>
            </a:r>
          </a:p>
          <a:p>
            <a:r>
              <a:rPr lang="en-US" sz="1800" dirty="0"/>
              <a:t>Increases CPU to memory traffic</a:t>
            </a:r>
          </a:p>
          <a:p>
            <a:r>
              <a:rPr lang="en-US" sz="1800" dirty="0"/>
              <a:t>Average memory access time (AMAT) = hit ratio*TC + (1-hit ratio)*TM</a:t>
            </a:r>
          </a:p>
        </p:txBody>
      </p:sp>
    </p:spTree>
    <p:extLst>
      <p:ext uri="{BB962C8B-B14F-4D97-AF65-F5344CB8AC3E}">
        <p14:creationId xmlns:p14="http://schemas.microsoft.com/office/powerpoint/2010/main" val="321245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A5FC5B-D55E-EF41-B4D0-83365EB5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Look Through Cache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lease contact instructor for more information on this image.">
            <a:extLst>
              <a:ext uri="{FF2B5EF4-FFF2-40B4-BE49-F238E27FC236}">
                <a16:creationId xmlns:a16="http://schemas.microsoft.com/office/drawing/2014/main" id="{64740D11-916B-FA43-BE1B-3A640D30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41" y="671951"/>
            <a:ext cx="6883911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C190-9112-514D-908E-D6238442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First level cache is checked first</a:t>
            </a:r>
          </a:p>
          <a:p>
            <a:r>
              <a:rPr lang="en-US" sz="1700" dirty="0"/>
              <a:t>Next level is only checked if miss occurs</a:t>
            </a:r>
          </a:p>
          <a:p>
            <a:r>
              <a:rPr lang="en-US" sz="1700" dirty="0"/>
              <a:t>Tends to increase average memory access time</a:t>
            </a:r>
          </a:p>
          <a:p>
            <a:r>
              <a:rPr lang="en-US" sz="1700" dirty="0"/>
              <a:t>Avoids unneeded CPU-to-memory traffic</a:t>
            </a:r>
          </a:p>
          <a:p>
            <a:r>
              <a:rPr lang="en-US" sz="1700" dirty="0"/>
              <a:t>AMAT = hit ratio*TC + (1-hit ratio)*(TC+TM) = TC + (1-hit ratio)*TM</a:t>
            </a:r>
          </a:p>
        </p:txBody>
      </p:sp>
    </p:spTree>
    <p:extLst>
      <p:ext uri="{BB962C8B-B14F-4D97-AF65-F5344CB8AC3E}">
        <p14:creationId xmlns:p14="http://schemas.microsoft.com/office/powerpoint/2010/main" val="118843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1CD9-77C2-42CE-83FF-AF9B8E5D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171BB-0934-BC4C-84D3-F479DC41FCA6}"/>
              </a:ext>
            </a:extLst>
          </p:cNvPr>
          <p:cNvSpPr txBox="1"/>
          <p:nvPr/>
        </p:nvSpPr>
        <p:spPr>
          <a:xfrm>
            <a:off x="193288" y="676392"/>
            <a:ext cx="1199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Consider a system with a main memory access time of 50 ns supported by a cache having a 8 ns access time and a hit rate of 95%.</a:t>
            </a:r>
          </a:p>
          <a:p>
            <a:endParaRPr lang="en-US" sz="3200" dirty="0"/>
          </a:p>
          <a:p>
            <a:r>
              <a:rPr lang="en-US" sz="3200" dirty="0"/>
              <a:t>What is the average memory access time for a look aside cache?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0.95*8 +0.05*50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134755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1554CB-9C67-4B5F-A452-5F63B2D6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1 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171BB-0934-BC4C-84D3-F479DC41FCA6}"/>
              </a:ext>
            </a:extLst>
          </p:cNvPr>
          <p:cNvSpPr txBox="1"/>
          <p:nvPr/>
        </p:nvSpPr>
        <p:spPr>
          <a:xfrm>
            <a:off x="193288" y="676392"/>
            <a:ext cx="119987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Consider a system with a main memory access time of 50 ns supported by a cache having a 8 ns access time and a hit rate of 95%.</a:t>
            </a:r>
          </a:p>
          <a:p>
            <a:endParaRPr lang="en-US" sz="3200" dirty="0"/>
          </a:p>
          <a:p>
            <a:r>
              <a:rPr lang="en-US" sz="3200" dirty="0"/>
              <a:t>What is the average memory access time for a look aside cache?</a:t>
            </a:r>
          </a:p>
          <a:p>
            <a:r>
              <a:rPr lang="en-US" sz="3200" b="1" dirty="0"/>
              <a:t>Hit ratio = 0.95</a:t>
            </a:r>
          </a:p>
          <a:p>
            <a:r>
              <a:rPr lang="en-US" sz="3200" b="1" dirty="0"/>
              <a:t>AMAT = 0.95*8 + 0.05*50 = 10.1 ns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What is the average memory access time for a look through cache?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8 + 0.05*50 =</a:t>
            </a:r>
          </a:p>
        </p:txBody>
      </p:sp>
    </p:spTree>
    <p:extLst>
      <p:ext uri="{BB962C8B-B14F-4D97-AF65-F5344CB8AC3E}">
        <p14:creationId xmlns:p14="http://schemas.microsoft.com/office/powerpoint/2010/main" val="359231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95AB5AD-0993-4CB5-B529-49A0B2D7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1 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171BB-0934-BC4C-84D3-F479DC41FCA6}"/>
              </a:ext>
            </a:extLst>
          </p:cNvPr>
          <p:cNvSpPr txBox="1"/>
          <p:nvPr/>
        </p:nvSpPr>
        <p:spPr>
          <a:xfrm>
            <a:off x="193288" y="676392"/>
            <a:ext cx="119987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Consider a system with a main memory access time of 50 ns supported by a cache having a 8 ns access time and a hit rate of 95%.</a:t>
            </a:r>
          </a:p>
          <a:p>
            <a:endParaRPr lang="en-US" sz="3200" dirty="0"/>
          </a:p>
          <a:p>
            <a:r>
              <a:rPr lang="en-US" sz="3200" dirty="0"/>
              <a:t>What is the average memory access time for a look aside cache?</a:t>
            </a:r>
          </a:p>
          <a:p>
            <a:r>
              <a:rPr lang="en-US" sz="3200" b="1" dirty="0"/>
              <a:t>Hit ratio = 0.95</a:t>
            </a:r>
          </a:p>
          <a:p>
            <a:r>
              <a:rPr lang="en-US" sz="3200" b="1" dirty="0"/>
              <a:t>AMAT = 0.95*8 + 0.05*50 = 10.1 ns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What is the average memory access time for a look through cache?</a:t>
            </a:r>
          </a:p>
          <a:p>
            <a:endParaRPr lang="en-US" sz="3200" dirty="0"/>
          </a:p>
          <a:p>
            <a:r>
              <a:rPr lang="en-US" sz="3200" b="1" dirty="0"/>
              <a:t>AMAT = 0.95*8 + 0.05(8 + 50) = 8 + 0.05*50 = 10.5 ns</a:t>
            </a:r>
          </a:p>
        </p:txBody>
      </p:sp>
    </p:spTree>
    <p:extLst>
      <p:ext uri="{BB962C8B-B14F-4D97-AF65-F5344CB8AC3E}">
        <p14:creationId xmlns:p14="http://schemas.microsoft.com/office/powerpoint/2010/main" val="235628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2746</Words>
  <Application>Microsoft Macintosh PowerPoint</Application>
  <PresentationFormat>Widescreen</PresentationFormat>
  <Paragraphs>633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Cache Sample Problems</vt:lpstr>
      <vt:lpstr>Memory Hierarchy</vt:lpstr>
      <vt:lpstr>Sample Configuration of Cache Memory</vt:lpstr>
      <vt:lpstr>Cache Memory</vt:lpstr>
      <vt:lpstr>Lookaside Cache</vt:lpstr>
      <vt:lpstr>Look Through Cache</vt:lpstr>
      <vt:lpstr>Example Problem 1</vt:lpstr>
      <vt:lpstr>Example Problem 1 Step 1</vt:lpstr>
      <vt:lpstr>Example Problem 1 Step 2</vt:lpstr>
      <vt:lpstr>Example Problem 2</vt:lpstr>
      <vt:lpstr>Example Problem 2 Step 1</vt:lpstr>
      <vt:lpstr>Example Problem 2 Step 2</vt:lpstr>
      <vt:lpstr>Sources of Misses</vt:lpstr>
      <vt:lpstr>Cache Organization</vt:lpstr>
      <vt:lpstr>Example Problem 3</vt:lpstr>
      <vt:lpstr>Example Problem 3 Step 1</vt:lpstr>
      <vt:lpstr>Example Problem 4</vt:lpstr>
      <vt:lpstr>Example Problem 4 Answer</vt:lpstr>
      <vt:lpstr>Cache Organization</vt:lpstr>
      <vt:lpstr>Example Problem 5</vt:lpstr>
      <vt:lpstr>Example Problem 5 Answer</vt:lpstr>
      <vt:lpstr>Fully Associative</vt:lpstr>
      <vt:lpstr>Fully Associative</vt:lpstr>
      <vt:lpstr>Fully Associative</vt:lpstr>
      <vt:lpstr>Example Problem 6</vt:lpstr>
      <vt:lpstr>Example Problem 6 Answer</vt:lpstr>
      <vt:lpstr>Example Problem 6 Step 2</vt:lpstr>
      <vt:lpstr>Example Problem 6 Step 2 Answer</vt:lpstr>
      <vt:lpstr>Example Problem 7</vt:lpstr>
      <vt:lpstr>Example Problem 7 Answer</vt:lpstr>
      <vt:lpstr>Example Problem 7 Step 2</vt:lpstr>
      <vt:lpstr>Example Problem 7 Step 2 Answer</vt:lpstr>
      <vt:lpstr>Example Problem 7 Step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Sample Problems</dc:title>
  <dc:creator>Resch,Cheryl</dc:creator>
  <cp:lastModifiedBy>Cheryl Resch</cp:lastModifiedBy>
  <cp:revision>40</cp:revision>
  <dcterms:created xsi:type="dcterms:W3CDTF">2021-10-29T17:11:41Z</dcterms:created>
  <dcterms:modified xsi:type="dcterms:W3CDTF">2023-03-26T19:42:31Z</dcterms:modified>
</cp:coreProperties>
</file>